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17"/>
  </p:notesMasterIdLst>
  <p:sldIdLst>
    <p:sldId id="299" r:id="rId2"/>
    <p:sldId id="310" r:id="rId3"/>
    <p:sldId id="311" r:id="rId4"/>
    <p:sldId id="315" r:id="rId5"/>
    <p:sldId id="316" r:id="rId6"/>
    <p:sldId id="300" r:id="rId7"/>
    <p:sldId id="301" r:id="rId8"/>
    <p:sldId id="302" r:id="rId9"/>
    <p:sldId id="303" r:id="rId10"/>
    <p:sldId id="304" r:id="rId11"/>
    <p:sldId id="305" r:id="rId12"/>
    <p:sldId id="306" r:id="rId13"/>
    <p:sldId id="307" r:id="rId14"/>
    <p:sldId id="308" r:id="rId15"/>
    <p:sldId id="309"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arah Schouwenaar" initials="SS" lastIdx="1" clrIdx="0">
    <p:extLst>
      <p:ext uri="{19B8F6BF-5375-455C-9EA6-DF929625EA0E}">
        <p15:presenceInfo xmlns:p15="http://schemas.microsoft.com/office/powerpoint/2012/main" userId="S-1-5-21-889838981-920820592-1903951286-75042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FF"/>
    <a:srgbClr val="333399"/>
    <a:srgbClr val="009740"/>
    <a:srgbClr val="FF0099"/>
    <a:srgbClr val="F7941D"/>
    <a:srgbClr val="5858C8"/>
    <a:srgbClr val="8DC63F"/>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458" autoAdjust="0"/>
    <p:restoredTop sz="80182" autoAdjust="0"/>
  </p:normalViewPr>
  <p:slideViewPr>
    <p:cSldViewPr>
      <p:cViewPr varScale="1">
        <p:scale>
          <a:sx n="101" d="100"/>
          <a:sy n="101" d="100"/>
        </p:scale>
        <p:origin x="1866" y="102"/>
      </p:cViewPr>
      <p:guideLst>
        <p:guide orient="horz" pos="2160"/>
        <p:guide pos="2880"/>
      </p:guideLst>
    </p:cSldViewPr>
  </p:slideViewPr>
  <p:notesTextViewPr>
    <p:cViewPr>
      <p:scale>
        <a:sx n="1" d="1"/>
        <a:sy n="1" d="1"/>
      </p:scale>
      <p:origin x="0" y="0"/>
    </p:cViewPr>
  </p:notesTextViewPr>
  <p:sorterViewPr>
    <p:cViewPr>
      <p:scale>
        <a:sx n="88" d="100"/>
        <a:sy n="88"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8CFB60C-7563-4E7A-87F6-DBAA292BD3F0}" type="datetimeFigureOut">
              <a:rPr lang="en-US" smtClean="0"/>
              <a:t>10/3/2018</a:t>
            </a:fld>
            <a:endParaRPr lang="en-US" dirty="0"/>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DDD918-3330-4C60-A2DB-2DE705F645F3}" type="slidenum">
              <a:rPr lang="en-US" smtClean="0"/>
              <a:t>‹#›</a:t>
            </a:fld>
            <a:endParaRPr lang="en-US" dirty="0"/>
          </a:p>
        </p:txBody>
      </p:sp>
    </p:spTree>
    <p:extLst>
      <p:ext uri="{BB962C8B-B14F-4D97-AF65-F5344CB8AC3E}">
        <p14:creationId xmlns:p14="http://schemas.microsoft.com/office/powerpoint/2010/main" val="38434312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DDD918-3330-4C60-A2DB-2DE705F645F3}" type="slidenum">
              <a:rPr lang="en-US" smtClean="0"/>
              <a:t>1</a:t>
            </a:fld>
            <a:endParaRPr lang="en-US" dirty="0"/>
          </a:p>
        </p:txBody>
      </p:sp>
    </p:spTree>
    <p:extLst>
      <p:ext uri="{BB962C8B-B14F-4D97-AF65-F5344CB8AC3E}">
        <p14:creationId xmlns:p14="http://schemas.microsoft.com/office/powerpoint/2010/main" val="22165132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Solicit inputs</a:t>
            </a:r>
            <a:r>
              <a:rPr lang="en-GB" baseline="0" dirty="0"/>
              <a:t> on what participants will do next with the knowledge they have acquired and how they will build on this learning experience.</a:t>
            </a:r>
            <a:endParaRPr lang="en-GB" dirty="0"/>
          </a:p>
        </p:txBody>
      </p:sp>
      <p:sp>
        <p:nvSpPr>
          <p:cNvPr id="4" name="Slide Number Placeholder 3"/>
          <p:cNvSpPr>
            <a:spLocks noGrp="1"/>
          </p:cNvSpPr>
          <p:nvPr>
            <p:ph type="sldNum" sz="quarter" idx="10"/>
          </p:nvPr>
        </p:nvSpPr>
        <p:spPr/>
        <p:txBody>
          <a:bodyPr/>
          <a:lstStyle/>
          <a:p>
            <a:fld id="{E17407F4-C0FF-4317-9076-6FE720323467}" type="slidenum">
              <a:rPr lang="en-GB" smtClean="0"/>
              <a:t>15</a:t>
            </a:fld>
            <a:endParaRPr lang="en-GB"/>
          </a:p>
        </p:txBody>
      </p:sp>
    </p:spTree>
    <p:extLst>
      <p:ext uri="{BB962C8B-B14F-4D97-AF65-F5344CB8AC3E}">
        <p14:creationId xmlns:p14="http://schemas.microsoft.com/office/powerpoint/2010/main" val="42272951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1DDD918-3330-4C60-A2DB-2DE705F645F3}" type="slidenum">
              <a:rPr lang="en-US" smtClean="0"/>
              <a:t>2</a:t>
            </a:fld>
            <a:endParaRPr lang="en-US" dirty="0"/>
          </a:p>
        </p:txBody>
      </p:sp>
    </p:spTree>
    <p:extLst>
      <p:ext uri="{BB962C8B-B14F-4D97-AF65-F5344CB8AC3E}">
        <p14:creationId xmlns:p14="http://schemas.microsoft.com/office/powerpoint/2010/main" val="6419057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Solicit inputs</a:t>
            </a:r>
            <a:r>
              <a:rPr lang="en-GB" baseline="0" dirty="0"/>
              <a:t> on what participants will do next with the knowledge they have acquired and how they will build on this </a:t>
            </a:r>
            <a:r>
              <a:rPr lang="en-GB" baseline="0"/>
              <a:t>learning experience.</a:t>
            </a:r>
            <a:endParaRPr lang="en-GB" dirty="0"/>
          </a:p>
        </p:txBody>
      </p:sp>
      <p:sp>
        <p:nvSpPr>
          <p:cNvPr id="4" name="Slide Number Placeholder 3"/>
          <p:cNvSpPr>
            <a:spLocks noGrp="1"/>
          </p:cNvSpPr>
          <p:nvPr>
            <p:ph type="sldNum" sz="quarter" idx="10"/>
          </p:nvPr>
        </p:nvSpPr>
        <p:spPr/>
        <p:txBody>
          <a:bodyPr/>
          <a:lstStyle/>
          <a:p>
            <a:fld id="{E17407F4-C0FF-4317-9076-6FE720323467}" type="slidenum">
              <a:rPr lang="en-GB" smtClean="0"/>
              <a:t>6</a:t>
            </a:fld>
            <a:endParaRPr lang="en-GB"/>
          </a:p>
        </p:txBody>
      </p:sp>
    </p:spTree>
    <p:extLst>
      <p:ext uri="{BB962C8B-B14F-4D97-AF65-F5344CB8AC3E}">
        <p14:creationId xmlns:p14="http://schemas.microsoft.com/office/powerpoint/2010/main" val="844660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Solicit inputs</a:t>
            </a:r>
            <a:r>
              <a:rPr lang="en-GB" baseline="0" dirty="0"/>
              <a:t> on what participants will do next with the knowledge they have acquired and how they will build on this </a:t>
            </a:r>
            <a:r>
              <a:rPr lang="en-GB" baseline="0"/>
              <a:t>learning experience.</a:t>
            </a:r>
            <a:endParaRPr lang="en-GB" dirty="0"/>
          </a:p>
        </p:txBody>
      </p:sp>
      <p:sp>
        <p:nvSpPr>
          <p:cNvPr id="4" name="Slide Number Placeholder 3"/>
          <p:cNvSpPr>
            <a:spLocks noGrp="1"/>
          </p:cNvSpPr>
          <p:nvPr>
            <p:ph type="sldNum" sz="quarter" idx="10"/>
          </p:nvPr>
        </p:nvSpPr>
        <p:spPr/>
        <p:txBody>
          <a:bodyPr/>
          <a:lstStyle/>
          <a:p>
            <a:fld id="{E17407F4-C0FF-4317-9076-6FE720323467}" type="slidenum">
              <a:rPr lang="en-GB" smtClean="0"/>
              <a:t>7</a:t>
            </a:fld>
            <a:endParaRPr lang="en-GB"/>
          </a:p>
        </p:txBody>
      </p:sp>
    </p:spTree>
    <p:extLst>
      <p:ext uri="{BB962C8B-B14F-4D97-AF65-F5344CB8AC3E}">
        <p14:creationId xmlns:p14="http://schemas.microsoft.com/office/powerpoint/2010/main" val="344743349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a:t>
            </a:r>
            <a:r>
              <a:rPr lang="en-GB" baseline="0" dirty="0"/>
              <a:t> that we went through five intense days of learning, a long journey which started with understanding why RBM is crucial for UNICEF and its mandate and learn about the organization’s strategy to ensure that a results-based culture permeates everything we do.  </a:t>
            </a:r>
          </a:p>
          <a:p>
            <a:endParaRPr lang="en-GB" baseline="0" dirty="0"/>
          </a:p>
          <a:p>
            <a:r>
              <a:rPr lang="en-GB" baseline="0" dirty="0"/>
              <a:t>Solicit feedback on the key messages the participants have retained with regard to the main RBM drivers and UNICEF’s RBM strategy.  Use the following key messages of the relevant sessions as reference:</a:t>
            </a:r>
          </a:p>
          <a:p>
            <a:pPr marL="171450" lvl="0" indent="-171450">
              <a:buFont typeface="Arial" pitchFamily="34" charset="0"/>
              <a:buChar char="•"/>
            </a:pPr>
            <a:r>
              <a:rPr lang="en-US" sz="1200" kern="1200" dirty="0">
                <a:solidFill>
                  <a:schemeClr val="tx1"/>
                </a:solidFill>
                <a:effectLst/>
                <a:latin typeface="+mn-lt"/>
                <a:ea typeface="+mn-ea"/>
                <a:cs typeface="+mn-cs"/>
              </a:rPr>
              <a:t>Achieving results for children is driven by child rights, he equity focus and supports the SDGs.</a:t>
            </a:r>
          </a:p>
          <a:p>
            <a:pPr marL="171450" lvl="0" indent="-171450">
              <a:buFont typeface="Arial" pitchFamily="34" charset="0"/>
              <a:buChar char="•"/>
            </a:pPr>
            <a:r>
              <a:rPr lang="en-US" sz="1200" kern="1200" dirty="0">
                <a:solidFill>
                  <a:schemeClr val="tx1"/>
                </a:solidFill>
                <a:effectLst/>
                <a:latin typeface="+mn-lt"/>
                <a:ea typeface="+mn-ea"/>
                <a:cs typeface="+mn-cs"/>
              </a:rPr>
              <a:t>UNICEF is committed to uphold the principles of transparency and accountability. This also means that everything we do is in the public domain and can be scrutinized by UNICEF’s key constituents – individuals, governments, CSOs, the media and as such should shape our approach to RBM</a:t>
            </a:r>
          </a:p>
          <a:p>
            <a:pPr marL="171450" lvl="0" indent="-171450">
              <a:buFont typeface="Arial" pitchFamily="34" charset="0"/>
              <a:buChar char="•"/>
            </a:pPr>
            <a:r>
              <a:rPr lang="en-US" sz="1200" kern="1200" dirty="0">
                <a:solidFill>
                  <a:schemeClr val="tx1"/>
                </a:solidFill>
                <a:effectLst/>
                <a:latin typeface="+mn-lt"/>
                <a:ea typeface="+mn-ea"/>
                <a:cs typeface="+mn-cs"/>
              </a:rPr>
              <a:t>UNICEF depends on voluntary contributions. Demonstrating results is critical to ensure continued funding.</a:t>
            </a:r>
          </a:p>
          <a:p>
            <a:pPr marL="171450" lvl="0" indent="-171450">
              <a:buFont typeface="Arial" pitchFamily="34" charset="0"/>
              <a:buChar char="•"/>
            </a:pPr>
            <a:r>
              <a:rPr lang="en-US" sz="1200" kern="1200" dirty="0">
                <a:solidFill>
                  <a:schemeClr val="tx1"/>
                </a:solidFill>
                <a:effectLst/>
                <a:latin typeface="+mn-lt"/>
                <a:ea typeface="+mn-ea"/>
                <a:cs typeface="+mn-cs"/>
              </a:rPr>
              <a:t>RBM enables UNICEF to meet its mandate and be accountable to stakeholders, including children, governments, CSOs, and donors.</a:t>
            </a:r>
          </a:p>
          <a:p>
            <a:pPr marL="171450" lvl="0" indent="-171450">
              <a:buFont typeface="Arial" pitchFamily="34" charset="0"/>
              <a:buChar char="•"/>
            </a:pPr>
            <a:r>
              <a:rPr lang="en-US" sz="1200" kern="1200" dirty="0">
                <a:solidFill>
                  <a:schemeClr val="tx1"/>
                </a:solidFill>
                <a:effectLst/>
                <a:latin typeface="+mn-lt"/>
                <a:ea typeface="+mn-ea"/>
                <a:cs typeface="+mn-cs"/>
              </a:rPr>
              <a:t>RBM is relevant to everyone in UNICEF and for all we do.</a:t>
            </a:r>
          </a:p>
          <a:p>
            <a:pPr marL="171450" lvl="0" indent="-171450">
              <a:buFont typeface="Arial" pitchFamily="34" charset="0"/>
              <a:buChar char="•"/>
            </a:pPr>
            <a:r>
              <a:rPr lang="en-US" sz="1200" kern="1200" dirty="0">
                <a:solidFill>
                  <a:schemeClr val="tx1"/>
                </a:solidFill>
                <a:effectLst/>
                <a:latin typeface="+mn-lt"/>
                <a:ea typeface="+mn-ea"/>
                <a:cs typeface="+mn-cs"/>
              </a:rPr>
              <a:t>RBM requires constant learning – this workshop is part of a wider UNICEF’s RBM strategy including the RBM e-learning, which all UNICEF staff is expected to take.</a:t>
            </a:r>
          </a:p>
          <a:p>
            <a:pPr marL="171450" lvl="0" indent="-171450">
              <a:buFont typeface="Arial" pitchFamily="34" charset="0"/>
              <a:buChar char="•"/>
            </a:pPr>
            <a:r>
              <a:rPr lang="en-US" sz="1200" kern="1200" dirty="0">
                <a:solidFill>
                  <a:schemeClr val="tx1"/>
                </a:solidFill>
                <a:effectLst/>
                <a:latin typeface="+mn-lt"/>
                <a:ea typeface="+mn-ea"/>
                <a:cs typeface="+mn-cs"/>
              </a:rPr>
              <a:t>Putting the systems in place and ensuring Management for Results is now essential since the basic concepts of RBM have been understood.</a:t>
            </a:r>
          </a:p>
          <a:p>
            <a:endParaRPr lang="en-GB" baseline="0" dirty="0"/>
          </a:p>
        </p:txBody>
      </p:sp>
      <p:sp>
        <p:nvSpPr>
          <p:cNvPr id="4" name="Slide Number Placeholder 3"/>
          <p:cNvSpPr>
            <a:spLocks noGrp="1"/>
          </p:cNvSpPr>
          <p:nvPr>
            <p:ph type="sldNum" sz="quarter" idx="10"/>
          </p:nvPr>
        </p:nvSpPr>
        <p:spPr/>
        <p:txBody>
          <a:bodyPr/>
          <a:lstStyle/>
          <a:p>
            <a:fld id="{E17407F4-C0FF-4317-9076-6FE720323467}" type="slidenum">
              <a:rPr lang="en-GB" smtClean="0"/>
              <a:t>8</a:t>
            </a:fld>
            <a:endParaRPr lang="en-GB"/>
          </a:p>
        </p:txBody>
      </p:sp>
    </p:spTree>
    <p:extLst>
      <p:ext uri="{BB962C8B-B14F-4D97-AF65-F5344CB8AC3E}">
        <p14:creationId xmlns:p14="http://schemas.microsoft.com/office/powerpoint/2010/main" val="46975940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participants what</a:t>
            </a:r>
            <a:r>
              <a:rPr lang="en-GB" baseline="0" dirty="0"/>
              <a:t> was the first phase of the RBM cycle that was covered during the training and the click for the “strategic planning” shape to appear and, to follow with a click, the different sessions which covered the strategic planning phase (4 in total)</a:t>
            </a:r>
          </a:p>
          <a:p>
            <a:endParaRPr lang="en-GB" baseline="0" dirty="0"/>
          </a:p>
          <a:p>
            <a:r>
              <a:rPr lang="en-GB" baseline="0" dirty="0"/>
              <a:t>Then allow participants to discuss among themselves at each table what were the main ‘take </a:t>
            </a:r>
            <a:r>
              <a:rPr lang="en-GB" baseline="0" dirty="0" err="1"/>
              <a:t>aways</a:t>
            </a:r>
            <a:r>
              <a:rPr lang="en-GB" baseline="0" dirty="0"/>
              <a:t>’ of the sessions dedicated to this phase of the RBM cycle and ask each table to mention one – go to next slide</a:t>
            </a:r>
            <a:endParaRPr lang="en-US" sz="1200" kern="1200" dirty="0">
              <a:solidFill>
                <a:schemeClr val="tx1"/>
              </a:solidFill>
              <a:effectLst/>
              <a:latin typeface="+mn-lt"/>
              <a:ea typeface="+mn-ea"/>
              <a:cs typeface="+mn-cs"/>
            </a:endParaRPr>
          </a:p>
          <a:p>
            <a:pPr marL="171450" indent="-171450">
              <a:buFont typeface="Arial" pitchFamily="34" charset="0"/>
              <a:buChar char="•"/>
            </a:pPr>
            <a:endParaRPr lang="en-US" dirty="0"/>
          </a:p>
          <a:p>
            <a:endParaRPr lang="en-GB" dirty="0"/>
          </a:p>
        </p:txBody>
      </p:sp>
      <p:sp>
        <p:nvSpPr>
          <p:cNvPr id="4" name="Slide Number Placeholder 3"/>
          <p:cNvSpPr>
            <a:spLocks noGrp="1"/>
          </p:cNvSpPr>
          <p:nvPr>
            <p:ph type="sldNum" sz="quarter" idx="10"/>
          </p:nvPr>
        </p:nvSpPr>
        <p:spPr/>
        <p:txBody>
          <a:bodyPr/>
          <a:lstStyle/>
          <a:p>
            <a:fld id="{E17407F4-C0FF-4317-9076-6FE720323467}" type="slidenum">
              <a:rPr lang="en-GB" smtClean="0"/>
              <a:t>9</a:t>
            </a:fld>
            <a:endParaRPr lang="en-GB"/>
          </a:p>
        </p:txBody>
      </p:sp>
    </p:spTree>
    <p:extLst>
      <p:ext uri="{BB962C8B-B14F-4D97-AF65-F5344CB8AC3E}">
        <p14:creationId xmlns:p14="http://schemas.microsoft.com/office/powerpoint/2010/main" val="2827927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Refer to the following key highlights of Strategic Planning:</a:t>
            </a:r>
          </a:p>
          <a:p>
            <a:pPr marL="171450" lvl="0" indent="-171450">
              <a:buFont typeface="Arial" pitchFamily="34" charset="0"/>
              <a:buChar char="•"/>
            </a:pPr>
            <a:r>
              <a:rPr lang="en-US" sz="1200" kern="1200" dirty="0">
                <a:solidFill>
                  <a:schemeClr val="tx1"/>
                </a:solidFill>
                <a:effectLst/>
                <a:latin typeface="+mn-lt"/>
                <a:ea typeface="+mn-ea"/>
                <a:cs typeface="+mn-cs"/>
              </a:rPr>
              <a:t>Shall be aligned with </a:t>
            </a:r>
            <a:r>
              <a:rPr lang="en-US" sz="1200" kern="1200" dirty="0" err="1">
                <a:solidFill>
                  <a:schemeClr val="tx1"/>
                </a:solidFill>
                <a:effectLst/>
                <a:latin typeface="+mn-lt"/>
                <a:ea typeface="+mn-ea"/>
                <a:cs typeface="+mn-cs"/>
              </a:rPr>
              <a:t>organisational</a:t>
            </a:r>
            <a:r>
              <a:rPr lang="en-US" sz="1200" kern="1200" dirty="0">
                <a:solidFill>
                  <a:schemeClr val="tx1"/>
                </a:solidFill>
                <a:effectLst/>
                <a:latin typeface="+mn-lt"/>
                <a:ea typeface="+mn-ea"/>
                <a:cs typeface="+mn-cs"/>
              </a:rPr>
              <a:t> mandate and priorities (equity, HR, etc.);</a:t>
            </a:r>
            <a:endParaRPr lang="en-US" dirty="0">
              <a:effectLst/>
            </a:endParaRPr>
          </a:p>
          <a:p>
            <a:pPr marL="171450" lvl="0" indent="-171450">
              <a:buFont typeface="Arial" pitchFamily="34" charset="0"/>
              <a:buChar char="•"/>
            </a:pPr>
            <a:r>
              <a:rPr lang="en-US" sz="1200" kern="1200" dirty="0">
                <a:solidFill>
                  <a:schemeClr val="tx1"/>
                </a:solidFill>
                <a:effectLst/>
                <a:latin typeface="+mn-lt"/>
                <a:ea typeface="+mn-ea"/>
                <a:cs typeface="+mn-cs"/>
              </a:rPr>
              <a:t>Is all about making choices based on evidence and RBM principles;</a:t>
            </a:r>
            <a:endParaRPr lang="en-US" dirty="0">
              <a:effectLst/>
            </a:endParaRPr>
          </a:p>
          <a:p>
            <a:pPr marL="171450" lvl="0" indent="-171450">
              <a:buFont typeface="Arial" pitchFamily="34" charset="0"/>
              <a:buChar char="•"/>
            </a:pPr>
            <a:r>
              <a:rPr lang="en-US" sz="1200" kern="1200" dirty="0">
                <a:solidFill>
                  <a:schemeClr val="tx1"/>
                </a:solidFill>
                <a:effectLst/>
                <a:latin typeface="+mn-lt"/>
                <a:ea typeface="+mn-ea"/>
                <a:cs typeface="+mn-cs"/>
              </a:rPr>
              <a:t>Involves choosing how best to respond to a dynamic environment and to anticipate change;</a:t>
            </a:r>
            <a:endParaRPr lang="en-US" dirty="0">
              <a:effectLst/>
            </a:endParaRPr>
          </a:p>
          <a:p>
            <a:pPr marL="171450" lvl="0" indent="-171450">
              <a:buFont typeface="Arial" pitchFamily="34" charset="0"/>
              <a:buChar char="•"/>
            </a:pPr>
            <a:r>
              <a:rPr lang="en-US" sz="1200" kern="1200" dirty="0">
                <a:solidFill>
                  <a:schemeClr val="tx1"/>
                </a:solidFill>
                <a:effectLst/>
                <a:latin typeface="+mn-lt"/>
                <a:ea typeface="+mn-ea"/>
                <a:cs typeface="+mn-cs"/>
              </a:rPr>
              <a:t>Guides the mobilization and allocation of resources;</a:t>
            </a:r>
            <a:endParaRPr lang="en-US" dirty="0">
              <a:effectLst/>
            </a:endParaRPr>
          </a:p>
          <a:p>
            <a:pPr marL="171450" lvl="0" indent="-171450">
              <a:buFont typeface="Arial" pitchFamily="34" charset="0"/>
              <a:buChar char="•"/>
            </a:pPr>
            <a:r>
              <a:rPr lang="en-US" sz="1200" kern="1200" dirty="0">
                <a:solidFill>
                  <a:schemeClr val="tx1"/>
                </a:solidFill>
                <a:effectLst/>
                <a:latin typeface="+mn-lt"/>
                <a:ea typeface="+mn-ea"/>
                <a:cs typeface="+mn-cs"/>
              </a:rPr>
              <a:t>Involves building commitment and ownership for achieving results;</a:t>
            </a:r>
            <a:endParaRPr lang="en-US" dirty="0">
              <a:effectLst/>
            </a:endParaRPr>
          </a:p>
          <a:p>
            <a:pPr marL="171450" lvl="0" indent="-171450">
              <a:buFont typeface="Arial" pitchFamily="34" charset="0"/>
              <a:buChar char="•"/>
            </a:pPr>
            <a:r>
              <a:rPr lang="en-US" sz="1200" kern="1200" dirty="0">
                <a:solidFill>
                  <a:schemeClr val="tx1"/>
                </a:solidFill>
                <a:effectLst/>
                <a:latin typeface="+mn-lt"/>
                <a:ea typeface="+mn-ea"/>
                <a:cs typeface="+mn-cs"/>
              </a:rPr>
              <a:t>Entails continuous learning and adaption.</a:t>
            </a:r>
            <a:endParaRPr lang="en-US" dirty="0">
              <a:effectLst/>
            </a:endParaRPr>
          </a:p>
          <a:p>
            <a:endParaRPr lang="en-GB" dirty="0"/>
          </a:p>
        </p:txBody>
      </p:sp>
      <p:sp>
        <p:nvSpPr>
          <p:cNvPr id="4" name="Slide Number Placeholder 3"/>
          <p:cNvSpPr>
            <a:spLocks noGrp="1"/>
          </p:cNvSpPr>
          <p:nvPr>
            <p:ph type="sldNum" sz="quarter" idx="10"/>
          </p:nvPr>
        </p:nvSpPr>
        <p:spPr/>
        <p:txBody>
          <a:bodyPr/>
          <a:lstStyle/>
          <a:p>
            <a:fld id="{E17407F4-C0FF-4317-9076-6FE720323467}" type="slidenum">
              <a:rPr lang="en-GB" smtClean="0"/>
              <a:t>10</a:t>
            </a:fld>
            <a:endParaRPr lang="en-GB"/>
          </a:p>
        </p:txBody>
      </p:sp>
    </p:spTree>
    <p:extLst>
      <p:ext uri="{BB962C8B-B14F-4D97-AF65-F5344CB8AC3E}">
        <p14:creationId xmlns:p14="http://schemas.microsoft.com/office/powerpoint/2010/main" val="24512365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Ask participants what</a:t>
            </a:r>
            <a:r>
              <a:rPr lang="en-GB" baseline="0" dirty="0"/>
              <a:t> was the second phase of the RBM cycle that was covered during the training and the click for the shape to appear.</a:t>
            </a:r>
          </a:p>
          <a:p>
            <a:r>
              <a:rPr lang="en-GB" baseline="0" dirty="0"/>
              <a:t>Then allow participants to discuss among themselves at each table what were the main ‘take </a:t>
            </a:r>
            <a:r>
              <a:rPr lang="en-GB" baseline="0" dirty="0" err="1"/>
              <a:t>aways</a:t>
            </a:r>
            <a:r>
              <a:rPr lang="en-GB" baseline="0" dirty="0"/>
              <a:t>’ of the session dedicated to this phase of the RBM cycle and ask each table to mention one.</a:t>
            </a:r>
          </a:p>
          <a:p>
            <a:r>
              <a:rPr lang="en-GB" baseline="0" dirty="0"/>
              <a:t>With a click compare what the participants shared with the related key messages</a:t>
            </a:r>
          </a:p>
          <a:p>
            <a:endParaRPr lang="en-GB" sz="1200" kern="1200" baseline="0" dirty="0">
              <a:solidFill>
                <a:schemeClr val="tx1"/>
              </a:solidFill>
              <a:effectLst/>
              <a:latin typeface="+mn-lt"/>
              <a:ea typeface="+mn-ea"/>
              <a:cs typeface="+mn-cs"/>
            </a:endParaRPr>
          </a:p>
          <a:p>
            <a:endParaRPr lang="en-US"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E17407F4-C0FF-4317-9076-6FE720323467}" type="slidenum">
              <a:rPr lang="en-GB" smtClean="0"/>
              <a:t>11</a:t>
            </a:fld>
            <a:endParaRPr lang="en-GB"/>
          </a:p>
        </p:txBody>
      </p:sp>
    </p:spTree>
    <p:extLst>
      <p:ext uri="{BB962C8B-B14F-4D97-AF65-F5344CB8AC3E}">
        <p14:creationId xmlns:p14="http://schemas.microsoft.com/office/powerpoint/2010/main" val="464859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17407F4-C0FF-4317-9076-6FE720323467}" type="slidenum">
              <a:rPr lang="en-GB" smtClean="0"/>
              <a:t>12</a:t>
            </a:fld>
            <a:endParaRPr lang="en-GB"/>
          </a:p>
        </p:txBody>
      </p:sp>
    </p:spTree>
    <p:extLst>
      <p:ext uri="{BB962C8B-B14F-4D97-AF65-F5344CB8AC3E}">
        <p14:creationId xmlns:p14="http://schemas.microsoft.com/office/powerpoint/2010/main" val="183038021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8"/>
            <a:ext cx="7772400" cy="1470025"/>
          </a:xfrm>
        </p:spPr>
        <p:txBody>
          <a:bodyPr/>
          <a:lstStyle/>
          <a:p>
            <a:r>
              <a:rPr lang="fr-CH"/>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fr-CH"/>
              <a:t>Click to edit Master subtitle style</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10/3/2018</a:t>
            </a:fld>
            <a:endParaRPr lang="en-US" dirty="0">
              <a:solidFill>
                <a:srgbClr val="000000"/>
              </a:solidFill>
              <a:ea typeface="MS PGothic" panose="020B0600070205080204" pitchFamily="34" charset="-128"/>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7" name="Rectangle 6"/>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642505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10/3/2018</a:t>
            </a:fld>
            <a:endParaRPr lang="en-US" dirty="0">
              <a:solidFill>
                <a:srgbClr val="000000"/>
              </a:solidFill>
              <a:ea typeface="MS PGothic" panose="020B0600070205080204" pitchFamily="34" charset="-128"/>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7" name="Rectangle 6"/>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40506262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0"/>
            <a:ext cx="2057400" cy="5851525"/>
          </a:xfrm>
        </p:spPr>
        <p:txBody>
          <a:bodyPr vert="eaVert"/>
          <a:lstStyle/>
          <a:p>
            <a:r>
              <a:rPr lang="fr-CH"/>
              <a:t>Click to edit Master title style</a:t>
            </a:r>
            <a:endParaRPr lang="en-US"/>
          </a:p>
        </p:txBody>
      </p:sp>
      <p:sp>
        <p:nvSpPr>
          <p:cNvPr id="3" name="Vertical Text Placeholder 2"/>
          <p:cNvSpPr>
            <a:spLocks noGrp="1"/>
          </p:cNvSpPr>
          <p:nvPr>
            <p:ph type="body" orient="vert" idx="1"/>
          </p:nvPr>
        </p:nvSpPr>
        <p:spPr>
          <a:xfrm>
            <a:off x="457200" y="274640"/>
            <a:ext cx="6019800" cy="5851525"/>
          </a:xfrm>
        </p:spPr>
        <p:txBody>
          <a:bodyPr vert="eaVert"/>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10/3/2018</a:t>
            </a:fld>
            <a:endParaRPr lang="en-US" dirty="0">
              <a:solidFill>
                <a:srgbClr val="000000"/>
              </a:solidFill>
              <a:ea typeface="MS PGothic" panose="020B0600070205080204" pitchFamily="34" charset="-128"/>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Tree>
    <p:extLst>
      <p:ext uri="{BB962C8B-B14F-4D97-AF65-F5344CB8AC3E}">
        <p14:creationId xmlns:p14="http://schemas.microsoft.com/office/powerpoint/2010/main" val="39972950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Custom Layout">
    <p:spTree>
      <p:nvGrpSpPr>
        <p:cNvPr id="1" name=""/>
        <p:cNvGrpSpPr/>
        <p:nvPr/>
      </p:nvGrpSpPr>
      <p:grpSpPr>
        <a:xfrm>
          <a:off x="0" y="0"/>
          <a:ext cx="0" cy="0"/>
          <a:chOff x="0" y="0"/>
          <a:chExt cx="0" cy="0"/>
        </a:xfrm>
      </p:grpSpPr>
      <p:sp>
        <p:nvSpPr>
          <p:cNvPr id="12" name="Rectangle 2"/>
          <p:cNvSpPr>
            <a:spLocks noChangeArrowheads="1"/>
          </p:cNvSpPr>
          <p:nvPr/>
        </p:nvSpPr>
        <p:spPr bwMode="auto">
          <a:xfrm>
            <a:off x="-4237" y="1595"/>
            <a:ext cx="9148237" cy="914400"/>
          </a:xfrm>
          <a:prstGeom prst="rect">
            <a:avLst/>
          </a:prstGeom>
          <a:solidFill>
            <a:schemeClr val="accent1"/>
          </a:solidFill>
          <a:ln w="9525">
            <a:noFill/>
            <a:miter lim="800000"/>
            <a:headEnd/>
            <a:tailEnd/>
          </a:ln>
        </p:spPr>
        <p:txBody>
          <a:bodyPr wrap="none" anchor="ctr">
            <a:prstTxWarp prst="textNoShape">
              <a:avLst/>
            </a:prstTxWarp>
          </a:bodyPr>
          <a:lstStyle/>
          <a:p>
            <a:endParaRPr lang="en-US"/>
          </a:p>
        </p:txBody>
      </p:sp>
      <p:sp>
        <p:nvSpPr>
          <p:cNvPr id="18" name="Title 1"/>
          <p:cNvSpPr>
            <a:spLocks noGrp="1"/>
          </p:cNvSpPr>
          <p:nvPr>
            <p:ph type="ctrTitle"/>
          </p:nvPr>
        </p:nvSpPr>
        <p:spPr>
          <a:xfrm>
            <a:off x="436033" y="238657"/>
            <a:ext cx="6881290" cy="506413"/>
          </a:xfrm>
          <a:prstGeom prst="rect">
            <a:avLst/>
          </a:prstGeom>
        </p:spPr>
        <p:txBody>
          <a:bodyPr/>
          <a:lstStyle>
            <a:lvl1pPr algn="l">
              <a:defRPr sz="2800" b="1">
                <a:solidFill>
                  <a:schemeClr val="bg1"/>
                </a:solidFill>
                <a:latin typeface="+mn-lt"/>
                <a:cs typeface="Arial"/>
              </a:defRPr>
            </a:lvl1pPr>
          </a:lstStyle>
          <a:p>
            <a:r>
              <a:rPr lang="en-US"/>
              <a:t>Click to edit Master title style</a:t>
            </a:r>
            <a:endParaRPr lang="en-US" dirty="0"/>
          </a:p>
        </p:txBody>
      </p:sp>
      <p:sp>
        <p:nvSpPr>
          <p:cNvPr id="11" name="Text Placeholder 10"/>
          <p:cNvSpPr>
            <a:spLocks noGrp="1"/>
          </p:cNvSpPr>
          <p:nvPr>
            <p:ph type="body" sz="quarter" idx="14"/>
          </p:nvPr>
        </p:nvSpPr>
        <p:spPr>
          <a:xfrm>
            <a:off x="436033" y="1663700"/>
            <a:ext cx="7399867" cy="3492500"/>
          </a:xfrm>
          <a:prstGeom prst="rect">
            <a:avLst/>
          </a:prstGeom>
        </p:spPr>
        <p:txBody>
          <a:bodyPr vert="horz"/>
          <a:lstStyle>
            <a:lvl1pPr>
              <a:defRPr sz="2800">
                <a:latin typeface="+mn-lt"/>
                <a:cs typeface="Arial"/>
              </a:defRPr>
            </a:lvl1pPr>
            <a:lvl2pPr>
              <a:defRPr sz="2400">
                <a:latin typeface="+mn-lt"/>
                <a:cs typeface="Arial"/>
              </a:defRPr>
            </a:lvl2pPr>
            <a:lvl3pPr>
              <a:defRPr>
                <a:latin typeface="Arial"/>
                <a:cs typeface="Arial"/>
              </a:defRPr>
            </a:lvl3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1250685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Custom Layout">
    <p:spTree>
      <p:nvGrpSpPr>
        <p:cNvPr id="1" name=""/>
        <p:cNvGrpSpPr/>
        <p:nvPr/>
      </p:nvGrpSpPr>
      <p:grpSpPr>
        <a:xfrm>
          <a:off x="0" y="0"/>
          <a:ext cx="0" cy="0"/>
          <a:chOff x="0" y="0"/>
          <a:chExt cx="0" cy="0"/>
        </a:xfrm>
      </p:grpSpPr>
      <p:sp>
        <p:nvSpPr>
          <p:cNvPr id="3" name="Date Placeholder 2"/>
          <p:cNvSpPr>
            <a:spLocks noGrp="1"/>
          </p:cNvSpPr>
          <p:nvPr>
            <p:ph type="dt" sz="half" idx="10"/>
          </p:nvPr>
        </p:nvSpPr>
        <p:spPr>
          <a:xfrm>
            <a:off x="457200" y="6356350"/>
            <a:ext cx="2133600" cy="365125"/>
          </a:xfrm>
          <a:prstGeom prst="rect">
            <a:avLst/>
          </a:prstGeom>
        </p:spPr>
        <p:txBody>
          <a:bodyPr/>
          <a:lstStyle/>
          <a:p>
            <a:fld id="{A05BF7E6-F0BA-4DB6-A573-3DA8080C5969}" type="datetimeFigureOut">
              <a:rPr lang="en-GB" smtClean="0"/>
              <a:t>03/10/2018</a:t>
            </a:fld>
            <a:endParaRPr lang="en-GB"/>
          </a:p>
        </p:txBody>
      </p:sp>
      <p:sp>
        <p:nvSpPr>
          <p:cNvPr id="4" name="Footer Placeholder 3"/>
          <p:cNvSpPr>
            <a:spLocks noGrp="1"/>
          </p:cNvSpPr>
          <p:nvPr>
            <p:ph type="ftr" sz="quarter" idx="11"/>
          </p:nvPr>
        </p:nvSpPr>
        <p:spPr>
          <a:xfrm>
            <a:off x="3124200" y="6356350"/>
            <a:ext cx="28956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6553200" y="6356350"/>
            <a:ext cx="2133600" cy="365125"/>
          </a:xfrm>
          <a:prstGeom prst="rect">
            <a:avLst/>
          </a:prstGeom>
        </p:spPr>
        <p:txBody>
          <a:bodyPr/>
          <a:lstStyle/>
          <a:p>
            <a:fld id="{3CA2C74E-187B-44A2-9E2B-ADDA163DFC4A}" type="slidenum">
              <a:rPr lang="en-GB" smtClean="0"/>
              <a:t>‹#›</a:t>
            </a:fld>
            <a:endParaRPr lang="en-GB"/>
          </a:p>
        </p:txBody>
      </p:sp>
    </p:spTree>
    <p:extLst>
      <p:ext uri="{BB962C8B-B14F-4D97-AF65-F5344CB8AC3E}">
        <p14:creationId xmlns:p14="http://schemas.microsoft.com/office/powerpoint/2010/main" val="9569952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Content Placeholder 2"/>
          <p:cNvSpPr>
            <a:spLocks noGrp="1"/>
          </p:cNvSpPr>
          <p:nvPr>
            <p:ph idx="1"/>
          </p:nvPr>
        </p:nvSpPr>
        <p:spPr/>
        <p:txBody>
          <a:body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10/3/2018</a:t>
            </a:fld>
            <a:endParaRPr lang="en-US" dirty="0">
              <a:solidFill>
                <a:srgbClr val="000000"/>
              </a:solidFill>
              <a:ea typeface="MS PGothic" panose="020B0600070205080204" pitchFamily="34" charset="-128"/>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7" name="Rectangle 6"/>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2193407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1"/>
            <a:ext cx="7772400" cy="1362075"/>
          </a:xfrm>
        </p:spPr>
        <p:txBody>
          <a:bodyPr anchor="t"/>
          <a:lstStyle>
            <a:lvl1pPr algn="l">
              <a:defRPr sz="3000" b="1" cap="all"/>
            </a:lvl1pPr>
          </a:lstStyle>
          <a:p>
            <a:r>
              <a:rPr lang="fr-CH"/>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1500">
                <a:solidFill>
                  <a:schemeClr val="tx1">
                    <a:tint val="75000"/>
                  </a:schemeClr>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fr-CH"/>
              <a:t>Click to edit Master text styles</a:t>
            </a:r>
          </a:p>
        </p:txBody>
      </p:sp>
      <p:sp>
        <p:nvSpPr>
          <p:cNvPr id="4" name="Date Placeholder 3"/>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10/3/2018</a:t>
            </a:fld>
            <a:endParaRPr lang="en-US" dirty="0">
              <a:solidFill>
                <a:srgbClr val="000000"/>
              </a:solidFill>
              <a:ea typeface="MS PGothic" panose="020B0600070205080204" pitchFamily="34" charset="-128"/>
            </a:endParaRPr>
          </a:p>
        </p:txBody>
      </p:sp>
      <p:sp>
        <p:nvSpPr>
          <p:cNvPr id="5" name="Footer Placeholder 4"/>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6" name="Slide Number Placeholder 5"/>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7" name="Rectangle 6"/>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21539395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Content Placeholder 2"/>
          <p:cNvSpPr>
            <a:spLocks noGrp="1"/>
          </p:cNvSpPr>
          <p:nvPr>
            <p:ph sz="half" idx="1"/>
          </p:nvPr>
        </p:nvSpPr>
        <p:spPr>
          <a:xfrm>
            <a:off x="457200" y="1600201"/>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Content Placeholder 3"/>
          <p:cNvSpPr>
            <a:spLocks noGrp="1"/>
          </p:cNvSpPr>
          <p:nvPr>
            <p:ph sz="half" idx="2"/>
          </p:nvPr>
        </p:nvSpPr>
        <p:spPr>
          <a:xfrm>
            <a:off x="4648200" y="1600201"/>
            <a:ext cx="4038600" cy="452596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5" name="Date Placeholder 4"/>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10/3/2018</a:t>
            </a:fld>
            <a:endParaRPr lang="en-US" dirty="0">
              <a:solidFill>
                <a:srgbClr val="000000"/>
              </a:solidFill>
              <a:ea typeface="MS PGothic" panose="020B0600070205080204" pitchFamily="34" charset="-128"/>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8" name="Rectangle 7"/>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781934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CH" dirty="0"/>
              <a:t>Click to </a:t>
            </a:r>
            <a:r>
              <a:rPr lang="fr-CH" dirty="0" err="1"/>
              <a:t>edit</a:t>
            </a:r>
            <a:r>
              <a:rPr lang="fr-CH" dirty="0"/>
              <a:t> Master </a:t>
            </a:r>
            <a:r>
              <a:rPr lang="fr-CH" dirty="0" err="1"/>
              <a:t>title</a:t>
            </a:r>
            <a:r>
              <a:rPr lang="fr-CH" dirty="0"/>
              <a:t> style</a:t>
            </a:r>
            <a:endParaRPr lang="en-US" dirty="0"/>
          </a:p>
        </p:txBody>
      </p:sp>
      <p:sp>
        <p:nvSpPr>
          <p:cNvPr id="3" name="Text Placeholder 2"/>
          <p:cNvSpPr>
            <a:spLocks noGrp="1"/>
          </p:cNvSpPr>
          <p:nvPr>
            <p:ph type="body" idx="1"/>
          </p:nvPr>
        </p:nvSpPr>
        <p:spPr>
          <a:xfrm>
            <a:off x="457200" y="1535113"/>
            <a:ext cx="4040188"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CH"/>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5" name="Text Placeholder 4"/>
          <p:cNvSpPr>
            <a:spLocks noGrp="1"/>
          </p:cNvSpPr>
          <p:nvPr>
            <p:ph type="body" sz="quarter" idx="3"/>
          </p:nvPr>
        </p:nvSpPr>
        <p:spPr>
          <a:xfrm>
            <a:off x="4645027" y="1535113"/>
            <a:ext cx="4041775" cy="639763"/>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fr-CH"/>
              <a:t>Click to edit Master text styles</a:t>
            </a:r>
          </a:p>
        </p:txBody>
      </p:sp>
      <p:sp>
        <p:nvSpPr>
          <p:cNvPr id="6" name="Content Placeholder 5"/>
          <p:cNvSpPr>
            <a:spLocks noGrp="1"/>
          </p:cNvSpPr>
          <p:nvPr>
            <p:ph sz="quarter" idx="4"/>
          </p:nvPr>
        </p:nvSpPr>
        <p:spPr>
          <a:xfrm>
            <a:off x="4645027" y="2174875"/>
            <a:ext cx="4041775"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7" name="Date Placeholder 6"/>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10/3/2018</a:t>
            </a:fld>
            <a:endParaRPr lang="en-US" dirty="0">
              <a:solidFill>
                <a:srgbClr val="000000"/>
              </a:solidFill>
              <a:ea typeface="MS PGothic" panose="020B0600070205080204" pitchFamily="34" charset="-128"/>
            </a:endParaRPr>
          </a:p>
        </p:txBody>
      </p:sp>
      <p:sp>
        <p:nvSpPr>
          <p:cNvPr id="8" name="Footer Placeholder 7"/>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9" name="Slide Number Placeholder 8"/>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10" name="Rectangle 9"/>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32414224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CH"/>
              <a:t>Click to edit Master title style</a:t>
            </a:r>
            <a:endParaRPr lang="en-US"/>
          </a:p>
        </p:txBody>
      </p:sp>
      <p:sp>
        <p:nvSpPr>
          <p:cNvPr id="3" name="Date Placeholder 2"/>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10/3/2018</a:t>
            </a:fld>
            <a:endParaRPr lang="en-US" dirty="0">
              <a:solidFill>
                <a:srgbClr val="000000"/>
              </a:solidFill>
              <a:ea typeface="MS PGothic" panose="020B0600070205080204" pitchFamily="34" charset="-128"/>
            </a:endParaRPr>
          </a:p>
        </p:txBody>
      </p:sp>
      <p:sp>
        <p:nvSpPr>
          <p:cNvPr id="4" name="Footer Placeholder 3"/>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5" name="Slide Number Placeholder 4"/>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
        <p:nvSpPr>
          <p:cNvPr id="6" name="Rectangle 5"/>
          <p:cNvSpPr/>
          <p:nvPr userDrawn="1"/>
        </p:nvSpPr>
        <p:spPr>
          <a:xfrm>
            <a:off x="0" y="0"/>
            <a:ext cx="9144000" cy="720080"/>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Tree>
    <p:extLst>
      <p:ext uri="{BB962C8B-B14F-4D97-AF65-F5344CB8AC3E}">
        <p14:creationId xmlns:p14="http://schemas.microsoft.com/office/powerpoint/2010/main" val="118294220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10/3/2018</a:t>
            </a:fld>
            <a:endParaRPr lang="en-US" dirty="0">
              <a:solidFill>
                <a:srgbClr val="000000"/>
              </a:solidFill>
              <a:ea typeface="MS PGothic" panose="020B0600070205080204" pitchFamily="34" charset="-128"/>
            </a:endParaRPr>
          </a:p>
        </p:txBody>
      </p:sp>
      <p:sp>
        <p:nvSpPr>
          <p:cNvPr id="3" name="Footer Placeholder 2"/>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4" name="Slide Number Placeholder 3"/>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Tree>
    <p:extLst>
      <p:ext uri="{BB962C8B-B14F-4D97-AF65-F5344CB8AC3E}">
        <p14:creationId xmlns:p14="http://schemas.microsoft.com/office/powerpoint/2010/main" val="1152581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2" y="273049"/>
            <a:ext cx="3008313" cy="1162051"/>
          </a:xfrm>
        </p:spPr>
        <p:txBody>
          <a:bodyPr anchor="b"/>
          <a:lstStyle>
            <a:lvl1pPr algn="l">
              <a:defRPr sz="1500" b="1"/>
            </a:lvl1pPr>
          </a:lstStyle>
          <a:p>
            <a:r>
              <a:rPr lang="fr-CH"/>
              <a:t>Click to edit Master title style</a:t>
            </a:r>
            <a:endParaRPr lang="en-US"/>
          </a:p>
        </p:txBody>
      </p:sp>
      <p:sp>
        <p:nvSpPr>
          <p:cNvPr id="3" name="Content Placeholder 2"/>
          <p:cNvSpPr>
            <a:spLocks noGrp="1"/>
          </p:cNvSpPr>
          <p:nvPr>
            <p:ph idx="1"/>
          </p:nvPr>
        </p:nvSpPr>
        <p:spPr>
          <a:xfrm>
            <a:off x="3575050" y="273053"/>
            <a:ext cx="5111750" cy="5853113"/>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fr-CH"/>
              <a:t>Click to edit Master text styles</a:t>
            </a:r>
          </a:p>
          <a:p>
            <a:pPr lvl="1"/>
            <a:r>
              <a:rPr lang="fr-CH"/>
              <a:t>Second level</a:t>
            </a:r>
          </a:p>
          <a:p>
            <a:pPr lvl="2"/>
            <a:r>
              <a:rPr lang="fr-CH"/>
              <a:t>Third level</a:t>
            </a:r>
          </a:p>
          <a:p>
            <a:pPr lvl="3"/>
            <a:r>
              <a:rPr lang="fr-CH"/>
              <a:t>Fourth level</a:t>
            </a:r>
          </a:p>
          <a:p>
            <a:pPr lvl="4"/>
            <a:r>
              <a:rPr lang="fr-CH"/>
              <a:t>Fifth level</a:t>
            </a:r>
            <a:endParaRPr lang="en-US"/>
          </a:p>
        </p:txBody>
      </p:sp>
      <p:sp>
        <p:nvSpPr>
          <p:cNvPr id="4" name="Text Placeholder 3"/>
          <p:cNvSpPr>
            <a:spLocks noGrp="1"/>
          </p:cNvSpPr>
          <p:nvPr>
            <p:ph type="body" sz="half" idx="2"/>
          </p:nvPr>
        </p:nvSpPr>
        <p:spPr>
          <a:xfrm>
            <a:off x="457202" y="1435102"/>
            <a:ext cx="3008313" cy="46910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CH"/>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10/3/2018</a:t>
            </a:fld>
            <a:endParaRPr lang="en-US" dirty="0">
              <a:solidFill>
                <a:srgbClr val="000000"/>
              </a:solidFill>
              <a:ea typeface="MS PGothic" panose="020B0600070205080204" pitchFamily="34" charset="-128"/>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Tree>
    <p:extLst>
      <p:ext uri="{BB962C8B-B14F-4D97-AF65-F5344CB8AC3E}">
        <p14:creationId xmlns:p14="http://schemas.microsoft.com/office/powerpoint/2010/main" val="24346021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9"/>
          </a:xfrm>
        </p:spPr>
        <p:txBody>
          <a:bodyPr anchor="b"/>
          <a:lstStyle>
            <a:lvl1pPr algn="l">
              <a:defRPr sz="1500" b="1"/>
            </a:lvl1pPr>
          </a:lstStyle>
          <a:p>
            <a:r>
              <a:rPr lang="fr-CH"/>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US" dirty="0"/>
          </a:p>
        </p:txBody>
      </p:sp>
      <p:sp>
        <p:nvSpPr>
          <p:cNvPr id="4" name="Text Placeholder 3"/>
          <p:cNvSpPr>
            <a:spLocks noGrp="1"/>
          </p:cNvSpPr>
          <p:nvPr>
            <p:ph type="body" sz="half" idx="2"/>
          </p:nvPr>
        </p:nvSpPr>
        <p:spPr>
          <a:xfrm>
            <a:off x="1792288" y="5367338"/>
            <a:ext cx="5486400" cy="804863"/>
          </a:xfrm>
        </p:spPr>
        <p:txBody>
          <a:bodyPr/>
          <a:lstStyle>
            <a:lvl1pPr marL="0" indent="0">
              <a:buNone/>
              <a:defRPr sz="105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fr-CH"/>
              <a:t>Click to edit Master text styles</a:t>
            </a:r>
          </a:p>
        </p:txBody>
      </p:sp>
      <p:sp>
        <p:nvSpPr>
          <p:cNvPr id="5" name="Date Placeholder 4"/>
          <p:cNvSpPr>
            <a:spLocks noGrp="1"/>
          </p:cNvSpPr>
          <p:nvPr>
            <p:ph type="dt" sz="half" idx="10"/>
          </p:nvPr>
        </p:nvSpPr>
        <p:spPr>
          <a:xfrm>
            <a:off x="457200" y="6356352"/>
            <a:ext cx="2133600" cy="365125"/>
          </a:xfrm>
          <a:prstGeom prst="rect">
            <a:avLst/>
          </a:prstGeom>
        </p:spPr>
        <p:txBody>
          <a:bodyPr/>
          <a:lstStyle>
            <a:lvl1pPr>
              <a:defRPr>
                <a:latin typeface="Arial"/>
              </a:defRPr>
            </a:lvl1pPr>
          </a:lstStyle>
          <a:p>
            <a:pPr defTabSz="457200"/>
            <a:fld id="{8C7E895B-F05D-9947-B54A-81067AEF81EC}" type="datetimeFigureOut">
              <a:rPr lang="en-US" smtClean="0">
                <a:solidFill>
                  <a:srgbClr val="000000"/>
                </a:solidFill>
                <a:ea typeface="MS PGothic" panose="020B0600070205080204" pitchFamily="34" charset="-128"/>
              </a:rPr>
              <a:pPr defTabSz="457200"/>
              <a:t>10/3/2018</a:t>
            </a:fld>
            <a:endParaRPr lang="en-US" dirty="0">
              <a:solidFill>
                <a:srgbClr val="000000"/>
              </a:solidFill>
              <a:ea typeface="MS PGothic" panose="020B0600070205080204" pitchFamily="34" charset="-128"/>
            </a:endParaRPr>
          </a:p>
        </p:txBody>
      </p:sp>
      <p:sp>
        <p:nvSpPr>
          <p:cNvPr id="6" name="Footer Placeholder 5"/>
          <p:cNvSpPr>
            <a:spLocks noGrp="1"/>
          </p:cNvSpPr>
          <p:nvPr>
            <p:ph type="ftr" sz="quarter" idx="11"/>
          </p:nvPr>
        </p:nvSpPr>
        <p:spPr>
          <a:xfrm>
            <a:off x="3124200" y="6356352"/>
            <a:ext cx="2895600" cy="365125"/>
          </a:xfrm>
          <a:prstGeom prst="rect">
            <a:avLst/>
          </a:prstGeom>
        </p:spPr>
        <p:txBody>
          <a:bodyPr/>
          <a:lstStyle>
            <a:lvl1pPr>
              <a:defRPr>
                <a:latin typeface="Arial"/>
              </a:defRPr>
            </a:lvl1pPr>
          </a:lstStyle>
          <a:p>
            <a:pPr defTabSz="457200"/>
            <a:endParaRPr lang="en-US" dirty="0">
              <a:solidFill>
                <a:srgbClr val="000000"/>
              </a:solidFill>
              <a:ea typeface="MS PGothic" panose="020B0600070205080204" pitchFamily="34" charset="-128"/>
            </a:endParaRPr>
          </a:p>
        </p:txBody>
      </p:sp>
      <p:sp>
        <p:nvSpPr>
          <p:cNvPr id="7" name="Slide Number Placeholder 6"/>
          <p:cNvSpPr>
            <a:spLocks noGrp="1"/>
          </p:cNvSpPr>
          <p:nvPr>
            <p:ph type="sldNum" sz="quarter" idx="12"/>
          </p:nvPr>
        </p:nvSpPr>
        <p:spPr>
          <a:xfrm>
            <a:off x="6553200" y="6356352"/>
            <a:ext cx="2133600" cy="365125"/>
          </a:xfrm>
          <a:prstGeom prst="rect">
            <a:avLst/>
          </a:prstGeom>
        </p:spPr>
        <p:txBody>
          <a:bodyPr/>
          <a:lstStyle>
            <a:lvl1pPr>
              <a:defRPr>
                <a:latin typeface="Arial"/>
              </a:defRPr>
            </a:lvl1pPr>
          </a:lstStyle>
          <a:p>
            <a:pPr defTabSz="457200"/>
            <a:fld id="{9E35D05F-86D8-EF40-935E-E45F2AB46712}" type="slidenum">
              <a:rPr lang="en-US" smtClean="0">
                <a:solidFill>
                  <a:srgbClr val="000000"/>
                </a:solidFill>
                <a:ea typeface="MS PGothic" panose="020B0600070205080204" pitchFamily="34" charset="-128"/>
              </a:rPr>
              <a:pPr defTabSz="457200"/>
              <a:t>‹#›</a:t>
            </a:fld>
            <a:endParaRPr lang="en-US" dirty="0">
              <a:solidFill>
                <a:srgbClr val="000000"/>
              </a:solidFill>
              <a:ea typeface="MS PGothic" panose="020B0600070205080204" pitchFamily="34" charset="-128"/>
            </a:endParaRPr>
          </a:p>
        </p:txBody>
      </p:sp>
    </p:spTree>
    <p:extLst>
      <p:ext uri="{BB962C8B-B14F-4D97-AF65-F5344CB8AC3E}">
        <p14:creationId xmlns:p14="http://schemas.microsoft.com/office/powerpoint/2010/main" val="164951998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425451" y="1263651"/>
            <a:ext cx="8359046" cy="5073856"/>
          </a:xfrm>
          <a:prstGeom prst="rect">
            <a:avLst/>
          </a:prstGeom>
        </p:spPr>
        <p:txBody>
          <a:bodyPr vert="horz" lIns="91440" tIns="45720" rIns="91440" bIns="45720" rtlCol="0">
            <a:normAutofit/>
          </a:bodyPr>
          <a:lstStyle/>
          <a:p>
            <a:pPr lvl="0"/>
            <a:r>
              <a:rPr lang="fr-CH" dirty="0"/>
              <a:t>Click to edit Master text styles</a:t>
            </a:r>
          </a:p>
          <a:p>
            <a:pPr lvl="1"/>
            <a:r>
              <a:rPr lang="fr-CH" dirty="0"/>
              <a:t>Second level</a:t>
            </a:r>
          </a:p>
          <a:p>
            <a:pPr lvl="2"/>
            <a:r>
              <a:rPr lang="fr-CH" dirty="0"/>
              <a:t>Third level</a:t>
            </a:r>
          </a:p>
          <a:p>
            <a:pPr lvl="3"/>
            <a:r>
              <a:rPr lang="fr-CH" dirty="0"/>
              <a:t>Fourth level</a:t>
            </a:r>
          </a:p>
          <a:p>
            <a:pPr lvl="4"/>
            <a:r>
              <a:rPr lang="fr-CH" dirty="0"/>
              <a:t>Fifth level</a:t>
            </a:r>
            <a:endParaRPr lang="en-US" dirty="0"/>
          </a:p>
        </p:txBody>
      </p:sp>
      <p:sp>
        <p:nvSpPr>
          <p:cNvPr id="7" name="Rectangle 6"/>
          <p:cNvSpPr/>
          <p:nvPr userDrawn="1"/>
        </p:nvSpPr>
        <p:spPr>
          <a:xfrm>
            <a:off x="0" y="-1"/>
            <a:ext cx="9144000" cy="964669"/>
          </a:xfrm>
          <a:prstGeom prst="rect">
            <a:avLst/>
          </a:prstGeom>
          <a:solidFill>
            <a:srgbClr val="0099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457200"/>
            <a:endParaRPr lang="en-US" sz="1800" dirty="0">
              <a:solidFill>
                <a:srgbClr val="FFFFFF"/>
              </a:solidFill>
              <a:latin typeface="Arial"/>
            </a:endParaRPr>
          </a:p>
        </p:txBody>
      </p:sp>
      <p:sp>
        <p:nvSpPr>
          <p:cNvPr id="2" name="Title Placeholder 1"/>
          <p:cNvSpPr>
            <a:spLocks noGrp="1"/>
          </p:cNvSpPr>
          <p:nvPr>
            <p:ph type="title"/>
          </p:nvPr>
        </p:nvSpPr>
        <p:spPr>
          <a:xfrm>
            <a:off x="462441" y="79265"/>
            <a:ext cx="8494676" cy="860985"/>
          </a:xfrm>
          <a:prstGeom prst="rect">
            <a:avLst/>
          </a:prstGeom>
        </p:spPr>
        <p:txBody>
          <a:bodyPr vert="horz" lIns="91440" tIns="45720" rIns="91440" bIns="45720" rtlCol="0" anchor="ctr">
            <a:normAutofit/>
          </a:bodyPr>
          <a:lstStyle/>
          <a:p>
            <a:r>
              <a:rPr lang="fr-CH" dirty="0"/>
              <a:t>Click to edit Master title style</a:t>
            </a:r>
            <a:endParaRPr lang="en-US" dirty="0"/>
          </a:p>
        </p:txBody>
      </p:sp>
    </p:spTree>
    <p:extLst>
      <p:ext uri="{BB962C8B-B14F-4D97-AF65-F5344CB8AC3E}">
        <p14:creationId xmlns:p14="http://schemas.microsoft.com/office/powerpoint/2010/main" val="1843746716"/>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7" r:id="rId12"/>
    <p:sldLayoutId id="2147483688" r:id="rId13"/>
  </p:sldLayoutIdLst>
  <p:txStyles>
    <p:titleStyle>
      <a:lvl1pPr algn="l" defTabSz="342900" rtl="0" eaLnBrk="1" latinLnBrk="0" hangingPunct="1">
        <a:spcBef>
          <a:spcPct val="0"/>
        </a:spcBef>
        <a:buNone/>
        <a:defRPr sz="2400" b="1" kern="1200">
          <a:solidFill>
            <a:schemeClr val="bg1"/>
          </a:solidFill>
          <a:latin typeface="Arial"/>
          <a:ea typeface="+mj-ea"/>
          <a:cs typeface="Arial"/>
        </a:defRPr>
      </a:lvl1pPr>
    </p:titleStyle>
    <p:bodyStyle>
      <a:lvl1pPr marL="257175" indent="-257175" algn="l" defTabSz="342900" rtl="0" eaLnBrk="1" latinLnBrk="0" hangingPunct="1">
        <a:spcBef>
          <a:spcPct val="20000"/>
        </a:spcBef>
        <a:buFont typeface="Arial"/>
        <a:buChar char="•"/>
        <a:defRPr sz="2400" kern="1200">
          <a:solidFill>
            <a:schemeClr val="tx1"/>
          </a:solidFill>
          <a:latin typeface="Arial"/>
          <a:ea typeface="+mn-ea"/>
          <a:cs typeface="Arial"/>
        </a:defRPr>
      </a:lvl1pPr>
      <a:lvl2pPr marL="557213" indent="-214313" algn="l" defTabSz="342900" rtl="0" eaLnBrk="1" latinLnBrk="0" hangingPunct="1">
        <a:spcBef>
          <a:spcPct val="20000"/>
        </a:spcBef>
        <a:buFont typeface="Arial"/>
        <a:buChar char="–"/>
        <a:defRPr sz="2100" kern="1200">
          <a:solidFill>
            <a:schemeClr val="tx1"/>
          </a:solidFill>
          <a:latin typeface="Arial"/>
          <a:ea typeface="+mn-ea"/>
          <a:cs typeface="Arial"/>
        </a:defRPr>
      </a:lvl2pPr>
      <a:lvl3pPr marL="857250" indent="-171450" algn="l" defTabSz="342900" rtl="0" eaLnBrk="1" latinLnBrk="0" hangingPunct="1">
        <a:spcBef>
          <a:spcPct val="20000"/>
        </a:spcBef>
        <a:buFont typeface="Arial"/>
        <a:buChar char="•"/>
        <a:defRPr sz="1800" kern="1200">
          <a:solidFill>
            <a:schemeClr val="tx1"/>
          </a:solidFill>
          <a:latin typeface="Arial"/>
          <a:ea typeface="+mn-ea"/>
          <a:cs typeface="Arial"/>
        </a:defRPr>
      </a:lvl3pPr>
      <a:lvl4pPr marL="1200150" indent="-171450" algn="l" defTabSz="342900" rtl="0" eaLnBrk="1" latinLnBrk="0" hangingPunct="1">
        <a:spcBef>
          <a:spcPct val="20000"/>
        </a:spcBef>
        <a:buFont typeface="Arial"/>
        <a:buChar char="–"/>
        <a:defRPr sz="1500" kern="1200">
          <a:solidFill>
            <a:schemeClr val="tx1"/>
          </a:solidFill>
          <a:latin typeface="Arial"/>
          <a:ea typeface="+mn-ea"/>
          <a:cs typeface="Arial"/>
        </a:defRPr>
      </a:lvl4pPr>
      <a:lvl5pPr marL="1543050" indent="-171450" algn="l" defTabSz="342900" rtl="0" eaLnBrk="1" latinLnBrk="0" hangingPunct="1">
        <a:spcBef>
          <a:spcPct val="20000"/>
        </a:spcBef>
        <a:buFont typeface="Arial"/>
        <a:buChar char="»"/>
        <a:defRPr sz="1500" kern="1200">
          <a:solidFill>
            <a:schemeClr val="tx1"/>
          </a:solidFill>
          <a:latin typeface="Arial"/>
          <a:ea typeface="+mn-ea"/>
          <a:cs typeface="Arial"/>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p:cNvSpPr/>
          <p:nvPr/>
        </p:nvSpPr>
        <p:spPr>
          <a:xfrm>
            <a:off x="2" y="0"/>
            <a:ext cx="9143998" cy="68580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bg1"/>
              </a:solidFill>
            </a:endParaRPr>
          </a:p>
        </p:txBody>
      </p:sp>
      <p:pic>
        <p:nvPicPr>
          <p:cNvPr id="33" name="Picture 32" descr="UNI102917.jpg"/>
          <p:cNvPicPr>
            <a:picLocks noChangeAspect="1"/>
          </p:cNvPicPr>
          <p:nvPr/>
        </p:nvPicPr>
        <p:blipFill>
          <a:blip r:embed="rId3"/>
          <a:srcRect l="280" b="840"/>
          <a:stretch>
            <a:fillRect/>
          </a:stretch>
        </p:blipFill>
        <p:spPr>
          <a:xfrm>
            <a:off x="3886200" y="1895332"/>
            <a:ext cx="5212080" cy="3445079"/>
          </a:xfrm>
          <a:prstGeom prst="rect">
            <a:avLst/>
          </a:prstGeom>
          <a:ln w="57150">
            <a:solidFill>
              <a:schemeClr val="bg1"/>
            </a:solidFill>
          </a:ln>
        </p:spPr>
      </p:pic>
      <p:pic>
        <p:nvPicPr>
          <p:cNvPr id="9" name="Picture 8" descr="Unite_2lines_Eng_White.png"/>
          <p:cNvPicPr>
            <a:picLocks noChangeAspect="1"/>
          </p:cNvPicPr>
          <p:nvPr/>
        </p:nvPicPr>
        <p:blipFill>
          <a:blip r:embed="rId4"/>
          <a:srcRect l="73117"/>
          <a:stretch>
            <a:fillRect/>
          </a:stretch>
        </p:blipFill>
        <p:spPr>
          <a:xfrm>
            <a:off x="152400" y="6248400"/>
            <a:ext cx="1871353" cy="393663"/>
          </a:xfrm>
          <a:prstGeom prst="rect">
            <a:avLst/>
          </a:prstGeom>
        </p:spPr>
      </p:pic>
      <p:sp>
        <p:nvSpPr>
          <p:cNvPr id="12" name="Text Box 27"/>
          <p:cNvSpPr txBox="1">
            <a:spLocks noChangeArrowheads="1"/>
          </p:cNvSpPr>
          <p:nvPr/>
        </p:nvSpPr>
        <p:spPr bwMode="auto">
          <a:xfrm>
            <a:off x="2" y="322642"/>
            <a:ext cx="5859107" cy="707886"/>
          </a:xfrm>
          <a:prstGeom prst="rect">
            <a:avLst/>
          </a:prstGeom>
          <a:noFill/>
          <a:ln w="9525">
            <a:noFill/>
            <a:miter lim="800000"/>
            <a:headEnd/>
            <a:tailEnd/>
          </a:ln>
        </p:spPr>
        <p:txBody>
          <a:bodyPr wrap="square">
            <a:prstTxWarp prst="textNoShape">
              <a:avLst/>
            </a:prstTxWarp>
            <a:spAutoFit/>
          </a:bodyPr>
          <a:lstStyle/>
          <a:p>
            <a:pPr algn="ctr">
              <a:lnSpc>
                <a:spcPts val="4800"/>
              </a:lnSpc>
              <a:spcBef>
                <a:spcPct val="50000"/>
              </a:spcBef>
            </a:pPr>
            <a:r>
              <a:rPr lang="en-US" sz="4000" b="1" baseline="0" dirty="0">
                <a:solidFill>
                  <a:schemeClr val="bg1"/>
                </a:solidFill>
                <a:latin typeface="Arial" panose="020B0604020202020204" pitchFamily="34" charset="0"/>
                <a:cs typeface="Arial" panose="020B0604020202020204" pitchFamily="34" charset="0"/>
              </a:rPr>
              <a:t>Bringing</a:t>
            </a:r>
            <a:r>
              <a:rPr lang="en-US" sz="4000" b="1" dirty="0">
                <a:solidFill>
                  <a:schemeClr val="bg1"/>
                </a:solidFill>
                <a:latin typeface="Arial" panose="020B0604020202020204" pitchFamily="34" charset="0"/>
                <a:cs typeface="Arial" panose="020B0604020202020204" pitchFamily="34" charset="0"/>
              </a:rPr>
              <a:t> It Together</a:t>
            </a:r>
            <a:endParaRPr lang="en-US" sz="4000" b="1" baseline="0" dirty="0">
              <a:solidFill>
                <a:schemeClr val="bg1"/>
              </a:solidFill>
              <a:latin typeface="Arial" panose="020B0604020202020204" pitchFamily="34" charset="0"/>
              <a:cs typeface="Arial" panose="020B0604020202020204" pitchFamily="34" charset="0"/>
            </a:endParaRPr>
          </a:p>
        </p:txBody>
      </p:sp>
      <p:sp>
        <p:nvSpPr>
          <p:cNvPr id="14" name="TextBox 13"/>
          <p:cNvSpPr txBox="1"/>
          <p:nvPr/>
        </p:nvSpPr>
        <p:spPr>
          <a:xfrm>
            <a:off x="228600" y="1186179"/>
            <a:ext cx="2514600" cy="523220"/>
          </a:xfrm>
          <a:prstGeom prst="rect">
            <a:avLst/>
          </a:prstGeom>
          <a:noFill/>
        </p:spPr>
        <p:txBody>
          <a:bodyPr wrap="square" rtlCol="0">
            <a:spAutoFit/>
          </a:bodyPr>
          <a:lstStyle/>
          <a:p>
            <a:pPr algn="ctr"/>
            <a:endParaRPr lang="en-US" sz="2800" b="1"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676062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 name="Rectangle 29"/>
          <p:cNvSpPr/>
          <p:nvPr/>
        </p:nvSpPr>
        <p:spPr>
          <a:xfrm>
            <a:off x="457200" y="4077290"/>
            <a:ext cx="8311326" cy="713070"/>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21" name="Rectangle 20"/>
          <p:cNvSpPr/>
          <p:nvPr/>
        </p:nvSpPr>
        <p:spPr>
          <a:xfrm>
            <a:off x="457200" y="2249819"/>
            <a:ext cx="8311326" cy="713070"/>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36" name="Rectangle 35"/>
          <p:cNvSpPr/>
          <p:nvPr/>
        </p:nvSpPr>
        <p:spPr>
          <a:xfrm>
            <a:off x="452234" y="5915410"/>
            <a:ext cx="8311326" cy="713070"/>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33" name="Rectangle 32"/>
          <p:cNvSpPr/>
          <p:nvPr/>
        </p:nvSpPr>
        <p:spPr>
          <a:xfrm>
            <a:off x="452234" y="4996561"/>
            <a:ext cx="8311326" cy="713070"/>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13" name="Oval 12"/>
          <p:cNvSpPr/>
          <p:nvPr/>
        </p:nvSpPr>
        <p:spPr>
          <a:xfrm>
            <a:off x="8333188" y="6336042"/>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Rectangle 22"/>
          <p:cNvSpPr/>
          <p:nvPr/>
        </p:nvSpPr>
        <p:spPr>
          <a:xfrm>
            <a:off x="457200" y="1344182"/>
            <a:ext cx="8311326" cy="713070"/>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37" name="TextBox 4"/>
          <p:cNvSpPr txBox="1"/>
          <p:nvPr/>
        </p:nvSpPr>
        <p:spPr>
          <a:xfrm>
            <a:off x="1221538" y="2204138"/>
            <a:ext cx="7522150"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1800"/>
              </a:spcBef>
            </a:pPr>
            <a:r>
              <a:rPr lang="en-US" sz="2400" dirty="0">
                <a:latin typeface="Arial" panose="020B0604020202020204" pitchFamily="34" charset="0"/>
                <a:cs typeface="Arial" panose="020B0604020202020204" pitchFamily="34" charset="0"/>
              </a:rPr>
              <a:t>Is all about making choices based on evidence and RBM principles</a:t>
            </a:r>
            <a:endParaRPr lang="en-US" altLang="en-US" sz="2400" dirty="0">
              <a:solidFill>
                <a:srgbClr val="0099FF"/>
              </a:solidFill>
              <a:latin typeface="Arial" panose="020B0604020202020204" pitchFamily="34" charset="0"/>
              <a:cs typeface="Arial" panose="020B0604020202020204" pitchFamily="34" charset="0"/>
            </a:endParaRPr>
          </a:p>
        </p:txBody>
      </p:sp>
      <p:sp>
        <p:nvSpPr>
          <p:cNvPr id="18" name="TextBox 17"/>
          <p:cNvSpPr txBox="1"/>
          <p:nvPr/>
        </p:nvSpPr>
        <p:spPr>
          <a:xfrm>
            <a:off x="709728" y="191869"/>
            <a:ext cx="7429678" cy="646331"/>
          </a:xfrm>
          <a:prstGeom prst="rect">
            <a:avLst/>
          </a:prstGeom>
          <a:noFill/>
        </p:spPr>
        <p:txBody>
          <a:bodyPr wrap="square" rtlCol="0">
            <a:spAutoFit/>
          </a:bodyPr>
          <a:lstStyle/>
          <a:p>
            <a:r>
              <a:rPr lang="en-US" sz="3600" b="1" dirty="0">
                <a:solidFill>
                  <a:schemeClr val="bg1"/>
                </a:solidFill>
                <a:latin typeface="Arial" panose="020B0604020202020204" pitchFamily="34" charset="0"/>
                <a:cs typeface="Arial" panose="020B0604020202020204" pitchFamily="34" charset="0"/>
              </a:rPr>
              <a:t>Strategic</a:t>
            </a:r>
            <a:r>
              <a:rPr lang="en-US" sz="3600" b="1" dirty="0">
                <a:latin typeface="Arial" panose="020B0604020202020204" pitchFamily="34" charset="0"/>
                <a:cs typeface="Arial" panose="020B0604020202020204" pitchFamily="34" charset="0"/>
              </a:rPr>
              <a:t> </a:t>
            </a:r>
            <a:r>
              <a:rPr lang="en-US" sz="3600" b="1" dirty="0">
                <a:solidFill>
                  <a:schemeClr val="bg1"/>
                </a:solidFill>
                <a:latin typeface="Arial" panose="020B0604020202020204" pitchFamily="34" charset="0"/>
                <a:cs typeface="Arial" panose="020B0604020202020204" pitchFamily="34" charset="0"/>
              </a:rPr>
              <a:t>Planning</a:t>
            </a:r>
          </a:p>
        </p:txBody>
      </p:sp>
      <p:sp>
        <p:nvSpPr>
          <p:cNvPr id="10" name="Rectangle 9"/>
          <p:cNvSpPr/>
          <p:nvPr/>
        </p:nvSpPr>
        <p:spPr>
          <a:xfrm>
            <a:off x="465814" y="3173230"/>
            <a:ext cx="8311326" cy="713070"/>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20" name="TextBox 4"/>
          <p:cNvSpPr txBox="1"/>
          <p:nvPr/>
        </p:nvSpPr>
        <p:spPr>
          <a:xfrm>
            <a:off x="1221538" y="1280727"/>
            <a:ext cx="7522150"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1800"/>
              </a:spcBef>
            </a:pPr>
            <a:r>
              <a:rPr lang="en-US" sz="2400" dirty="0">
                <a:latin typeface="Arial" panose="020B0604020202020204" pitchFamily="34" charset="0"/>
                <a:cs typeface="Arial" panose="020B0604020202020204" pitchFamily="34" charset="0"/>
              </a:rPr>
              <a:t>Shall be aligned with organisational mandate and priorities (equity, human rights, climate change etc.)</a:t>
            </a:r>
            <a:endParaRPr lang="en-US" altLang="en-US" sz="2400" dirty="0">
              <a:solidFill>
                <a:srgbClr val="0099FF"/>
              </a:solidFill>
              <a:latin typeface="Arial" panose="020B0604020202020204" pitchFamily="34" charset="0"/>
              <a:cs typeface="Arial" panose="020B0604020202020204" pitchFamily="34" charset="0"/>
            </a:endParaRPr>
          </a:p>
        </p:txBody>
      </p:sp>
      <p:sp>
        <p:nvSpPr>
          <p:cNvPr id="29" name="TextBox 4"/>
          <p:cNvSpPr txBox="1"/>
          <p:nvPr/>
        </p:nvSpPr>
        <p:spPr>
          <a:xfrm>
            <a:off x="1221538" y="4231243"/>
            <a:ext cx="7522150"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1800"/>
              </a:spcBef>
            </a:pPr>
            <a:r>
              <a:rPr lang="en-US" sz="2400" dirty="0">
                <a:latin typeface="Arial" panose="020B0604020202020204" pitchFamily="34" charset="0"/>
                <a:cs typeface="Arial" panose="020B0604020202020204" pitchFamily="34" charset="0"/>
              </a:rPr>
              <a:t>Guides the mobilization and allocation of resources</a:t>
            </a:r>
            <a:endParaRPr lang="en-US" altLang="en-US" sz="2400" dirty="0">
              <a:solidFill>
                <a:srgbClr val="0099FF"/>
              </a:solidFill>
              <a:latin typeface="Arial" panose="020B0604020202020204" pitchFamily="34" charset="0"/>
              <a:cs typeface="Arial" panose="020B0604020202020204" pitchFamily="34" charset="0"/>
            </a:endParaRPr>
          </a:p>
        </p:txBody>
      </p:sp>
      <p:sp>
        <p:nvSpPr>
          <p:cNvPr id="32" name="TextBox 4"/>
          <p:cNvSpPr txBox="1"/>
          <p:nvPr/>
        </p:nvSpPr>
        <p:spPr>
          <a:xfrm>
            <a:off x="1198685" y="4912034"/>
            <a:ext cx="7522150"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1800"/>
              </a:spcBef>
            </a:pPr>
            <a:r>
              <a:rPr lang="en-US" sz="2400" dirty="0">
                <a:latin typeface="Arial" panose="020B0604020202020204" pitchFamily="34" charset="0"/>
                <a:cs typeface="Arial" panose="020B0604020202020204" pitchFamily="34" charset="0"/>
              </a:rPr>
              <a:t>Involves building commitment and ownership for achieving results</a:t>
            </a:r>
            <a:endParaRPr lang="en-US" altLang="en-US" sz="2400" dirty="0">
              <a:solidFill>
                <a:srgbClr val="0099FF"/>
              </a:solidFill>
              <a:latin typeface="Arial" panose="020B0604020202020204" pitchFamily="34" charset="0"/>
              <a:cs typeface="Arial" panose="020B0604020202020204" pitchFamily="34" charset="0"/>
            </a:endParaRPr>
          </a:p>
        </p:txBody>
      </p:sp>
      <p:sp>
        <p:nvSpPr>
          <p:cNvPr id="35" name="TextBox 4"/>
          <p:cNvSpPr txBox="1"/>
          <p:nvPr/>
        </p:nvSpPr>
        <p:spPr>
          <a:xfrm>
            <a:off x="1196056" y="6061267"/>
            <a:ext cx="7512110" cy="461665"/>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1800"/>
              </a:spcBef>
            </a:pPr>
            <a:r>
              <a:rPr lang="en-US" sz="2400" dirty="0">
                <a:latin typeface="Arial" panose="020B0604020202020204" pitchFamily="34" charset="0"/>
                <a:cs typeface="Arial" panose="020B0604020202020204" pitchFamily="34" charset="0"/>
              </a:rPr>
              <a:t>Entails continuous learning and adaption</a:t>
            </a:r>
            <a:endParaRPr lang="en-US" altLang="en-US" sz="2400" dirty="0">
              <a:solidFill>
                <a:srgbClr val="0099FF"/>
              </a:solidFill>
              <a:latin typeface="Arial" panose="020B0604020202020204" pitchFamily="34" charset="0"/>
              <a:cs typeface="Arial" panose="020B0604020202020204" pitchFamily="34" charset="0"/>
            </a:endParaRPr>
          </a:p>
        </p:txBody>
      </p:sp>
      <p:sp>
        <p:nvSpPr>
          <p:cNvPr id="38" name="TextBox 4"/>
          <p:cNvSpPr txBox="1"/>
          <p:nvPr/>
        </p:nvSpPr>
        <p:spPr>
          <a:xfrm>
            <a:off x="1226477" y="3100436"/>
            <a:ext cx="7650540"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1800"/>
              </a:spcBef>
            </a:pPr>
            <a:r>
              <a:rPr lang="en-US" sz="2400" dirty="0">
                <a:latin typeface="Arial" panose="020B0604020202020204" pitchFamily="34" charset="0"/>
                <a:cs typeface="Arial" panose="020B0604020202020204" pitchFamily="34" charset="0"/>
              </a:rPr>
              <a:t>Involves choosing how best to respond to a dynamic environment and to anticipate change</a:t>
            </a:r>
            <a:endParaRPr lang="en-US" altLang="en-US" sz="2400" dirty="0">
              <a:solidFill>
                <a:srgbClr val="0099FF"/>
              </a:solidFill>
              <a:latin typeface="Arial" panose="020B0604020202020204" pitchFamily="34" charset="0"/>
              <a:cs typeface="Arial" panose="020B0604020202020204" pitchFamily="34" charset="0"/>
            </a:endParaRPr>
          </a:p>
        </p:txBody>
      </p:sp>
      <p:sp>
        <p:nvSpPr>
          <p:cNvPr id="16" name="Oval 15"/>
          <p:cNvSpPr/>
          <p:nvPr/>
        </p:nvSpPr>
        <p:spPr>
          <a:xfrm>
            <a:off x="8096173" y="5168940"/>
            <a:ext cx="731520" cy="731520"/>
          </a:xfrm>
          <a:prstGeom prst="ellipse">
            <a:avLst/>
          </a:prstGeom>
          <a:solidFill>
            <a:srgbClr val="0099FF"/>
          </a:solidFill>
          <a:ln w="28575">
            <a:solidFill>
              <a:srgbClr val="0099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7975843" y="6337393"/>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8690533" y="6334093"/>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Flowchart: Merge 14"/>
          <p:cNvSpPr/>
          <p:nvPr/>
        </p:nvSpPr>
        <p:spPr>
          <a:xfrm>
            <a:off x="8129776" y="5703333"/>
            <a:ext cx="664314" cy="731520"/>
          </a:xfrm>
          <a:prstGeom prst="flowChartMerge">
            <a:avLst/>
          </a:prstGeom>
          <a:solidFill>
            <a:srgbClr val="0099FF"/>
          </a:solidFill>
          <a:ln w="28575">
            <a:solidFill>
              <a:srgbClr val="0099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8139406" y="5212689"/>
            <a:ext cx="640080" cy="640080"/>
          </a:xfrm>
          <a:prstGeom prst="ellipse">
            <a:avLst/>
          </a:prstGeom>
          <a:solidFill>
            <a:schemeClr val="bg1"/>
          </a:solidFill>
          <a:ln>
            <a:solidFill>
              <a:srgbClr val="0099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43" name="Oval 42"/>
          <p:cNvSpPr/>
          <p:nvPr/>
        </p:nvSpPr>
        <p:spPr>
          <a:xfrm>
            <a:off x="629267" y="2417144"/>
            <a:ext cx="411480" cy="411480"/>
          </a:xfrm>
          <a:prstGeom prst="ellipse">
            <a:avLst/>
          </a:prstGeom>
          <a:solidFill>
            <a:srgbClr val="0099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44" name="Freeform 43"/>
          <p:cNvSpPr/>
          <p:nvPr/>
        </p:nvSpPr>
        <p:spPr>
          <a:xfrm rot="13416721">
            <a:off x="753747" y="2471158"/>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p:cNvSpPr/>
          <p:nvPr/>
        </p:nvSpPr>
        <p:spPr>
          <a:xfrm>
            <a:off x="632748" y="1495637"/>
            <a:ext cx="411480" cy="411480"/>
          </a:xfrm>
          <a:prstGeom prst="ellipse">
            <a:avLst/>
          </a:prstGeom>
          <a:solidFill>
            <a:srgbClr val="0099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46" name="Freeform 45"/>
          <p:cNvSpPr/>
          <p:nvPr/>
        </p:nvSpPr>
        <p:spPr>
          <a:xfrm rot="13416721">
            <a:off x="757228" y="1549651"/>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641362" y="3300071"/>
            <a:ext cx="411480" cy="411480"/>
          </a:xfrm>
          <a:prstGeom prst="ellipse">
            <a:avLst/>
          </a:prstGeom>
          <a:solidFill>
            <a:srgbClr val="0099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48" name="Freeform 47"/>
          <p:cNvSpPr/>
          <p:nvPr/>
        </p:nvSpPr>
        <p:spPr>
          <a:xfrm rot="13416721">
            <a:off x="765842" y="3354085"/>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a:off x="619168" y="4239676"/>
            <a:ext cx="411480" cy="411480"/>
          </a:xfrm>
          <a:prstGeom prst="ellipse">
            <a:avLst/>
          </a:prstGeom>
          <a:solidFill>
            <a:srgbClr val="0099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50" name="Freeform 49"/>
          <p:cNvSpPr/>
          <p:nvPr/>
        </p:nvSpPr>
        <p:spPr>
          <a:xfrm rot="13416721">
            <a:off x="743648" y="4293690"/>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Oval 50"/>
          <p:cNvSpPr/>
          <p:nvPr/>
        </p:nvSpPr>
        <p:spPr>
          <a:xfrm>
            <a:off x="615686" y="5162617"/>
            <a:ext cx="411480" cy="411480"/>
          </a:xfrm>
          <a:prstGeom prst="ellipse">
            <a:avLst/>
          </a:prstGeom>
          <a:solidFill>
            <a:srgbClr val="0099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52" name="Freeform 51"/>
          <p:cNvSpPr/>
          <p:nvPr/>
        </p:nvSpPr>
        <p:spPr>
          <a:xfrm rot="13416721">
            <a:off x="740166" y="5216631"/>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Oval 52"/>
          <p:cNvSpPr/>
          <p:nvPr/>
        </p:nvSpPr>
        <p:spPr>
          <a:xfrm>
            <a:off x="618405" y="6081230"/>
            <a:ext cx="411480" cy="411480"/>
          </a:xfrm>
          <a:prstGeom prst="ellipse">
            <a:avLst/>
          </a:prstGeom>
          <a:solidFill>
            <a:srgbClr val="0099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54" name="Freeform 53"/>
          <p:cNvSpPr/>
          <p:nvPr/>
        </p:nvSpPr>
        <p:spPr>
          <a:xfrm rot="13416721">
            <a:off x="742885" y="6135244"/>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05592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2" name="Rectangle 11"/>
          <p:cNvSpPr/>
          <p:nvPr/>
        </p:nvSpPr>
        <p:spPr>
          <a:xfrm>
            <a:off x="455750" y="1312420"/>
            <a:ext cx="8311326" cy="1205409"/>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13" name="TextBox 4"/>
          <p:cNvSpPr txBox="1"/>
          <p:nvPr/>
        </p:nvSpPr>
        <p:spPr>
          <a:xfrm>
            <a:off x="1221538" y="1280727"/>
            <a:ext cx="7522150" cy="12003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spcBef>
                <a:spcPts val="600"/>
              </a:spcBef>
              <a:spcAft>
                <a:spcPts val="600"/>
              </a:spcAft>
            </a:pPr>
            <a:r>
              <a:rPr lang="en-CA" sz="2400" dirty="0">
                <a:latin typeface="Arial" panose="020B0604020202020204" pitchFamily="34" charset="0"/>
                <a:cs typeface="Arial" panose="020B0604020202020204" pitchFamily="34" charset="0"/>
              </a:rPr>
              <a:t>Careful management of all aspects of programme delivery is crucial for the effective and efficient achievement of results</a:t>
            </a:r>
          </a:p>
        </p:txBody>
      </p:sp>
      <p:sp>
        <p:nvSpPr>
          <p:cNvPr id="2" name="Rectangle 1"/>
          <p:cNvSpPr/>
          <p:nvPr/>
        </p:nvSpPr>
        <p:spPr>
          <a:xfrm>
            <a:off x="301580" y="164049"/>
            <a:ext cx="7921552" cy="646331"/>
          </a:xfrm>
          <a:prstGeom prst="rect">
            <a:avLst/>
          </a:prstGeom>
        </p:spPr>
        <p:txBody>
          <a:bodyPr wrap="square">
            <a:spAutoFit/>
          </a:bodyPr>
          <a:lstStyle/>
          <a:p>
            <a:r>
              <a:rPr lang="en-US" sz="3600" b="1" dirty="0">
                <a:solidFill>
                  <a:schemeClr val="bg1"/>
                </a:solidFill>
                <a:latin typeface="Arial" panose="020B0604020202020204" pitchFamily="34" charset="0"/>
                <a:cs typeface="Arial" panose="020B0604020202020204" pitchFamily="34" charset="0"/>
              </a:rPr>
              <a:t>Implementation</a:t>
            </a:r>
          </a:p>
        </p:txBody>
      </p:sp>
      <p:sp>
        <p:nvSpPr>
          <p:cNvPr id="10" name="Oval 9"/>
          <p:cNvSpPr/>
          <p:nvPr/>
        </p:nvSpPr>
        <p:spPr>
          <a:xfrm>
            <a:off x="8223132" y="6298952"/>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Flowchart: Merge 4"/>
          <p:cNvSpPr/>
          <p:nvPr/>
        </p:nvSpPr>
        <p:spPr>
          <a:xfrm>
            <a:off x="8019238" y="5658873"/>
            <a:ext cx="664314" cy="731520"/>
          </a:xfrm>
          <a:prstGeom prst="flowChartMerge">
            <a:avLst/>
          </a:prstGeom>
          <a:solidFill>
            <a:srgbClr val="F7941D"/>
          </a:solidFill>
          <a:ln>
            <a:solidFill>
              <a:srgbClr val="F7941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7869983" y="6298952"/>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8576281" y="6298952"/>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643009" y="1709384"/>
            <a:ext cx="411480" cy="411480"/>
          </a:xfrm>
          <a:prstGeom prst="ellipse">
            <a:avLst/>
          </a:prstGeom>
          <a:solidFill>
            <a:srgbClr val="F7941D"/>
          </a:solidFill>
          <a:ln>
            <a:solidFill>
              <a:srgbClr val="F7941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15" name="Freeform 14"/>
          <p:cNvSpPr/>
          <p:nvPr/>
        </p:nvSpPr>
        <p:spPr>
          <a:xfrm rot="13416721">
            <a:off x="768577" y="1769194"/>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455750" y="2832341"/>
            <a:ext cx="8311326" cy="1205409"/>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17" name="TextBox 4"/>
          <p:cNvSpPr txBox="1"/>
          <p:nvPr/>
        </p:nvSpPr>
        <p:spPr>
          <a:xfrm>
            <a:off x="1221538" y="3019545"/>
            <a:ext cx="7512417"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spcBef>
                <a:spcPts val="600"/>
              </a:spcBef>
              <a:spcAft>
                <a:spcPts val="600"/>
              </a:spcAft>
            </a:pPr>
            <a:r>
              <a:rPr lang="en-CA" sz="2400" dirty="0">
                <a:latin typeface="Arial" panose="020B0604020202020204" pitchFamily="34" charset="0"/>
                <a:cs typeface="Arial" panose="020B0604020202020204" pitchFamily="34" charset="0"/>
              </a:rPr>
              <a:t>Effective implementation depends on thorough selection of implementation modality and partners</a:t>
            </a:r>
            <a:endParaRPr lang="en-US" sz="2400" dirty="0">
              <a:latin typeface="Arial" panose="020B0604020202020204" pitchFamily="34" charset="0"/>
              <a:cs typeface="Arial" panose="020B0604020202020204" pitchFamily="34" charset="0"/>
            </a:endParaRPr>
          </a:p>
        </p:txBody>
      </p:sp>
      <p:sp>
        <p:nvSpPr>
          <p:cNvPr id="18" name="Oval 17"/>
          <p:cNvSpPr/>
          <p:nvPr/>
        </p:nvSpPr>
        <p:spPr>
          <a:xfrm>
            <a:off x="643009" y="3229305"/>
            <a:ext cx="411480" cy="411480"/>
          </a:xfrm>
          <a:prstGeom prst="ellipse">
            <a:avLst/>
          </a:prstGeom>
          <a:solidFill>
            <a:srgbClr val="F7941D"/>
          </a:solidFill>
          <a:ln>
            <a:solidFill>
              <a:srgbClr val="F7941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19" name="Freeform 18"/>
          <p:cNvSpPr/>
          <p:nvPr/>
        </p:nvSpPr>
        <p:spPr>
          <a:xfrm rot="13416721">
            <a:off x="768577" y="3289115"/>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Rectangle 19"/>
          <p:cNvSpPr/>
          <p:nvPr/>
        </p:nvSpPr>
        <p:spPr>
          <a:xfrm>
            <a:off x="455750" y="4349366"/>
            <a:ext cx="8311326" cy="1205409"/>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21" name="TextBox 4"/>
          <p:cNvSpPr txBox="1"/>
          <p:nvPr/>
        </p:nvSpPr>
        <p:spPr>
          <a:xfrm>
            <a:off x="1221538" y="4536570"/>
            <a:ext cx="7512417"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600"/>
              </a:spcBef>
              <a:spcAft>
                <a:spcPts val="600"/>
              </a:spcAft>
            </a:pPr>
            <a:r>
              <a:rPr lang="en-US" sz="2400" dirty="0">
                <a:latin typeface="Arial" panose="020B0604020202020204" pitchFamily="34" charset="0"/>
                <a:cs typeface="Arial" panose="020B0604020202020204" pitchFamily="34" charset="0"/>
              </a:rPr>
              <a:t>Effective implementation monitoring entails tracking progress against time, budget and scope</a:t>
            </a:r>
            <a:endParaRPr lang="en-GB" sz="2400" dirty="0">
              <a:latin typeface="Arial" panose="020B0604020202020204" pitchFamily="34" charset="0"/>
              <a:cs typeface="Arial" panose="020B0604020202020204" pitchFamily="34" charset="0"/>
            </a:endParaRPr>
          </a:p>
        </p:txBody>
      </p:sp>
      <p:sp>
        <p:nvSpPr>
          <p:cNvPr id="22" name="Oval 21"/>
          <p:cNvSpPr/>
          <p:nvPr/>
        </p:nvSpPr>
        <p:spPr>
          <a:xfrm>
            <a:off x="643009" y="4746330"/>
            <a:ext cx="411480" cy="411480"/>
          </a:xfrm>
          <a:prstGeom prst="ellipse">
            <a:avLst/>
          </a:prstGeom>
          <a:solidFill>
            <a:srgbClr val="F7941D"/>
          </a:solidFill>
          <a:ln>
            <a:solidFill>
              <a:srgbClr val="F7941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23" name="Freeform 22"/>
          <p:cNvSpPr/>
          <p:nvPr/>
        </p:nvSpPr>
        <p:spPr>
          <a:xfrm rot="13416721">
            <a:off x="768577" y="4806140"/>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rot="21010279">
            <a:off x="7994532" y="5160397"/>
            <a:ext cx="731520" cy="731520"/>
          </a:xfrm>
          <a:prstGeom prst="ellipse">
            <a:avLst/>
          </a:prstGeom>
          <a:solidFill>
            <a:srgbClr val="F7941D"/>
          </a:solidFill>
          <a:ln>
            <a:solidFill>
              <a:srgbClr val="F7941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rot="21010279">
            <a:off x="8043984" y="5192251"/>
            <a:ext cx="640080" cy="640080"/>
          </a:xfrm>
          <a:prstGeom prst="ellipse">
            <a:avLst/>
          </a:prstGeom>
          <a:solidFill>
            <a:schemeClr val="bg1"/>
          </a:solidFill>
          <a:ln>
            <a:solidFill>
              <a:srgbClr val="F7941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385432226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2" name="Rectangle 21"/>
          <p:cNvSpPr/>
          <p:nvPr/>
        </p:nvSpPr>
        <p:spPr>
          <a:xfrm>
            <a:off x="340199" y="5113369"/>
            <a:ext cx="8469396" cy="1539964"/>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14" name="Rectangle 13"/>
          <p:cNvSpPr/>
          <p:nvPr/>
        </p:nvSpPr>
        <p:spPr>
          <a:xfrm>
            <a:off x="342462" y="2198138"/>
            <a:ext cx="8491277" cy="1133051"/>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15" name="TextBox 4"/>
          <p:cNvSpPr txBox="1"/>
          <p:nvPr/>
        </p:nvSpPr>
        <p:spPr>
          <a:xfrm>
            <a:off x="1108250" y="2166445"/>
            <a:ext cx="7725487" cy="12003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600"/>
              </a:spcBef>
              <a:spcAft>
                <a:spcPts val="600"/>
              </a:spcAft>
            </a:pPr>
            <a:r>
              <a:rPr lang="en-US" sz="2400" dirty="0">
                <a:latin typeface="Arial" panose="020B0604020202020204" pitchFamily="34" charset="0"/>
                <a:cs typeface="Arial" panose="020B0604020202020204" pitchFamily="34" charset="0"/>
              </a:rPr>
              <a:t>Planning for monitoring is critical to guide the preparation of data collection for overall programme management</a:t>
            </a:r>
          </a:p>
        </p:txBody>
      </p:sp>
      <p:sp>
        <p:nvSpPr>
          <p:cNvPr id="10" name="Rectangle 9"/>
          <p:cNvSpPr/>
          <p:nvPr/>
        </p:nvSpPr>
        <p:spPr>
          <a:xfrm>
            <a:off x="342642" y="1179640"/>
            <a:ext cx="8496558" cy="880451"/>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11" name="TextBox 4"/>
          <p:cNvSpPr txBox="1"/>
          <p:nvPr/>
        </p:nvSpPr>
        <p:spPr>
          <a:xfrm>
            <a:off x="1108430" y="1202956"/>
            <a:ext cx="7730770"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600"/>
              </a:spcBef>
              <a:spcAft>
                <a:spcPts val="600"/>
              </a:spcAft>
            </a:pPr>
            <a:r>
              <a:rPr lang="en-US" sz="2400" dirty="0">
                <a:latin typeface="Arial" panose="020B0604020202020204" pitchFamily="34" charset="0"/>
                <a:cs typeface="Arial" panose="020B0604020202020204" pitchFamily="34" charset="0"/>
              </a:rPr>
              <a:t>Monitoring begins from a well thought-out Measurement Plan that is linked to the Results Framework</a:t>
            </a:r>
          </a:p>
        </p:txBody>
      </p:sp>
      <p:sp>
        <p:nvSpPr>
          <p:cNvPr id="5" name="Rectangle 4"/>
          <p:cNvSpPr/>
          <p:nvPr/>
        </p:nvSpPr>
        <p:spPr>
          <a:xfrm>
            <a:off x="1003166" y="5163208"/>
            <a:ext cx="7684334" cy="1569660"/>
          </a:xfrm>
          <a:prstGeom prst="rect">
            <a:avLst/>
          </a:prstGeom>
        </p:spPr>
        <p:txBody>
          <a:bodyPr wrap="square">
            <a:spAutoFit/>
          </a:bodyPr>
          <a:lstStyle/>
          <a:p>
            <a:pPr>
              <a:spcBef>
                <a:spcPts val="600"/>
              </a:spcBef>
              <a:spcAft>
                <a:spcPts val="600"/>
              </a:spcAft>
            </a:pPr>
            <a:r>
              <a:rPr lang="en-US" sz="2400" dirty="0">
                <a:latin typeface="Arial" panose="020B0604020202020204" pitchFamily="34" charset="0"/>
                <a:cs typeface="Arial" panose="020B0604020202020204" pitchFamily="34" charset="0"/>
              </a:rPr>
              <a:t>It is important to anticipate how monitoring data will     be used as it can be costly in both money and time. Collecting information that will not be used is     inefficient</a:t>
            </a:r>
          </a:p>
        </p:txBody>
      </p:sp>
      <p:sp>
        <p:nvSpPr>
          <p:cNvPr id="9" name="TextBox 8"/>
          <p:cNvSpPr txBox="1"/>
          <p:nvPr/>
        </p:nvSpPr>
        <p:spPr>
          <a:xfrm>
            <a:off x="277113" y="170748"/>
            <a:ext cx="8190348" cy="646331"/>
          </a:xfrm>
          <a:prstGeom prst="rect">
            <a:avLst/>
          </a:prstGeom>
          <a:noFill/>
        </p:spPr>
        <p:txBody>
          <a:bodyPr wrap="square" rtlCol="0">
            <a:spAutoFit/>
          </a:bodyPr>
          <a:lstStyle/>
          <a:p>
            <a:r>
              <a:rPr lang="en-US" sz="3600" b="1" dirty="0">
                <a:solidFill>
                  <a:schemeClr val="bg1"/>
                </a:solidFill>
                <a:latin typeface="Arial" panose="020B0604020202020204" pitchFamily="34" charset="0"/>
                <a:cs typeface="Arial" panose="020B0604020202020204" pitchFamily="34" charset="0"/>
              </a:rPr>
              <a:t>Monitoring</a:t>
            </a:r>
          </a:p>
        </p:txBody>
      </p:sp>
      <p:sp>
        <p:nvSpPr>
          <p:cNvPr id="12" name="Oval 11"/>
          <p:cNvSpPr/>
          <p:nvPr/>
        </p:nvSpPr>
        <p:spPr>
          <a:xfrm>
            <a:off x="531990" y="1396052"/>
            <a:ext cx="411480" cy="411480"/>
          </a:xfrm>
          <a:prstGeom prst="ellipse">
            <a:avLst/>
          </a:prstGeom>
          <a:solidFill>
            <a:srgbClr val="FF0099"/>
          </a:solidFill>
          <a:ln>
            <a:solidFill>
              <a:srgbClr val="FF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13" name="Freeform 12"/>
          <p:cNvSpPr/>
          <p:nvPr/>
        </p:nvSpPr>
        <p:spPr>
          <a:xfrm rot="13416721">
            <a:off x="657558" y="1455862"/>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529722" y="2595102"/>
            <a:ext cx="411480" cy="411480"/>
          </a:xfrm>
          <a:prstGeom prst="ellipse">
            <a:avLst/>
          </a:prstGeom>
          <a:solidFill>
            <a:srgbClr val="FF0099"/>
          </a:solidFill>
          <a:ln>
            <a:solidFill>
              <a:srgbClr val="FF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17" name="Freeform 16"/>
          <p:cNvSpPr/>
          <p:nvPr/>
        </p:nvSpPr>
        <p:spPr>
          <a:xfrm rot="13416721">
            <a:off x="655290" y="2654912"/>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Rectangle 17"/>
          <p:cNvSpPr/>
          <p:nvPr/>
        </p:nvSpPr>
        <p:spPr>
          <a:xfrm>
            <a:off x="340199" y="3468073"/>
            <a:ext cx="8482977" cy="1508329"/>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19" name="TextBox 4"/>
          <p:cNvSpPr txBox="1"/>
          <p:nvPr/>
        </p:nvSpPr>
        <p:spPr>
          <a:xfrm>
            <a:off x="1105988" y="3436380"/>
            <a:ext cx="7904448" cy="156966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600"/>
              </a:spcBef>
              <a:spcAft>
                <a:spcPts val="600"/>
              </a:spcAft>
            </a:pPr>
            <a:r>
              <a:rPr lang="en-US" sz="2400" dirty="0">
                <a:latin typeface="Arial" panose="020B0604020202020204" pitchFamily="34" charset="0"/>
                <a:cs typeface="Arial" panose="020B0604020202020204" pitchFamily="34" charset="0"/>
              </a:rPr>
              <a:t>Monitoring requires adequate attention to data collection methods, tools and protocols. The choice of these depends on the results being monitored, contextual, efficiency and other considerations</a:t>
            </a:r>
          </a:p>
        </p:txBody>
      </p:sp>
      <p:sp>
        <p:nvSpPr>
          <p:cNvPr id="20" name="Oval 19"/>
          <p:cNvSpPr/>
          <p:nvPr/>
        </p:nvSpPr>
        <p:spPr>
          <a:xfrm>
            <a:off x="527459" y="3865037"/>
            <a:ext cx="411480" cy="411480"/>
          </a:xfrm>
          <a:prstGeom prst="ellipse">
            <a:avLst/>
          </a:prstGeom>
          <a:solidFill>
            <a:srgbClr val="FF0099"/>
          </a:solidFill>
          <a:ln>
            <a:solidFill>
              <a:srgbClr val="FF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21" name="Freeform 20"/>
          <p:cNvSpPr/>
          <p:nvPr/>
        </p:nvSpPr>
        <p:spPr>
          <a:xfrm rot="13416721">
            <a:off x="653027" y="3924847"/>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4" name="Oval 23"/>
          <p:cNvSpPr/>
          <p:nvPr/>
        </p:nvSpPr>
        <p:spPr>
          <a:xfrm>
            <a:off x="527458" y="5510333"/>
            <a:ext cx="411480" cy="411480"/>
          </a:xfrm>
          <a:prstGeom prst="ellipse">
            <a:avLst/>
          </a:prstGeom>
          <a:solidFill>
            <a:srgbClr val="FF0099"/>
          </a:solidFill>
          <a:ln>
            <a:solidFill>
              <a:srgbClr val="FF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25" name="Freeform 24"/>
          <p:cNvSpPr/>
          <p:nvPr/>
        </p:nvSpPr>
        <p:spPr>
          <a:xfrm rot="13416721">
            <a:off x="653026" y="5570143"/>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8336718" y="6479766"/>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7983569" y="6479766"/>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8689867" y="6479766"/>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Flowchart: Merge 5"/>
          <p:cNvSpPr/>
          <p:nvPr/>
        </p:nvSpPr>
        <p:spPr>
          <a:xfrm>
            <a:off x="8135304" y="5836583"/>
            <a:ext cx="664314" cy="731520"/>
          </a:xfrm>
          <a:prstGeom prst="flowChartMerge">
            <a:avLst/>
          </a:prstGeom>
          <a:solidFill>
            <a:srgbClr val="FF0099"/>
          </a:solidFill>
          <a:ln>
            <a:solidFill>
              <a:srgbClr val="FF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rot="537973">
            <a:off x="8113647" y="5327188"/>
            <a:ext cx="731520" cy="731520"/>
          </a:xfrm>
          <a:prstGeom prst="ellipse">
            <a:avLst/>
          </a:prstGeom>
          <a:solidFill>
            <a:srgbClr val="FF0099"/>
          </a:solidFill>
          <a:ln>
            <a:solidFill>
              <a:srgbClr val="FF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rot="537973">
            <a:off x="8156880" y="5370937"/>
            <a:ext cx="640080" cy="640080"/>
          </a:xfrm>
          <a:prstGeom prst="ellipse">
            <a:avLst/>
          </a:prstGeom>
          <a:solidFill>
            <a:schemeClr val="bg1"/>
          </a:solidFill>
          <a:ln>
            <a:solidFill>
              <a:srgbClr val="FF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840013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3" name="Rectangle 12"/>
          <p:cNvSpPr/>
          <p:nvPr/>
        </p:nvSpPr>
        <p:spPr>
          <a:xfrm>
            <a:off x="338528" y="2137939"/>
            <a:ext cx="8496558" cy="880451"/>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14" name="TextBox 4"/>
          <p:cNvSpPr txBox="1"/>
          <p:nvPr/>
        </p:nvSpPr>
        <p:spPr>
          <a:xfrm>
            <a:off x="1104316" y="2161255"/>
            <a:ext cx="7730770"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600"/>
              </a:spcBef>
              <a:spcAft>
                <a:spcPts val="600"/>
              </a:spcAft>
            </a:pPr>
            <a:r>
              <a:rPr lang="en-US" sz="2400" dirty="0">
                <a:latin typeface="Arial" panose="020B0604020202020204" pitchFamily="34" charset="0"/>
                <a:cs typeface="Arial" panose="020B0604020202020204" pitchFamily="34" charset="0"/>
              </a:rPr>
              <a:t>Without monitoring data, evaluation cannot be properly undertaken.</a:t>
            </a:r>
          </a:p>
        </p:txBody>
      </p:sp>
      <p:sp>
        <p:nvSpPr>
          <p:cNvPr id="9" name="Rectangle 8"/>
          <p:cNvSpPr/>
          <p:nvPr/>
        </p:nvSpPr>
        <p:spPr>
          <a:xfrm>
            <a:off x="342642" y="1179640"/>
            <a:ext cx="8496558" cy="880451"/>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10" name="TextBox 4"/>
          <p:cNvSpPr txBox="1"/>
          <p:nvPr/>
        </p:nvSpPr>
        <p:spPr>
          <a:xfrm>
            <a:off x="1108430" y="1202956"/>
            <a:ext cx="7730770"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600"/>
              </a:spcBef>
              <a:spcAft>
                <a:spcPts val="600"/>
              </a:spcAft>
            </a:pPr>
            <a:r>
              <a:rPr lang="en-US" sz="2400" dirty="0">
                <a:latin typeface="Arial" panose="020B0604020202020204" pitchFamily="34" charset="0"/>
                <a:cs typeface="Arial" panose="020B0604020202020204" pitchFamily="34" charset="0"/>
              </a:rPr>
              <a:t>Evaluations help UNICEF determine its contribution to a result</a:t>
            </a:r>
          </a:p>
        </p:txBody>
      </p:sp>
      <p:sp>
        <p:nvSpPr>
          <p:cNvPr id="4" name="Rectangle 3"/>
          <p:cNvSpPr/>
          <p:nvPr/>
        </p:nvSpPr>
        <p:spPr>
          <a:xfrm>
            <a:off x="1910441" y="5102512"/>
            <a:ext cx="5562600" cy="707886"/>
          </a:xfrm>
          <a:prstGeom prst="rect">
            <a:avLst/>
          </a:prstGeom>
        </p:spPr>
        <p:txBody>
          <a:bodyPr wrap="square">
            <a:spAutoFit/>
          </a:bodyPr>
          <a:lstStyle/>
          <a:p>
            <a:endParaRPr lang="en-US" sz="2000" dirty="0">
              <a:latin typeface="Arial" panose="020B0604020202020204" pitchFamily="34" charset="0"/>
              <a:cs typeface="Arial" panose="020B0604020202020204" pitchFamily="34" charset="0"/>
            </a:endParaRPr>
          </a:p>
          <a:p>
            <a:pPr marL="285750" indent="-285750">
              <a:buFont typeface="Arial" pitchFamily="34" charset="0"/>
              <a:buChar char="•"/>
            </a:pPr>
            <a:endParaRPr lang="en-US" sz="2000" dirty="0">
              <a:latin typeface="Arial" panose="020B0604020202020204" pitchFamily="34" charset="0"/>
              <a:cs typeface="Arial" panose="020B0604020202020204" pitchFamily="34" charset="0"/>
            </a:endParaRPr>
          </a:p>
        </p:txBody>
      </p:sp>
      <p:sp>
        <p:nvSpPr>
          <p:cNvPr id="8" name="TextBox 7"/>
          <p:cNvSpPr txBox="1"/>
          <p:nvPr/>
        </p:nvSpPr>
        <p:spPr>
          <a:xfrm>
            <a:off x="228600" y="237872"/>
            <a:ext cx="8735587" cy="646331"/>
          </a:xfrm>
          <a:prstGeom prst="rect">
            <a:avLst/>
          </a:prstGeom>
          <a:noFill/>
        </p:spPr>
        <p:txBody>
          <a:bodyPr wrap="square" rtlCol="0">
            <a:spAutoFit/>
          </a:bodyPr>
          <a:lstStyle/>
          <a:p>
            <a:r>
              <a:rPr lang="en-US" sz="3600" b="1" dirty="0">
                <a:solidFill>
                  <a:schemeClr val="bg1"/>
                </a:solidFill>
                <a:latin typeface="Arial" panose="020B0604020202020204" pitchFamily="34" charset="0"/>
                <a:cs typeface="Arial" panose="020B0604020202020204" pitchFamily="34" charset="0"/>
              </a:rPr>
              <a:t>Evaluation</a:t>
            </a:r>
          </a:p>
        </p:txBody>
      </p:sp>
      <p:sp>
        <p:nvSpPr>
          <p:cNvPr id="11" name="Oval 10"/>
          <p:cNvSpPr/>
          <p:nvPr/>
        </p:nvSpPr>
        <p:spPr>
          <a:xfrm>
            <a:off x="531990" y="1396052"/>
            <a:ext cx="411480" cy="411480"/>
          </a:xfrm>
          <a:prstGeom prst="ellipse">
            <a:avLst/>
          </a:prstGeom>
          <a:solidFill>
            <a:srgbClr val="009740"/>
          </a:solidFill>
          <a:ln>
            <a:solidFill>
              <a:srgbClr val="0097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12" name="Freeform 11"/>
          <p:cNvSpPr/>
          <p:nvPr/>
        </p:nvSpPr>
        <p:spPr>
          <a:xfrm rot="13416721">
            <a:off x="657558" y="1455862"/>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527876" y="2354351"/>
            <a:ext cx="411480" cy="411480"/>
          </a:xfrm>
          <a:prstGeom prst="ellipse">
            <a:avLst/>
          </a:prstGeom>
          <a:solidFill>
            <a:srgbClr val="009740"/>
          </a:solidFill>
          <a:ln>
            <a:solidFill>
              <a:srgbClr val="0097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16" name="Freeform 15"/>
          <p:cNvSpPr/>
          <p:nvPr/>
        </p:nvSpPr>
        <p:spPr>
          <a:xfrm rot="13416721">
            <a:off x="653444" y="2414161"/>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338528" y="3096238"/>
            <a:ext cx="8496558" cy="880451"/>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18" name="TextBox 4"/>
          <p:cNvSpPr txBox="1"/>
          <p:nvPr/>
        </p:nvSpPr>
        <p:spPr>
          <a:xfrm>
            <a:off x="1104316" y="3119554"/>
            <a:ext cx="7730770"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600"/>
              </a:spcBef>
              <a:spcAft>
                <a:spcPts val="600"/>
              </a:spcAft>
            </a:pPr>
            <a:r>
              <a:rPr lang="en-US" sz="2400" dirty="0">
                <a:latin typeface="Arial" panose="020B0604020202020204" pitchFamily="34" charset="0"/>
                <a:cs typeface="Arial" panose="020B0604020202020204" pitchFamily="34" charset="0"/>
              </a:rPr>
              <a:t>Not all interventions can be evaluated. It is important to assess the evaluability potential of each intervention</a:t>
            </a:r>
          </a:p>
        </p:txBody>
      </p:sp>
      <p:sp>
        <p:nvSpPr>
          <p:cNvPr id="19" name="Oval 18"/>
          <p:cNvSpPr/>
          <p:nvPr/>
        </p:nvSpPr>
        <p:spPr>
          <a:xfrm>
            <a:off x="527876" y="3312650"/>
            <a:ext cx="411480" cy="411480"/>
          </a:xfrm>
          <a:prstGeom prst="ellipse">
            <a:avLst/>
          </a:prstGeom>
          <a:solidFill>
            <a:srgbClr val="009740"/>
          </a:solidFill>
          <a:ln>
            <a:solidFill>
              <a:srgbClr val="0097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20" name="Freeform 19"/>
          <p:cNvSpPr/>
          <p:nvPr/>
        </p:nvSpPr>
        <p:spPr>
          <a:xfrm rot="13416721">
            <a:off x="653444" y="3372460"/>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338528" y="4056283"/>
            <a:ext cx="8496558" cy="880451"/>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22" name="TextBox 4"/>
          <p:cNvSpPr txBox="1"/>
          <p:nvPr/>
        </p:nvSpPr>
        <p:spPr>
          <a:xfrm>
            <a:off x="1104316" y="4079599"/>
            <a:ext cx="7730770" cy="83099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600"/>
              </a:spcBef>
              <a:spcAft>
                <a:spcPts val="600"/>
              </a:spcAft>
            </a:pPr>
            <a:r>
              <a:rPr lang="en-US" sz="2400" dirty="0">
                <a:latin typeface="Arial" panose="020B0604020202020204" pitchFamily="34" charset="0"/>
                <a:cs typeface="Arial" panose="020B0604020202020204" pitchFamily="34" charset="0"/>
              </a:rPr>
              <a:t>The use of evaluation criteria, as appropriate, will strengthen its focus and scope.</a:t>
            </a:r>
          </a:p>
        </p:txBody>
      </p:sp>
      <p:sp>
        <p:nvSpPr>
          <p:cNvPr id="23" name="Oval 22"/>
          <p:cNvSpPr/>
          <p:nvPr/>
        </p:nvSpPr>
        <p:spPr>
          <a:xfrm>
            <a:off x="527876" y="4272695"/>
            <a:ext cx="411480" cy="411480"/>
          </a:xfrm>
          <a:prstGeom prst="ellipse">
            <a:avLst/>
          </a:prstGeom>
          <a:solidFill>
            <a:srgbClr val="009740"/>
          </a:solidFill>
          <a:ln>
            <a:solidFill>
              <a:srgbClr val="0097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24" name="Freeform 23"/>
          <p:cNvSpPr/>
          <p:nvPr/>
        </p:nvSpPr>
        <p:spPr>
          <a:xfrm rot="13416721">
            <a:off x="653444" y="4332505"/>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Rectangle 24"/>
          <p:cNvSpPr/>
          <p:nvPr/>
        </p:nvSpPr>
        <p:spPr>
          <a:xfrm>
            <a:off x="338528" y="5016328"/>
            <a:ext cx="8496558" cy="1592976"/>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26" name="TextBox 4"/>
          <p:cNvSpPr txBox="1"/>
          <p:nvPr/>
        </p:nvSpPr>
        <p:spPr>
          <a:xfrm>
            <a:off x="1104316" y="5039644"/>
            <a:ext cx="7730770" cy="156966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600"/>
              </a:spcBef>
              <a:spcAft>
                <a:spcPts val="600"/>
              </a:spcAft>
            </a:pPr>
            <a:r>
              <a:rPr lang="en-US" sz="2400" dirty="0">
                <a:latin typeface="Arial" panose="020B0604020202020204" pitchFamily="34" charset="0"/>
                <a:cs typeface="Arial" panose="020B0604020202020204" pitchFamily="34" charset="0"/>
              </a:rPr>
              <a:t>A </a:t>
            </a:r>
            <a:r>
              <a:rPr lang="en-US" sz="2400" dirty="0">
                <a:solidFill>
                  <a:srgbClr val="009740"/>
                </a:solidFill>
                <a:latin typeface="Arial" panose="020B0604020202020204" pitchFamily="34" charset="0"/>
                <a:cs typeface="Arial" panose="020B0604020202020204" pitchFamily="34" charset="0"/>
              </a:rPr>
              <a:t>Management Response </a:t>
            </a:r>
            <a:r>
              <a:rPr lang="en-US" sz="2400" dirty="0">
                <a:latin typeface="Arial" panose="020B0604020202020204" pitchFamily="34" charset="0"/>
                <a:cs typeface="Arial" panose="020B0604020202020204" pitchFamily="34" charset="0"/>
              </a:rPr>
              <a:t>to an evaluation will strengthen the use of its findings and greater   ownership over the process of change. It is       expected to strengthen learning and accountability. </a:t>
            </a:r>
          </a:p>
        </p:txBody>
      </p:sp>
      <p:sp>
        <p:nvSpPr>
          <p:cNvPr id="27" name="Oval 26"/>
          <p:cNvSpPr/>
          <p:nvPr/>
        </p:nvSpPr>
        <p:spPr>
          <a:xfrm>
            <a:off x="527876" y="5232740"/>
            <a:ext cx="411480" cy="411480"/>
          </a:xfrm>
          <a:prstGeom prst="ellipse">
            <a:avLst/>
          </a:prstGeom>
          <a:solidFill>
            <a:srgbClr val="009740"/>
          </a:solidFill>
          <a:ln>
            <a:solidFill>
              <a:srgbClr val="0097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28" name="Freeform 27"/>
          <p:cNvSpPr/>
          <p:nvPr/>
        </p:nvSpPr>
        <p:spPr>
          <a:xfrm rot="13416721">
            <a:off x="653444" y="5292550"/>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8336718" y="6479766"/>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7983569" y="6479766"/>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8689867" y="6479766"/>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Flowchart: Merge 4"/>
          <p:cNvSpPr/>
          <p:nvPr/>
        </p:nvSpPr>
        <p:spPr>
          <a:xfrm>
            <a:off x="8141721" y="5878214"/>
            <a:ext cx="664314" cy="731520"/>
          </a:xfrm>
          <a:prstGeom prst="flowChartMerge">
            <a:avLst/>
          </a:prstGeom>
          <a:solidFill>
            <a:srgbClr val="009740"/>
          </a:solidFill>
          <a:ln>
            <a:solidFill>
              <a:srgbClr val="0097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rot="21010279">
            <a:off x="8107317" y="5365800"/>
            <a:ext cx="731520" cy="731520"/>
          </a:xfrm>
          <a:prstGeom prst="ellipse">
            <a:avLst/>
          </a:prstGeom>
          <a:solidFill>
            <a:srgbClr val="009740"/>
          </a:solidFill>
          <a:ln>
            <a:solidFill>
              <a:srgbClr val="0097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rot="21010279">
            <a:off x="8156769" y="5397654"/>
            <a:ext cx="640080" cy="640080"/>
          </a:xfrm>
          <a:prstGeom prst="ellipse">
            <a:avLst/>
          </a:prstGeom>
          <a:solidFill>
            <a:schemeClr val="bg1"/>
          </a:solidFill>
          <a:ln>
            <a:solidFill>
              <a:srgbClr val="0097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42761784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9" name="Rectangle 8"/>
          <p:cNvSpPr/>
          <p:nvPr/>
        </p:nvSpPr>
        <p:spPr>
          <a:xfrm>
            <a:off x="338115" y="1026917"/>
            <a:ext cx="8496558" cy="1173865"/>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13" name="Rectangle 12"/>
          <p:cNvSpPr/>
          <p:nvPr/>
        </p:nvSpPr>
        <p:spPr>
          <a:xfrm>
            <a:off x="331945" y="2316280"/>
            <a:ext cx="8496558" cy="1242194"/>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14" name="TextBox 4"/>
          <p:cNvSpPr txBox="1"/>
          <p:nvPr/>
        </p:nvSpPr>
        <p:spPr>
          <a:xfrm>
            <a:off x="1097733" y="2339596"/>
            <a:ext cx="7730770" cy="12003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600"/>
              </a:spcBef>
              <a:spcAft>
                <a:spcPts val="600"/>
              </a:spcAft>
            </a:pPr>
            <a:r>
              <a:rPr lang="en-US" sz="2400" dirty="0">
                <a:latin typeface="Arial" panose="020B0604020202020204" pitchFamily="34" charset="0"/>
                <a:cs typeface="Arial" panose="020B0604020202020204" pitchFamily="34" charset="0"/>
              </a:rPr>
              <a:t>As a global </a:t>
            </a:r>
            <a:r>
              <a:rPr lang="en-US" sz="2400" dirty="0" err="1">
                <a:latin typeface="Arial" panose="020B0604020202020204" pitchFamily="34" charset="0"/>
                <a:cs typeface="Arial" panose="020B0604020202020204" pitchFamily="34" charset="0"/>
              </a:rPr>
              <a:t>organisation</a:t>
            </a:r>
            <a:r>
              <a:rPr lang="en-US" sz="2400" dirty="0">
                <a:latin typeface="Arial" panose="020B0604020202020204" pitchFamily="34" charset="0"/>
                <a:cs typeface="Arial" panose="020B0604020202020204" pitchFamily="34" charset="0"/>
              </a:rPr>
              <a:t>, aggregation of results is important in presenting UNICEF’s overall contribution to child well-being</a:t>
            </a:r>
          </a:p>
        </p:txBody>
      </p:sp>
      <p:sp>
        <p:nvSpPr>
          <p:cNvPr id="10" name="TextBox 4"/>
          <p:cNvSpPr txBox="1"/>
          <p:nvPr/>
        </p:nvSpPr>
        <p:spPr>
          <a:xfrm>
            <a:off x="1103903" y="1050233"/>
            <a:ext cx="7730770" cy="12003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Bef>
                <a:spcPts val="600"/>
              </a:spcBef>
              <a:spcAft>
                <a:spcPts val="600"/>
              </a:spcAft>
            </a:pPr>
            <a:r>
              <a:rPr lang="en-US" sz="2400" dirty="0">
                <a:latin typeface="Arial" panose="020B0604020202020204" pitchFamily="34" charset="0"/>
                <a:cs typeface="Arial" panose="020B0604020202020204" pitchFamily="34" charset="0"/>
              </a:rPr>
              <a:t>Quality reporting to demonstrate UNICEF’s contribution to results will make a difference in the way UNICEF is perceived and its ability to leverage additional funds</a:t>
            </a:r>
          </a:p>
        </p:txBody>
      </p:sp>
      <p:sp>
        <p:nvSpPr>
          <p:cNvPr id="8" name="TextBox 7"/>
          <p:cNvSpPr txBox="1"/>
          <p:nvPr/>
        </p:nvSpPr>
        <p:spPr>
          <a:xfrm>
            <a:off x="331946" y="235876"/>
            <a:ext cx="8496558" cy="646331"/>
          </a:xfrm>
          <a:prstGeom prst="rect">
            <a:avLst/>
          </a:prstGeom>
          <a:noFill/>
        </p:spPr>
        <p:txBody>
          <a:bodyPr wrap="square" rtlCol="0">
            <a:spAutoFit/>
          </a:bodyPr>
          <a:lstStyle/>
          <a:p>
            <a:r>
              <a:rPr lang="en-US" sz="3600" b="1" dirty="0">
                <a:solidFill>
                  <a:schemeClr val="bg1"/>
                </a:solidFill>
                <a:latin typeface="Arial" panose="020B0604020202020204" pitchFamily="34" charset="0"/>
                <a:cs typeface="Arial" panose="020B0604020202020204" pitchFamily="34" charset="0"/>
              </a:rPr>
              <a:t>Reporting</a:t>
            </a:r>
          </a:p>
        </p:txBody>
      </p:sp>
      <p:sp>
        <p:nvSpPr>
          <p:cNvPr id="11" name="Oval 10"/>
          <p:cNvSpPr/>
          <p:nvPr/>
        </p:nvSpPr>
        <p:spPr>
          <a:xfrm>
            <a:off x="508721" y="1445002"/>
            <a:ext cx="424052" cy="411480"/>
          </a:xfrm>
          <a:prstGeom prst="ellipse">
            <a:avLst/>
          </a:prstGeom>
          <a:solidFill>
            <a:srgbClr val="333399"/>
          </a:solidFill>
          <a:ln>
            <a:solidFill>
              <a:srgbClr val="3333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12" name="Freeform 11"/>
          <p:cNvSpPr/>
          <p:nvPr/>
        </p:nvSpPr>
        <p:spPr>
          <a:xfrm rot="13416721">
            <a:off x="641938" y="1502843"/>
            <a:ext cx="192626"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521293" y="2718700"/>
            <a:ext cx="411480" cy="411480"/>
          </a:xfrm>
          <a:prstGeom prst="ellipse">
            <a:avLst/>
          </a:prstGeom>
          <a:solidFill>
            <a:srgbClr val="333399"/>
          </a:solidFill>
          <a:ln>
            <a:solidFill>
              <a:srgbClr val="3333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16" name="Freeform 15"/>
          <p:cNvSpPr/>
          <p:nvPr/>
        </p:nvSpPr>
        <p:spPr>
          <a:xfrm rot="13416721">
            <a:off x="646861" y="2778510"/>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331945" y="3673112"/>
            <a:ext cx="8496558" cy="1592976"/>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18" name="TextBox 4"/>
          <p:cNvSpPr txBox="1"/>
          <p:nvPr/>
        </p:nvSpPr>
        <p:spPr>
          <a:xfrm>
            <a:off x="1097733" y="3696428"/>
            <a:ext cx="7730770" cy="1569660"/>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spcBef>
                <a:spcPts val="600"/>
              </a:spcBef>
              <a:spcAft>
                <a:spcPts val="600"/>
              </a:spcAft>
            </a:pPr>
            <a:r>
              <a:rPr lang="en-US" sz="2400" dirty="0">
                <a:latin typeface="Arial" panose="020B0604020202020204" pitchFamily="34" charset="0"/>
                <a:cs typeface="Arial" panose="020B0604020202020204" pitchFamily="34" charset="0"/>
              </a:rPr>
              <a:t>Effectively applying the theory of change approach can support demonstrating contribution and reporting on how outputs have led to the achievement of outcomes and impact</a:t>
            </a:r>
          </a:p>
        </p:txBody>
      </p:sp>
      <p:sp>
        <p:nvSpPr>
          <p:cNvPr id="19" name="Oval 18"/>
          <p:cNvSpPr/>
          <p:nvPr/>
        </p:nvSpPr>
        <p:spPr>
          <a:xfrm>
            <a:off x="510839" y="4268383"/>
            <a:ext cx="411480" cy="411480"/>
          </a:xfrm>
          <a:prstGeom prst="ellipse">
            <a:avLst/>
          </a:prstGeom>
          <a:solidFill>
            <a:srgbClr val="333399"/>
          </a:solidFill>
          <a:ln>
            <a:solidFill>
              <a:srgbClr val="3333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20" name="Freeform 19"/>
          <p:cNvSpPr/>
          <p:nvPr/>
        </p:nvSpPr>
        <p:spPr>
          <a:xfrm rot="13416721">
            <a:off x="636407" y="4328193"/>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Rectangle 20"/>
          <p:cNvSpPr/>
          <p:nvPr/>
        </p:nvSpPr>
        <p:spPr>
          <a:xfrm>
            <a:off x="331945" y="5379056"/>
            <a:ext cx="8496558" cy="1295400"/>
          </a:xfrm>
          <a:prstGeom prst="rect">
            <a:avLst/>
          </a:prstGeom>
          <a:solidFill>
            <a:schemeClr val="bg1">
              <a:lumMod val="95000"/>
            </a:schemeClr>
          </a:solidFill>
          <a:ln>
            <a:solidFill>
              <a:schemeClr val="bg1">
                <a:lumMod val="75000"/>
              </a:schemeClr>
            </a:solidFill>
          </a:ln>
        </p:spPr>
        <p:txBody>
          <a:bodyPr wrap="square"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GB" sz="2400" dirty="0">
                <a:latin typeface="Arial" panose="020B0604020202020204" pitchFamily="34" charset="0"/>
                <a:cs typeface="Arial" panose="020B0604020202020204" pitchFamily="34" charset="0"/>
              </a:rPr>
              <a:t>		</a:t>
            </a:r>
          </a:p>
        </p:txBody>
      </p:sp>
      <p:sp>
        <p:nvSpPr>
          <p:cNvPr id="23" name="Oval 22"/>
          <p:cNvSpPr/>
          <p:nvPr/>
        </p:nvSpPr>
        <p:spPr>
          <a:xfrm>
            <a:off x="521293" y="5770678"/>
            <a:ext cx="411480" cy="411480"/>
          </a:xfrm>
          <a:prstGeom prst="ellipse">
            <a:avLst/>
          </a:prstGeom>
          <a:solidFill>
            <a:srgbClr val="333399"/>
          </a:solidFill>
          <a:ln>
            <a:solidFill>
              <a:srgbClr val="3333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400" b="1" dirty="0"/>
          </a:p>
        </p:txBody>
      </p:sp>
      <p:sp>
        <p:nvSpPr>
          <p:cNvPr id="24" name="Freeform 23"/>
          <p:cNvSpPr/>
          <p:nvPr/>
        </p:nvSpPr>
        <p:spPr>
          <a:xfrm rot="13416721">
            <a:off x="646861" y="5830488"/>
            <a:ext cx="186915" cy="291858"/>
          </a:xfrm>
          <a:custGeom>
            <a:avLst/>
            <a:gdLst>
              <a:gd name="connsiteX0" fmla="*/ 86981 w 186915"/>
              <a:gd name="connsiteY0" fmla="*/ 287537 h 291858"/>
              <a:gd name="connsiteX1" fmla="*/ 13975 w 186915"/>
              <a:gd name="connsiteY1" fmla="*/ 291858 h 291858"/>
              <a:gd name="connsiteX2" fmla="*/ 0 w 186915"/>
              <a:gd name="connsiteY2" fmla="*/ 55746 h 291858"/>
              <a:gd name="connsiteX3" fmla="*/ 4035 w 186915"/>
              <a:gd name="connsiteY3" fmla="*/ 55507 h 291858"/>
              <a:gd name="connsiteX4" fmla="*/ 4035 w 186915"/>
              <a:gd name="connsiteY4" fmla="*/ 0 h 291858"/>
              <a:gd name="connsiteX5" fmla="*/ 186915 w 186915"/>
              <a:gd name="connsiteY5" fmla="*/ 0 h 291858"/>
              <a:gd name="connsiteX6" fmla="*/ 186915 w 186915"/>
              <a:gd name="connsiteY6" fmla="*/ 73134 h 291858"/>
              <a:gd name="connsiteX7" fmla="*/ 74291 w 186915"/>
              <a:gd name="connsiteY7" fmla="*/ 73134 h 29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86915" h="291858">
                <a:moveTo>
                  <a:pt x="86981" y="287537"/>
                </a:moveTo>
                <a:lnTo>
                  <a:pt x="13975" y="291858"/>
                </a:lnTo>
                <a:lnTo>
                  <a:pt x="0" y="55746"/>
                </a:lnTo>
                <a:lnTo>
                  <a:pt x="4035" y="55507"/>
                </a:lnTo>
                <a:lnTo>
                  <a:pt x="4035" y="0"/>
                </a:lnTo>
                <a:lnTo>
                  <a:pt x="186915" y="0"/>
                </a:lnTo>
                <a:lnTo>
                  <a:pt x="186915" y="73134"/>
                </a:lnTo>
                <a:lnTo>
                  <a:pt x="74291" y="73134"/>
                </a:lnTo>
                <a:close/>
              </a:path>
            </a:pathLst>
          </a:cu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TextBox 4"/>
          <p:cNvSpPr txBox="1"/>
          <p:nvPr/>
        </p:nvSpPr>
        <p:spPr>
          <a:xfrm>
            <a:off x="1097733" y="5402372"/>
            <a:ext cx="7730770" cy="12003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spcBef>
                <a:spcPts val="600"/>
              </a:spcBef>
              <a:spcAft>
                <a:spcPts val="600"/>
              </a:spcAft>
            </a:pPr>
            <a:r>
              <a:rPr lang="en-US" sz="2400" dirty="0">
                <a:latin typeface="Arial" panose="020B0604020202020204" pitchFamily="34" charset="0"/>
                <a:cs typeface="Arial" panose="020B0604020202020204" pitchFamily="34" charset="0"/>
              </a:rPr>
              <a:t>Increased transparency at all levels on what, where   and how UNICEF does business should be an important consideration when reporting</a:t>
            </a:r>
          </a:p>
        </p:txBody>
      </p:sp>
      <p:sp>
        <p:nvSpPr>
          <p:cNvPr id="25" name="Oval 24"/>
          <p:cNvSpPr/>
          <p:nvPr/>
        </p:nvSpPr>
        <p:spPr>
          <a:xfrm>
            <a:off x="8475354" y="6420485"/>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8122205" y="6420485"/>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8828503" y="6420485"/>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rot="537973">
            <a:off x="8243992" y="5268844"/>
            <a:ext cx="731520" cy="731520"/>
          </a:xfrm>
          <a:prstGeom prst="ellipse">
            <a:avLst/>
          </a:prstGeom>
          <a:solidFill>
            <a:srgbClr val="333399"/>
          </a:solidFill>
          <a:ln>
            <a:solidFill>
              <a:srgbClr val="3333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Flowchart: Merge 4"/>
          <p:cNvSpPr/>
          <p:nvPr/>
        </p:nvSpPr>
        <p:spPr>
          <a:xfrm>
            <a:off x="8274728" y="5781240"/>
            <a:ext cx="664314" cy="731520"/>
          </a:xfrm>
          <a:prstGeom prst="flowChartMerge">
            <a:avLst/>
          </a:prstGeom>
          <a:solidFill>
            <a:srgbClr val="333399"/>
          </a:solidFill>
          <a:ln>
            <a:solidFill>
              <a:srgbClr val="3333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rot="537973">
            <a:off x="8289712" y="5314563"/>
            <a:ext cx="640080" cy="640080"/>
          </a:xfrm>
          <a:prstGeom prst="ellipse">
            <a:avLst/>
          </a:prstGeom>
          <a:solidFill>
            <a:schemeClr val="bg1"/>
          </a:solidFill>
          <a:ln>
            <a:solidFill>
              <a:srgbClr val="3333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Tree>
    <p:extLst>
      <p:ext uri="{BB962C8B-B14F-4D97-AF65-F5344CB8AC3E}">
        <p14:creationId xmlns:p14="http://schemas.microsoft.com/office/powerpoint/2010/main" val="11456085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0" name="Oval 29"/>
          <p:cNvSpPr/>
          <p:nvPr/>
        </p:nvSpPr>
        <p:spPr>
          <a:xfrm>
            <a:off x="2605019" y="3768370"/>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3261506" y="3733107"/>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4393319" y="3994119"/>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083683" y="4230387"/>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782344" y="4471754"/>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p:txBody>
          <a:bodyPr>
            <a:noAutofit/>
          </a:bodyPr>
          <a:lstStyle/>
          <a:p>
            <a:r>
              <a:rPr lang="en-GB" dirty="0">
                <a:latin typeface="Arial" panose="020B0604020202020204" pitchFamily="34" charset="0"/>
                <a:cs typeface="Arial" panose="020B0604020202020204" pitchFamily="34" charset="0"/>
              </a:rPr>
              <a:t>What’s next?</a:t>
            </a:r>
          </a:p>
        </p:txBody>
      </p:sp>
      <p:sp>
        <p:nvSpPr>
          <p:cNvPr id="4" name="Oval 3"/>
          <p:cNvSpPr/>
          <p:nvPr/>
        </p:nvSpPr>
        <p:spPr>
          <a:xfrm>
            <a:off x="1116965" y="4628864"/>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1391285" y="4317010"/>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Oval 5"/>
          <p:cNvSpPr/>
          <p:nvPr/>
        </p:nvSpPr>
        <p:spPr>
          <a:xfrm>
            <a:off x="1720611" y="4035353"/>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375724" y="4524619"/>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700527" y="4746074"/>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2072127" y="3768370"/>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3809042" y="3843381"/>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Flowchart: Merge 14"/>
          <p:cNvSpPr/>
          <p:nvPr/>
        </p:nvSpPr>
        <p:spPr>
          <a:xfrm rot="1051970">
            <a:off x="5737625" y="3828054"/>
            <a:ext cx="664314" cy="731520"/>
          </a:xfrm>
          <a:prstGeom prst="flowChartMerge">
            <a:avLst/>
          </a:prstGeom>
          <a:solidFill>
            <a:srgbClr val="333399"/>
          </a:solidFill>
          <a:ln>
            <a:solidFill>
              <a:srgbClr val="3333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rot="624965">
            <a:off x="5839458" y="3380892"/>
            <a:ext cx="731520" cy="731520"/>
          </a:xfrm>
          <a:prstGeom prst="ellipse">
            <a:avLst/>
          </a:prstGeom>
          <a:solidFill>
            <a:srgbClr val="333399"/>
          </a:solidFill>
          <a:ln>
            <a:solidFill>
              <a:srgbClr val="3333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rot="1146036">
            <a:off x="5882691" y="3424641"/>
            <a:ext cx="640080" cy="640080"/>
          </a:xfrm>
          <a:prstGeom prst="ellipse">
            <a:avLst/>
          </a:prstGeom>
          <a:solidFill>
            <a:schemeClr val="bg1"/>
          </a:solidFill>
          <a:ln>
            <a:solidFill>
              <a:srgbClr val="3333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b="1" dirty="0">
                <a:solidFill>
                  <a:schemeClr val="tx1"/>
                </a:solidFill>
                <a:latin typeface="Arial" panose="020B0604020202020204" pitchFamily="34" charset="0"/>
                <a:cs typeface="Arial" panose="020B0604020202020204" pitchFamily="34" charset="0"/>
              </a:rPr>
              <a:t>?</a:t>
            </a:r>
          </a:p>
        </p:txBody>
      </p:sp>
      <p:sp>
        <p:nvSpPr>
          <p:cNvPr id="18" name="Flowchart: Merge 17"/>
          <p:cNvSpPr/>
          <p:nvPr/>
        </p:nvSpPr>
        <p:spPr>
          <a:xfrm rot="20762874">
            <a:off x="2318223" y="3214470"/>
            <a:ext cx="664314" cy="731520"/>
          </a:xfrm>
          <a:prstGeom prst="flowChartMerge">
            <a:avLst/>
          </a:prstGeom>
          <a:solidFill>
            <a:srgbClr val="0099FF"/>
          </a:solidFill>
          <a:ln>
            <a:solidFill>
              <a:srgbClr val="0099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rot="20991050">
            <a:off x="2159084" y="2731964"/>
            <a:ext cx="731520" cy="731520"/>
          </a:xfrm>
          <a:prstGeom prst="ellipse">
            <a:avLst/>
          </a:prstGeom>
          <a:solidFill>
            <a:srgbClr val="0099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rot="20509013">
            <a:off x="2202317" y="2775713"/>
            <a:ext cx="640080" cy="640080"/>
          </a:xfrm>
          <a:prstGeom prst="ellipse">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400" b="1" dirty="0">
                <a:solidFill>
                  <a:schemeClr val="tx1"/>
                </a:solidFill>
                <a:latin typeface="Arial" panose="020B0604020202020204" pitchFamily="34" charset="0"/>
                <a:cs typeface="Arial" panose="020B0604020202020204" pitchFamily="34" charset="0"/>
              </a:rPr>
              <a:t>?</a:t>
            </a:r>
          </a:p>
        </p:txBody>
      </p:sp>
      <p:sp>
        <p:nvSpPr>
          <p:cNvPr id="21" name="Flowchart: Merge 20"/>
          <p:cNvSpPr/>
          <p:nvPr/>
        </p:nvSpPr>
        <p:spPr>
          <a:xfrm rot="905544">
            <a:off x="3182336" y="3105983"/>
            <a:ext cx="664314" cy="731520"/>
          </a:xfrm>
          <a:prstGeom prst="flowChartMerge">
            <a:avLst/>
          </a:prstGeom>
          <a:solidFill>
            <a:srgbClr val="F7941D"/>
          </a:solidFill>
          <a:ln>
            <a:solidFill>
              <a:srgbClr val="F7941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2" name="Oval 21"/>
          <p:cNvSpPr/>
          <p:nvPr/>
        </p:nvSpPr>
        <p:spPr>
          <a:xfrm rot="21010279">
            <a:off x="3254669" y="2645740"/>
            <a:ext cx="731520" cy="731520"/>
          </a:xfrm>
          <a:prstGeom prst="ellipse">
            <a:avLst/>
          </a:prstGeom>
          <a:solidFill>
            <a:srgbClr val="F7941D"/>
          </a:solidFill>
          <a:ln>
            <a:solidFill>
              <a:srgbClr val="F7941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rot="993168">
            <a:off x="3304121" y="2677594"/>
            <a:ext cx="640080" cy="640080"/>
          </a:xfrm>
          <a:prstGeom prst="ellipse">
            <a:avLst/>
          </a:prstGeom>
          <a:solidFill>
            <a:schemeClr val="bg1"/>
          </a:solidFill>
          <a:ln>
            <a:solidFill>
              <a:srgbClr val="F7941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b="1" dirty="0">
                <a:solidFill>
                  <a:schemeClr val="tx1"/>
                </a:solidFill>
                <a:latin typeface="Arial" panose="020B0604020202020204" pitchFamily="34" charset="0"/>
                <a:cs typeface="Arial" panose="020B0604020202020204" pitchFamily="34" charset="0"/>
              </a:rPr>
              <a:t>?</a:t>
            </a:r>
          </a:p>
        </p:txBody>
      </p:sp>
      <p:sp>
        <p:nvSpPr>
          <p:cNvPr id="24" name="Flowchart: Merge 23"/>
          <p:cNvSpPr/>
          <p:nvPr/>
        </p:nvSpPr>
        <p:spPr>
          <a:xfrm rot="21082277">
            <a:off x="4145661" y="3366486"/>
            <a:ext cx="664314" cy="731520"/>
          </a:xfrm>
          <a:prstGeom prst="flowChartMerge">
            <a:avLst/>
          </a:prstGeom>
          <a:solidFill>
            <a:srgbClr val="FF0099"/>
          </a:solidFill>
          <a:ln>
            <a:solidFill>
              <a:srgbClr val="FF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rot="537973">
            <a:off x="4032221" y="2845430"/>
            <a:ext cx="731520" cy="731520"/>
          </a:xfrm>
          <a:prstGeom prst="ellipse">
            <a:avLst/>
          </a:prstGeom>
          <a:solidFill>
            <a:srgbClr val="FF0099"/>
          </a:solidFill>
          <a:ln>
            <a:solidFill>
              <a:srgbClr val="FF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rot="20866049">
            <a:off x="4075454" y="2889179"/>
            <a:ext cx="640080" cy="640080"/>
          </a:xfrm>
          <a:prstGeom prst="ellipse">
            <a:avLst/>
          </a:prstGeom>
          <a:solidFill>
            <a:schemeClr val="bg1"/>
          </a:solidFill>
          <a:ln>
            <a:solidFill>
              <a:srgbClr val="FF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b="1" dirty="0">
                <a:solidFill>
                  <a:schemeClr val="tx1"/>
                </a:solidFill>
                <a:latin typeface="Arial" panose="020B0604020202020204" pitchFamily="34" charset="0"/>
                <a:cs typeface="Arial" panose="020B0604020202020204" pitchFamily="34" charset="0"/>
              </a:rPr>
              <a:t>?</a:t>
            </a:r>
          </a:p>
        </p:txBody>
      </p:sp>
      <p:sp>
        <p:nvSpPr>
          <p:cNvPr id="27" name="Flowchart: Merge 26"/>
          <p:cNvSpPr/>
          <p:nvPr/>
        </p:nvSpPr>
        <p:spPr>
          <a:xfrm>
            <a:off x="4910830" y="3608850"/>
            <a:ext cx="664314" cy="731520"/>
          </a:xfrm>
          <a:prstGeom prst="flowChartMerge">
            <a:avLst/>
          </a:prstGeom>
          <a:solidFill>
            <a:srgbClr val="009740"/>
          </a:solidFill>
          <a:ln>
            <a:solidFill>
              <a:srgbClr val="0097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rot="21010279">
            <a:off x="4876426" y="3096436"/>
            <a:ext cx="731520" cy="731520"/>
          </a:xfrm>
          <a:prstGeom prst="ellipse">
            <a:avLst/>
          </a:prstGeom>
          <a:solidFill>
            <a:srgbClr val="009740"/>
          </a:solidFill>
          <a:ln>
            <a:solidFill>
              <a:srgbClr val="0097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4925878" y="3128290"/>
            <a:ext cx="640080" cy="640080"/>
          </a:xfrm>
          <a:prstGeom prst="ellipse">
            <a:avLst/>
          </a:prstGeom>
          <a:solidFill>
            <a:schemeClr val="bg1"/>
          </a:solidFill>
          <a:ln>
            <a:solidFill>
              <a:srgbClr val="0097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4000" b="1" dirty="0">
                <a:solidFill>
                  <a:schemeClr val="tx1"/>
                </a:solidFill>
                <a:latin typeface="Arial" panose="020B0604020202020204" pitchFamily="34" charset="0"/>
                <a:cs typeface="Arial" panose="020B0604020202020204" pitchFamily="34" charset="0"/>
              </a:rPr>
              <a:t>?</a:t>
            </a:r>
          </a:p>
        </p:txBody>
      </p:sp>
      <p:sp>
        <p:nvSpPr>
          <p:cNvPr id="39" name="Oval 38"/>
          <p:cNvSpPr/>
          <p:nvPr/>
        </p:nvSpPr>
        <p:spPr>
          <a:xfrm>
            <a:off x="6193825" y="4717340"/>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7494485" y="4524619"/>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7" name="Oval 46"/>
          <p:cNvSpPr/>
          <p:nvPr/>
        </p:nvSpPr>
        <p:spPr>
          <a:xfrm>
            <a:off x="6631079" y="4798049"/>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8" name="Oval 47"/>
          <p:cNvSpPr/>
          <p:nvPr/>
        </p:nvSpPr>
        <p:spPr>
          <a:xfrm>
            <a:off x="7093042" y="4746074"/>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a:off x="7768805" y="4203210"/>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1" name="Oval 50"/>
          <p:cNvSpPr/>
          <p:nvPr/>
        </p:nvSpPr>
        <p:spPr>
          <a:xfrm>
            <a:off x="8107790" y="3956067"/>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Oval 51"/>
          <p:cNvSpPr/>
          <p:nvPr/>
        </p:nvSpPr>
        <p:spPr>
          <a:xfrm>
            <a:off x="8487964" y="3837450"/>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TextBox 52"/>
          <p:cNvSpPr txBox="1"/>
          <p:nvPr/>
        </p:nvSpPr>
        <p:spPr>
          <a:xfrm rot="20619051">
            <a:off x="497014" y="1900633"/>
            <a:ext cx="2422467" cy="400110"/>
          </a:xfrm>
          <a:prstGeom prst="rect">
            <a:avLst/>
          </a:prstGeom>
          <a:solidFill>
            <a:srgbClr val="0099FF"/>
          </a:solidFill>
        </p:spPr>
        <p:txBody>
          <a:bodyPr wrap="square" rtlCol="0">
            <a:spAutoFit/>
          </a:bodyPr>
          <a:lstStyle/>
          <a:p>
            <a:r>
              <a:rPr lang="en-US" sz="2000" b="1" dirty="0">
                <a:solidFill>
                  <a:schemeClr val="bg1"/>
                </a:solidFill>
                <a:latin typeface="Arial" panose="020B0604020202020204" pitchFamily="34" charset="0"/>
                <a:cs typeface="Arial" panose="020B0604020202020204" pitchFamily="34" charset="0"/>
              </a:rPr>
              <a:t>Strategic</a:t>
            </a:r>
            <a:r>
              <a:rPr lang="en-US" sz="2000" dirty="0">
                <a:latin typeface="Arial" panose="020B0604020202020204" pitchFamily="34" charset="0"/>
                <a:cs typeface="Arial" panose="020B0604020202020204" pitchFamily="34" charset="0"/>
              </a:rPr>
              <a:t> </a:t>
            </a:r>
            <a:r>
              <a:rPr lang="en-US" sz="2000" b="1" dirty="0">
                <a:solidFill>
                  <a:schemeClr val="bg1"/>
                </a:solidFill>
                <a:latin typeface="Arial" panose="020B0604020202020204" pitchFamily="34" charset="0"/>
                <a:cs typeface="Arial" panose="020B0604020202020204" pitchFamily="34" charset="0"/>
              </a:rPr>
              <a:t>Planning</a:t>
            </a:r>
          </a:p>
        </p:txBody>
      </p:sp>
      <p:sp>
        <p:nvSpPr>
          <p:cNvPr id="54" name="TextBox 53"/>
          <p:cNvSpPr txBox="1"/>
          <p:nvPr/>
        </p:nvSpPr>
        <p:spPr>
          <a:xfrm rot="519505">
            <a:off x="3942651" y="1414298"/>
            <a:ext cx="2109032" cy="400110"/>
          </a:xfrm>
          <a:prstGeom prst="rect">
            <a:avLst/>
          </a:prstGeom>
          <a:solidFill>
            <a:srgbClr val="F7941D"/>
          </a:solidFill>
        </p:spPr>
        <p:txBody>
          <a:bodyPr wrap="square" rtlCol="0">
            <a:spAutoFit/>
          </a:bodyPr>
          <a:lstStyle/>
          <a:p>
            <a:r>
              <a:rPr lang="en-US" sz="2000" b="1" dirty="0">
                <a:solidFill>
                  <a:schemeClr val="bg1"/>
                </a:solidFill>
                <a:latin typeface="Arial" panose="020B0604020202020204" pitchFamily="34" charset="0"/>
                <a:cs typeface="Arial" panose="020B0604020202020204" pitchFamily="34" charset="0"/>
              </a:rPr>
              <a:t>Implementation</a:t>
            </a:r>
          </a:p>
        </p:txBody>
      </p:sp>
      <p:sp>
        <p:nvSpPr>
          <p:cNvPr id="55" name="TextBox 54"/>
          <p:cNvSpPr txBox="1"/>
          <p:nvPr/>
        </p:nvSpPr>
        <p:spPr>
          <a:xfrm rot="667089">
            <a:off x="7215296" y="2524896"/>
            <a:ext cx="1540281" cy="400110"/>
          </a:xfrm>
          <a:prstGeom prst="rect">
            <a:avLst/>
          </a:prstGeom>
          <a:solidFill>
            <a:srgbClr val="FF0099"/>
          </a:solidFill>
        </p:spPr>
        <p:txBody>
          <a:bodyPr wrap="square" rtlCol="0">
            <a:spAutoFit/>
          </a:bodyPr>
          <a:lstStyle/>
          <a:p>
            <a:r>
              <a:rPr lang="en-US" sz="2000" b="1" dirty="0">
                <a:solidFill>
                  <a:schemeClr val="bg1"/>
                </a:solidFill>
                <a:latin typeface="Arial" panose="020B0604020202020204" pitchFamily="34" charset="0"/>
                <a:cs typeface="Arial" panose="020B0604020202020204" pitchFamily="34" charset="0"/>
              </a:rPr>
              <a:t>Monitoring</a:t>
            </a:r>
          </a:p>
        </p:txBody>
      </p:sp>
      <p:sp>
        <p:nvSpPr>
          <p:cNvPr id="56" name="TextBox 55"/>
          <p:cNvSpPr txBox="1"/>
          <p:nvPr/>
        </p:nvSpPr>
        <p:spPr>
          <a:xfrm rot="855886">
            <a:off x="2222810" y="5462942"/>
            <a:ext cx="1551771" cy="400110"/>
          </a:xfrm>
          <a:prstGeom prst="rect">
            <a:avLst/>
          </a:prstGeom>
          <a:solidFill>
            <a:srgbClr val="009740"/>
          </a:solidFill>
        </p:spPr>
        <p:txBody>
          <a:bodyPr wrap="square" rtlCol="0">
            <a:spAutoFit/>
          </a:bodyPr>
          <a:lstStyle/>
          <a:p>
            <a:r>
              <a:rPr lang="en-US" sz="2000" b="1" dirty="0">
                <a:solidFill>
                  <a:schemeClr val="bg1"/>
                </a:solidFill>
                <a:latin typeface="Arial" panose="020B0604020202020204" pitchFamily="34" charset="0"/>
                <a:cs typeface="Arial" panose="020B0604020202020204" pitchFamily="34" charset="0"/>
              </a:rPr>
              <a:t>Evaluation</a:t>
            </a:r>
          </a:p>
        </p:txBody>
      </p:sp>
      <p:sp>
        <p:nvSpPr>
          <p:cNvPr id="57" name="TextBox 56"/>
          <p:cNvSpPr txBox="1"/>
          <p:nvPr/>
        </p:nvSpPr>
        <p:spPr>
          <a:xfrm rot="20751804">
            <a:off x="5485502" y="5920190"/>
            <a:ext cx="1434458" cy="400110"/>
          </a:xfrm>
          <a:prstGeom prst="rect">
            <a:avLst/>
          </a:prstGeom>
          <a:solidFill>
            <a:srgbClr val="333399"/>
          </a:solidFill>
        </p:spPr>
        <p:txBody>
          <a:bodyPr wrap="square" rtlCol="0">
            <a:spAutoFit/>
          </a:bodyPr>
          <a:lstStyle/>
          <a:p>
            <a:r>
              <a:rPr lang="en-US" sz="2000" b="1" dirty="0">
                <a:solidFill>
                  <a:schemeClr val="bg1"/>
                </a:solidFill>
                <a:latin typeface="Arial" panose="020B0604020202020204" pitchFamily="34" charset="0"/>
                <a:cs typeface="Arial" panose="020B0604020202020204" pitchFamily="34" charset="0"/>
              </a:rPr>
              <a:t>Reporting</a:t>
            </a:r>
          </a:p>
        </p:txBody>
      </p:sp>
    </p:spTree>
    <p:extLst>
      <p:ext uri="{BB962C8B-B14F-4D97-AF65-F5344CB8AC3E}">
        <p14:creationId xmlns:p14="http://schemas.microsoft.com/office/powerpoint/2010/main" val="40738960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25451" y="152400"/>
            <a:ext cx="8494676" cy="860985"/>
          </a:xfrm>
        </p:spPr>
        <p:txBody>
          <a:bodyPr>
            <a:normAutofit/>
          </a:bodyPr>
          <a:lstStyle/>
          <a:p>
            <a:r>
              <a:rPr lang="en-US" sz="3600" dirty="0"/>
              <a:t>Session Objectives</a:t>
            </a:r>
          </a:p>
        </p:txBody>
      </p:sp>
      <p:sp>
        <p:nvSpPr>
          <p:cNvPr id="3" name="Content Placeholder 2"/>
          <p:cNvSpPr>
            <a:spLocks noGrp="1"/>
          </p:cNvSpPr>
          <p:nvPr>
            <p:ph idx="1"/>
          </p:nvPr>
        </p:nvSpPr>
        <p:spPr>
          <a:xfrm>
            <a:off x="304800" y="1143000"/>
            <a:ext cx="8458200" cy="5073856"/>
          </a:xfrm>
        </p:spPr>
        <p:txBody>
          <a:bodyPr/>
          <a:lstStyle/>
          <a:p>
            <a:pPr marL="0" lvl="0" indent="0">
              <a:buNone/>
            </a:pPr>
            <a:r>
              <a:rPr lang="en-US" dirty="0"/>
              <a:t>By the end of the session, participants would have:</a:t>
            </a:r>
          </a:p>
          <a:p>
            <a:pPr marL="0" lvl="0" indent="0">
              <a:buNone/>
            </a:pPr>
            <a:endParaRPr lang="en-US" dirty="0"/>
          </a:p>
          <a:p>
            <a:pPr lvl="0">
              <a:buFont typeface="Wingdings" panose="05000000000000000000" pitchFamily="2" charset="2"/>
              <a:buChar char="ü"/>
            </a:pPr>
            <a:r>
              <a:rPr lang="en-US" dirty="0"/>
              <a:t>Identified areas for strengthening the application of RBM in their offices.</a:t>
            </a:r>
          </a:p>
          <a:p>
            <a:pPr lvl="0">
              <a:buFont typeface="Wingdings" panose="05000000000000000000" pitchFamily="2" charset="2"/>
              <a:buChar char="ü"/>
            </a:pPr>
            <a:endParaRPr lang="en-US" dirty="0"/>
          </a:p>
          <a:p>
            <a:pPr lvl="0">
              <a:buFont typeface="Wingdings" panose="05000000000000000000" pitchFamily="2" charset="2"/>
              <a:buChar char="ü"/>
            </a:pPr>
            <a:r>
              <a:rPr lang="en-US" dirty="0"/>
              <a:t>Have reflected on what has been learned during the workshop and discussed the implications for future work.</a:t>
            </a:r>
          </a:p>
          <a:p>
            <a:pPr lvl="0">
              <a:buFont typeface="Wingdings" panose="05000000000000000000" pitchFamily="2" charset="2"/>
              <a:buChar char="ü"/>
            </a:pPr>
            <a:endParaRPr lang="en-US" dirty="0"/>
          </a:p>
          <a:p>
            <a:pPr lvl="0">
              <a:buFont typeface="Wingdings" panose="05000000000000000000" pitchFamily="2" charset="2"/>
              <a:buChar char="ü"/>
            </a:pPr>
            <a:r>
              <a:rPr lang="en-US" dirty="0"/>
              <a:t>Identified quick win areas and medium and longer-term actions to better integrate RBM into their programming and operations processes.</a:t>
            </a:r>
          </a:p>
          <a:p>
            <a:pPr marL="0" indent="0">
              <a:buNone/>
            </a:pPr>
            <a:r>
              <a:rPr lang="en-US" dirty="0"/>
              <a:t> </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6200" y="5131737"/>
            <a:ext cx="1376707" cy="1720884"/>
          </a:xfrm>
          <a:prstGeom prst="rect">
            <a:avLst/>
          </a:prstGeom>
        </p:spPr>
      </p:pic>
    </p:spTree>
    <p:extLst>
      <p:ext uri="{BB962C8B-B14F-4D97-AF65-F5344CB8AC3E}">
        <p14:creationId xmlns:p14="http://schemas.microsoft.com/office/powerpoint/2010/main" val="41052269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a:t>Strengthening RBM</a:t>
            </a:r>
          </a:p>
        </p:txBody>
      </p:sp>
      <p:sp>
        <p:nvSpPr>
          <p:cNvPr id="3" name="Content Placeholder 2"/>
          <p:cNvSpPr>
            <a:spLocks noGrp="1"/>
          </p:cNvSpPr>
          <p:nvPr>
            <p:ph idx="1"/>
          </p:nvPr>
        </p:nvSpPr>
        <p:spPr>
          <a:xfrm>
            <a:off x="381000" y="1524000"/>
            <a:ext cx="8359046" cy="4527549"/>
          </a:xfrm>
          <a:solidFill>
            <a:schemeClr val="bg1"/>
          </a:solidFill>
        </p:spPr>
        <p:txBody>
          <a:bodyPr/>
          <a:lstStyle/>
          <a:p>
            <a:pPr marL="0" indent="0">
              <a:buNone/>
            </a:pPr>
            <a:r>
              <a:rPr lang="en-US" dirty="0"/>
              <a:t>Your thoughts…?</a:t>
            </a:r>
          </a:p>
          <a:p>
            <a:pPr marL="0" indent="0">
              <a:buNone/>
            </a:pPr>
            <a:endParaRPr lang="en-US" dirty="0"/>
          </a:p>
          <a:p>
            <a:pPr marL="0" indent="0">
              <a:buNone/>
            </a:pPr>
            <a:r>
              <a:rPr lang="en-US" dirty="0"/>
              <a:t>How we can strengthen RBM in the day to day work in UNCEF?</a:t>
            </a:r>
          </a:p>
          <a:p>
            <a:pPr marL="0" indent="0">
              <a:buNone/>
            </a:pPr>
            <a:endParaRPr lang="en-US" dirty="0"/>
          </a:p>
          <a:p>
            <a:pPr marL="0" indent="0">
              <a:buNone/>
            </a:pPr>
            <a:r>
              <a:rPr lang="en-US" dirty="0"/>
              <a:t>Provide examples of :</a:t>
            </a:r>
          </a:p>
          <a:p>
            <a:pPr marL="0" indent="0">
              <a:buNone/>
            </a:pPr>
            <a:endParaRPr lang="en-US" dirty="0"/>
          </a:p>
          <a:p>
            <a:pPr>
              <a:buFontTx/>
              <a:buChar char="-"/>
            </a:pPr>
            <a:r>
              <a:rPr lang="en-US" dirty="0"/>
              <a:t>What is being done already </a:t>
            </a:r>
          </a:p>
          <a:p>
            <a:pPr>
              <a:buFontTx/>
              <a:buChar char="-"/>
            </a:pPr>
            <a:r>
              <a:rPr lang="en-US" dirty="0"/>
              <a:t>What you plan to do in the near future.</a:t>
            </a:r>
          </a:p>
          <a:p>
            <a:endParaRPr lang="en-US" dirty="0"/>
          </a:p>
        </p:txBody>
      </p:sp>
    </p:spTree>
    <p:extLst>
      <p:ext uri="{BB962C8B-B14F-4D97-AF65-F5344CB8AC3E}">
        <p14:creationId xmlns:p14="http://schemas.microsoft.com/office/powerpoint/2010/main" val="3118494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000" dirty="0"/>
              <a:t>Role of RBM Champions</a:t>
            </a:r>
          </a:p>
        </p:txBody>
      </p:sp>
      <p:sp>
        <p:nvSpPr>
          <p:cNvPr id="3" name="Content Placeholder 2"/>
          <p:cNvSpPr>
            <a:spLocks noGrp="1"/>
          </p:cNvSpPr>
          <p:nvPr>
            <p:ph idx="1"/>
          </p:nvPr>
        </p:nvSpPr>
        <p:spPr>
          <a:solidFill>
            <a:schemeClr val="bg1">
              <a:lumMod val="95000"/>
            </a:schemeClr>
          </a:solidFill>
          <a:ln>
            <a:solidFill>
              <a:srgbClr val="0099FF"/>
            </a:solidFill>
          </a:ln>
        </p:spPr>
        <p:txBody>
          <a:bodyPr>
            <a:normAutofit/>
          </a:bodyPr>
          <a:lstStyle/>
          <a:p>
            <a:pPr marL="342900" lvl="0" indent="-342900">
              <a:buFont typeface="Arial" panose="020B0604020202020204" pitchFamily="34" charset="0"/>
              <a:buChar char="•"/>
            </a:pPr>
            <a:r>
              <a:rPr lang="en-IN" dirty="0"/>
              <a:t>Master the learning material</a:t>
            </a:r>
          </a:p>
          <a:p>
            <a:pPr marL="342900" lvl="0" indent="-342900">
              <a:buFont typeface="Arial" panose="020B0604020202020204" pitchFamily="34" charset="0"/>
              <a:buChar char="•"/>
            </a:pPr>
            <a:endParaRPr lang="en-IN" sz="1100" dirty="0"/>
          </a:p>
          <a:p>
            <a:pPr marL="342900" lvl="0" indent="-342900">
              <a:buFont typeface="Arial" panose="020B0604020202020204" pitchFamily="34" charset="0"/>
              <a:buChar char="•"/>
            </a:pPr>
            <a:r>
              <a:rPr lang="en-US" dirty="0"/>
              <a:t>Support office RBM roll-out (</a:t>
            </a:r>
            <a:r>
              <a:rPr lang="en-US" i="1" dirty="0"/>
              <a:t>planning, format, delivery</a:t>
            </a:r>
            <a:r>
              <a:rPr lang="en-US" dirty="0"/>
              <a:t>)</a:t>
            </a:r>
          </a:p>
          <a:p>
            <a:pPr marL="342900" lvl="0" indent="-342900">
              <a:buFont typeface="Arial" panose="020B0604020202020204" pitchFamily="34" charset="0"/>
              <a:buChar char="•"/>
            </a:pPr>
            <a:endParaRPr lang="en-US" sz="1100" dirty="0"/>
          </a:p>
          <a:p>
            <a:pPr marL="342900" lvl="0" indent="-342900">
              <a:buFont typeface="Arial" panose="020B0604020202020204" pitchFamily="34" charset="0"/>
              <a:buChar char="•"/>
            </a:pPr>
            <a:r>
              <a:rPr lang="en-US" dirty="0"/>
              <a:t>Strengthen the application of RBM within offices and area of responsibility</a:t>
            </a:r>
          </a:p>
          <a:p>
            <a:pPr marL="342900" lvl="0" indent="-342900">
              <a:buFont typeface="Arial" panose="020B0604020202020204" pitchFamily="34" charset="0"/>
              <a:buChar char="•"/>
            </a:pPr>
            <a:endParaRPr lang="en-US" sz="1100" dirty="0"/>
          </a:p>
          <a:p>
            <a:pPr marL="342900" lvl="0" indent="-342900">
              <a:buFont typeface="Arial" panose="020B0604020202020204" pitchFamily="34" charset="0"/>
              <a:buChar char="•"/>
            </a:pPr>
            <a:r>
              <a:rPr lang="en-US" dirty="0"/>
              <a:t>Accompany RBM Master Trainers for country level trainings for UNICEF staff</a:t>
            </a:r>
          </a:p>
          <a:p>
            <a:pPr marL="342900" lvl="0" indent="-342900">
              <a:buFont typeface="Arial" panose="020B0604020202020204" pitchFamily="34" charset="0"/>
              <a:buChar char="•"/>
            </a:pPr>
            <a:endParaRPr lang="en-US" sz="1100" dirty="0"/>
          </a:p>
          <a:p>
            <a:pPr marL="342900" lvl="0" indent="-342900">
              <a:buFont typeface="Arial" panose="020B0604020202020204" pitchFamily="34" charset="0"/>
              <a:buChar char="•"/>
            </a:pPr>
            <a:endParaRPr lang="en-US" sz="1100" dirty="0"/>
          </a:p>
          <a:p>
            <a:pPr marL="342900" lvl="0" indent="-342900">
              <a:buFont typeface="Arial" panose="020B0604020202020204" pitchFamily="34" charset="0"/>
              <a:buChar char="•"/>
            </a:pPr>
            <a:r>
              <a:rPr lang="en-US" dirty="0"/>
              <a:t>Document and share experiences (formally and informally - online groups, emails, briefs, etc.) on RBM application and stay informed of the information being shared by other RBM Champions (Yammer etc.) </a:t>
            </a:r>
          </a:p>
          <a:p>
            <a:endParaRPr lang="en-US" dirty="0"/>
          </a:p>
        </p:txBody>
      </p:sp>
    </p:spTree>
    <p:extLst>
      <p:ext uri="{BB962C8B-B14F-4D97-AF65-F5344CB8AC3E}">
        <p14:creationId xmlns:p14="http://schemas.microsoft.com/office/powerpoint/2010/main" val="410871680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3" name="Content Placeholder 2"/>
          <p:cNvSpPr>
            <a:spLocks noGrp="1"/>
          </p:cNvSpPr>
          <p:nvPr>
            <p:ph idx="1"/>
          </p:nvPr>
        </p:nvSpPr>
        <p:spPr>
          <a:solidFill>
            <a:schemeClr val="bg1">
              <a:lumMod val="95000"/>
            </a:schemeClr>
          </a:solidFill>
          <a:ln>
            <a:solidFill>
              <a:schemeClr val="accent1"/>
            </a:solidFill>
          </a:ln>
        </p:spPr>
        <p:txBody>
          <a:bodyPr>
            <a:normAutofit lnSpcReduction="10000"/>
          </a:bodyPr>
          <a:lstStyle/>
          <a:p>
            <a:pPr marL="342900" indent="-342900">
              <a:buFont typeface="Arial" panose="020B0604020202020204" pitchFamily="34" charset="0"/>
              <a:buChar char="•"/>
            </a:pPr>
            <a:r>
              <a:rPr lang="en-US" dirty="0"/>
              <a:t>Stay abreast with the latest developments and materials for RBM</a:t>
            </a:r>
          </a:p>
          <a:p>
            <a:pPr marL="342900" indent="-342900">
              <a:buFont typeface="Arial" panose="020B0604020202020204" pitchFamily="34" charset="0"/>
              <a:buChar char="•"/>
            </a:pPr>
            <a:endParaRPr lang="en-US" dirty="0"/>
          </a:p>
          <a:p>
            <a:pPr marL="342900" lvl="0" indent="-342900">
              <a:buFont typeface="Arial" panose="020B0604020202020204" pitchFamily="34" charset="0"/>
              <a:buChar char="•"/>
            </a:pPr>
            <a:r>
              <a:rPr lang="en-US" dirty="0"/>
              <a:t>Circulate information/experiences and develop tools to support application of RBM in the office</a:t>
            </a:r>
          </a:p>
          <a:p>
            <a:pPr marL="342900" lvl="0" indent="-342900">
              <a:buFont typeface="Arial" panose="020B0604020202020204" pitchFamily="34" charset="0"/>
              <a:buChar char="•"/>
            </a:pPr>
            <a:endParaRPr lang="en-US" sz="1100" dirty="0"/>
          </a:p>
          <a:p>
            <a:pPr marL="342900" lvl="0" indent="-342900">
              <a:buFont typeface="Arial" panose="020B0604020202020204" pitchFamily="34" charset="0"/>
              <a:buChar char="•"/>
            </a:pPr>
            <a:r>
              <a:rPr lang="en-US" dirty="0"/>
              <a:t>Be the go-to person in the office for staff on issues related to RBM</a:t>
            </a:r>
          </a:p>
          <a:p>
            <a:pPr marL="342900" lvl="0" indent="-342900">
              <a:buFont typeface="Arial" panose="020B0604020202020204" pitchFamily="34" charset="0"/>
              <a:buChar char="•"/>
            </a:pPr>
            <a:endParaRPr lang="en-US" sz="1100" dirty="0"/>
          </a:p>
          <a:p>
            <a:pPr marL="342900" lvl="0" indent="-342900">
              <a:buFont typeface="Arial" panose="020B0604020202020204" pitchFamily="34" charset="0"/>
              <a:buChar char="•"/>
            </a:pPr>
            <a:r>
              <a:rPr lang="en-US" dirty="0"/>
              <a:t>Work with Management, SA and the Communication Team to develop an RBM Positive environment in the office</a:t>
            </a:r>
          </a:p>
          <a:p>
            <a:pPr marL="342900" lvl="0" indent="-342900">
              <a:buFont typeface="Arial" panose="020B0604020202020204" pitchFamily="34" charset="0"/>
              <a:buChar char="•"/>
            </a:pPr>
            <a:endParaRPr lang="en-US" sz="1100" dirty="0"/>
          </a:p>
          <a:p>
            <a:pPr marL="342900" lvl="0" indent="-342900">
              <a:buFont typeface="Arial" panose="020B0604020202020204" pitchFamily="34" charset="0"/>
              <a:buChar char="•"/>
            </a:pPr>
            <a:r>
              <a:rPr lang="en-US" dirty="0"/>
              <a:t>Apply RBM internally with other staff and promote within IPs, (Gov., CSOs, UNCT)</a:t>
            </a:r>
          </a:p>
          <a:p>
            <a:pPr marL="342900" lvl="0" indent="-342900">
              <a:buFont typeface="Arial" panose="020B0604020202020204" pitchFamily="34" charset="0"/>
              <a:buChar char="•"/>
            </a:pPr>
            <a:endParaRPr lang="en-US" sz="1100" dirty="0"/>
          </a:p>
          <a:p>
            <a:endParaRPr lang="en-US" dirty="0"/>
          </a:p>
        </p:txBody>
      </p:sp>
      <p:sp>
        <p:nvSpPr>
          <p:cNvPr id="4" name="Title 1"/>
          <p:cNvSpPr>
            <a:spLocks noGrp="1"/>
          </p:cNvSpPr>
          <p:nvPr>
            <p:ph type="title"/>
          </p:nvPr>
        </p:nvSpPr>
        <p:spPr/>
        <p:txBody>
          <a:bodyPr>
            <a:noAutofit/>
          </a:bodyPr>
          <a:lstStyle/>
          <a:p>
            <a:r>
              <a:rPr lang="en-US" sz="3600" dirty="0"/>
              <a:t>Role of RBM Champions</a:t>
            </a:r>
          </a:p>
        </p:txBody>
      </p:sp>
    </p:spTree>
    <p:extLst>
      <p:ext uri="{BB962C8B-B14F-4D97-AF65-F5344CB8AC3E}">
        <p14:creationId xmlns:p14="http://schemas.microsoft.com/office/powerpoint/2010/main" val="8486382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609600" y="1129001"/>
            <a:ext cx="7950976" cy="2908060"/>
          </a:xfrm>
          <a:prstGeom prst="rect">
            <a:avLst/>
          </a:prstGeom>
          <a:solidFill>
            <a:schemeClr val="bg1">
              <a:lumMod val="95000"/>
            </a:schemeClr>
          </a:solidFill>
          <a:ln w="12700">
            <a:solidFill>
              <a:srgbClr val="0099FF"/>
            </a:solidFill>
          </a:ln>
        </p:spPr>
        <p:txBody>
          <a:bodyPr wrap="square" anchor="ctr">
            <a:noAutofit/>
          </a:bodyPr>
          <a:lstStyle/>
          <a:p>
            <a:pPr lvl="0"/>
            <a:endParaRPr lang="en-US" sz="2400" dirty="0">
              <a:latin typeface="Arial" panose="020B0604020202020204" pitchFamily="34" charset="0"/>
              <a:ea typeface="Times New Roman" panose="02020603050405020304" pitchFamily="18" charset="0"/>
              <a:cs typeface="Arial" panose="020B0604020202020204" pitchFamily="34" charset="0"/>
            </a:endParaRPr>
          </a:p>
        </p:txBody>
      </p:sp>
      <p:sp>
        <p:nvSpPr>
          <p:cNvPr id="2" name="Title 1"/>
          <p:cNvSpPr>
            <a:spLocks noGrp="1"/>
          </p:cNvSpPr>
          <p:nvPr>
            <p:ph type="ctrTitle"/>
          </p:nvPr>
        </p:nvSpPr>
        <p:spPr/>
        <p:txBody>
          <a:bodyPr>
            <a:noAutofit/>
          </a:bodyPr>
          <a:lstStyle/>
          <a:p>
            <a:r>
              <a:rPr lang="en-US" sz="3600" dirty="0">
                <a:latin typeface="Arial" panose="020B0604020202020204" pitchFamily="34" charset="0"/>
                <a:cs typeface="Arial" panose="020B0604020202020204" pitchFamily="34" charset="0"/>
              </a:rPr>
              <a:t>Exercise: Next Steps</a:t>
            </a:r>
            <a:endParaRPr lang="en-GB" sz="3600" dirty="0">
              <a:latin typeface="Arial" panose="020B0604020202020204" pitchFamily="34" charset="0"/>
              <a:cs typeface="Arial" panose="020B0604020202020204" pitchFamily="34" charset="0"/>
            </a:endParaRPr>
          </a:p>
        </p:txBody>
      </p:sp>
      <p:sp>
        <p:nvSpPr>
          <p:cNvPr id="4" name="Subtitle 2"/>
          <p:cNvSpPr txBox="1">
            <a:spLocks/>
          </p:cNvSpPr>
          <p:nvPr/>
        </p:nvSpPr>
        <p:spPr>
          <a:xfrm>
            <a:off x="152399" y="1066800"/>
            <a:ext cx="8074025" cy="54102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endParaRPr lang="en-US" sz="2400" dirty="0">
              <a:latin typeface="Arial" panose="020B0604020202020204" pitchFamily="34" charset="0"/>
              <a:cs typeface="Arial" panose="020B0604020202020204" pitchFamily="34" charset="0"/>
            </a:endParaRPr>
          </a:p>
        </p:txBody>
      </p:sp>
      <p:sp>
        <p:nvSpPr>
          <p:cNvPr id="5" name="TextBox 4"/>
          <p:cNvSpPr txBox="1"/>
          <p:nvPr/>
        </p:nvSpPr>
        <p:spPr>
          <a:xfrm>
            <a:off x="838200" y="1295400"/>
            <a:ext cx="7162800" cy="2677656"/>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In your groups, discuss and agree on:</a:t>
            </a:r>
          </a:p>
          <a:p>
            <a:endParaRPr lang="en-US"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How you would apply your knowledge and skills to make MRE more effective through improved strategic planning, implementation, monitoring, evaluation and reporting.</a:t>
            </a:r>
          </a:p>
          <a:p>
            <a:pPr marL="342900" indent="-342900">
              <a:buFont typeface="Arial" panose="020B0604020202020204" pitchFamily="34" charset="0"/>
              <a:buChar char="•"/>
            </a:pPr>
            <a:endParaRPr lang="en-US" sz="2400" dirty="0">
              <a:latin typeface="Arial" panose="020B0604020202020204" pitchFamily="34" charset="0"/>
              <a:cs typeface="Arial" panose="020B0604020202020204" pitchFamily="34" charset="0"/>
            </a:endParaRPr>
          </a:p>
        </p:txBody>
      </p:sp>
      <p:pic>
        <p:nvPicPr>
          <p:cNvPr id="10" name="Picture 4" descr="http://downloadicons.net/sites/default/files/meeting-icon-80561.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5329" y="3219638"/>
            <a:ext cx="768171" cy="768171"/>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artvisual.net/blog/wp-content/uploads/2015/11/evaluacion.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533528" y="4358791"/>
            <a:ext cx="2103120" cy="21031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97358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Rectangle 5"/>
          <p:cNvSpPr/>
          <p:nvPr/>
        </p:nvSpPr>
        <p:spPr>
          <a:xfrm>
            <a:off x="609600" y="1129001"/>
            <a:ext cx="8153400" cy="2680999"/>
          </a:xfrm>
          <a:prstGeom prst="rect">
            <a:avLst/>
          </a:prstGeom>
          <a:solidFill>
            <a:schemeClr val="bg1">
              <a:lumMod val="95000"/>
            </a:schemeClr>
          </a:solidFill>
          <a:ln w="12700">
            <a:solidFill>
              <a:srgbClr val="0099FF"/>
            </a:solidFill>
          </a:ln>
        </p:spPr>
        <p:txBody>
          <a:bodyPr wrap="square" anchor="ctr">
            <a:noAutofit/>
          </a:bodyPr>
          <a:lstStyle/>
          <a:p>
            <a:pPr lvl="0"/>
            <a:endParaRPr lang="en-US" sz="2400" dirty="0">
              <a:latin typeface="Arial" panose="020B0604020202020204" pitchFamily="34" charset="0"/>
              <a:ea typeface="Times New Roman" panose="02020603050405020304" pitchFamily="18" charset="0"/>
              <a:cs typeface="Arial" panose="020B0604020202020204" pitchFamily="34" charset="0"/>
            </a:endParaRPr>
          </a:p>
        </p:txBody>
      </p:sp>
      <p:sp>
        <p:nvSpPr>
          <p:cNvPr id="2" name="Title 1"/>
          <p:cNvSpPr>
            <a:spLocks noGrp="1"/>
          </p:cNvSpPr>
          <p:nvPr>
            <p:ph type="ctrTitle"/>
          </p:nvPr>
        </p:nvSpPr>
        <p:spPr/>
        <p:txBody>
          <a:bodyPr>
            <a:noAutofit/>
          </a:bodyPr>
          <a:lstStyle/>
          <a:p>
            <a:r>
              <a:rPr lang="en-US" sz="3600" dirty="0">
                <a:latin typeface="Arial" panose="020B0604020202020204" pitchFamily="34" charset="0"/>
                <a:cs typeface="Arial" panose="020B0604020202020204" pitchFamily="34" charset="0"/>
              </a:rPr>
              <a:t>Exercise: Next Steps</a:t>
            </a:r>
            <a:endParaRPr lang="en-GB" sz="3600" dirty="0">
              <a:latin typeface="Arial" panose="020B0604020202020204" pitchFamily="34" charset="0"/>
              <a:cs typeface="Arial" panose="020B0604020202020204" pitchFamily="34" charset="0"/>
            </a:endParaRPr>
          </a:p>
        </p:txBody>
      </p:sp>
      <p:sp>
        <p:nvSpPr>
          <p:cNvPr id="4" name="Subtitle 2"/>
          <p:cNvSpPr txBox="1">
            <a:spLocks/>
          </p:cNvSpPr>
          <p:nvPr/>
        </p:nvSpPr>
        <p:spPr>
          <a:xfrm>
            <a:off x="228600" y="1066800"/>
            <a:ext cx="4648200" cy="5410200"/>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buNone/>
            </a:pPr>
            <a:endParaRPr lang="en-US" dirty="0"/>
          </a:p>
        </p:txBody>
      </p:sp>
      <p:sp>
        <p:nvSpPr>
          <p:cNvPr id="7" name="TextBox 6"/>
          <p:cNvSpPr txBox="1"/>
          <p:nvPr/>
        </p:nvSpPr>
        <p:spPr>
          <a:xfrm>
            <a:off x="609600" y="1314913"/>
            <a:ext cx="8001000" cy="2308324"/>
          </a:xfrm>
          <a:prstGeom prst="rect">
            <a:avLst/>
          </a:prstGeom>
          <a:noFill/>
        </p:spPr>
        <p:txBody>
          <a:bodyPr wrap="square" rtlCol="0">
            <a:spAutoFit/>
          </a:bodyPr>
          <a:lstStyle/>
          <a:p>
            <a:r>
              <a:rPr lang="en-US" sz="2400" dirty="0">
                <a:latin typeface="Arial" panose="020B0604020202020204" pitchFamily="34" charset="0"/>
                <a:cs typeface="Arial" panose="020B0604020202020204" pitchFamily="34" charset="0"/>
              </a:rPr>
              <a:t>Note down 4 to 5 things that you agree to do (6-9 months)</a:t>
            </a: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3 </a:t>
            </a:r>
            <a:r>
              <a:rPr lang="en-US" sz="2400" dirty="0">
                <a:solidFill>
                  <a:srgbClr val="0099FF"/>
                </a:solidFill>
                <a:latin typeface="Arial" panose="020B0604020202020204" pitchFamily="34" charset="0"/>
                <a:cs typeface="Arial" panose="020B0604020202020204" pitchFamily="34" charset="0"/>
              </a:rPr>
              <a:t>opportunities </a:t>
            </a:r>
            <a:r>
              <a:rPr lang="en-US" sz="2400" dirty="0">
                <a:latin typeface="Arial" panose="020B0604020202020204" pitchFamily="34" charset="0"/>
                <a:cs typeface="Arial" panose="020B0604020202020204" pitchFamily="34" charset="0"/>
              </a:rPr>
              <a:t>that exist for them to happen</a:t>
            </a: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2 things that might </a:t>
            </a:r>
            <a:r>
              <a:rPr lang="en-US" sz="2400" dirty="0">
                <a:solidFill>
                  <a:srgbClr val="0099FF"/>
                </a:solidFill>
                <a:latin typeface="Arial" panose="020B0604020202020204" pitchFamily="34" charset="0"/>
                <a:cs typeface="Arial" panose="020B0604020202020204" pitchFamily="34" charset="0"/>
              </a:rPr>
              <a:t>hinder </a:t>
            </a:r>
            <a:r>
              <a:rPr lang="en-US" sz="2400" dirty="0">
                <a:latin typeface="Arial" panose="020B0604020202020204" pitchFamily="34" charset="0"/>
                <a:cs typeface="Arial" panose="020B0604020202020204" pitchFamily="34" charset="0"/>
              </a:rPr>
              <a:t>actions</a:t>
            </a: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Give a </a:t>
            </a:r>
            <a:r>
              <a:rPr lang="en-US" sz="2400" dirty="0">
                <a:solidFill>
                  <a:srgbClr val="0099FF"/>
                </a:solidFill>
                <a:latin typeface="Arial" panose="020B0604020202020204" pitchFamily="34" charset="0"/>
                <a:cs typeface="Arial" panose="020B0604020202020204" pitchFamily="34" charset="0"/>
              </a:rPr>
              <a:t>target date </a:t>
            </a:r>
            <a:r>
              <a:rPr lang="en-US" sz="2400" dirty="0">
                <a:latin typeface="Arial" panose="020B0604020202020204" pitchFamily="34" charset="0"/>
                <a:cs typeface="Arial" panose="020B0604020202020204" pitchFamily="34" charset="0"/>
              </a:rPr>
              <a:t>for completion</a:t>
            </a: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List any </a:t>
            </a:r>
            <a:r>
              <a:rPr lang="en-US" sz="2400" dirty="0">
                <a:solidFill>
                  <a:srgbClr val="0099FF"/>
                </a:solidFill>
                <a:latin typeface="Arial" panose="020B0604020202020204" pitchFamily="34" charset="0"/>
                <a:cs typeface="Arial" panose="020B0604020202020204" pitchFamily="34" charset="0"/>
              </a:rPr>
              <a:t>key resources </a:t>
            </a:r>
            <a:r>
              <a:rPr lang="en-US" sz="2400" dirty="0">
                <a:latin typeface="Arial" panose="020B0604020202020204" pitchFamily="34" charset="0"/>
                <a:cs typeface="Arial" panose="020B0604020202020204" pitchFamily="34" charset="0"/>
              </a:rPr>
              <a:t>needed for each step </a:t>
            </a:r>
          </a:p>
          <a:p>
            <a:pPr marL="342900" indent="-342900">
              <a:buFont typeface="Arial" panose="020B0604020202020204" pitchFamily="34" charset="0"/>
              <a:buChar char="•"/>
            </a:pPr>
            <a:r>
              <a:rPr lang="en-US" sz="2400" dirty="0">
                <a:latin typeface="Arial" panose="020B0604020202020204" pitchFamily="34" charset="0"/>
                <a:cs typeface="Arial" panose="020B0604020202020204" pitchFamily="34" charset="0"/>
              </a:rPr>
              <a:t>(reference materials, data, expertise, and funds)</a:t>
            </a:r>
          </a:p>
        </p:txBody>
      </p:sp>
      <p:pic>
        <p:nvPicPr>
          <p:cNvPr id="2050" name="Picture 2" descr="https://openclipart.org/image/800px/svg_to_png/188189/memo-pictogram.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877556" y="2657397"/>
            <a:ext cx="809244" cy="89916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icons.iconarchive.com/icons/icons8/ios7/512/Time-And-Date-Calendar-icon.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90900" y="4291301"/>
            <a:ext cx="2247900" cy="2247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56845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7"/>
          <p:cNvSpPr txBox="1">
            <a:spLocks noChangeArrowheads="1"/>
          </p:cNvSpPr>
          <p:nvPr/>
        </p:nvSpPr>
        <p:spPr bwMode="auto">
          <a:xfrm>
            <a:off x="66779" y="142961"/>
            <a:ext cx="8376992" cy="707886"/>
          </a:xfrm>
          <a:prstGeom prst="rect">
            <a:avLst/>
          </a:prstGeom>
          <a:noFill/>
          <a:ln w="9525">
            <a:noFill/>
            <a:miter lim="800000"/>
            <a:headEnd/>
            <a:tailEnd/>
          </a:ln>
        </p:spPr>
        <p:txBody>
          <a:bodyPr wrap="square">
            <a:prstTxWarp prst="textNoShape">
              <a:avLst/>
            </a:prstTxWarp>
            <a:spAutoFit/>
          </a:bodyPr>
          <a:lstStyle/>
          <a:p>
            <a:pPr algn="ctr">
              <a:lnSpc>
                <a:spcPts val="4800"/>
              </a:lnSpc>
              <a:spcBef>
                <a:spcPct val="50000"/>
              </a:spcBef>
            </a:pPr>
            <a:r>
              <a:rPr lang="en-US" sz="3600" b="1" baseline="0" dirty="0">
                <a:solidFill>
                  <a:schemeClr val="bg1"/>
                </a:solidFill>
                <a:latin typeface="Arial" panose="020B0604020202020204" pitchFamily="34" charset="0"/>
                <a:cs typeface="Arial" panose="020B0604020202020204" pitchFamily="34" charset="0"/>
              </a:rPr>
              <a:t>Looking back at the learning journey</a:t>
            </a:r>
          </a:p>
        </p:txBody>
      </p:sp>
      <p:sp>
        <p:nvSpPr>
          <p:cNvPr id="4" name="Oval 3"/>
          <p:cNvSpPr/>
          <p:nvPr/>
        </p:nvSpPr>
        <p:spPr>
          <a:xfrm>
            <a:off x="478384" y="3173840"/>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Oval 6"/>
          <p:cNvSpPr/>
          <p:nvPr/>
        </p:nvSpPr>
        <p:spPr>
          <a:xfrm>
            <a:off x="733541" y="3430025"/>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Oval 7"/>
          <p:cNvSpPr/>
          <p:nvPr/>
        </p:nvSpPr>
        <p:spPr>
          <a:xfrm>
            <a:off x="988698" y="3622713"/>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Oval 8"/>
          <p:cNvSpPr/>
          <p:nvPr/>
        </p:nvSpPr>
        <p:spPr>
          <a:xfrm>
            <a:off x="1293498" y="3811025"/>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Oval 9"/>
          <p:cNvSpPr/>
          <p:nvPr/>
        </p:nvSpPr>
        <p:spPr>
          <a:xfrm>
            <a:off x="1622743" y="3910085"/>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Oval 10"/>
          <p:cNvSpPr/>
          <p:nvPr/>
        </p:nvSpPr>
        <p:spPr>
          <a:xfrm>
            <a:off x="1967227" y="4039625"/>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2" name="Oval 11"/>
          <p:cNvSpPr/>
          <p:nvPr/>
        </p:nvSpPr>
        <p:spPr>
          <a:xfrm>
            <a:off x="2210087" y="4357909"/>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Oval 12"/>
          <p:cNvSpPr/>
          <p:nvPr/>
        </p:nvSpPr>
        <p:spPr>
          <a:xfrm>
            <a:off x="2072927" y="4667445"/>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4" name="Oval 13"/>
          <p:cNvSpPr/>
          <p:nvPr/>
        </p:nvSpPr>
        <p:spPr>
          <a:xfrm>
            <a:off x="1841504" y="4964969"/>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Oval 14"/>
          <p:cNvSpPr/>
          <p:nvPr/>
        </p:nvSpPr>
        <p:spPr>
          <a:xfrm>
            <a:off x="2452947" y="5759482"/>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Oval 15"/>
          <p:cNvSpPr/>
          <p:nvPr/>
        </p:nvSpPr>
        <p:spPr>
          <a:xfrm>
            <a:off x="2072927" y="5624585"/>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Oval 16"/>
          <p:cNvSpPr/>
          <p:nvPr/>
        </p:nvSpPr>
        <p:spPr>
          <a:xfrm>
            <a:off x="1830067" y="5350265"/>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Oval 17"/>
          <p:cNvSpPr/>
          <p:nvPr/>
        </p:nvSpPr>
        <p:spPr>
          <a:xfrm>
            <a:off x="2832967" y="5717383"/>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9" name="Oval 18"/>
          <p:cNvSpPr/>
          <p:nvPr/>
        </p:nvSpPr>
        <p:spPr>
          <a:xfrm>
            <a:off x="3192617" y="5580223"/>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Oval 19"/>
          <p:cNvSpPr/>
          <p:nvPr/>
        </p:nvSpPr>
        <p:spPr>
          <a:xfrm>
            <a:off x="3556794" y="5443063"/>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5" name="Oval 24"/>
          <p:cNvSpPr/>
          <p:nvPr/>
        </p:nvSpPr>
        <p:spPr>
          <a:xfrm>
            <a:off x="7527865" y="5927875"/>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6" name="Oval 25"/>
          <p:cNvSpPr/>
          <p:nvPr/>
        </p:nvSpPr>
        <p:spPr>
          <a:xfrm>
            <a:off x="7802185" y="5653555"/>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7" name="Oval 26"/>
          <p:cNvSpPr/>
          <p:nvPr/>
        </p:nvSpPr>
        <p:spPr>
          <a:xfrm>
            <a:off x="7978275" y="5319936"/>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3843795" y="5229750"/>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4118115" y="5020946"/>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4396063" y="4722002"/>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4649943" y="4459612"/>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Oval 31"/>
          <p:cNvSpPr/>
          <p:nvPr/>
        </p:nvSpPr>
        <p:spPr>
          <a:xfrm>
            <a:off x="4858300" y="4133046"/>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175624" y="3919186"/>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449944" y="3681095"/>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5797905" y="3561301"/>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6115229" y="3564470"/>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Oval 36"/>
          <p:cNvSpPr/>
          <p:nvPr/>
        </p:nvSpPr>
        <p:spPr>
          <a:xfrm>
            <a:off x="6391878" y="3758035"/>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8" name="Oval 37"/>
          <p:cNvSpPr/>
          <p:nvPr/>
        </p:nvSpPr>
        <p:spPr>
          <a:xfrm>
            <a:off x="6544357" y="4065776"/>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9" name="Oval 38"/>
          <p:cNvSpPr/>
          <p:nvPr/>
        </p:nvSpPr>
        <p:spPr>
          <a:xfrm>
            <a:off x="6637917" y="4393125"/>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0" name="Oval 39"/>
          <p:cNvSpPr/>
          <p:nvPr/>
        </p:nvSpPr>
        <p:spPr>
          <a:xfrm>
            <a:off x="6666198" y="4745768"/>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1" name="Oval 40"/>
          <p:cNvSpPr/>
          <p:nvPr/>
        </p:nvSpPr>
        <p:spPr>
          <a:xfrm>
            <a:off x="6666198" y="5123477"/>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Oval 41"/>
          <p:cNvSpPr/>
          <p:nvPr/>
        </p:nvSpPr>
        <p:spPr>
          <a:xfrm>
            <a:off x="6666198" y="5457096"/>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3" name="Oval 42"/>
          <p:cNvSpPr/>
          <p:nvPr/>
        </p:nvSpPr>
        <p:spPr>
          <a:xfrm>
            <a:off x="6799887" y="5790715"/>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4" name="Oval 43"/>
          <p:cNvSpPr/>
          <p:nvPr/>
        </p:nvSpPr>
        <p:spPr>
          <a:xfrm>
            <a:off x="7111115" y="5987174"/>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Oval 44"/>
          <p:cNvSpPr/>
          <p:nvPr/>
        </p:nvSpPr>
        <p:spPr>
          <a:xfrm>
            <a:off x="8150291" y="5000396"/>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Flowchart: Merge 5"/>
          <p:cNvSpPr/>
          <p:nvPr/>
        </p:nvSpPr>
        <p:spPr>
          <a:xfrm rot="209118">
            <a:off x="581488" y="2823334"/>
            <a:ext cx="664314" cy="731520"/>
          </a:xfrm>
          <a:prstGeom prst="flowChartMerge">
            <a:avLst/>
          </a:prstGeom>
          <a:solidFill>
            <a:srgbClr val="0099FF"/>
          </a:solidFill>
          <a:ln>
            <a:solidFill>
              <a:srgbClr val="0099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Oval 4"/>
          <p:cNvSpPr/>
          <p:nvPr/>
        </p:nvSpPr>
        <p:spPr>
          <a:xfrm>
            <a:off x="575787" y="2295730"/>
            <a:ext cx="731520" cy="731520"/>
          </a:xfrm>
          <a:prstGeom prst="ellipse">
            <a:avLst/>
          </a:prstGeom>
          <a:solidFill>
            <a:srgbClr val="0099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3" name="Oval 22"/>
          <p:cNvSpPr/>
          <p:nvPr/>
        </p:nvSpPr>
        <p:spPr>
          <a:xfrm>
            <a:off x="619020" y="2339479"/>
            <a:ext cx="640080" cy="640080"/>
          </a:xfrm>
          <a:prstGeom prst="ellipse">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21" name="TextBox 20"/>
          <p:cNvSpPr txBox="1"/>
          <p:nvPr/>
        </p:nvSpPr>
        <p:spPr>
          <a:xfrm>
            <a:off x="356584" y="1879274"/>
            <a:ext cx="2422467" cy="400110"/>
          </a:xfrm>
          <a:prstGeom prst="rect">
            <a:avLst/>
          </a:prstGeom>
          <a:solidFill>
            <a:srgbClr val="0099FF"/>
          </a:solidFill>
        </p:spPr>
        <p:txBody>
          <a:bodyPr wrap="square" rtlCol="0">
            <a:spAutoFit/>
          </a:bodyPr>
          <a:lstStyle/>
          <a:p>
            <a:r>
              <a:rPr lang="en-US" sz="2000" b="1" dirty="0">
                <a:solidFill>
                  <a:schemeClr val="bg1"/>
                </a:solidFill>
                <a:latin typeface="Arial" panose="020B0604020202020204" pitchFamily="34" charset="0"/>
                <a:cs typeface="Arial" panose="020B0604020202020204" pitchFamily="34" charset="0"/>
              </a:rPr>
              <a:t>Strategic</a:t>
            </a:r>
            <a:r>
              <a:rPr lang="en-US" sz="2000" dirty="0">
                <a:latin typeface="Arial" panose="020B0604020202020204" pitchFamily="34" charset="0"/>
                <a:cs typeface="Arial" panose="020B0604020202020204" pitchFamily="34" charset="0"/>
              </a:rPr>
              <a:t> </a:t>
            </a:r>
            <a:r>
              <a:rPr lang="en-US" sz="2000" b="1" dirty="0">
                <a:solidFill>
                  <a:schemeClr val="bg1"/>
                </a:solidFill>
                <a:latin typeface="Arial" panose="020B0604020202020204" pitchFamily="34" charset="0"/>
                <a:cs typeface="Arial" panose="020B0604020202020204" pitchFamily="34" charset="0"/>
              </a:rPr>
              <a:t>Planning</a:t>
            </a:r>
          </a:p>
        </p:txBody>
      </p:sp>
      <p:sp>
        <p:nvSpPr>
          <p:cNvPr id="48" name="Flowchart: Merge 47"/>
          <p:cNvSpPr/>
          <p:nvPr/>
        </p:nvSpPr>
        <p:spPr>
          <a:xfrm rot="21219397">
            <a:off x="1992781" y="3741101"/>
            <a:ext cx="664314" cy="731520"/>
          </a:xfrm>
          <a:prstGeom prst="flowChartMerge">
            <a:avLst/>
          </a:prstGeom>
          <a:solidFill>
            <a:srgbClr val="F7941D"/>
          </a:solidFill>
          <a:ln>
            <a:solidFill>
              <a:srgbClr val="F7941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Oval 48"/>
          <p:cNvSpPr/>
          <p:nvPr/>
        </p:nvSpPr>
        <p:spPr>
          <a:xfrm rot="21010279">
            <a:off x="1898572" y="3226421"/>
            <a:ext cx="731520" cy="731520"/>
          </a:xfrm>
          <a:prstGeom prst="ellipse">
            <a:avLst/>
          </a:prstGeom>
          <a:solidFill>
            <a:srgbClr val="F7941D"/>
          </a:solidFill>
          <a:ln>
            <a:solidFill>
              <a:srgbClr val="F7941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Oval 49"/>
          <p:cNvSpPr/>
          <p:nvPr/>
        </p:nvSpPr>
        <p:spPr>
          <a:xfrm rot="21010279">
            <a:off x="1948024" y="3258275"/>
            <a:ext cx="640080" cy="640080"/>
          </a:xfrm>
          <a:prstGeom prst="ellipse">
            <a:avLst/>
          </a:prstGeom>
          <a:solidFill>
            <a:schemeClr val="bg1"/>
          </a:solidFill>
          <a:ln>
            <a:solidFill>
              <a:srgbClr val="F7941D"/>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51" name="TextBox 50"/>
          <p:cNvSpPr txBox="1"/>
          <p:nvPr/>
        </p:nvSpPr>
        <p:spPr>
          <a:xfrm>
            <a:off x="2158169" y="2799589"/>
            <a:ext cx="2109032" cy="400110"/>
          </a:xfrm>
          <a:prstGeom prst="rect">
            <a:avLst/>
          </a:prstGeom>
          <a:solidFill>
            <a:srgbClr val="F7941D"/>
          </a:solidFill>
        </p:spPr>
        <p:txBody>
          <a:bodyPr wrap="square" rtlCol="0">
            <a:spAutoFit/>
          </a:bodyPr>
          <a:lstStyle/>
          <a:p>
            <a:r>
              <a:rPr lang="en-US" sz="2000" b="1" dirty="0">
                <a:solidFill>
                  <a:schemeClr val="bg1"/>
                </a:solidFill>
                <a:latin typeface="Arial" panose="020B0604020202020204" pitchFamily="34" charset="0"/>
                <a:cs typeface="Arial" panose="020B0604020202020204" pitchFamily="34" charset="0"/>
              </a:rPr>
              <a:t>Implementation</a:t>
            </a:r>
          </a:p>
        </p:txBody>
      </p:sp>
      <p:sp>
        <p:nvSpPr>
          <p:cNvPr id="52" name="Flowchart: Merge 51"/>
          <p:cNvSpPr/>
          <p:nvPr/>
        </p:nvSpPr>
        <p:spPr>
          <a:xfrm rot="1098169">
            <a:off x="2787408" y="5079030"/>
            <a:ext cx="664314" cy="731520"/>
          </a:xfrm>
          <a:prstGeom prst="flowChartMerge">
            <a:avLst/>
          </a:prstGeom>
          <a:solidFill>
            <a:srgbClr val="FF0099"/>
          </a:solidFill>
          <a:ln>
            <a:solidFill>
              <a:srgbClr val="FF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3" name="Oval 52"/>
          <p:cNvSpPr/>
          <p:nvPr/>
        </p:nvSpPr>
        <p:spPr>
          <a:xfrm rot="537973">
            <a:off x="2919201" y="4589512"/>
            <a:ext cx="731520" cy="731520"/>
          </a:xfrm>
          <a:prstGeom prst="ellipse">
            <a:avLst/>
          </a:prstGeom>
          <a:solidFill>
            <a:srgbClr val="FF0099"/>
          </a:solidFill>
          <a:ln>
            <a:solidFill>
              <a:srgbClr val="FF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Oval 53"/>
          <p:cNvSpPr/>
          <p:nvPr/>
        </p:nvSpPr>
        <p:spPr>
          <a:xfrm rot="537973">
            <a:off x="2962434" y="4633261"/>
            <a:ext cx="640080" cy="640080"/>
          </a:xfrm>
          <a:prstGeom prst="ellipse">
            <a:avLst/>
          </a:prstGeom>
          <a:solidFill>
            <a:schemeClr val="bg1"/>
          </a:solidFill>
          <a:ln>
            <a:solidFill>
              <a:srgbClr val="FF00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55" name="TextBox 54"/>
          <p:cNvSpPr txBox="1"/>
          <p:nvPr/>
        </p:nvSpPr>
        <p:spPr>
          <a:xfrm>
            <a:off x="3054888" y="4140041"/>
            <a:ext cx="1540281" cy="400110"/>
          </a:xfrm>
          <a:prstGeom prst="rect">
            <a:avLst/>
          </a:prstGeom>
          <a:solidFill>
            <a:srgbClr val="FF0099"/>
          </a:solidFill>
        </p:spPr>
        <p:txBody>
          <a:bodyPr wrap="square" rtlCol="0">
            <a:spAutoFit/>
          </a:bodyPr>
          <a:lstStyle/>
          <a:p>
            <a:r>
              <a:rPr lang="en-US" sz="2000" b="1" dirty="0">
                <a:solidFill>
                  <a:schemeClr val="bg1"/>
                </a:solidFill>
                <a:latin typeface="Arial" panose="020B0604020202020204" pitchFamily="34" charset="0"/>
                <a:cs typeface="Arial" panose="020B0604020202020204" pitchFamily="34" charset="0"/>
              </a:rPr>
              <a:t>Monitoring</a:t>
            </a:r>
          </a:p>
        </p:txBody>
      </p:sp>
      <p:sp>
        <p:nvSpPr>
          <p:cNvPr id="56" name="Flowchart: Merge 55"/>
          <p:cNvSpPr/>
          <p:nvPr/>
        </p:nvSpPr>
        <p:spPr>
          <a:xfrm rot="20134200">
            <a:off x="5485766" y="3022730"/>
            <a:ext cx="664314" cy="731520"/>
          </a:xfrm>
          <a:prstGeom prst="flowChartMerge">
            <a:avLst/>
          </a:prstGeom>
          <a:solidFill>
            <a:srgbClr val="009740"/>
          </a:solidFill>
          <a:ln>
            <a:solidFill>
              <a:srgbClr val="0097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7" name="Oval 56"/>
          <p:cNvSpPr/>
          <p:nvPr/>
        </p:nvSpPr>
        <p:spPr>
          <a:xfrm rot="21010279">
            <a:off x="5244451" y="2566209"/>
            <a:ext cx="731520" cy="731520"/>
          </a:xfrm>
          <a:prstGeom prst="ellipse">
            <a:avLst/>
          </a:prstGeom>
          <a:solidFill>
            <a:srgbClr val="009740"/>
          </a:solidFill>
          <a:ln>
            <a:solidFill>
              <a:srgbClr val="0097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8" name="Oval 57"/>
          <p:cNvSpPr/>
          <p:nvPr/>
        </p:nvSpPr>
        <p:spPr>
          <a:xfrm rot="21010279">
            <a:off x="5293903" y="2598063"/>
            <a:ext cx="640080" cy="640080"/>
          </a:xfrm>
          <a:prstGeom prst="ellipse">
            <a:avLst/>
          </a:prstGeom>
          <a:solidFill>
            <a:schemeClr val="bg1"/>
          </a:solidFill>
          <a:ln>
            <a:solidFill>
              <a:srgbClr val="00974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59" name="TextBox 58"/>
          <p:cNvSpPr txBox="1"/>
          <p:nvPr/>
        </p:nvSpPr>
        <p:spPr>
          <a:xfrm>
            <a:off x="5409641" y="2138270"/>
            <a:ext cx="1551771" cy="400110"/>
          </a:xfrm>
          <a:prstGeom prst="rect">
            <a:avLst/>
          </a:prstGeom>
          <a:solidFill>
            <a:srgbClr val="009740"/>
          </a:solidFill>
        </p:spPr>
        <p:txBody>
          <a:bodyPr wrap="square" rtlCol="0">
            <a:spAutoFit/>
          </a:bodyPr>
          <a:lstStyle/>
          <a:p>
            <a:r>
              <a:rPr lang="en-US" sz="2000" b="1" dirty="0">
                <a:solidFill>
                  <a:schemeClr val="bg1"/>
                </a:solidFill>
                <a:latin typeface="Arial" panose="020B0604020202020204" pitchFamily="34" charset="0"/>
                <a:cs typeface="Arial" panose="020B0604020202020204" pitchFamily="34" charset="0"/>
              </a:rPr>
              <a:t>Evaluation</a:t>
            </a:r>
          </a:p>
        </p:txBody>
      </p:sp>
      <p:sp>
        <p:nvSpPr>
          <p:cNvPr id="60" name="Flowchart: Merge 59"/>
          <p:cNvSpPr/>
          <p:nvPr/>
        </p:nvSpPr>
        <p:spPr>
          <a:xfrm rot="2261015">
            <a:off x="6679847" y="4941393"/>
            <a:ext cx="664314" cy="731520"/>
          </a:xfrm>
          <a:prstGeom prst="flowChartMerge">
            <a:avLst/>
          </a:prstGeom>
          <a:solidFill>
            <a:srgbClr val="333399"/>
          </a:solidFill>
          <a:ln>
            <a:solidFill>
              <a:srgbClr val="3333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1" name="Oval 60"/>
          <p:cNvSpPr/>
          <p:nvPr/>
        </p:nvSpPr>
        <p:spPr>
          <a:xfrm rot="537973">
            <a:off x="6964148" y="4527286"/>
            <a:ext cx="731520" cy="731520"/>
          </a:xfrm>
          <a:prstGeom prst="ellipse">
            <a:avLst/>
          </a:prstGeom>
          <a:solidFill>
            <a:srgbClr val="333399"/>
          </a:solidFill>
          <a:ln>
            <a:solidFill>
              <a:srgbClr val="3333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2" name="Oval 61"/>
          <p:cNvSpPr/>
          <p:nvPr/>
        </p:nvSpPr>
        <p:spPr>
          <a:xfrm rot="537973">
            <a:off x="7007381" y="4571035"/>
            <a:ext cx="640080" cy="640080"/>
          </a:xfrm>
          <a:prstGeom prst="ellipse">
            <a:avLst/>
          </a:prstGeom>
          <a:solidFill>
            <a:schemeClr val="bg1"/>
          </a:solidFill>
          <a:ln>
            <a:solidFill>
              <a:srgbClr val="333399"/>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63" name="TextBox 62"/>
          <p:cNvSpPr txBox="1"/>
          <p:nvPr/>
        </p:nvSpPr>
        <p:spPr>
          <a:xfrm>
            <a:off x="7295125" y="4071743"/>
            <a:ext cx="1434458" cy="400110"/>
          </a:xfrm>
          <a:prstGeom prst="rect">
            <a:avLst/>
          </a:prstGeom>
          <a:solidFill>
            <a:srgbClr val="333399"/>
          </a:solidFill>
        </p:spPr>
        <p:txBody>
          <a:bodyPr wrap="square" rtlCol="0">
            <a:spAutoFit/>
          </a:bodyPr>
          <a:lstStyle/>
          <a:p>
            <a:r>
              <a:rPr lang="en-US" sz="2000" b="1" dirty="0">
                <a:solidFill>
                  <a:schemeClr val="bg1"/>
                </a:solidFill>
                <a:latin typeface="Arial" panose="020B0604020202020204" pitchFamily="34" charset="0"/>
                <a:cs typeface="Arial" panose="020B0604020202020204" pitchFamily="34" charset="0"/>
              </a:rPr>
              <a:t>Reporting</a:t>
            </a:r>
          </a:p>
        </p:txBody>
      </p:sp>
    </p:spTree>
    <p:extLst>
      <p:ext uri="{BB962C8B-B14F-4D97-AF65-F5344CB8AC3E}">
        <p14:creationId xmlns:p14="http://schemas.microsoft.com/office/powerpoint/2010/main" val="1296820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2" name="TextBox 41"/>
          <p:cNvSpPr txBox="1"/>
          <p:nvPr/>
        </p:nvSpPr>
        <p:spPr>
          <a:xfrm>
            <a:off x="297700" y="2386864"/>
            <a:ext cx="2098431" cy="1200329"/>
          </a:xfrm>
          <a:prstGeom prst="rect">
            <a:avLst/>
          </a:prstGeom>
          <a:noFill/>
          <a:ln>
            <a:solidFill>
              <a:srgbClr val="0099FF"/>
            </a:solidFill>
          </a:ln>
        </p:spPr>
        <p:txBody>
          <a:bodyPr wrap="square" rtlCol="0">
            <a:spAutoFit/>
          </a:bodyPr>
          <a:lstStyle/>
          <a:p>
            <a:pPr algn="ctr"/>
            <a:r>
              <a:rPr lang="en-GB" sz="2400" b="1" dirty="0">
                <a:solidFill>
                  <a:srgbClr val="0099FF"/>
                </a:solidFill>
                <a:latin typeface="Arial" panose="020B0604020202020204" pitchFamily="34" charset="0"/>
                <a:cs typeface="Arial" panose="020B0604020202020204" pitchFamily="34" charset="0"/>
              </a:rPr>
              <a:t>Prioritization and </a:t>
            </a:r>
          </a:p>
          <a:p>
            <a:pPr algn="ctr"/>
            <a:r>
              <a:rPr lang="en-GB" sz="2400" b="1" dirty="0">
                <a:solidFill>
                  <a:srgbClr val="0099FF"/>
                </a:solidFill>
                <a:latin typeface="Arial" panose="020B0604020202020204" pitchFamily="34" charset="0"/>
                <a:cs typeface="Arial" panose="020B0604020202020204" pitchFamily="34" charset="0"/>
              </a:rPr>
              <a:t>Analysis</a:t>
            </a:r>
          </a:p>
        </p:txBody>
      </p:sp>
      <p:sp>
        <p:nvSpPr>
          <p:cNvPr id="29" name="Oval 28"/>
          <p:cNvSpPr/>
          <p:nvPr/>
        </p:nvSpPr>
        <p:spPr>
          <a:xfrm>
            <a:off x="3978025" y="3232947"/>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4335370" y="3231596"/>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4692715" y="3229647"/>
            <a:ext cx="274320" cy="274320"/>
          </a:xfrm>
          <a:prstGeom prst="ellipse">
            <a:avLst/>
          </a:prstGeom>
          <a:solidFill>
            <a:schemeClr val="bg1">
              <a:lumMod val="50000"/>
            </a:schemeClr>
          </a:solidFill>
          <a:ln>
            <a:noFill/>
          </a:ln>
          <a:effectLst>
            <a:outerShdw blurRad="50800" dist="38100" dir="5400000" algn="t" rotWithShape="0">
              <a:prstClr val="black">
                <a:alpha val="40000"/>
              </a:prst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Flowchart: Merge 33"/>
          <p:cNvSpPr/>
          <p:nvPr/>
        </p:nvSpPr>
        <p:spPr>
          <a:xfrm>
            <a:off x="4131242" y="2591224"/>
            <a:ext cx="664314" cy="731520"/>
          </a:xfrm>
          <a:prstGeom prst="flowChartMerge">
            <a:avLst/>
          </a:prstGeom>
          <a:solidFill>
            <a:srgbClr val="0099FF"/>
          </a:solidFill>
          <a:ln>
            <a:solidFill>
              <a:srgbClr val="0099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4098355" y="2064494"/>
            <a:ext cx="731520" cy="731520"/>
          </a:xfrm>
          <a:prstGeom prst="ellipse">
            <a:avLst/>
          </a:prstGeom>
          <a:solidFill>
            <a:srgbClr val="0099FF"/>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6" name="Oval 35"/>
          <p:cNvSpPr/>
          <p:nvPr/>
        </p:nvSpPr>
        <p:spPr>
          <a:xfrm>
            <a:off x="4141588" y="2108243"/>
            <a:ext cx="640080" cy="640080"/>
          </a:xfrm>
          <a:prstGeom prst="ellipse">
            <a:avLst/>
          </a:prstGeom>
          <a:solidFill>
            <a:schemeClr val="bg1"/>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37" name="TextBox 36"/>
          <p:cNvSpPr txBox="1"/>
          <p:nvPr/>
        </p:nvSpPr>
        <p:spPr>
          <a:xfrm>
            <a:off x="2799071" y="1440711"/>
            <a:ext cx="3325113" cy="523220"/>
          </a:xfrm>
          <a:prstGeom prst="rect">
            <a:avLst/>
          </a:prstGeom>
          <a:solidFill>
            <a:srgbClr val="0099FF"/>
          </a:solidFill>
        </p:spPr>
        <p:txBody>
          <a:bodyPr wrap="square" rtlCol="0">
            <a:spAutoFit/>
          </a:bodyPr>
          <a:lstStyle/>
          <a:p>
            <a:r>
              <a:rPr lang="en-US" sz="2800" b="1" dirty="0">
                <a:solidFill>
                  <a:schemeClr val="bg1"/>
                </a:solidFill>
                <a:latin typeface="Arial" panose="020B0604020202020204" pitchFamily="34" charset="0"/>
                <a:cs typeface="Arial" panose="020B0604020202020204" pitchFamily="34" charset="0"/>
              </a:rPr>
              <a:t>Strategic</a:t>
            </a:r>
            <a:r>
              <a:rPr lang="en-US" sz="2800" dirty="0">
                <a:latin typeface="Arial" panose="020B0604020202020204" pitchFamily="34" charset="0"/>
                <a:cs typeface="Arial" panose="020B0604020202020204" pitchFamily="34" charset="0"/>
              </a:rPr>
              <a:t> </a:t>
            </a:r>
            <a:r>
              <a:rPr lang="en-US" sz="2800" b="1" dirty="0">
                <a:solidFill>
                  <a:schemeClr val="bg1"/>
                </a:solidFill>
                <a:latin typeface="Arial" panose="020B0604020202020204" pitchFamily="34" charset="0"/>
                <a:cs typeface="Arial" panose="020B0604020202020204" pitchFamily="34" charset="0"/>
              </a:rPr>
              <a:t>Planning</a:t>
            </a:r>
          </a:p>
        </p:txBody>
      </p:sp>
      <p:sp>
        <p:nvSpPr>
          <p:cNvPr id="39" name="TextBox 38"/>
          <p:cNvSpPr txBox="1"/>
          <p:nvPr/>
        </p:nvSpPr>
        <p:spPr>
          <a:xfrm>
            <a:off x="1926661" y="4267200"/>
            <a:ext cx="2030169" cy="1200329"/>
          </a:xfrm>
          <a:prstGeom prst="rect">
            <a:avLst/>
          </a:prstGeom>
          <a:noFill/>
          <a:ln>
            <a:solidFill>
              <a:srgbClr val="0099FF"/>
            </a:solidFill>
          </a:ln>
        </p:spPr>
        <p:txBody>
          <a:bodyPr wrap="square" rtlCol="0">
            <a:spAutoFit/>
          </a:bodyPr>
          <a:lstStyle/>
          <a:p>
            <a:pPr algn="ctr"/>
            <a:r>
              <a:rPr lang="en-GB" sz="2400" b="1" dirty="0">
                <a:solidFill>
                  <a:srgbClr val="0099FF"/>
                </a:solidFill>
                <a:latin typeface="Arial" panose="020B0604020202020204" pitchFamily="34" charset="0"/>
                <a:cs typeface="Arial" panose="020B0604020202020204" pitchFamily="34" charset="0"/>
              </a:rPr>
              <a:t>Theory of </a:t>
            </a:r>
          </a:p>
          <a:p>
            <a:pPr algn="ctr"/>
            <a:r>
              <a:rPr lang="en-GB" sz="2400" b="1" dirty="0">
                <a:solidFill>
                  <a:srgbClr val="0099FF"/>
                </a:solidFill>
                <a:latin typeface="Arial" panose="020B0604020202020204" pitchFamily="34" charset="0"/>
                <a:cs typeface="Arial" panose="020B0604020202020204" pitchFamily="34" charset="0"/>
              </a:rPr>
              <a:t>Change Approach</a:t>
            </a:r>
          </a:p>
        </p:txBody>
      </p:sp>
      <p:sp>
        <p:nvSpPr>
          <p:cNvPr id="40" name="TextBox 39"/>
          <p:cNvSpPr txBox="1"/>
          <p:nvPr/>
        </p:nvSpPr>
        <p:spPr>
          <a:xfrm>
            <a:off x="5244659" y="4267200"/>
            <a:ext cx="2299142" cy="1200329"/>
          </a:xfrm>
          <a:prstGeom prst="rect">
            <a:avLst/>
          </a:prstGeom>
          <a:noFill/>
          <a:ln>
            <a:solidFill>
              <a:srgbClr val="0099FF"/>
            </a:solidFill>
          </a:ln>
        </p:spPr>
        <p:txBody>
          <a:bodyPr wrap="square" rtlCol="0">
            <a:spAutoFit/>
          </a:bodyPr>
          <a:lstStyle/>
          <a:p>
            <a:pPr algn="ctr"/>
            <a:r>
              <a:rPr lang="en-GB" sz="2400" b="1" dirty="0">
                <a:solidFill>
                  <a:srgbClr val="0099FF"/>
                </a:solidFill>
                <a:latin typeface="Arial" panose="020B0604020202020204" pitchFamily="34" charset="0"/>
                <a:cs typeface="Arial" panose="020B0604020202020204" pitchFamily="34" charset="0"/>
              </a:rPr>
              <a:t>Results and </a:t>
            </a:r>
          </a:p>
          <a:p>
            <a:pPr algn="ctr"/>
            <a:r>
              <a:rPr lang="en-GB" sz="2400" b="1" dirty="0">
                <a:solidFill>
                  <a:srgbClr val="0099FF"/>
                </a:solidFill>
                <a:latin typeface="Arial" panose="020B0604020202020204" pitchFamily="34" charset="0"/>
                <a:cs typeface="Arial" panose="020B0604020202020204" pitchFamily="34" charset="0"/>
              </a:rPr>
              <a:t>Measurement Framework</a:t>
            </a:r>
          </a:p>
        </p:txBody>
      </p:sp>
      <p:sp>
        <p:nvSpPr>
          <p:cNvPr id="44" name="TextBox 43"/>
          <p:cNvSpPr txBox="1"/>
          <p:nvPr/>
        </p:nvSpPr>
        <p:spPr>
          <a:xfrm>
            <a:off x="6629531" y="2172154"/>
            <a:ext cx="2312283" cy="1569660"/>
          </a:xfrm>
          <a:prstGeom prst="rect">
            <a:avLst/>
          </a:prstGeom>
          <a:noFill/>
          <a:ln>
            <a:solidFill>
              <a:srgbClr val="0099FF"/>
            </a:solidFill>
          </a:ln>
        </p:spPr>
        <p:txBody>
          <a:bodyPr wrap="square" rtlCol="0">
            <a:spAutoFit/>
          </a:bodyPr>
          <a:lstStyle/>
          <a:p>
            <a:pPr algn="ctr"/>
            <a:r>
              <a:rPr lang="en-GB" sz="2400" b="1" dirty="0">
                <a:solidFill>
                  <a:srgbClr val="0099FF"/>
                </a:solidFill>
                <a:latin typeface="Arial" panose="020B0604020202020204" pitchFamily="34" charset="0"/>
                <a:cs typeface="Arial" panose="020B0604020202020204" pitchFamily="34" charset="0"/>
              </a:rPr>
              <a:t>Aligning results, strategies and funding</a:t>
            </a:r>
          </a:p>
        </p:txBody>
      </p:sp>
      <p:sp>
        <p:nvSpPr>
          <p:cNvPr id="47" name="Right Arrow 46"/>
          <p:cNvSpPr/>
          <p:nvPr/>
        </p:nvSpPr>
        <p:spPr>
          <a:xfrm rot="7915205">
            <a:off x="3149472" y="3729644"/>
            <a:ext cx="500141" cy="421419"/>
          </a:xfrm>
          <a:prstGeom prst="right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9" name="Right Arrow 48"/>
          <p:cNvSpPr/>
          <p:nvPr/>
        </p:nvSpPr>
        <p:spPr>
          <a:xfrm rot="2385862">
            <a:off x="5428759" y="3734568"/>
            <a:ext cx="500141" cy="421419"/>
          </a:xfrm>
          <a:prstGeom prst="right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0" name="Right Arrow 49"/>
          <p:cNvSpPr/>
          <p:nvPr/>
        </p:nvSpPr>
        <p:spPr>
          <a:xfrm rot="10800000">
            <a:off x="2764670" y="2776319"/>
            <a:ext cx="500141" cy="421419"/>
          </a:xfrm>
          <a:prstGeom prst="right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2" name="Right Arrow 51"/>
          <p:cNvSpPr/>
          <p:nvPr/>
        </p:nvSpPr>
        <p:spPr>
          <a:xfrm>
            <a:off x="5659929" y="2796014"/>
            <a:ext cx="500141" cy="421419"/>
          </a:xfrm>
          <a:prstGeom prst="rightArrow">
            <a:avLst/>
          </a:prstGeom>
          <a:solidFill>
            <a:schemeClr val="bg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Text Box 27"/>
          <p:cNvSpPr txBox="1">
            <a:spLocks noChangeArrowheads="1"/>
          </p:cNvSpPr>
          <p:nvPr/>
        </p:nvSpPr>
        <p:spPr bwMode="auto">
          <a:xfrm>
            <a:off x="284034" y="156279"/>
            <a:ext cx="8376992" cy="659091"/>
          </a:xfrm>
          <a:prstGeom prst="rect">
            <a:avLst/>
          </a:prstGeom>
          <a:noFill/>
          <a:ln w="9525">
            <a:noFill/>
            <a:miter lim="800000"/>
            <a:headEnd/>
            <a:tailEnd/>
          </a:ln>
        </p:spPr>
        <p:txBody>
          <a:bodyPr wrap="square">
            <a:prstTxWarp prst="textNoShape">
              <a:avLst/>
            </a:prstTxWarp>
            <a:spAutoFit/>
          </a:bodyPr>
          <a:lstStyle/>
          <a:p>
            <a:pPr algn="ctr">
              <a:lnSpc>
                <a:spcPts val="4800"/>
              </a:lnSpc>
              <a:spcBef>
                <a:spcPct val="50000"/>
              </a:spcBef>
            </a:pPr>
            <a:r>
              <a:rPr lang="en-US" sz="3600" b="1" baseline="0" dirty="0">
                <a:solidFill>
                  <a:schemeClr val="bg1"/>
                </a:solidFill>
                <a:latin typeface="Arial" panose="020B0604020202020204" pitchFamily="34" charset="0"/>
                <a:cs typeface="Arial" panose="020B0604020202020204" pitchFamily="34" charset="0"/>
              </a:rPr>
              <a:t>Looking back at the learning journey</a:t>
            </a:r>
          </a:p>
        </p:txBody>
      </p:sp>
    </p:spTree>
    <p:extLst>
      <p:ext uri="{BB962C8B-B14F-4D97-AF65-F5344CB8AC3E}">
        <p14:creationId xmlns:p14="http://schemas.microsoft.com/office/powerpoint/2010/main" val="34438621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42"/>
                                        </p:tgtEl>
                                        <p:attrNameLst>
                                          <p:attrName>style.visibility</p:attrName>
                                        </p:attrNameLst>
                                      </p:cBhvr>
                                      <p:to>
                                        <p:strVal val="visible"/>
                                      </p:to>
                                    </p:set>
                                    <p:animEffect transition="in" filter="fade">
                                      <p:cBhvr>
                                        <p:cTn id="11" dur="500"/>
                                        <p:tgtEl>
                                          <p:spTgt spid="42"/>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39"/>
                                        </p:tgtEl>
                                        <p:attrNameLst>
                                          <p:attrName>style.visibility</p:attrName>
                                        </p:attrNameLst>
                                      </p:cBhvr>
                                      <p:to>
                                        <p:strVal val="visible"/>
                                      </p:to>
                                    </p:set>
                                    <p:animEffect transition="in" filter="fade">
                                      <p:cBhvr>
                                        <p:cTn id="16" dur="500"/>
                                        <p:tgtEl>
                                          <p:spTgt spid="3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500"/>
                                        <p:tgtEl>
                                          <p:spTgt spid="40"/>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44"/>
                                        </p:tgtEl>
                                        <p:attrNameLst>
                                          <p:attrName>style.visibility</p:attrName>
                                        </p:attrNameLst>
                                      </p:cBhvr>
                                      <p:to>
                                        <p:strVal val="visible"/>
                                      </p:to>
                                    </p:set>
                                    <p:animEffect transition="in" filter="fade">
                                      <p:cBhvr>
                                        <p:cTn id="2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37" grpId="0" animBg="1"/>
      <p:bldP spid="39" grpId="0" animBg="1"/>
      <p:bldP spid="40" grpId="0" animBg="1"/>
      <p:bldP spid="44" grpId="0" animBg="1"/>
    </p:bldLst>
  </p:timing>
</p:sld>
</file>

<file path=ppt/theme/theme1.xml><?xml version="1.0" encoding="utf-8"?>
<a:theme xmlns:a="http://schemas.openxmlformats.org/drawingml/2006/main" name="1_Office Theme">
  <a:themeElements>
    <a:clrScheme name="UNICEF Standard">
      <a:dk1>
        <a:srgbClr val="000000"/>
      </a:dk1>
      <a:lt1>
        <a:srgbClr val="FFFFFF"/>
      </a:lt1>
      <a:dk2>
        <a:srgbClr val="808080"/>
      </a:dk2>
      <a:lt2>
        <a:srgbClr val="EEECE1"/>
      </a:lt2>
      <a:accent1>
        <a:srgbClr val="009BFD"/>
      </a:accent1>
      <a:accent2>
        <a:srgbClr val="FF0099"/>
      </a:accent2>
      <a:accent3>
        <a:srgbClr val="FFFF00"/>
      </a:accent3>
      <a:accent4>
        <a:srgbClr val="333399"/>
      </a:accent4>
      <a:accent5>
        <a:srgbClr val="DE2414"/>
      </a:accent5>
      <a:accent6>
        <a:srgbClr val="F7941D"/>
      </a:accent6>
      <a:hlink>
        <a:srgbClr val="009740"/>
      </a:hlink>
      <a:folHlink>
        <a:srgbClr val="8DC63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Session 7_ Implementation-Managing programme_21 jan</Template>
  <TotalTime>1579</TotalTime>
  <Words>1358</Words>
  <Application>Microsoft Office PowerPoint</Application>
  <PresentationFormat>On-screen Show (4:3)</PresentationFormat>
  <Paragraphs>163</Paragraphs>
  <Slides>15</Slides>
  <Notes>10</Notes>
  <HiddenSlides>12</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15</vt:i4>
      </vt:variant>
    </vt:vector>
  </HeadingPairs>
  <TitlesOfParts>
    <vt:vector size="21" baseType="lpstr">
      <vt:lpstr>MS PGothic</vt:lpstr>
      <vt:lpstr>Arial</vt:lpstr>
      <vt:lpstr>Calibri</vt:lpstr>
      <vt:lpstr>Times New Roman</vt:lpstr>
      <vt:lpstr>Wingdings</vt:lpstr>
      <vt:lpstr>1_Office Theme</vt:lpstr>
      <vt:lpstr>PowerPoint Presentation</vt:lpstr>
      <vt:lpstr>Session Objectives</vt:lpstr>
      <vt:lpstr>Strengthening RBM</vt:lpstr>
      <vt:lpstr>Role of RBM Champions</vt:lpstr>
      <vt:lpstr>Role of RBM Champions</vt:lpstr>
      <vt:lpstr>Exercise: Next Steps</vt:lpstr>
      <vt:lpstr>Exercise: Next Steps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What’s next?</vt:lpstr>
    </vt:vector>
  </TitlesOfParts>
  <Company>UNICEF</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Etona Ekole</dc:creator>
  <cp:lastModifiedBy>Hugues Laurenge</cp:lastModifiedBy>
  <cp:revision>203</cp:revision>
  <dcterms:created xsi:type="dcterms:W3CDTF">2016-01-20T09:52:07Z</dcterms:created>
  <dcterms:modified xsi:type="dcterms:W3CDTF">2018-10-03T09:18:36Z</dcterms:modified>
</cp:coreProperties>
</file>