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2">
  <p:sldMasterIdLst>
    <p:sldMasterId id="2147483699" r:id="rId1"/>
  </p:sldMasterIdLst>
  <p:notesMasterIdLst>
    <p:notesMasterId r:id="rId71"/>
  </p:notesMasterIdLst>
  <p:handoutMasterIdLst>
    <p:handoutMasterId r:id="rId72"/>
  </p:handoutMasterIdLst>
  <p:sldIdLst>
    <p:sldId id="688" r:id="rId2"/>
    <p:sldId id="653" r:id="rId3"/>
    <p:sldId id="576" r:id="rId4"/>
    <p:sldId id="577" r:id="rId5"/>
    <p:sldId id="579" r:id="rId6"/>
    <p:sldId id="689" r:id="rId7"/>
    <p:sldId id="580" r:id="rId8"/>
    <p:sldId id="584" r:id="rId9"/>
    <p:sldId id="581" r:id="rId10"/>
    <p:sldId id="690" r:id="rId11"/>
    <p:sldId id="607" r:id="rId12"/>
    <p:sldId id="585" r:id="rId13"/>
    <p:sldId id="696" r:id="rId14"/>
    <p:sldId id="586" r:id="rId15"/>
    <p:sldId id="588" r:id="rId16"/>
    <p:sldId id="697" r:id="rId17"/>
    <p:sldId id="590" r:id="rId18"/>
    <p:sldId id="583" r:id="rId19"/>
    <p:sldId id="591" r:id="rId20"/>
    <p:sldId id="592" r:id="rId21"/>
    <p:sldId id="593" r:id="rId22"/>
    <p:sldId id="698" r:id="rId23"/>
    <p:sldId id="594" r:id="rId24"/>
    <p:sldId id="699" r:id="rId25"/>
    <p:sldId id="595" r:id="rId26"/>
    <p:sldId id="597" r:id="rId27"/>
    <p:sldId id="676" r:id="rId28"/>
    <p:sldId id="677" r:id="rId29"/>
    <p:sldId id="678" r:id="rId30"/>
    <p:sldId id="679" r:id="rId31"/>
    <p:sldId id="680" r:id="rId32"/>
    <p:sldId id="681" r:id="rId33"/>
    <p:sldId id="682" r:id="rId34"/>
    <p:sldId id="683" r:id="rId35"/>
    <p:sldId id="684" r:id="rId36"/>
    <p:sldId id="654" r:id="rId37"/>
    <p:sldId id="634" r:id="rId38"/>
    <p:sldId id="630" r:id="rId39"/>
    <p:sldId id="700" r:id="rId40"/>
    <p:sldId id="701" r:id="rId41"/>
    <p:sldId id="691" r:id="rId42"/>
    <p:sldId id="631" r:id="rId43"/>
    <p:sldId id="702" r:id="rId44"/>
    <p:sldId id="635" r:id="rId45"/>
    <p:sldId id="637" r:id="rId46"/>
    <p:sldId id="632" r:id="rId47"/>
    <p:sldId id="633" r:id="rId48"/>
    <p:sldId id="685" r:id="rId49"/>
    <p:sldId id="686" r:id="rId50"/>
    <p:sldId id="655" r:id="rId51"/>
    <p:sldId id="642" r:id="rId52"/>
    <p:sldId id="703" r:id="rId53"/>
    <p:sldId id="643" r:id="rId54"/>
    <p:sldId id="644" r:id="rId55"/>
    <p:sldId id="704" r:id="rId56"/>
    <p:sldId id="645" r:id="rId57"/>
    <p:sldId id="646" r:id="rId58"/>
    <p:sldId id="692" r:id="rId59"/>
    <p:sldId id="647" r:id="rId60"/>
    <p:sldId id="705" r:id="rId61"/>
    <p:sldId id="648" r:id="rId62"/>
    <p:sldId id="649" r:id="rId63"/>
    <p:sldId id="650" r:id="rId64"/>
    <p:sldId id="693" r:id="rId65"/>
    <p:sldId id="651" r:id="rId66"/>
    <p:sldId id="694" r:id="rId67"/>
    <p:sldId id="675" r:id="rId68"/>
    <p:sldId id="706" r:id="rId69"/>
    <p:sldId id="695" r:id="rId70"/>
  </p:sldIdLst>
  <p:sldSz cx="9906000" cy="6858000" type="A4"/>
  <p:notesSz cx="6888163" cy="10020300"/>
  <p:defaultTextStyle>
    <a:defPPr>
      <a:defRPr lang="en-US"/>
    </a:defPPr>
    <a:lvl1pPr marL="0" algn="l" defTabSz="478898" rtl="0" eaLnBrk="1" latinLnBrk="0" hangingPunct="1">
      <a:defRPr sz="1880" kern="1200">
        <a:solidFill>
          <a:schemeClr val="tx1"/>
        </a:solidFill>
        <a:latin typeface="+mn-lt"/>
        <a:ea typeface="+mn-ea"/>
        <a:cs typeface="+mn-cs"/>
      </a:defRPr>
    </a:lvl1pPr>
    <a:lvl2pPr marL="478898" algn="l" defTabSz="478898" rtl="0" eaLnBrk="1" latinLnBrk="0" hangingPunct="1">
      <a:defRPr sz="1880" kern="1200">
        <a:solidFill>
          <a:schemeClr val="tx1"/>
        </a:solidFill>
        <a:latin typeface="+mn-lt"/>
        <a:ea typeface="+mn-ea"/>
        <a:cs typeface="+mn-cs"/>
      </a:defRPr>
    </a:lvl2pPr>
    <a:lvl3pPr marL="957796" algn="l" defTabSz="478898" rtl="0" eaLnBrk="1" latinLnBrk="0" hangingPunct="1">
      <a:defRPr sz="1880" kern="1200">
        <a:solidFill>
          <a:schemeClr val="tx1"/>
        </a:solidFill>
        <a:latin typeface="+mn-lt"/>
        <a:ea typeface="+mn-ea"/>
        <a:cs typeface="+mn-cs"/>
      </a:defRPr>
    </a:lvl3pPr>
    <a:lvl4pPr marL="1436696" algn="l" defTabSz="478898" rtl="0" eaLnBrk="1" latinLnBrk="0" hangingPunct="1">
      <a:defRPr sz="1880" kern="1200">
        <a:solidFill>
          <a:schemeClr val="tx1"/>
        </a:solidFill>
        <a:latin typeface="+mn-lt"/>
        <a:ea typeface="+mn-ea"/>
        <a:cs typeface="+mn-cs"/>
      </a:defRPr>
    </a:lvl4pPr>
    <a:lvl5pPr marL="1915594" algn="l" defTabSz="478898" rtl="0" eaLnBrk="1" latinLnBrk="0" hangingPunct="1">
      <a:defRPr sz="1880" kern="1200">
        <a:solidFill>
          <a:schemeClr val="tx1"/>
        </a:solidFill>
        <a:latin typeface="+mn-lt"/>
        <a:ea typeface="+mn-ea"/>
        <a:cs typeface="+mn-cs"/>
      </a:defRPr>
    </a:lvl5pPr>
    <a:lvl6pPr marL="2394492" algn="l" defTabSz="478898" rtl="0" eaLnBrk="1" latinLnBrk="0" hangingPunct="1">
      <a:defRPr sz="1880" kern="1200">
        <a:solidFill>
          <a:schemeClr val="tx1"/>
        </a:solidFill>
        <a:latin typeface="+mn-lt"/>
        <a:ea typeface="+mn-ea"/>
        <a:cs typeface="+mn-cs"/>
      </a:defRPr>
    </a:lvl6pPr>
    <a:lvl7pPr marL="2873390" algn="l" defTabSz="478898" rtl="0" eaLnBrk="1" latinLnBrk="0" hangingPunct="1">
      <a:defRPr sz="1880" kern="1200">
        <a:solidFill>
          <a:schemeClr val="tx1"/>
        </a:solidFill>
        <a:latin typeface="+mn-lt"/>
        <a:ea typeface="+mn-ea"/>
        <a:cs typeface="+mn-cs"/>
      </a:defRPr>
    </a:lvl7pPr>
    <a:lvl8pPr marL="3352289" algn="l" defTabSz="478898" rtl="0" eaLnBrk="1" latinLnBrk="0" hangingPunct="1">
      <a:defRPr sz="1880" kern="1200">
        <a:solidFill>
          <a:schemeClr val="tx1"/>
        </a:solidFill>
        <a:latin typeface="+mn-lt"/>
        <a:ea typeface="+mn-ea"/>
        <a:cs typeface="+mn-cs"/>
      </a:defRPr>
    </a:lvl8pPr>
    <a:lvl9pPr marL="3831188" algn="l" defTabSz="478898" rtl="0" eaLnBrk="1" latinLnBrk="0" hangingPunct="1">
      <a:defRPr sz="1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8" userDrawn="1">
          <p15:clr>
            <a:srgbClr val="A4A3A4"/>
          </p15:clr>
        </p15:guide>
        <p15:guide id="2" orient="horz" pos="3763" userDrawn="1">
          <p15:clr>
            <a:srgbClr val="A4A3A4"/>
          </p15:clr>
        </p15:guide>
        <p15:guide id="3" orient="horz" pos="118" userDrawn="1">
          <p15:clr>
            <a:srgbClr val="A4A3A4"/>
          </p15:clr>
        </p15:guide>
        <p15:guide id="4" orient="horz" pos="4116" userDrawn="1">
          <p15:clr>
            <a:srgbClr val="A4A3A4"/>
          </p15:clr>
        </p15:guide>
        <p15:guide id="5" orient="horz" pos="512" userDrawn="1">
          <p15:clr>
            <a:srgbClr val="A4A3A4"/>
          </p15:clr>
        </p15:guide>
        <p15:guide id="6" orient="horz" pos="870" userDrawn="1">
          <p15:clr>
            <a:srgbClr val="A4A3A4"/>
          </p15:clr>
        </p15:guide>
        <p15:guide id="7" pos="6109" userDrawn="1">
          <p15:clr>
            <a:srgbClr val="A4A3A4"/>
          </p15:clr>
        </p15:guide>
        <p15:guide id="8" pos="3120" userDrawn="1">
          <p15:clr>
            <a:srgbClr val="A4A3A4"/>
          </p15:clr>
        </p15:guide>
        <p15:guide id="9" pos="5368" userDrawn="1">
          <p15:clr>
            <a:srgbClr val="A4A3A4"/>
          </p15:clr>
        </p15:guide>
        <p15:guide id="10" pos="566" userDrawn="1">
          <p15:clr>
            <a:srgbClr val="A4A3A4"/>
          </p15:clr>
        </p15:guide>
        <p15:guide id="11" pos="2066" userDrawn="1">
          <p15:clr>
            <a:srgbClr val="A4A3A4"/>
          </p15:clr>
        </p15:guide>
        <p15:guide id="12" pos="142"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ah McManus" initials="LM" lastIdx="1" clrIdx="0"/>
  <p:cmAuthor id="1" name="Sian Long" initials="SL" lastIdx="13" clrIdx="1">
    <p:extLst/>
  </p:cmAuthor>
  <p:cmAuthor id="2" name="véronique" initials="v" lastIdx="1" clrIdx="2"/>
  <p:cmAuthor id="3" name="Pascal Mushamalirwa" initials="PM" lastIdx="12" clrIdx="3"/>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E2380"/>
    <a:srgbClr val="4A3CCC"/>
    <a:srgbClr val="CEE1F2"/>
    <a:srgbClr val="B24100"/>
    <a:srgbClr val="B04D00"/>
    <a:srgbClr val="AE5B00"/>
    <a:srgbClr val="AB6A00"/>
    <a:srgbClr val="AD7E21"/>
    <a:srgbClr val="AE935E"/>
    <a:srgbClr val="578537"/>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391" autoAdjust="0"/>
    <p:restoredTop sz="96291" autoAdjust="0"/>
  </p:normalViewPr>
  <p:slideViewPr>
    <p:cSldViewPr snapToGrid="0" snapToObjects="1">
      <p:cViewPr varScale="1">
        <p:scale>
          <a:sx n="90" d="100"/>
          <a:sy n="90" d="100"/>
        </p:scale>
        <p:origin x="1392" y="90"/>
      </p:cViewPr>
      <p:guideLst>
        <p:guide orient="horz" pos="2098"/>
        <p:guide orient="horz" pos="3763"/>
        <p:guide orient="horz" pos="118"/>
        <p:guide orient="horz" pos="4116"/>
        <p:guide orient="horz" pos="512"/>
        <p:guide orient="horz" pos="870"/>
        <p:guide pos="6109"/>
        <p:guide pos="3120"/>
        <p:guide pos="5368"/>
        <p:guide pos="566"/>
        <p:guide pos="2066"/>
        <p:guide pos="142"/>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handoutMaster" Target="handoutMasters/handout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107DD55-404E-406D-A440-5AE9B4142623}" type="doc">
      <dgm:prSet loTypeId="urn:microsoft.com/office/officeart/2005/8/layout/hierarchy4" loCatId="process" qsTypeId="urn:microsoft.com/office/officeart/2005/8/quickstyle/simple1" qsCatId="simple" csTypeId="urn:microsoft.com/office/officeart/2005/8/colors/accent0_1" csCatId="mainScheme" phldr="1"/>
      <dgm:spPr/>
      <dgm:t>
        <a:bodyPr/>
        <a:lstStyle/>
        <a:p>
          <a:endParaRPr lang="en-GB"/>
        </a:p>
      </dgm:t>
    </dgm:pt>
    <dgm:pt modelId="{FA71C084-050F-479F-A118-B8B3C8F96CF2}">
      <dgm:prSet phldrT="[Text]" custT="1"/>
      <dgm:spPr>
        <a:ln>
          <a:noFill/>
        </a:ln>
      </dgm:spPr>
      <dgm:t>
        <a:bodyPr/>
        <a:lstStyle/>
        <a:p>
          <a:pPr algn="ctr">
            <a:lnSpc>
              <a:spcPct val="90000"/>
            </a:lnSpc>
            <a:spcAft>
              <a:spcPts val="0"/>
            </a:spcAft>
          </a:pPr>
          <a:r>
            <a:rPr lang="fr-FR" sz="2800" noProof="0" dirty="0">
              <a:solidFill>
                <a:schemeClr val="bg2"/>
              </a:solidFill>
            </a:rPr>
            <a:t>Une </a:t>
          </a:r>
          <a:r>
            <a:rPr lang="fr-FR" sz="2800" b="1" noProof="0" dirty="0">
              <a:solidFill>
                <a:schemeClr val="bg2"/>
              </a:solidFill>
            </a:rPr>
            <a:t>procédure </a:t>
          </a:r>
          <a:r>
            <a:rPr lang="fr-FR" sz="2800" noProof="0" dirty="0">
              <a:solidFill>
                <a:schemeClr val="bg2"/>
              </a:solidFill>
            </a:rPr>
            <a:t>dans laquelle un prestataire de service</a:t>
          </a:r>
        </a:p>
      </dgm:t>
    </dgm:pt>
    <dgm:pt modelId="{497B2B02-0BDB-4F1C-9548-41ED66E7A0FD}" type="parTrans" cxnId="{D1CE354B-E649-4109-9885-92FF819B70BA}">
      <dgm:prSet/>
      <dgm:spPr/>
      <dgm:t>
        <a:bodyPr/>
        <a:lstStyle/>
        <a:p>
          <a:endParaRPr lang="en-GB"/>
        </a:p>
      </dgm:t>
    </dgm:pt>
    <dgm:pt modelId="{FE2F2AF2-D976-49BB-A486-77803564D27C}" type="sibTrans" cxnId="{D1CE354B-E649-4109-9885-92FF819B70BA}">
      <dgm:prSet/>
      <dgm:spPr/>
      <dgm:t>
        <a:bodyPr/>
        <a:lstStyle/>
        <a:p>
          <a:endParaRPr lang="en-GB"/>
        </a:p>
      </dgm:t>
    </dgm:pt>
    <dgm:pt modelId="{041540D4-DE58-4D61-8728-5D698633399F}">
      <dgm:prSet phldrT="[Text]" custT="1"/>
      <dgm:spPr>
        <a:ln>
          <a:noFill/>
        </a:ln>
      </dgm:spPr>
      <dgm:t>
        <a:bodyPr/>
        <a:lstStyle/>
        <a:p>
          <a:pPr algn="ctr">
            <a:lnSpc>
              <a:spcPct val="90000"/>
            </a:lnSpc>
            <a:spcAft>
              <a:spcPts val="0"/>
            </a:spcAft>
          </a:pPr>
          <a:r>
            <a:rPr lang="fr-FR" sz="2800" noProof="0" dirty="0">
              <a:solidFill>
                <a:schemeClr val="accent5">
                  <a:lumMod val="60000"/>
                  <a:lumOff val="40000"/>
                </a:schemeClr>
              </a:solidFill>
            </a:rPr>
            <a:t>Où le </a:t>
          </a:r>
          <a:r>
            <a:rPr lang="fr-FR" sz="2800" b="1" noProof="0" dirty="0">
              <a:solidFill>
                <a:schemeClr val="accent5">
                  <a:lumMod val="60000"/>
                  <a:lumOff val="40000"/>
                </a:schemeClr>
              </a:solidFill>
            </a:rPr>
            <a:t>client</a:t>
          </a:r>
          <a:r>
            <a:rPr lang="fr-FR" sz="2800" noProof="0" dirty="0">
              <a:solidFill>
                <a:schemeClr val="accent5">
                  <a:lumMod val="60000"/>
                  <a:lumOff val="40000"/>
                </a:schemeClr>
              </a:solidFill>
            </a:rPr>
            <a:t> peut </a:t>
          </a:r>
          <a:r>
            <a:rPr lang="fr-FR" sz="2800" b="1" noProof="0" dirty="0">
              <a:solidFill>
                <a:schemeClr val="accent5">
                  <a:lumMod val="60000"/>
                  <a:lumOff val="40000"/>
                </a:schemeClr>
              </a:solidFill>
            </a:rPr>
            <a:t>recevoir</a:t>
          </a:r>
          <a:r>
            <a:rPr lang="fr-FR" sz="2800" noProof="0" dirty="0">
              <a:solidFill>
                <a:schemeClr val="accent5">
                  <a:lumMod val="60000"/>
                  <a:lumOff val="40000"/>
                </a:schemeClr>
              </a:solidFill>
            </a:rPr>
            <a:t> le service requis</a:t>
          </a:r>
        </a:p>
      </dgm:t>
    </dgm:pt>
    <dgm:pt modelId="{C2158F38-865D-44B1-B8C2-AA2673ACBE75}" type="parTrans" cxnId="{D84E13A2-9820-4B6B-A012-D682FFBC69AC}">
      <dgm:prSet/>
      <dgm:spPr/>
      <dgm:t>
        <a:bodyPr/>
        <a:lstStyle/>
        <a:p>
          <a:endParaRPr lang="en-GB"/>
        </a:p>
      </dgm:t>
    </dgm:pt>
    <dgm:pt modelId="{AD520B35-248B-4B16-8121-15252DB2A370}" type="sibTrans" cxnId="{D84E13A2-9820-4B6B-A012-D682FFBC69AC}">
      <dgm:prSet/>
      <dgm:spPr/>
      <dgm:t>
        <a:bodyPr/>
        <a:lstStyle/>
        <a:p>
          <a:endParaRPr lang="en-GB"/>
        </a:p>
      </dgm:t>
    </dgm:pt>
    <dgm:pt modelId="{4B68168F-E768-4FF9-9384-D31D7E4ED48D}">
      <dgm:prSet custT="1"/>
      <dgm:spPr>
        <a:ln>
          <a:noFill/>
        </a:ln>
      </dgm:spPr>
      <dgm:t>
        <a:bodyPr/>
        <a:lstStyle/>
        <a:p>
          <a:pPr algn="ctr">
            <a:lnSpc>
              <a:spcPct val="90000"/>
            </a:lnSpc>
            <a:spcAft>
              <a:spcPts val="0"/>
            </a:spcAft>
          </a:pPr>
          <a:r>
            <a:rPr lang="fr-FR" sz="2800" b="0" noProof="0" dirty="0">
              <a:solidFill>
                <a:schemeClr val="accent5"/>
              </a:solidFill>
            </a:rPr>
            <a:t>Au </a:t>
          </a:r>
          <a:r>
            <a:rPr lang="fr-FR" sz="2800" b="1" noProof="0" dirty="0">
              <a:solidFill>
                <a:schemeClr val="accent5"/>
              </a:solidFill>
            </a:rPr>
            <a:t>service</a:t>
          </a:r>
          <a:r>
            <a:rPr lang="fr-FR" sz="2800" b="0" noProof="0" dirty="0">
              <a:solidFill>
                <a:schemeClr val="accent5"/>
              </a:solidFill>
            </a:rPr>
            <a:t> le plus approprié</a:t>
          </a:r>
        </a:p>
      </dgm:t>
    </dgm:pt>
    <dgm:pt modelId="{EE5D9F92-3535-48E6-A088-F7A17E02A11E}" type="parTrans" cxnId="{C10A3D7A-E7CB-460D-8AB8-F8B38A6DC3C1}">
      <dgm:prSet/>
      <dgm:spPr/>
      <dgm:t>
        <a:bodyPr/>
        <a:lstStyle/>
        <a:p>
          <a:endParaRPr lang="en-GB"/>
        </a:p>
      </dgm:t>
    </dgm:pt>
    <dgm:pt modelId="{40005B71-1189-4693-A760-2DD52C5E8383}" type="sibTrans" cxnId="{C10A3D7A-E7CB-460D-8AB8-F8B38A6DC3C1}">
      <dgm:prSet/>
      <dgm:spPr/>
      <dgm:t>
        <a:bodyPr/>
        <a:lstStyle/>
        <a:p>
          <a:endParaRPr lang="en-GB"/>
        </a:p>
      </dgm:t>
    </dgm:pt>
    <dgm:pt modelId="{AE527390-6A5F-4261-AEE5-0EC569FE64C4}">
      <dgm:prSet custT="1"/>
      <dgm:spPr>
        <a:ln>
          <a:noFill/>
        </a:ln>
      </dgm:spPr>
      <dgm:t>
        <a:bodyPr/>
        <a:lstStyle/>
        <a:p>
          <a:pPr algn="ctr">
            <a:lnSpc>
              <a:spcPct val="90000"/>
            </a:lnSpc>
            <a:spcAft>
              <a:spcPts val="0"/>
            </a:spcAft>
          </a:pPr>
          <a:r>
            <a:rPr lang="fr-FR" sz="2800" b="1" noProof="0" dirty="0">
              <a:solidFill>
                <a:schemeClr val="accent1"/>
              </a:solidFill>
            </a:rPr>
            <a:t>Dont les besoins ne peuvent pas être gérés à ce niveau</a:t>
          </a:r>
          <a:endParaRPr lang="fr-FR" sz="2800" noProof="0" dirty="0">
            <a:solidFill>
              <a:schemeClr val="accent1"/>
            </a:solidFill>
          </a:endParaRPr>
        </a:p>
      </dgm:t>
    </dgm:pt>
    <dgm:pt modelId="{84C191FC-BC6D-4DF3-83AD-89171034BC12}" type="parTrans" cxnId="{5382458D-6041-4B3A-AF8E-D4A8BA684810}">
      <dgm:prSet/>
      <dgm:spPr/>
      <dgm:t>
        <a:bodyPr/>
        <a:lstStyle/>
        <a:p>
          <a:endParaRPr lang="en-GB"/>
        </a:p>
      </dgm:t>
    </dgm:pt>
    <dgm:pt modelId="{6279D1EC-C122-4AC9-BF89-22F9D09EB0FC}" type="sibTrans" cxnId="{5382458D-6041-4B3A-AF8E-D4A8BA684810}">
      <dgm:prSet/>
      <dgm:spPr/>
      <dgm:t>
        <a:bodyPr/>
        <a:lstStyle/>
        <a:p>
          <a:endParaRPr lang="en-GB"/>
        </a:p>
      </dgm:t>
    </dgm:pt>
    <dgm:pt modelId="{9A29CEC1-F697-504D-B629-5FC8C136EF8B}">
      <dgm:prSet phldrT="[Text]" custT="1"/>
      <dgm:spPr>
        <a:ln>
          <a:noFill/>
        </a:ln>
      </dgm:spPr>
      <dgm:t>
        <a:bodyPr/>
        <a:lstStyle/>
        <a:p>
          <a:pPr algn="ctr">
            <a:lnSpc>
              <a:spcPct val="90000"/>
            </a:lnSpc>
            <a:spcAft>
              <a:spcPts val="0"/>
            </a:spcAft>
          </a:pPr>
          <a:r>
            <a:rPr lang="fr-FR" sz="2800" noProof="0" dirty="0">
              <a:solidFill>
                <a:schemeClr val="accent2"/>
              </a:solidFill>
            </a:rPr>
            <a:t>Envoie un </a:t>
          </a:r>
          <a:r>
            <a:rPr lang="fr-FR" sz="2800" b="1" noProof="0" dirty="0">
              <a:solidFill>
                <a:schemeClr val="accent2"/>
              </a:solidFill>
            </a:rPr>
            <a:t>client </a:t>
          </a:r>
          <a:r>
            <a:rPr lang="fr-FR" sz="2800" noProof="0" dirty="0">
              <a:solidFill>
                <a:schemeClr val="accent2"/>
              </a:solidFill>
            </a:rPr>
            <a:t>(enfant ou membre de la famille) </a:t>
          </a:r>
        </a:p>
      </dgm:t>
    </dgm:pt>
    <dgm:pt modelId="{F1A34EFA-7D1F-CA4F-A479-726CE06988CF}" type="parTrans" cxnId="{EFA87FDC-B956-9B41-BE47-C90E93A80154}">
      <dgm:prSet/>
      <dgm:spPr/>
      <dgm:t>
        <a:bodyPr/>
        <a:lstStyle/>
        <a:p>
          <a:endParaRPr lang="fr-FR"/>
        </a:p>
      </dgm:t>
    </dgm:pt>
    <dgm:pt modelId="{9BFE6AB2-69D3-5442-8341-28CF8E3739D3}" type="sibTrans" cxnId="{EFA87FDC-B956-9B41-BE47-C90E93A80154}">
      <dgm:prSet/>
      <dgm:spPr/>
      <dgm:t>
        <a:bodyPr/>
        <a:lstStyle/>
        <a:p>
          <a:endParaRPr lang="fr-FR"/>
        </a:p>
      </dgm:t>
    </dgm:pt>
    <dgm:pt modelId="{43EACAB1-3AC8-4849-9E14-BFD60548BFAC}" type="pres">
      <dgm:prSet presAssocID="{2107DD55-404E-406D-A440-5AE9B4142623}" presName="Name0" presStyleCnt="0">
        <dgm:presLayoutVars>
          <dgm:chPref val="1"/>
          <dgm:dir/>
          <dgm:animOne val="branch"/>
          <dgm:animLvl val="lvl"/>
          <dgm:resizeHandles/>
        </dgm:presLayoutVars>
      </dgm:prSet>
      <dgm:spPr/>
    </dgm:pt>
    <dgm:pt modelId="{F1A9B093-F187-5447-BA5E-48BE2748AA1F}" type="pres">
      <dgm:prSet presAssocID="{FA71C084-050F-479F-A118-B8B3C8F96CF2}" presName="vertOne" presStyleCnt="0"/>
      <dgm:spPr/>
    </dgm:pt>
    <dgm:pt modelId="{577EF48E-BF0A-D14E-9EC7-A57140037BF9}" type="pres">
      <dgm:prSet presAssocID="{FA71C084-050F-479F-A118-B8B3C8F96CF2}" presName="txOne" presStyleLbl="node0" presStyleIdx="0" presStyleCnt="1">
        <dgm:presLayoutVars>
          <dgm:chPref val="3"/>
        </dgm:presLayoutVars>
      </dgm:prSet>
      <dgm:spPr/>
    </dgm:pt>
    <dgm:pt modelId="{D9E821E9-0229-3146-B549-60DF1CDE1243}" type="pres">
      <dgm:prSet presAssocID="{FA71C084-050F-479F-A118-B8B3C8F96CF2}" presName="parTransOne" presStyleCnt="0"/>
      <dgm:spPr/>
    </dgm:pt>
    <dgm:pt modelId="{108D6184-9B26-D941-84D7-81071E6DEA07}" type="pres">
      <dgm:prSet presAssocID="{FA71C084-050F-479F-A118-B8B3C8F96CF2}" presName="horzOne" presStyleCnt="0"/>
      <dgm:spPr/>
    </dgm:pt>
    <dgm:pt modelId="{D3053F98-D4D8-AA4F-8AF2-08CBE432D0B5}" type="pres">
      <dgm:prSet presAssocID="{9A29CEC1-F697-504D-B629-5FC8C136EF8B}" presName="vertTwo" presStyleCnt="0"/>
      <dgm:spPr/>
    </dgm:pt>
    <dgm:pt modelId="{4B714F43-9001-214B-81CA-02767D7B5D67}" type="pres">
      <dgm:prSet presAssocID="{9A29CEC1-F697-504D-B629-5FC8C136EF8B}" presName="txTwo" presStyleLbl="node2" presStyleIdx="0" presStyleCnt="2">
        <dgm:presLayoutVars>
          <dgm:chPref val="3"/>
        </dgm:presLayoutVars>
      </dgm:prSet>
      <dgm:spPr/>
    </dgm:pt>
    <dgm:pt modelId="{DD3B1307-3437-404E-88C1-C96D013820F8}" type="pres">
      <dgm:prSet presAssocID="{9A29CEC1-F697-504D-B629-5FC8C136EF8B}" presName="parTransTwo" presStyleCnt="0"/>
      <dgm:spPr/>
    </dgm:pt>
    <dgm:pt modelId="{B8F908F2-85B9-3A41-9551-3AA77DA64954}" type="pres">
      <dgm:prSet presAssocID="{9A29CEC1-F697-504D-B629-5FC8C136EF8B}" presName="horzTwo" presStyleCnt="0"/>
      <dgm:spPr/>
    </dgm:pt>
    <dgm:pt modelId="{AC20C0B0-357E-B04D-B924-FD99455AFCEE}" type="pres">
      <dgm:prSet presAssocID="{AE527390-6A5F-4261-AEE5-0EC569FE64C4}" presName="vertThree" presStyleCnt="0"/>
      <dgm:spPr/>
    </dgm:pt>
    <dgm:pt modelId="{26AF0920-1786-DB42-859E-FCFC72B35523}" type="pres">
      <dgm:prSet presAssocID="{AE527390-6A5F-4261-AEE5-0EC569FE64C4}" presName="txThree" presStyleLbl="node3" presStyleIdx="0" presStyleCnt="2">
        <dgm:presLayoutVars>
          <dgm:chPref val="3"/>
        </dgm:presLayoutVars>
      </dgm:prSet>
      <dgm:spPr/>
    </dgm:pt>
    <dgm:pt modelId="{C756D8BA-092C-4547-93B1-7CFB1FF3B011}" type="pres">
      <dgm:prSet presAssocID="{AE527390-6A5F-4261-AEE5-0EC569FE64C4}" presName="horzThree" presStyleCnt="0"/>
      <dgm:spPr/>
    </dgm:pt>
    <dgm:pt modelId="{30CB4190-E897-9646-AB93-15AF34F0ECE4}" type="pres">
      <dgm:prSet presAssocID="{9BFE6AB2-69D3-5442-8341-28CF8E3739D3}" presName="sibSpaceTwo" presStyleCnt="0"/>
      <dgm:spPr/>
    </dgm:pt>
    <dgm:pt modelId="{B92D915B-9228-3149-B115-9966419F4488}" type="pres">
      <dgm:prSet presAssocID="{4B68168F-E768-4FF9-9384-D31D7E4ED48D}" presName="vertTwo" presStyleCnt="0"/>
      <dgm:spPr/>
    </dgm:pt>
    <dgm:pt modelId="{F2ECF752-AE44-7045-AFD0-F1E1D63767A5}" type="pres">
      <dgm:prSet presAssocID="{4B68168F-E768-4FF9-9384-D31D7E4ED48D}" presName="txTwo" presStyleLbl="node2" presStyleIdx="1" presStyleCnt="2">
        <dgm:presLayoutVars>
          <dgm:chPref val="3"/>
        </dgm:presLayoutVars>
      </dgm:prSet>
      <dgm:spPr/>
    </dgm:pt>
    <dgm:pt modelId="{D0871C8D-8192-F445-AD6B-FB19C7F16994}" type="pres">
      <dgm:prSet presAssocID="{4B68168F-E768-4FF9-9384-D31D7E4ED48D}" presName="parTransTwo" presStyleCnt="0"/>
      <dgm:spPr/>
    </dgm:pt>
    <dgm:pt modelId="{AA4913A4-F34A-4140-97B6-DBE5BBDED65A}" type="pres">
      <dgm:prSet presAssocID="{4B68168F-E768-4FF9-9384-D31D7E4ED48D}" presName="horzTwo" presStyleCnt="0"/>
      <dgm:spPr/>
    </dgm:pt>
    <dgm:pt modelId="{3CD8E6C9-E4E7-564D-AF8F-2F8D7136CAAE}" type="pres">
      <dgm:prSet presAssocID="{041540D4-DE58-4D61-8728-5D698633399F}" presName="vertThree" presStyleCnt="0"/>
      <dgm:spPr/>
    </dgm:pt>
    <dgm:pt modelId="{B4001C34-E1F5-0F4D-A6C9-29116EF44AAE}" type="pres">
      <dgm:prSet presAssocID="{041540D4-DE58-4D61-8728-5D698633399F}" presName="txThree" presStyleLbl="node3" presStyleIdx="1" presStyleCnt="2">
        <dgm:presLayoutVars>
          <dgm:chPref val="3"/>
        </dgm:presLayoutVars>
      </dgm:prSet>
      <dgm:spPr/>
    </dgm:pt>
    <dgm:pt modelId="{00BAA596-5427-7345-A367-785B85BC8113}" type="pres">
      <dgm:prSet presAssocID="{041540D4-DE58-4D61-8728-5D698633399F}" presName="horzThree" presStyleCnt="0"/>
      <dgm:spPr/>
    </dgm:pt>
  </dgm:ptLst>
  <dgm:cxnLst>
    <dgm:cxn modelId="{E424FC1A-889B-3F44-81F3-D2ABB7FD0E07}" type="presOf" srcId="{041540D4-DE58-4D61-8728-5D698633399F}" destId="{B4001C34-E1F5-0F4D-A6C9-29116EF44AAE}" srcOrd="0" destOrd="0" presId="urn:microsoft.com/office/officeart/2005/8/layout/hierarchy4"/>
    <dgm:cxn modelId="{3239AF21-B9B1-A94A-B39F-C191B5C8B181}" type="presOf" srcId="{4B68168F-E768-4FF9-9384-D31D7E4ED48D}" destId="{F2ECF752-AE44-7045-AFD0-F1E1D63767A5}" srcOrd="0" destOrd="0" presId="urn:microsoft.com/office/officeart/2005/8/layout/hierarchy4"/>
    <dgm:cxn modelId="{938ED323-DC06-804C-9319-89AB9242DBF4}" type="presOf" srcId="{2107DD55-404E-406D-A440-5AE9B4142623}" destId="{43EACAB1-3AC8-4849-9E14-BFD60548BFAC}" srcOrd="0" destOrd="0" presId="urn:microsoft.com/office/officeart/2005/8/layout/hierarchy4"/>
    <dgm:cxn modelId="{D1CE354B-E649-4109-9885-92FF819B70BA}" srcId="{2107DD55-404E-406D-A440-5AE9B4142623}" destId="{FA71C084-050F-479F-A118-B8B3C8F96CF2}" srcOrd="0" destOrd="0" parTransId="{497B2B02-0BDB-4F1C-9548-41ED66E7A0FD}" sibTransId="{FE2F2AF2-D976-49BB-A486-77803564D27C}"/>
    <dgm:cxn modelId="{FEAB8F56-A63E-CD4D-9705-6B42C2145772}" type="presOf" srcId="{9A29CEC1-F697-504D-B629-5FC8C136EF8B}" destId="{4B714F43-9001-214B-81CA-02767D7B5D67}" srcOrd="0" destOrd="0" presId="urn:microsoft.com/office/officeart/2005/8/layout/hierarchy4"/>
    <dgm:cxn modelId="{5693E156-5C09-C942-A878-D589AC8A9680}" type="presOf" srcId="{AE527390-6A5F-4261-AEE5-0EC569FE64C4}" destId="{26AF0920-1786-DB42-859E-FCFC72B35523}" srcOrd="0" destOrd="0" presId="urn:microsoft.com/office/officeart/2005/8/layout/hierarchy4"/>
    <dgm:cxn modelId="{C10A3D7A-E7CB-460D-8AB8-F8B38A6DC3C1}" srcId="{FA71C084-050F-479F-A118-B8B3C8F96CF2}" destId="{4B68168F-E768-4FF9-9384-D31D7E4ED48D}" srcOrd="1" destOrd="0" parTransId="{EE5D9F92-3535-48E6-A088-F7A17E02A11E}" sibTransId="{40005B71-1189-4693-A760-2DD52C5E8383}"/>
    <dgm:cxn modelId="{5382458D-6041-4B3A-AF8E-D4A8BA684810}" srcId="{9A29CEC1-F697-504D-B629-5FC8C136EF8B}" destId="{AE527390-6A5F-4261-AEE5-0EC569FE64C4}" srcOrd="0" destOrd="0" parTransId="{84C191FC-BC6D-4DF3-83AD-89171034BC12}" sibTransId="{6279D1EC-C122-4AC9-BF89-22F9D09EB0FC}"/>
    <dgm:cxn modelId="{D84E13A2-9820-4B6B-A012-D682FFBC69AC}" srcId="{4B68168F-E768-4FF9-9384-D31D7E4ED48D}" destId="{041540D4-DE58-4D61-8728-5D698633399F}" srcOrd="0" destOrd="0" parTransId="{C2158F38-865D-44B1-B8C2-AA2673ACBE75}" sibTransId="{AD520B35-248B-4B16-8121-15252DB2A370}"/>
    <dgm:cxn modelId="{EFA87FDC-B956-9B41-BE47-C90E93A80154}" srcId="{FA71C084-050F-479F-A118-B8B3C8F96CF2}" destId="{9A29CEC1-F697-504D-B629-5FC8C136EF8B}" srcOrd="0" destOrd="0" parTransId="{F1A34EFA-7D1F-CA4F-A479-726CE06988CF}" sibTransId="{9BFE6AB2-69D3-5442-8341-28CF8E3739D3}"/>
    <dgm:cxn modelId="{E103BFFE-3919-9248-8C52-FB3167F0F98B}" type="presOf" srcId="{FA71C084-050F-479F-A118-B8B3C8F96CF2}" destId="{577EF48E-BF0A-D14E-9EC7-A57140037BF9}" srcOrd="0" destOrd="0" presId="urn:microsoft.com/office/officeart/2005/8/layout/hierarchy4"/>
    <dgm:cxn modelId="{2577D46F-495B-7441-BE24-2F04F5D479D5}" type="presParOf" srcId="{43EACAB1-3AC8-4849-9E14-BFD60548BFAC}" destId="{F1A9B093-F187-5447-BA5E-48BE2748AA1F}" srcOrd="0" destOrd="0" presId="urn:microsoft.com/office/officeart/2005/8/layout/hierarchy4"/>
    <dgm:cxn modelId="{114DC23E-48B7-0E4B-886E-229C5561D9A8}" type="presParOf" srcId="{F1A9B093-F187-5447-BA5E-48BE2748AA1F}" destId="{577EF48E-BF0A-D14E-9EC7-A57140037BF9}" srcOrd="0" destOrd="0" presId="urn:microsoft.com/office/officeart/2005/8/layout/hierarchy4"/>
    <dgm:cxn modelId="{D59E4034-F249-1F49-A887-51568100535A}" type="presParOf" srcId="{F1A9B093-F187-5447-BA5E-48BE2748AA1F}" destId="{D9E821E9-0229-3146-B549-60DF1CDE1243}" srcOrd="1" destOrd="0" presId="urn:microsoft.com/office/officeart/2005/8/layout/hierarchy4"/>
    <dgm:cxn modelId="{B2FF8580-FCCC-A14E-B902-44F6FA4E221B}" type="presParOf" srcId="{F1A9B093-F187-5447-BA5E-48BE2748AA1F}" destId="{108D6184-9B26-D941-84D7-81071E6DEA07}" srcOrd="2" destOrd="0" presId="urn:microsoft.com/office/officeart/2005/8/layout/hierarchy4"/>
    <dgm:cxn modelId="{79AC045A-98F6-CE4E-87DB-905FC56C9450}" type="presParOf" srcId="{108D6184-9B26-D941-84D7-81071E6DEA07}" destId="{D3053F98-D4D8-AA4F-8AF2-08CBE432D0B5}" srcOrd="0" destOrd="0" presId="urn:microsoft.com/office/officeart/2005/8/layout/hierarchy4"/>
    <dgm:cxn modelId="{84B1FC93-0AE1-544A-80EB-C4A09376A17D}" type="presParOf" srcId="{D3053F98-D4D8-AA4F-8AF2-08CBE432D0B5}" destId="{4B714F43-9001-214B-81CA-02767D7B5D67}" srcOrd="0" destOrd="0" presId="urn:microsoft.com/office/officeart/2005/8/layout/hierarchy4"/>
    <dgm:cxn modelId="{7BCDAB1D-1D46-6D4C-81C9-F154F2BC680F}" type="presParOf" srcId="{D3053F98-D4D8-AA4F-8AF2-08CBE432D0B5}" destId="{DD3B1307-3437-404E-88C1-C96D013820F8}" srcOrd="1" destOrd="0" presId="urn:microsoft.com/office/officeart/2005/8/layout/hierarchy4"/>
    <dgm:cxn modelId="{D6C9525D-CF7E-8140-BF7A-94A3D281E422}" type="presParOf" srcId="{D3053F98-D4D8-AA4F-8AF2-08CBE432D0B5}" destId="{B8F908F2-85B9-3A41-9551-3AA77DA64954}" srcOrd="2" destOrd="0" presId="urn:microsoft.com/office/officeart/2005/8/layout/hierarchy4"/>
    <dgm:cxn modelId="{125B456C-90ED-F647-BF53-D9A95577096C}" type="presParOf" srcId="{B8F908F2-85B9-3A41-9551-3AA77DA64954}" destId="{AC20C0B0-357E-B04D-B924-FD99455AFCEE}" srcOrd="0" destOrd="0" presId="urn:microsoft.com/office/officeart/2005/8/layout/hierarchy4"/>
    <dgm:cxn modelId="{21EF0EBD-5EE1-A34A-AA1F-A82095901EF3}" type="presParOf" srcId="{AC20C0B0-357E-B04D-B924-FD99455AFCEE}" destId="{26AF0920-1786-DB42-859E-FCFC72B35523}" srcOrd="0" destOrd="0" presId="urn:microsoft.com/office/officeart/2005/8/layout/hierarchy4"/>
    <dgm:cxn modelId="{0AEF0425-0CCF-2C49-B31F-A0D66027B414}" type="presParOf" srcId="{AC20C0B0-357E-B04D-B924-FD99455AFCEE}" destId="{C756D8BA-092C-4547-93B1-7CFB1FF3B011}" srcOrd="1" destOrd="0" presId="urn:microsoft.com/office/officeart/2005/8/layout/hierarchy4"/>
    <dgm:cxn modelId="{6341D704-5431-274D-B4B9-25B8F7E8254F}" type="presParOf" srcId="{108D6184-9B26-D941-84D7-81071E6DEA07}" destId="{30CB4190-E897-9646-AB93-15AF34F0ECE4}" srcOrd="1" destOrd="0" presId="urn:microsoft.com/office/officeart/2005/8/layout/hierarchy4"/>
    <dgm:cxn modelId="{88F80A36-0A76-3A43-B4BD-716B1DE11C79}" type="presParOf" srcId="{108D6184-9B26-D941-84D7-81071E6DEA07}" destId="{B92D915B-9228-3149-B115-9966419F4488}" srcOrd="2" destOrd="0" presId="urn:microsoft.com/office/officeart/2005/8/layout/hierarchy4"/>
    <dgm:cxn modelId="{49A48074-A1F1-FD40-8CFC-58CC07BC4AEF}" type="presParOf" srcId="{B92D915B-9228-3149-B115-9966419F4488}" destId="{F2ECF752-AE44-7045-AFD0-F1E1D63767A5}" srcOrd="0" destOrd="0" presId="urn:microsoft.com/office/officeart/2005/8/layout/hierarchy4"/>
    <dgm:cxn modelId="{1A76E335-C327-EF47-A533-3B45AA11A60B}" type="presParOf" srcId="{B92D915B-9228-3149-B115-9966419F4488}" destId="{D0871C8D-8192-F445-AD6B-FB19C7F16994}" srcOrd="1" destOrd="0" presId="urn:microsoft.com/office/officeart/2005/8/layout/hierarchy4"/>
    <dgm:cxn modelId="{9E6907B7-6DC8-334A-B179-9486CB034DAF}" type="presParOf" srcId="{B92D915B-9228-3149-B115-9966419F4488}" destId="{AA4913A4-F34A-4140-97B6-DBE5BBDED65A}" srcOrd="2" destOrd="0" presId="urn:microsoft.com/office/officeart/2005/8/layout/hierarchy4"/>
    <dgm:cxn modelId="{7F9AC91B-2AFA-4B4E-BC48-AFD9557835BF}" type="presParOf" srcId="{AA4913A4-F34A-4140-97B6-DBE5BBDED65A}" destId="{3CD8E6C9-E4E7-564D-AF8F-2F8D7136CAAE}" srcOrd="0" destOrd="0" presId="urn:microsoft.com/office/officeart/2005/8/layout/hierarchy4"/>
    <dgm:cxn modelId="{C57D549D-32EF-4C4B-998C-FFC38031B6D9}" type="presParOf" srcId="{3CD8E6C9-E4E7-564D-AF8F-2F8D7136CAAE}" destId="{B4001C34-E1F5-0F4D-A6C9-29116EF44AAE}" srcOrd="0" destOrd="0" presId="urn:microsoft.com/office/officeart/2005/8/layout/hierarchy4"/>
    <dgm:cxn modelId="{D629199E-AEA5-CE45-8373-43D104DEABD5}" type="presParOf" srcId="{3CD8E6C9-E4E7-564D-AF8F-2F8D7136CAAE}" destId="{00BAA596-5427-7345-A367-785B85BC8113}" srcOrd="1" destOrd="0" presId="urn:microsoft.com/office/officeart/2005/8/layout/hierarchy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BC064FB-6925-4937-81B4-49F089FF117D}" type="doc">
      <dgm:prSet loTypeId="urn:microsoft.com/office/officeart/2005/8/layout/bProcess4" loCatId="process" qsTypeId="urn:microsoft.com/office/officeart/2005/8/quickstyle/simple1" qsCatId="simple" csTypeId="urn:microsoft.com/office/officeart/2005/8/colors/accent5_2" csCatId="accent5" phldr="1"/>
      <dgm:spPr/>
      <dgm:t>
        <a:bodyPr/>
        <a:lstStyle/>
        <a:p>
          <a:endParaRPr lang="en-GB"/>
        </a:p>
      </dgm:t>
    </dgm:pt>
    <dgm:pt modelId="{1A81AFD5-C7D6-4FF7-9697-A11316D27FBD}">
      <dgm:prSet phldrT="[Text]"/>
      <dgm:spPr>
        <a:solidFill>
          <a:schemeClr val="accent4"/>
        </a:solidFill>
        <a:ln>
          <a:noFill/>
        </a:ln>
      </dgm:spPr>
      <dgm:t>
        <a:bodyPr/>
        <a:lstStyle/>
        <a:p>
          <a:pPr marL="350838" indent="-336550" algn="l">
            <a:tabLst/>
          </a:pPr>
          <a:r>
            <a:rPr lang="en-US" b="1" dirty="0"/>
            <a:t>1. 	</a:t>
          </a:r>
          <a:r>
            <a:rPr lang="fr-FR" b="1" noProof="0" dirty="0"/>
            <a:t>Identifier les enfants et les familles vulnérables</a:t>
          </a:r>
        </a:p>
      </dgm:t>
    </dgm:pt>
    <dgm:pt modelId="{8DC421CB-CE89-4B2D-89EB-B592A6A546AB}" type="parTrans" cxnId="{3AFF9D2C-B56B-4CA5-B588-B692F1522388}">
      <dgm:prSet/>
      <dgm:spPr/>
      <dgm:t>
        <a:bodyPr/>
        <a:lstStyle/>
        <a:p>
          <a:pPr algn="l"/>
          <a:endParaRPr lang="en-GB"/>
        </a:p>
      </dgm:t>
    </dgm:pt>
    <dgm:pt modelId="{16513F57-41EE-4A18-9058-AA046DE3B61C}" type="sibTrans" cxnId="{3AFF9D2C-B56B-4CA5-B588-B692F1522388}">
      <dgm:prSet/>
      <dgm:spPr>
        <a:solidFill>
          <a:schemeClr val="accent4"/>
        </a:solidFill>
      </dgm:spPr>
      <dgm:t>
        <a:bodyPr/>
        <a:lstStyle/>
        <a:p>
          <a:pPr algn="l"/>
          <a:endParaRPr lang="en-GB"/>
        </a:p>
      </dgm:t>
    </dgm:pt>
    <dgm:pt modelId="{D9A0F223-0BE5-4882-9C3E-A91F4F1786BC}">
      <dgm:prSet phldrT="[Text]"/>
      <dgm:spPr>
        <a:solidFill>
          <a:schemeClr val="accent1"/>
        </a:solidFill>
        <a:ln>
          <a:noFill/>
        </a:ln>
      </dgm:spPr>
      <dgm:t>
        <a:bodyPr/>
        <a:lstStyle/>
        <a:p>
          <a:pPr marL="350838" indent="-336550" algn="l">
            <a:tabLst/>
          </a:pPr>
          <a:r>
            <a:rPr lang="en-US" b="1" dirty="0"/>
            <a:t>2. 	</a:t>
          </a:r>
          <a:r>
            <a:rPr lang="fr-FR" b="1" noProof="0" dirty="0"/>
            <a:t>Inscrire les enfants et les familles admissibles </a:t>
          </a:r>
          <a:br>
            <a:rPr lang="fr-FR" b="1" noProof="0" dirty="0"/>
          </a:br>
          <a:r>
            <a:rPr lang="fr-FR" b="1" noProof="0" dirty="0"/>
            <a:t>(si nécessaire)</a:t>
          </a:r>
        </a:p>
      </dgm:t>
    </dgm:pt>
    <dgm:pt modelId="{F8A50BAD-A06E-4D77-AC52-0AC9E7260077}" type="parTrans" cxnId="{B0271BAC-2F10-4588-9A07-81167F7E9F02}">
      <dgm:prSet/>
      <dgm:spPr/>
      <dgm:t>
        <a:bodyPr/>
        <a:lstStyle/>
        <a:p>
          <a:pPr algn="l"/>
          <a:endParaRPr lang="en-GB"/>
        </a:p>
      </dgm:t>
    </dgm:pt>
    <dgm:pt modelId="{F37AF226-EB1D-4B20-8BFE-77AA5ED81170}" type="sibTrans" cxnId="{B0271BAC-2F10-4588-9A07-81167F7E9F02}">
      <dgm:prSet/>
      <dgm:spPr>
        <a:solidFill>
          <a:schemeClr val="accent1"/>
        </a:solidFill>
      </dgm:spPr>
      <dgm:t>
        <a:bodyPr/>
        <a:lstStyle/>
        <a:p>
          <a:pPr algn="l"/>
          <a:endParaRPr lang="en-GB"/>
        </a:p>
      </dgm:t>
    </dgm:pt>
    <dgm:pt modelId="{73C9D26A-D556-4820-A1AC-77A25D623061}">
      <dgm:prSet phldrT="[Text]"/>
      <dgm:spPr>
        <a:solidFill>
          <a:schemeClr val="bg2"/>
        </a:solidFill>
        <a:ln>
          <a:noFill/>
        </a:ln>
      </dgm:spPr>
      <dgm:t>
        <a:bodyPr/>
        <a:lstStyle/>
        <a:p>
          <a:pPr algn="l"/>
          <a:r>
            <a:rPr lang="fr-FR" b="1" noProof="0" dirty="0"/>
            <a:t>Préparer (mettre à jour) un plan de prise en charge de l’enfant ou de la famille</a:t>
          </a:r>
        </a:p>
      </dgm:t>
    </dgm:pt>
    <dgm:pt modelId="{098345F2-96C1-4B29-9FAA-289EE3737BE6}" type="parTrans" cxnId="{86A96C89-6980-419B-8B98-C1C10063AFDD}">
      <dgm:prSet/>
      <dgm:spPr/>
      <dgm:t>
        <a:bodyPr/>
        <a:lstStyle/>
        <a:p>
          <a:pPr algn="l"/>
          <a:endParaRPr lang="en-GB"/>
        </a:p>
      </dgm:t>
    </dgm:pt>
    <dgm:pt modelId="{27A84C36-A27D-4C22-9D7D-DAE748D43849}" type="sibTrans" cxnId="{86A96C89-6980-419B-8B98-C1C10063AFDD}">
      <dgm:prSet/>
      <dgm:spPr>
        <a:solidFill>
          <a:schemeClr val="bg2"/>
        </a:solidFill>
      </dgm:spPr>
      <dgm:t>
        <a:bodyPr/>
        <a:lstStyle/>
        <a:p>
          <a:pPr algn="l"/>
          <a:endParaRPr lang="en-GB"/>
        </a:p>
      </dgm:t>
    </dgm:pt>
    <dgm:pt modelId="{A82D5EF3-340A-4D69-9999-AF9A84A11DBA}">
      <dgm:prSet phldrT="[Text]"/>
      <dgm:spPr>
        <a:solidFill>
          <a:schemeClr val="bg2"/>
        </a:solidFill>
        <a:ln>
          <a:noFill/>
        </a:ln>
      </dgm:spPr>
      <dgm:t>
        <a:bodyPr/>
        <a:lstStyle/>
        <a:p>
          <a:pPr algn="l"/>
          <a:r>
            <a:rPr lang="fr-FR" b="1" noProof="0" dirty="0"/>
            <a:t>Prestation directe de services/référencements vers d’autres personnes</a:t>
          </a:r>
        </a:p>
      </dgm:t>
    </dgm:pt>
    <dgm:pt modelId="{A5F73ECE-D67E-4B46-BF09-0EBA93494AA7}" type="parTrans" cxnId="{C503B8B0-8F56-493A-81BA-694D16FA07BB}">
      <dgm:prSet/>
      <dgm:spPr/>
      <dgm:t>
        <a:bodyPr/>
        <a:lstStyle/>
        <a:p>
          <a:pPr algn="l"/>
          <a:endParaRPr lang="en-GB"/>
        </a:p>
      </dgm:t>
    </dgm:pt>
    <dgm:pt modelId="{2F348B52-7F66-4F3D-9233-2E6166C86121}" type="sibTrans" cxnId="{C503B8B0-8F56-493A-81BA-694D16FA07BB}">
      <dgm:prSet/>
      <dgm:spPr>
        <a:solidFill>
          <a:schemeClr val="bg2"/>
        </a:solidFill>
      </dgm:spPr>
      <dgm:t>
        <a:bodyPr/>
        <a:lstStyle/>
        <a:p>
          <a:pPr algn="l"/>
          <a:endParaRPr lang="en-GB"/>
        </a:p>
      </dgm:t>
    </dgm:pt>
    <dgm:pt modelId="{02FFBA0A-76E8-41CD-B4CE-DC259EFD0464}">
      <dgm:prSet phldrT="[Text]"/>
      <dgm:spPr>
        <a:solidFill>
          <a:schemeClr val="bg2"/>
        </a:solidFill>
        <a:ln>
          <a:noFill/>
        </a:ln>
      </dgm:spPr>
      <dgm:t>
        <a:bodyPr/>
        <a:lstStyle/>
        <a:p>
          <a:pPr algn="l"/>
          <a:r>
            <a:rPr lang="fr-FR" b="1" noProof="0" dirty="0"/>
            <a:t>Suivi du plan de prise </a:t>
          </a:r>
          <a:br>
            <a:rPr lang="fr-FR" b="1" noProof="0" dirty="0"/>
          </a:br>
          <a:r>
            <a:rPr lang="fr-FR" b="1" noProof="0" dirty="0"/>
            <a:t>en charge et de la mise en place</a:t>
          </a:r>
        </a:p>
      </dgm:t>
    </dgm:pt>
    <dgm:pt modelId="{B5DC8E49-4567-46FF-816C-E4A9B18EB48D}" type="parTrans" cxnId="{3E1CD993-42FD-46D8-A78D-407C7374D236}">
      <dgm:prSet/>
      <dgm:spPr/>
      <dgm:t>
        <a:bodyPr/>
        <a:lstStyle/>
        <a:p>
          <a:pPr algn="l"/>
          <a:endParaRPr lang="en-GB"/>
        </a:p>
      </dgm:t>
    </dgm:pt>
    <dgm:pt modelId="{DD07CA01-A3DD-4CC4-BCB2-5A2220C43F27}" type="sibTrans" cxnId="{3E1CD993-42FD-46D8-A78D-407C7374D236}">
      <dgm:prSet/>
      <dgm:spPr>
        <a:solidFill>
          <a:schemeClr val="bg2"/>
        </a:solidFill>
      </dgm:spPr>
      <dgm:t>
        <a:bodyPr/>
        <a:lstStyle/>
        <a:p>
          <a:pPr algn="l"/>
          <a:endParaRPr lang="en-GB"/>
        </a:p>
      </dgm:t>
    </dgm:pt>
    <dgm:pt modelId="{B7AF5641-7CDB-4BA1-9A62-35F5E7BE2C12}">
      <dgm:prSet phldrT="[Text]"/>
      <dgm:spPr>
        <a:solidFill>
          <a:schemeClr val="bg2"/>
        </a:solidFill>
        <a:ln>
          <a:noFill/>
        </a:ln>
      </dgm:spPr>
      <dgm:t>
        <a:bodyPr/>
        <a:lstStyle/>
        <a:p>
          <a:pPr marL="350838" indent="-350838" algn="l">
            <a:tabLst/>
          </a:pPr>
          <a:r>
            <a:rPr lang="en-US" b="1" dirty="0"/>
            <a:t>3. 	</a:t>
          </a:r>
          <a:r>
            <a:rPr lang="fr-FR" b="1" noProof="0" dirty="0"/>
            <a:t>Evaluer(réévaluer) les enfants/famille vulnérables</a:t>
          </a:r>
        </a:p>
      </dgm:t>
    </dgm:pt>
    <dgm:pt modelId="{B0248DC9-135B-4FF9-BBE1-D5394E1FFA8C}" type="parTrans" cxnId="{CAC232CE-6586-480E-927C-2E4B4C48BDB4}">
      <dgm:prSet/>
      <dgm:spPr/>
      <dgm:t>
        <a:bodyPr/>
        <a:lstStyle/>
        <a:p>
          <a:pPr algn="l"/>
          <a:endParaRPr lang="en-GB"/>
        </a:p>
      </dgm:t>
    </dgm:pt>
    <dgm:pt modelId="{1803AC4A-B7BA-4A70-8829-0CF11679FE4F}" type="sibTrans" cxnId="{CAC232CE-6586-480E-927C-2E4B4C48BDB4}">
      <dgm:prSet/>
      <dgm:spPr>
        <a:solidFill>
          <a:schemeClr val="bg2"/>
        </a:solidFill>
      </dgm:spPr>
      <dgm:t>
        <a:bodyPr/>
        <a:lstStyle/>
        <a:p>
          <a:pPr algn="l"/>
          <a:endParaRPr lang="en-GB"/>
        </a:p>
      </dgm:t>
    </dgm:pt>
    <dgm:pt modelId="{CD2F12BA-BEA0-4A4E-B829-13A74A1D420B}">
      <dgm:prSet phldrT="[Text]"/>
      <dgm:spPr>
        <a:solidFill>
          <a:schemeClr val="bg2"/>
        </a:solidFill>
        <a:ln>
          <a:noFill/>
        </a:ln>
      </dgm:spPr>
      <dgm:t>
        <a:bodyPr/>
        <a:lstStyle/>
        <a:p>
          <a:pPr algn="l"/>
          <a:r>
            <a:rPr lang="fr-FR" b="1" noProof="0" dirty="0"/>
            <a:t>Clôture du dossier (sevrage)</a:t>
          </a:r>
        </a:p>
      </dgm:t>
    </dgm:pt>
    <dgm:pt modelId="{93315304-8830-48AB-86E4-0B70B55CECA7}" type="parTrans" cxnId="{EB69ABAE-A3F4-406B-8C3C-4E4374A7352F}">
      <dgm:prSet/>
      <dgm:spPr/>
      <dgm:t>
        <a:bodyPr/>
        <a:lstStyle/>
        <a:p>
          <a:pPr algn="l"/>
          <a:endParaRPr lang="en-GB"/>
        </a:p>
      </dgm:t>
    </dgm:pt>
    <dgm:pt modelId="{655584D7-02D6-483B-BC83-84BD2DF02475}" type="sibTrans" cxnId="{EB69ABAE-A3F4-406B-8C3C-4E4374A7352F}">
      <dgm:prSet/>
      <dgm:spPr/>
      <dgm:t>
        <a:bodyPr/>
        <a:lstStyle/>
        <a:p>
          <a:pPr algn="l"/>
          <a:endParaRPr lang="en-GB"/>
        </a:p>
      </dgm:t>
    </dgm:pt>
    <dgm:pt modelId="{26D030F8-17EB-46E1-8BAF-AE933CA1590B}" type="pres">
      <dgm:prSet presAssocID="{1BC064FB-6925-4937-81B4-49F089FF117D}" presName="Name0" presStyleCnt="0">
        <dgm:presLayoutVars>
          <dgm:dir/>
          <dgm:resizeHandles/>
        </dgm:presLayoutVars>
      </dgm:prSet>
      <dgm:spPr/>
    </dgm:pt>
    <dgm:pt modelId="{9284545C-4166-459D-8EAD-BAA6880488C0}" type="pres">
      <dgm:prSet presAssocID="{1A81AFD5-C7D6-4FF7-9697-A11316D27FBD}" presName="compNode" presStyleCnt="0"/>
      <dgm:spPr/>
    </dgm:pt>
    <dgm:pt modelId="{23188EA3-5E7F-4F03-A75D-DD9A62A36DD1}" type="pres">
      <dgm:prSet presAssocID="{1A81AFD5-C7D6-4FF7-9697-A11316D27FBD}" presName="dummyConnPt" presStyleCnt="0"/>
      <dgm:spPr/>
    </dgm:pt>
    <dgm:pt modelId="{D59539B0-4D18-424B-8606-EE0157BEF236}" type="pres">
      <dgm:prSet presAssocID="{1A81AFD5-C7D6-4FF7-9697-A11316D27FBD}" presName="node" presStyleLbl="node1" presStyleIdx="0" presStyleCnt="7" custLinFactNeighborX="17174" custLinFactNeighborY="-31443">
        <dgm:presLayoutVars>
          <dgm:bulletEnabled val="1"/>
        </dgm:presLayoutVars>
      </dgm:prSet>
      <dgm:spPr/>
    </dgm:pt>
    <dgm:pt modelId="{45E93D3E-52CB-41F1-B99F-AE44DB388EED}" type="pres">
      <dgm:prSet presAssocID="{16513F57-41EE-4A18-9058-AA046DE3B61C}" presName="sibTrans" presStyleLbl="bgSibTrans2D1" presStyleIdx="0" presStyleCnt="6" custLinFactY="19346" custLinFactNeighborX="452" custLinFactNeighborY="100000"/>
      <dgm:spPr/>
    </dgm:pt>
    <dgm:pt modelId="{33AA3F41-2668-420A-8310-562304B76790}" type="pres">
      <dgm:prSet presAssocID="{D9A0F223-0BE5-4882-9C3E-A91F4F1786BC}" presName="compNode" presStyleCnt="0"/>
      <dgm:spPr/>
    </dgm:pt>
    <dgm:pt modelId="{17D94BC7-0267-48CB-9597-6A59FDDC645D}" type="pres">
      <dgm:prSet presAssocID="{D9A0F223-0BE5-4882-9C3E-A91F4F1786BC}" presName="dummyConnPt" presStyleCnt="0"/>
      <dgm:spPr/>
    </dgm:pt>
    <dgm:pt modelId="{71D44BA0-6693-4678-AABE-1F20572BCC4E}" type="pres">
      <dgm:prSet presAssocID="{D9A0F223-0BE5-4882-9C3E-A91F4F1786BC}" presName="node" presStyleLbl="node1" presStyleIdx="1" presStyleCnt="7" custLinFactX="100000" custLinFactY="-61253" custLinFactNeighborX="166184" custLinFactNeighborY="-100000">
        <dgm:presLayoutVars>
          <dgm:bulletEnabled val="1"/>
        </dgm:presLayoutVars>
      </dgm:prSet>
      <dgm:spPr/>
    </dgm:pt>
    <dgm:pt modelId="{26521254-87F2-481B-BE59-5D0291C64EA6}" type="pres">
      <dgm:prSet presAssocID="{F37AF226-EB1D-4B20-8BFE-77AA5ED81170}" presName="sibTrans" presStyleLbl="bgSibTrans2D1" presStyleIdx="1" presStyleCnt="6" custLinFactY="77230" custLinFactNeighborX="868" custLinFactNeighborY="100000"/>
      <dgm:spPr/>
    </dgm:pt>
    <dgm:pt modelId="{093E0432-D327-4454-AD05-24B271495D03}" type="pres">
      <dgm:prSet presAssocID="{B7AF5641-7CDB-4BA1-9A62-35F5E7BE2C12}" presName="compNode" presStyleCnt="0"/>
      <dgm:spPr/>
    </dgm:pt>
    <dgm:pt modelId="{88436F78-3932-4D93-81C8-680941358A32}" type="pres">
      <dgm:prSet presAssocID="{B7AF5641-7CDB-4BA1-9A62-35F5E7BE2C12}" presName="dummyConnPt" presStyleCnt="0"/>
      <dgm:spPr/>
    </dgm:pt>
    <dgm:pt modelId="{41E5A12A-8EE8-4884-86F3-526F0FDA2861}" type="pres">
      <dgm:prSet presAssocID="{B7AF5641-7CDB-4BA1-9A62-35F5E7BE2C12}" presName="node" presStyleLbl="node1" presStyleIdx="2" presStyleCnt="7" custLinFactX="35364" custLinFactY="-100000" custLinFactNeighborX="100000" custLinFactNeighborY="-104837">
        <dgm:presLayoutVars>
          <dgm:bulletEnabled val="1"/>
        </dgm:presLayoutVars>
      </dgm:prSet>
      <dgm:spPr/>
    </dgm:pt>
    <dgm:pt modelId="{3F521676-2183-4C36-B00C-265544918A7D}" type="pres">
      <dgm:prSet presAssocID="{1803AC4A-B7BA-4A70-8829-0CF11679FE4F}" presName="sibTrans" presStyleLbl="bgSibTrans2D1" presStyleIdx="2" presStyleCnt="6" custLinFactNeighborX="8667" custLinFactNeighborY="92555"/>
      <dgm:spPr/>
    </dgm:pt>
    <dgm:pt modelId="{78697847-10C8-4F6F-9D65-9F14462891AB}" type="pres">
      <dgm:prSet presAssocID="{73C9D26A-D556-4820-A1AC-77A25D623061}" presName="compNode" presStyleCnt="0"/>
      <dgm:spPr/>
    </dgm:pt>
    <dgm:pt modelId="{EEBCFB4E-BB42-42D8-B154-F1ED970C5C92}" type="pres">
      <dgm:prSet presAssocID="{73C9D26A-D556-4820-A1AC-77A25D623061}" presName="dummyConnPt" presStyleCnt="0"/>
      <dgm:spPr/>
    </dgm:pt>
    <dgm:pt modelId="{1C04A8D0-CF88-4204-9576-7F46C5299590}" type="pres">
      <dgm:prSet presAssocID="{73C9D26A-D556-4820-A1AC-77A25D623061}" presName="node" presStyleLbl="node1" presStyleIdx="3" presStyleCnt="7" custLinFactX="32802" custLinFactY="-7008" custLinFactNeighborX="100000" custLinFactNeighborY="-100000">
        <dgm:presLayoutVars>
          <dgm:bulletEnabled val="1"/>
        </dgm:presLayoutVars>
      </dgm:prSet>
      <dgm:spPr/>
    </dgm:pt>
    <dgm:pt modelId="{57E419BD-D798-4FBC-9F43-D8430B061830}" type="pres">
      <dgm:prSet presAssocID="{27A84C36-A27D-4C22-9D7D-DAE748D43849}" presName="sibTrans" presStyleLbl="bgSibTrans2D1" presStyleIdx="3" presStyleCnt="6" custLinFactY="100000" custLinFactNeighborX="14854" custLinFactNeighborY="140374"/>
      <dgm:spPr/>
    </dgm:pt>
    <dgm:pt modelId="{AB2EE669-450F-4513-A306-30A5AFBD5FD8}" type="pres">
      <dgm:prSet presAssocID="{A82D5EF3-340A-4D69-9999-AF9A84A11DBA}" presName="compNode" presStyleCnt="0"/>
      <dgm:spPr/>
    </dgm:pt>
    <dgm:pt modelId="{66FC6BC4-B454-4B95-BCBF-B2690B91228C}" type="pres">
      <dgm:prSet presAssocID="{A82D5EF3-340A-4D69-9999-AF9A84A11DBA}" presName="dummyConnPt" presStyleCnt="0"/>
      <dgm:spPr/>
    </dgm:pt>
    <dgm:pt modelId="{6A9B3711-2205-4219-82F1-8B49AFD54C98}" type="pres">
      <dgm:prSet presAssocID="{A82D5EF3-340A-4D69-9999-AF9A84A11DBA}" presName="node" presStyleLbl="node1" presStyleIdx="4" presStyleCnt="7" custLinFactY="40838" custLinFactNeighborX="13090" custLinFactNeighborY="100000">
        <dgm:presLayoutVars>
          <dgm:bulletEnabled val="1"/>
        </dgm:presLayoutVars>
      </dgm:prSet>
      <dgm:spPr/>
    </dgm:pt>
    <dgm:pt modelId="{40C439D3-00C5-49A4-8647-282A2E9DB447}" type="pres">
      <dgm:prSet presAssocID="{2F348B52-7F66-4F3D-9233-2E6166C86121}" presName="sibTrans" presStyleLbl="bgSibTrans2D1" presStyleIdx="4" presStyleCnt="6" custLinFactNeighborX="1936" custLinFactNeighborY="-6677"/>
      <dgm:spPr/>
    </dgm:pt>
    <dgm:pt modelId="{93D95B22-67CA-4249-8F0D-1CAA521DA1BE}" type="pres">
      <dgm:prSet presAssocID="{02FFBA0A-76E8-41CD-B4CE-DC259EFD0464}" presName="compNode" presStyleCnt="0"/>
      <dgm:spPr/>
    </dgm:pt>
    <dgm:pt modelId="{11076586-A3E8-4EE6-AC9F-4F119B94AFAE}" type="pres">
      <dgm:prSet presAssocID="{02FFBA0A-76E8-41CD-B4CE-DC259EFD0464}" presName="dummyConnPt" presStyleCnt="0"/>
      <dgm:spPr/>
    </dgm:pt>
    <dgm:pt modelId="{69ACAED8-AF41-40AC-A1AC-0155B84CDAB7}" type="pres">
      <dgm:prSet presAssocID="{02FFBA0A-76E8-41CD-B4CE-DC259EFD0464}" presName="node" presStyleLbl="node1" presStyleIdx="5" presStyleCnt="7" custLinFactX="-15826" custLinFactY="33942" custLinFactNeighborX="-100000" custLinFactNeighborY="100000">
        <dgm:presLayoutVars>
          <dgm:bulletEnabled val="1"/>
        </dgm:presLayoutVars>
      </dgm:prSet>
      <dgm:spPr/>
    </dgm:pt>
    <dgm:pt modelId="{58971488-1A3B-491A-8764-D36CE94E2CDF}" type="pres">
      <dgm:prSet presAssocID="{DD07CA01-A3DD-4CC4-BCB2-5A2220C43F27}" presName="sibTrans" presStyleLbl="bgSibTrans2D1" presStyleIdx="5" presStyleCnt="6" custLinFactY="18294" custLinFactNeighborX="31113" custLinFactNeighborY="100000"/>
      <dgm:spPr/>
    </dgm:pt>
    <dgm:pt modelId="{389667CB-4789-40BD-8DAC-E6760EFB6FC4}" type="pres">
      <dgm:prSet presAssocID="{CD2F12BA-BEA0-4A4E-B829-13A74A1D420B}" presName="compNode" presStyleCnt="0"/>
      <dgm:spPr/>
    </dgm:pt>
    <dgm:pt modelId="{5F04ECE0-7041-40F5-B363-9348767D66BF}" type="pres">
      <dgm:prSet presAssocID="{CD2F12BA-BEA0-4A4E-B829-13A74A1D420B}" presName="dummyConnPt" presStyleCnt="0"/>
      <dgm:spPr/>
    </dgm:pt>
    <dgm:pt modelId="{AACA2E20-CB29-47DB-8B47-644E48DE263B}" type="pres">
      <dgm:prSet presAssocID="{CD2F12BA-BEA0-4A4E-B829-13A74A1D420B}" presName="node" presStyleLbl="node1" presStyleIdx="6" presStyleCnt="7" custLinFactX="-100000" custLinFactY="100000" custLinFactNeighborX="-148826" custLinFactNeighborY="165838">
        <dgm:presLayoutVars>
          <dgm:bulletEnabled val="1"/>
        </dgm:presLayoutVars>
      </dgm:prSet>
      <dgm:spPr/>
    </dgm:pt>
  </dgm:ptLst>
  <dgm:cxnLst>
    <dgm:cxn modelId="{BF96BE1F-10E5-4713-83A2-39D079669022}" type="presOf" srcId="{CD2F12BA-BEA0-4A4E-B829-13A74A1D420B}" destId="{AACA2E20-CB29-47DB-8B47-644E48DE263B}" srcOrd="0" destOrd="0" presId="urn:microsoft.com/office/officeart/2005/8/layout/bProcess4"/>
    <dgm:cxn modelId="{3AFF9D2C-B56B-4CA5-B588-B692F1522388}" srcId="{1BC064FB-6925-4937-81B4-49F089FF117D}" destId="{1A81AFD5-C7D6-4FF7-9697-A11316D27FBD}" srcOrd="0" destOrd="0" parTransId="{8DC421CB-CE89-4B2D-89EB-B592A6A546AB}" sibTransId="{16513F57-41EE-4A18-9058-AA046DE3B61C}"/>
    <dgm:cxn modelId="{C1E27A39-6ED7-4DED-9744-9B242B40645E}" type="presOf" srcId="{A82D5EF3-340A-4D69-9999-AF9A84A11DBA}" destId="{6A9B3711-2205-4219-82F1-8B49AFD54C98}" srcOrd="0" destOrd="0" presId="urn:microsoft.com/office/officeart/2005/8/layout/bProcess4"/>
    <dgm:cxn modelId="{62C87F5F-7743-4900-BCE0-DCF6A891BA3A}" type="presOf" srcId="{16513F57-41EE-4A18-9058-AA046DE3B61C}" destId="{45E93D3E-52CB-41F1-B99F-AE44DB388EED}" srcOrd="0" destOrd="0" presId="urn:microsoft.com/office/officeart/2005/8/layout/bProcess4"/>
    <dgm:cxn modelId="{33ACCE65-0705-4227-B8E2-3560949A5FD1}" type="presOf" srcId="{2F348B52-7F66-4F3D-9233-2E6166C86121}" destId="{40C439D3-00C5-49A4-8647-282A2E9DB447}" srcOrd="0" destOrd="0" presId="urn:microsoft.com/office/officeart/2005/8/layout/bProcess4"/>
    <dgm:cxn modelId="{5A4D4248-5F2C-4D51-A1E0-23C93AA5F530}" type="presOf" srcId="{1803AC4A-B7BA-4A70-8829-0CF11679FE4F}" destId="{3F521676-2183-4C36-B00C-265544918A7D}" srcOrd="0" destOrd="0" presId="urn:microsoft.com/office/officeart/2005/8/layout/bProcess4"/>
    <dgm:cxn modelId="{5A07294C-B007-4B76-BDE1-3FC4420A6F96}" type="presOf" srcId="{73C9D26A-D556-4820-A1AC-77A25D623061}" destId="{1C04A8D0-CF88-4204-9576-7F46C5299590}" srcOrd="0" destOrd="0" presId="urn:microsoft.com/office/officeart/2005/8/layout/bProcess4"/>
    <dgm:cxn modelId="{D800366C-C89D-4479-9D47-AD56E8350566}" type="presOf" srcId="{1A81AFD5-C7D6-4FF7-9697-A11316D27FBD}" destId="{D59539B0-4D18-424B-8606-EE0157BEF236}" srcOrd="0" destOrd="0" presId="urn:microsoft.com/office/officeart/2005/8/layout/bProcess4"/>
    <dgm:cxn modelId="{36E54F7A-7690-417A-9A41-C74584F75F75}" type="presOf" srcId="{1BC064FB-6925-4937-81B4-49F089FF117D}" destId="{26D030F8-17EB-46E1-8BAF-AE933CA1590B}" srcOrd="0" destOrd="0" presId="urn:microsoft.com/office/officeart/2005/8/layout/bProcess4"/>
    <dgm:cxn modelId="{A37C1589-7E69-460F-A206-1E80E52AF6D7}" type="presOf" srcId="{DD07CA01-A3DD-4CC4-BCB2-5A2220C43F27}" destId="{58971488-1A3B-491A-8764-D36CE94E2CDF}" srcOrd="0" destOrd="0" presId="urn:microsoft.com/office/officeart/2005/8/layout/bProcess4"/>
    <dgm:cxn modelId="{86A96C89-6980-419B-8B98-C1C10063AFDD}" srcId="{1BC064FB-6925-4937-81B4-49F089FF117D}" destId="{73C9D26A-D556-4820-A1AC-77A25D623061}" srcOrd="3" destOrd="0" parTransId="{098345F2-96C1-4B29-9FAA-289EE3737BE6}" sibTransId="{27A84C36-A27D-4C22-9D7D-DAE748D43849}"/>
    <dgm:cxn modelId="{8F8D758D-6A88-47F9-90BE-C93B73043481}" type="presOf" srcId="{B7AF5641-7CDB-4BA1-9A62-35F5E7BE2C12}" destId="{41E5A12A-8EE8-4884-86F3-526F0FDA2861}" srcOrd="0" destOrd="0" presId="urn:microsoft.com/office/officeart/2005/8/layout/bProcess4"/>
    <dgm:cxn modelId="{3E1CD993-42FD-46D8-A78D-407C7374D236}" srcId="{1BC064FB-6925-4937-81B4-49F089FF117D}" destId="{02FFBA0A-76E8-41CD-B4CE-DC259EFD0464}" srcOrd="5" destOrd="0" parTransId="{B5DC8E49-4567-46FF-816C-E4A9B18EB48D}" sibTransId="{DD07CA01-A3DD-4CC4-BCB2-5A2220C43F27}"/>
    <dgm:cxn modelId="{CA8A4EA5-38D6-4AE9-81DA-FBFDC205AC4D}" type="presOf" srcId="{27A84C36-A27D-4C22-9D7D-DAE748D43849}" destId="{57E419BD-D798-4FBC-9F43-D8430B061830}" srcOrd="0" destOrd="0" presId="urn:microsoft.com/office/officeart/2005/8/layout/bProcess4"/>
    <dgm:cxn modelId="{171AABA7-8CFA-4396-9E98-3746DF484B5F}" type="presOf" srcId="{D9A0F223-0BE5-4882-9C3E-A91F4F1786BC}" destId="{71D44BA0-6693-4678-AABE-1F20572BCC4E}" srcOrd="0" destOrd="0" presId="urn:microsoft.com/office/officeart/2005/8/layout/bProcess4"/>
    <dgm:cxn modelId="{B0271BAC-2F10-4588-9A07-81167F7E9F02}" srcId="{1BC064FB-6925-4937-81B4-49F089FF117D}" destId="{D9A0F223-0BE5-4882-9C3E-A91F4F1786BC}" srcOrd="1" destOrd="0" parTransId="{F8A50BAD-A06E-4D77-AC52-0AC9E7260077}" sibTransId="{F37AF226-EB1D-4B20-8BFE-77AA5ED81170}"/>
    <dgm:cxn modelId="{EB69ABAE-A3F4-406B-8C3C-4E4374A7352F}" srcId="{1BC064FB-6925-4937-81B4-49F089FF117D}" destId="{CD2F12BA-BEA0-4A4E-B829-13A74A1D420B}" srcOrd="6" destOrd="0" parTransId="{93315304-8830-48AB-86E4-0B70B55CECA7}" sibTransId="{655584D7-02D6-483B-BC83-84BD2DF02475}"/>
    <dgm:cxn modelId="{C503B8B0-8F56-493A-81BA-694D16FA07BB}" srcId="{1BC064FB-6925-4937-81B4-49F089FF117D}" destId="{A82D5EF3-340A-4D69-9999-AF9A84A11DBA}" srcOrd="4" destOrd="0" parTransId="{A5F73ECE-D67E-4B46-BF09-0EBA93494AA7}" sibTransId="{2F348B52-7F66-4F3D-9233-2E6166C86121}"/>
    <dgm:cxn modelId="{CAC232CE-6586-480E-927C-2E4B4C48BDB4}" srcId="{1BC064FB-6925-4937-81B4-49F089FF117D}" destId="{B7AF5641-7CDB-4BA1-9A62-35F5E7BE2C12}" srcOrd="2" destOrd="0" parTransId="{B0248DC9-135B-4FF9-BBE1-D5394E1FFA8C}" sibTransId="{1803AC4A-B7BA-4A70-8829-0CF11679FE4F}"/>
    <dgm:cxn modelId="{5C06F7DA-4D1A-4C6C-9589-F58586F78191}" type="presOf" srcId="{F37AF226-EB1D-4B20-8BFE-77AA5ED81170}" destId="{26521254-87F2-481B-BE59-5D0291C64EA6}" srcOrd="0" destOrd="0" presId="urn:microsoft.com/office/officeart/2005/8/layout/bProcess4"/>
    <dgm:cxn modelId="{665D72FE-783B-47AB-99A6-3067BDB89A33}" type="presOf" srcId="{02FFBA0A-76E8-41CD-B4CE-DC259EFD0464}" destId="{69ACAED8-AF41-40AC-A1AC-0155B84CDAB7}" srcOrd="0" destOrd="0" presId="urn:microsoft.com/office/officeart/2005/8/layout/bProcess4"/>
    <dgm:cxn modelId="{8C268BCE-DE2E-4137-A8A3-92D9407E9F0B}" type="presParOf" srcId="{26D030F8-17EB-46E1-8BAF-AE933CA1590B}" destId="{9284545C-4166-459D-8EAD-BAA6880488C0}" srcOrd="0" destOrd="0" presId="urn:microsoft.com/office/officeart/2005/8/layout/bProcess4"/>
    <dgm:cxn modelId="{B4998936-6692-4A55-B8EE-4F7D125654FD}" type="presParOf" srcId="{9284545C-4166-459D-8EAD-BAA6880488C0}" destId="{23188EA3-5E7F-4F03-A75D-DD9A62A36DD1}" srcOrd="0" destOrd="0" presId="urn:microsoft.com/office/officeart/2005/8/layout/bProcess4"/>
    <dgm:cxn modelId="{883F9776-76CE-44A5-BB08-6582F0A09E29}" type="presParOf" srcId="{9284545C-4166-459D-8EAD-BAA6880488C0}" destId="{D59539B0-4D18-424B-8606-EE0157BEF236}" srcOrd="1" destOrd="0" presId="urn:microsoft.com/office/officeart/2005/8/layout/bProcess4"/>
    <dgm:cxn modelId="{47726A90-21B4-43A8-8938-CFB7FED6D8E2}" type="presParOf" srcId="{26D030F8-17EB-46E1-8BAF-AE933CA1590B}" destId="{45E93D3E-52CB-41F1-B99F-AE44DB388EED}" srcOrd="1" destOrd="0" presId="urn:microsoft.com/office/officeart/2005/8/layout/bProcess4"/>
    <dgm:cxn modelId="{5A222198-0A30-4E9F-867C-855E7D7CFCF8}" type="presParOf" srcId="{26D030F8-17EB-46E1-8BAF-AE933CA1590B}" destId="{33AA3F41-2668-420A-8310-562304B76790}" srcOrd="2" destOrd="0" presId="urn:microsoft.com/office/officeart/2005/8/layout/bProcess4"/>
    <dgm:cxn modelId="{DF653D1B-63C1-44D6-982B-D5648F190199}" type="presParOf" srcId="{33AA3F41-2668-420A-8310-562304B76790}" destId="{17D94BC7-0267-48CB-9597-6A59FDDC645D}" srcOrd="0" destOrd="0" presId="urn:microsoft.com/office/officeart/2005/8/layout/bProcess4"/>
    <dgm:cxn modelId="{40954799-D735-4A7B-BFBA-D2432D9E926D}" type="presParOf" srcId="{33AA3F41-2668-420A-8310-562304B76790}" destId="{71D44BA0-6693-4678-AABE-1F20572BCC4E}" srcOrd="1" destOrd="0" presId="urn:microsoft.com/office/officeart/2005/8/layout/bProcess4"/>
    <dgm:cxn modelId="{6D5A39C5-2310-4388-9A03-92A8658D162C}" type="presParOf" srcId="{26D030F8-17EB-46E1-8BAF-AE933CA1590B}" destId="{26521254-87F2-481B-BE59-5D0291C64EA6}" srcOrd="3" destOrd="0" presId="urn:microsoft.com/office/officeart/2005/8/layout/bProcess4"/>
    <dgm:cxn modelId="{5C641259-96D2-4484-98D4-6F3DFD4A1930}" type="presParOf" srcId="{26D030F8-17EB-46E1-8BAF-AE933CA1590B}" destId="{093E0432-D327-4454-AD05-24B271495D03}" srcOrd="4" destOrd="0" presId="urn:microsoft.com/office/officeart/2005/8/layout/bProcess4"/>
    <dgm:cxn modelId="{63B251E4-96AD-4E07-A9FB-FD5E1DB39CB9}" type="presParOf" srcId="{093E0432-D327-4454-AD05-24B271495D03}" destId="{88436F78-3932-4D93-81C8-680941358A32}" srcOrd="0" destOrd="0" presId="urn:microsoft.com/office/officeart/2005/8/layout/bProcess4"/>
    <dgm:cxn modelId="{00665831-4175-493D-8D5D-7CB7B51F0CFA}" type="presParOf" srcId="{093E0432-D327-4454-AD05-24B271495D03}" destId="{41E5A12A-8EE8-4884-86F3-526F0FDA2861}" srcOrd="1" destOrd="0" presId="urn:microsoft.com/office/officeart/2005/8/layout/bProcess4"/>
    <dgm:cxn modelId="{4B94F3CC-215F-4E7C-8F71-4BE5B028B317}" type="presParOf" srcId="{26D030F8-17EB-46E1-8BAF-AE933CA1590B}" destId="{3F521676-2183-4C36-B00C-265544918A7D}" srcOrd="5" destOrd="0" presId="urn:microsoft.com/office/officeart/2005/8/layout/bProcess4"/>
    <dgm:cxn modelId="{0663FDCA-C899-4F16-B9AE-C07324E52B11}" type="presParOf" srcId="{26D030F8-17EB-46E1-8BAF-AE933CA1590B}" destId="{78697847-10C8-4F6F-9D65-9F14462891AB}" srcOrd="6" destOrd="0" presId="urn:microsoft.com/office/officeart/2005/8/layout/bProcess4"/>
    <dgm:cxn modelId="{F4752B7E-F3EA-4E53-83A1-D80336B63F5A}" type="presParOf" srcId="{78697847-10C8-4F6F-9D65-9F14462891AB}" destId="{EEBCFB4E-BB42-42D8-B154-F1ED970C5C92}" srcOrd="0" destOrd="0" presId="urn:microsoft.com/office/officeart/2005/8/layout/bProcess4"/>
    <dgm:cxn modelId="{B2BCCD8A-CC77-4B12-BC7B-3C6A88598B86}" type="presParOf" srcId="{78697847-10C8-4F6F-9D65-9F14462891AB}" destId="{1C04A8D0-CF88-4204-9576-7F46C5299590}" srcOrd="1" destOrd="0" presId="urn:microsoft.com/office/officeart/2005/8/layout/bProcess4"/>
    <dgm:cxn modelId="{F2E60818-C9A2-4079-9AB3-0FECDE8F971C}" type="presParOf" srcId="{26D030F8-17EB-46E1-8BAF-AE933CA1590B}" destId="{57E419BD-D798-4FBC-9F43-D8430B061830}" srcOrd="7" destOrd="0" presId="urn:microsoft.com/office/officeart/2005/8/layout/bProcess4"/>
    <dgm:cxn modelId="{66038C07-C2EA-4699-8E91-D20222F6D33C}" type="presParOf" srcId="{26D030F8-17EB-46E1-8BAF-AE933CA1590B}" destId="{AB2EE669-450F-4513-A306-30A5AFBD5FD8}" srcOrd="8" destOrd="0" presId="urn:microsoft.com/office/officeart/2005/8/layout/bProcess4"/>
    <dgm:cxn modelId="{09449E9B-A628-4C9C-A4EF-F333330753A4}" type="presParOf" srcId="{AB2EE669-450F-4513-A306-30A5AFBD5FD8}" destId="{66FC6BC4-B454-4B95-BCBF-B2690B91228C}" srcOrd="0" destOrd="0" presId="urn:microsoft.com/office/officeart/2005/8/layout/bProcess4"/>
    <dgm:cxn modelId="{1EAB437C-2E70-47A3-BA57-F87C3E9ED602}" type="presParOf" srcId="{AB2EE669-450F-4513-A306-30A5AFBD5FD8}" destId="{6A9B3711-2205-4219-82F1-8B49AFD54C98}" srcOrd="1" destOrd="0" presId="urn:microsoft.com/office/officeart/2005/8/layout/bProcess4"/>
    <dgm:cxn modelId="{DCF9217F-DCBA-4EAB-841C-BE37DBA4DE47}" type="presParOf" srcId="{26D030F8-17EB-46E1-8BAF-AE933CA1590B}" destId="{40C439D3-00C5-49A4-8647-282A2E9DB447}" srcOrd="9" destOrd="0" presId="urn:microsoft.com/office/officeart/2005/8/layout/bProcess4"/>
    <dgm:cxn modelId="{B42ED556-319B-4C30-8E7B-4553FEEA4F54}" type="presParOf" srcId="{26D030F8-17EB-46E1-8BAF-AE933CA1590B}" destId="{93D95B22-67CA-4249-8F0D-1CAA521DA1BE}" srcOrd="10" destOrd="0" presId="urn:microsoft.com/office/officeart/2005/8/layout/bProcess4"/>
    <dgm:cxn modelId="{332F4ACC-4FCC-4457-AF75-815F4FAE2C87}" type="presParOf" srcId="{93D95B22-67CA-4249-8F0D-1CAA521DA1BE}" destId="{11076586-A3E8-4EE6-AC9F-4F119B94AFAE}" srcOrd="0" destOrd="0" presId="urn:microsoft.com/office/officeart/2005/8/layout/bProcess4"/>
    <dgm:cxn modelId="{A4487A39-8569-470A-B916-A1A4DD3AB139}" type="presParOf" srcId="{93D95B22-67CA-4249-8F0D-1CAA521DA1BE}" destId="{69ACAED8-AF41-40AC-A1AC-0155B84CDAB7}" srcOrd="1" destOrd="0" presId="urn:microsoft.com/office/officeart/2005/8/layout/bProcess4"/>
    <dgm:cxn modelId="{7A25F6B8-138A-409B-8328-54E86A2AB3CF}" type="presParOf" srcId="{26D030F8-17EB-46E1-8BAF-AE933CA1590B}" destId="{58971488-1A3B-491A-8764-D36CE94E2CDF}" srcOrd="11" destOrd="0" presId="urn:microsoft.com/office/officeart/2005/8/layout/bProcess4"/>
    <dgm:cxn modelId="{621234F0-8890-40A3-AD60-4E1C703FF235}" type="presParOf" srcId="{26D030F8-17EB-46E1-8BAF-AE933CA1590B}" destId="{389667CB-4789-40BD-8DAC-E6760EFB6FC4}" srcOrd="12" destOrd="0" presId="urn:microsoft.com/office/officeart/2005/8/layout/bProcess4"/>
    <dgm:cxn modelId="{154911D8-3286-4769-8316-6F1830E8B8A9}" type="presParOf" srcId="{389667CB-4789-40BD-8DAC-E6760EFB6FC4}" destId="{5F04ECE0-7041-40F5-B363-9348767D66BF}" srcOrd="0" destOrd="0" presId="urn:microsoft.com/office/officeart/2005/8/layout/bProcess4"/>
    <dgm:cxn modelId="{127BC232-BD54-4D62-BEBF-C05D8EA30C1E}" type="presParOf" srcId="{389667CB-4789-40BD-8DAC-E6760EFB6FC4}" destId="{AACA2E20-CB29-47DB-8B47-644E48DE263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1BC064FB-6925-4937-81B4-49F089FF117D}" type="doc">
      <dgm:prSet loTypeId="urn:microsoft.com/office/officeart/2005/8/layout/bProcess4" loCatId="process" qsTypeId="urn:microsoft.com/office/officeart/2005/8/quickstyle/simple1" qsCatId="simple" csTypeId="urn:microsoft.com/office/officeart/2005/8/colors/accent5_2" csCatId="accent5" phldr="1"/>
      <dgm:spPr/>
      <dgm:t>
        <a:bodyPr/>
        <a:lstStyle/>
        <a:p>
          <a:endParaRPr lang="en-GB"/>
        </a:p>
      </dgm:t>
    </dgm:pt>
    <dgm:pt modelId="{1A81AFD5-C7D6-4FF7-9697-A11316D27FBD}">
      <dgm:prSet phldrT="[Text]"/>
      <dgm:spPr>
        <a:solidFill>
          <a:schemeClr val="accent4"/>
        </a:solidFill>
        <a:ln>
          <a:noFill/>
        </a:ln>
      </dgm:spPr>
      <dgm:t>
        <a:bodyPr/>
        <a:lstStyle/>
        <a:p>
          <a:pPr marL="350838" indent="-336550" algn="l">
            <a:tabLst/>
          </a:pPr>
          <a:r>
            <a:rPr lang="en-US" b="1" dirty="0"/>
            <a:t>1. 	</a:t>
          </a:r>
          <a:r>
            <a:rPr lang="fr-FR" b="1" noProof="0" dirty="0"/>
            <a:t>Identifier les enfants et les familles vulnérables</a:t>
          </a:r>
        </a:p>
      </dgm:t>
    </dgm:pt>
    <dgm:pt modelId="{8DC421CB-CE89-4B2D-89EB-B592A6A546AB}" type="parTrans" cxnId="{3AFF9D2C-B56B-4CA5-B588-B692F1522388}">
      <dgm:prSet/>
      <dgm:spPr/>
      <dgm:t>
        <a:bodyPr/>
        <a:lstStyle/>
        <a:p>
          <a:pPr algn="l"/>
          <a:endParaRPr lang="en-GB"/>
        </a:p>
      </dgm:t>
    </dgm:pt>
    <dgm:pt modelId="{16513F57-41EE-4A18-9058-AA046DE3B61C}" type="sibTrans" cxnId="{3AFF9D2C-B56B-4CA5-B588-B692F1522388}">
      <dgm:prSet/>
      <dgm:spPr>
        <a:solidFill>
          <a:schemeClr val="accent4"/>
        </a:solidFill>
      </dgm:spPr>
      <dgm:t>
        <a:bodyPr/>
        <a:lstStyle/>
        <a:p>
          <a:pPr algn="l"/>
          <a:endParaRPr lang="en-GB"/>
        </a:p>
      </dgm:t>
    </dgm:pt>
    <dgm:pt modelId="{D9A0F223-0BE5-4882-9C3E-A91F4F1786BC}">
      <dgm:prSet phldrT="[Text]"/>
      <dgm:spPr>
        <a:solidFill>
          <a:schemeClr val="accent1"/>
        </a:solidFill>
        <a:ln>
          <a:noFill/>
        </a:ln>
      </dgm:spPr>
      <dgm:t>
        <a:bodyPr/>
        <a:lstStyle/>
        <a:p>
          <a:pPr marL="350838" indent="-336550" algn="l">
            <a:tabLst/>
          </a:pPr>
          <a:r>
            <a:rPr lang="en-US" b="1" dirty="0"/>
            <a:t>2. 	</a:t>
          </a:r>
          <a:r>
            <a:rPr lang="fr-FR" b="1" noProof="0" dirty="0"/>
            <a:t>Inscrire les enfants et les familles admissibles </a:t>
          </a:r>
          <a:br>
            <a:rPr lang="fr-FR" b="1" noProof="0" dirty="0"/>
          </a:br>
          <a:r>
            <a:rPr lang="fr-FR" b="1" noProof="0" dirty="0"/>
            <a:t>(si nécessaire)</a:t>
          </a:r>
        </a:p>
      </dgm:t>
    </dgm:pt>
    <dgm:pt modelId="{F8A50BAD-A06E-4D77-AC52-0AC9E7260077}" type="parTrans" cxnId="{B0271BAC-2F10-4588-9A07-81167F7E9F02}">
      <dgm:prSet/>
      <dgm:spPr/>
      <dgm:t>
        <a:bodyPr/>
        <a:lstStyle/>
        <a:p>
          <a:pPr algn="l"/>
          <a:endParaRPr lang="en-GB"/>
        </a:p>
      </dgm:t>
    </dgm:pt>
    <dgm:pt modelId="{F37AF226-EB1D-4B20-8BFE-77AA5ED81170}" type="sibTrans" cxnId="{B0271BAC-2F10-4588-9A07-81167F7E9F02}">
      <dgm:prSet/>
      <dgm:spPr>
        <a:solidFill>
          <a:schemeClr val="accent1"/>
        </a:solidFill>
      </dgm:spPr>
      <dgm:t>
        <a:bodyPr/>
        <a:lstStyle/>
        <a:p>
          <a:pPr algn="l"/>
          <a:endParaRPr lang="en-GB"/>
        </a:p>
      </dgm:t>
    </dgm:pt>
    <dgm:pt modelId="{73C9D26A-D556-4820-A1AC-77A25D623061}">
      <dgm:prSet phldrT="[Text]"/>
      <dgm:spPr>
        <a:solidFill>
          <a:schemeClr val="bg2"/>
        </a:solidFill>
        <a:ln>
          <a:noFill/>
        </a:ln>
      </dgm:spPr>
      <dgm:t>
        <a:bodyPr/>
        <a:lstStyle/>
        <a:p>
          <a:pPr algn="l"/>
          <a:r>
            <a:rPr lang="fr-FR" b="1" noProof="0" dirty="0"/>
            <a:t>Préparer (mettre à jour) un plan de prise en charge de l’enfant ou de la famille</a:t>
          </a:r>
        </a:p>
      </dgm:t>
    </dgm:pt>
    <dgm:pt modelId="{098345F2-96C1-4B29-9FAA-289EE3737BE6}" type="parTrans" cxnId="{86A96C89-6980-419B-8B98-C1C10063AFDD}">
      <dgm:prSet/>
      <dgm:spPr/>
      <dgm:t>
        <a:bodyPr/>
        <a:lstStyle/>
        <a:p>
          <a:pPr algn="l"/>
          <a:endParaRPr lang="en-GB"/>
        </a:p>
      </dgm:t>
    </dgm:pt>
    <dgm:pt modelId="{27A84C36-A27D-4C22-9D7D-DAE748D43849}" type="sibTrans" cxnId="{86A96C89-6980-419B-8B98-C1C10063AFDD}">
      <dgm:prSet/>
      <dgm:spPr>
        <a:solidFill>
          <a:schemeClr val="bg2"/>
        </a:solidFill>
      </dgm:spPr>
      <dgm:t>
        <a:bodyPr/>
        <a:lstStyle/>
        <a:p>
          <a:pPr algn="l"/>
          <a:endParaRPr lang="en-GB"/>
        </a:p>
      </dgm:t>
    </dgm:pt>
    <dgm:pt modelId="{A82D5EF3-340A-4D69-9999-AF9A84A11DBA}">
      <dgm:prSet phldrT="[Text]"/>
      <dgm:spPr>
        <a:solidFill>
          <a:schemeClr val="bg2"/>
        </a:solidFill>
        <a:ln>
          <a:noFill/>
        </a:ln>
      </dgm:spPr>
      <dgm:t>
        <a:bodyPr/>
        <a:lstStyle/>
        <a:p>
          <a:pPr algn="l"/>
          <a:r>
            <a:rPr lang="fr-FR" b="1" noProof="0" dirty="0"/>
            <a:t>Prestation directe de services/référencements vers d’autres personnes</a:t>
          </a:r>
        </a:p>
      </dgm:t>
    </dgm:pt>
    <dgm:pt modelId="{A5F73ECE-D67E-4B46-BF09-0EBA93494AA7}" type="parTrans" cxnId="{C503B8B0-8F56-493A-81BA-694D16FA07BB}">
      <dgm:prSet/>
      <dgm:spPr/>
      <dgm:t>
        <a:bodyPr/>
        <a:lstStyle/>
        <a:p>
          <a:pPr algn="l"/>
          <a:endParaRPr lang="en-GB"/>
        </a:p>
      </dgm:t>
    </dgm:pt>
    <dgm:pt modelId="{2F348B52-7F66-4F3D-9233-2E6166C86121}" type="sibTrans" cxnId="{C503B8B0-8F56-493A-81BA-694D16FA07BB}">
      <dgm:prSet/>
      <dgm:spPr>
        <a:solidFill>
          <a:schemeClr val="bg2"/>
        </a:solidFill>
      </dgm:spPr>
      <dgm:t>
        <a:bodyPr/>
        <a:lstStyle/>
        <a:p>
          <a:pPr algn="l"/>
          <a:endParaRPr lang="en-GB"/>
        </a:p>
      </dgm:t>
    </dgm:pt>
    <dgm:pt modelId="{02FFBA0A-76E8-41CD-B4CE-DC259EFD0464}">
      <dgm:prSet phldrT="[Text]"/>
      <dgm:spPr>
        <a:solidFill>
          <a:schemeClr val="bg2"/>
        </a:solidFill>
        <a:ln>
          <a:noFill/>
        </a:ln>
      </dgm:spPr>
      <dgm:t>
        <a:bodyPr/>
        <a:lstStyle/>
        <a:p>
          <a:pPr algn="l"/>
          <a:r>
            <a:rPr lang="fr-FR" b="1" noProof="0" dirty="0"/>
            <a:t>Suivi du plan de prise </a:t>
          </a:r>
          <a:br>
            <a:rPr lang="fr-FR" b="1" noProof="0" dirty="0"/>
          </a:br>
          <a:r>
            <a:rPr lang="fr-FR" b="1" noProof="0" dirty="0"/>
            <a:t>en charge et de la mise en place</a:t>
          </a:r>
        </a:p>
      </dgm:t>
    </dgm:pt>
    <dgm:pt modelId="{B5DC8E49-4567-46FF-816C-E4A9B18EB48D}" type="parTrans" cxnId="{3E1CD993-42FD-46D8-A78D-407C7374D236}">
      <dgm:prSet/>
      <dgm:spPr/>
      <dgm:t>
        <a:bodyPr/>
        <a:lstStyle/>
        <a:p>
          <a:pPr algn="l"/>
          <a:endParaRPr lang="en-GB"/>
        </a:p>
      </dgm:t>
    </dgm:pt>
    <dgm:pt modelId="{DD07CA01-A3DD-4CC4-BCB2-5A2220C43F27}" type="sibTrans" cxnId="{3E1CD993-42FD-46D8-A78D-407C7374D236}">
      <dgm:prSet/>
      <dgm:spPr>
        <a:solidFill>
          <a:schemeClr val="bg2"/>
        </a:solidFill>
      </dgm:spPr>
      <dgm:t>
        <a:bodyPr/>
        <a:lstStyle/>
        <a:p>
          <a:pPr algn="l"/>
          <a:endParaRPr lang="en-GB"/>
        </a:p>
      </dgm:t>
    </dgm:pt>
    <dgm:pt modelId="{B7AF5641-7CDB-4BA1-9A62-35F5E7BE2C12}">
      <dgm:prSet phldrT="[Text]"/>
      <dgm:spPr>
        <a:solidFill>
          <a:schemeClr val="bg2"/>
        </a:solidFill>
        <a:ln>
          <a:noFill/>
        </a:ln>
      </dgm:spPr>
      <dgm:t>
        <a:bodyPr/>
        <a:lstStyle/>
        <a:p>
          <a:pPr marL="350838" indent="-350838" algn="l">
            <a:tabLst/>
          </a:pPr>
          <a:r>
            <a:rPr lang="en-US" b="1" dirty="0"/>
            <a:t>3. 	</a:t>
          </a:r>
          <a:r>
            <a:rPr lang="fr-FR" b="1" noProof="0" dirty="0"/>
            <a:t>Evaluer(réévaluer) les enfants/famille vulnérables</a:t>
          </a:r>
        </a:p>
      </dgm:t>
    </dgm:pt>
    <dgm:pt modelId="{B0248DC9-135B-4FF9-BBE1-D5394E1FFA8C}" type="parTrans" cxnId="{CAC232CE-6586-480E-927C-2E4B4C48BDB4}">
      <dgm:prSet/>
      <dgm:spPr/>
      <dgm:t>
        <a:bodyPr/>
        <a:lstStyle/>
        <a:p>
          <a:pPr algn="l"/>
          <a:endParaRPr lang="en-GB"/>
        </a:p>
      </dgm:t>
    </dgm:pt>
    <dgm:pt modelId="{1803AC4A-B7BA-4A70-8829-0CF11679FE4F}" type="sibTrans" cxnId="{CAC232CE-6586-480E-927C-2E4B4C48BDB4}">
      <dgm:prSet/>
      <dgm:spPr>
        <a:solidFill>
          <a:schemeClr val="bg2"/>
        </a:solidFill>
      </dgm:spPr>
      <dgm:t>
        <a:bodyPr/>
        <a:lstStyle/>
        <a:p>
          <a:pPr algn="l"/>
          <a:endParaRPr lang="en-GB"/>
        </a:p>
      </dgm:t>
    </dgm:pt>
    <dgm:pt modelId="{CD2F12BA-BEA0-4A4E-B829-13A74A1D420B}">
      <dgm:prSet phldrT="[Text]"/>
      <dgm:spPr>
        <a:solidFill>
          <a:schemeClr val="bg2"/>
        </a:solidFill>
        <a:ln>
          <a:noFill/>
        </a:ln>
      </dgm:spPr>
      <dgm:t>
        <a:bodyPr/>
        <a:lstStyle/>
        <a:p>
          <a:pPr algn="l"/>
          <a:r>
            <a:rPr lang="fr-FR" b="1" noProof="0" dirty="0"/>
            <a:t>Clôture du dossier (sevrage)</a:t>
          </a:r>
        </a:p>
      </dgm:t>
    </dgm:pt>
    <dgm:pt modelId="{93315304-8830-48AB-86E4-0B70B55CECA7}" type="parTrans" cxnId="{EB69ABAE-A3F4-406B-8C3C-4E4374A7352F}">
      <dgm:prSet/>
      <dgm:spPr/>
      <dgm:t>
        <a:bodyPr/>
        <a:lstStyle/>
        <a:p>
          <a:pPr algn="l"/>
          <a:endParaRPr lang="en-GB"/>
        </a:p>
      </dgm:t>
    </dgm:pt>
    <dgm:pt modelId="{655584D7-02D6-483B-BC83-84BD2DF02475}" type="sibTrans" cxnId="{EB69ABAE-A3F4-406B-8C3C-4E4374A7352F}">
      <dgm:prSet/>
      <dgm:spPr/>
      <dgm:t>
        <a:bodyPr/>
        <a:lstStyle/>
        <a:p>
          <a:pPr algn="l"/>
          <a:endParaRPr lang="en-GB"/>
        </a:p>
      </dgm:t>
    </dgm:pt>
    <dgm:pt modelId="{26D030F8-17EB-46E1-8BAF-AE933CA1590B}" type="pres">
      <dgm:prSet presAssocID="{1BC064FB-6925-4937-81B4-49F089FF117D}" presName="Name0" presStyleCnt="0">
        <dgm:presLayoutVars>
          <dgm:dir/>
          <dgm:resizeHandles/>
        </dgm:presLayoutVars>
      </dgm:prSet>
      <dgm:spPr/>
    </dgm:pt>
    <dgm:pt modelId="{9284545C-4166-459D-8EAD-BAA6880488C0}" type="pres">
      <dgm:prSet presAssocID="{1A81AFD5-C7D6-4FF7-9697-A11316D27FBD}" presName="compNode" presStyleCnt="0"/>
      <dgm:spPr/>
    </dgm:pt>
    <dgm:pt modelId="{23188EA3-5E7F-4F03-A75D-DD9A62A36DD1}" type="pres">
      <dgm:prSet presAssocID="{1A81AFD5-C7D6-4FF7-9697-A11316D27FBD}" presName="dummyConnPt" presStyleCnt="0"/>
      <dgm:spPr/>
    </dgm:pt>
    <dgm:pt modelId="{D59539B0-4D18-424B-8606-EE0157BEF236}" type="pres">
      <dgm:prSet presAssocID="{1A81AFD5-C7D6-4FF7-9697-A11316D27FBD}" presName="node" presStyleLbl="node1" presStyleIdx="0" presStyleCnt="7" custLinFactNeighborX="17174" custLinFactNeighborY="-31443">
        <dgm:presLayoutVars>
          <dgm:bulletEnabled val="1"/>
        </dgm:presLayoutVars>
      </dgm:prSet>
      <dgm:spPr/>
    </dgm:pt>
    <dgm:pt modelId="{45E93D3E-52CB-41F1-B99F-AE44DB388EED}" type="pres">
      <dgm:prSet presAssocID="{16513F57-41EE-4A18-9058-AA046DE3B61C}" presName="sibTrans" presStyleLbl="bgSibTrans2D1" presStyleIdx="0" presStyleCnt="6" custLinFactY="19346" custLinFactNeighborX="452" custLinFactNeighborY="100000"/>
      <dgm:spPr/>
    </dgm:pt>
    <dgm:pt modelId="{33AA3F41-2668-420A-8310-562304B76790}" type="pres">
      <dgm:prSet presAssocID="{D9A0F223-0BE5-4882-9C3E-A91F4F1786BC}" presName="compNode" presStyleCnt="0"/>
      <dgm:spPr/>
    </dgm:pt>
    <dgm:pt modelId="{17D94BC7-0267-48CB-9597-6A59FDDC645D}" type="pres">
      <dgm:prSet presAssocID="{D9A0F223-0BE5-4882-9C3E-A91F4F1786BC}" presName="dummyConnPt" presStyleCnt="0"/>
      <dgm:spPr/>
    </dgm:pt>
    <dgm:pt modelId="{71D44BA0-6693-4678-AABE-1F20572BCC4E}" type="pres">
      <dgm:prSet presAssocID="{D9A0F223-0BE5-4882-9C3E-A91F4F1786BC}" presName="node" presStyleLbl="node1" presStyleIdx="1" presStyleCnt="7" custLinFactX="100000" custLinFactY="-61253" custLinFactNeighborX="166184" custLinFactNeighborY="-100000">
        <dgm:presLayoutVars>
          <dgm:bulletEnabled val="1"/>
        </dgm:presLayoutVars>
      </dgm:prSet>
      <dgm:spPr/>
    </dgm:pt>
    <dgm:pt modelId="{26521254-87F2-481B-BE59-5D0291C64EA6}" type="pres">
      <dgm:prSet presAssocID="{F37AF226-EB1D-4B20-8BFE-77AA5ED81170}" presName="sibTrans" presStyleLbl="bgSibTrans2D1" presStyleIdx="1" presStyleCnt="6" custLinFactY="77230" custLinFactNeighborX="868" custLinFactNeighborY="100000"/>
      <dgm:spPr/>
    </dgm:pt>
    <dgm:pt modelId="{093E0432-D327-4454-AD05-24B271495D03}" type="pres">
      <dgm:prSet presAssocID="{B7AF5641-7CDB-4BA1-9A62-35F5E7BE2C12}" presName="compNode" presStyleCnt="0"/>
      <dgm:spPr/>
    </dgm:pt>
    <dgm:pt modelId="{88436F78-3932-4D93-81C8-680941358A32}" type="pres">
      <dgm:prSet presAssocID="{B7AF5641-7CDB-4BA1-9A62-35F5E7BE2C12}" presName="dummyConnPt" presStyleCnt="0"/>
      <dgm:spPr/>
    </dgm:pt>
    <dgm:pt modelId="{41E5A12A-8EE8-4884-86F3-526F0FDA2861}" type="pres">
      <dgm:prSet presAssocID="{B7AF5641-7CDB-4BA1-9A62-35F5E7BE2C12}" presName="node" presStyleLbl="node1" presStyleIdx="2" presStyleCnt="7" custLinFactX="35364" custLinFactY="-100000" custLinFactNeighborX="100000" custLinFactNeighborY="-104837">
        <dgm:presLayoutVars>
          <dgm:bulletEnabled val="1"/>
        </dgm:presLayoutVars>
      </dgm:prSet>
      <dgm:spPr/>
    </dgm:pt>
    <dgm:pt modelId="{3F521676-2183-4C36-B00C-265544918A7D}" type="pres">
      <dgm:prSet presAssocID="{1803AC4A-B7BA-4A70-8829-0CF11679FE4F}" presName="sibTrans" presStyleLbl="bgSibTrans2D1" presStyleIdx="2" presStyleCnt="6" custLinFactNeighborX="8667" custLinFactNeighborY="92555"/>
      <dgm:spPr/>
    </dgm:pt>
    <dgm:pt modelId="{78697847-10C8-4F6F-9D65-9F14462891AB}" type="pres">
      <dgm:prSet presAssocID="{73C9D26A-D556-4820-A1AC-77A25D623061}" presName="compNode" presStyleCnt="0"/>
      <dgm:spPr/>
    </dgm:pt>
    <dgm:pt modelId="{EEBCFB4E-BB42-42D8-B154-F1ED970C5C92}" type="pres">
      <dgm:prSet presAssocID="{73C9D26A-D556-4820-A1AC-77A25D623061}" presName="dummyConnPt" presStyleCnt="0"/>
      <dgm:spPr/>
    </dgm:pt>
    <dgm:pt modelId="{1C04A8D0-CF88-4204-9576-7F46C5299590}" type="pres">
      <dgm:prSet presAssocID="{73C9D26A-D556-4820-A1AC-77A25D623061}" presName="node" presStyleLbl="node1" presStyleIdx="3" presStyleCnt="7" custLinFactX="32802" custLinFactY="-7008" custLinFactNeighborX="100000" custLinFactNeighborY="-100000">
        <dgm:presLayoutVars>
          <dgm:bulletEnabled val="1"/>
        </dgm:presLayoutVars>
      </dgm:prSet>
      <dgm:spPr/>
    </dgm:pt>
    <dgm:pt modelId="{57E419BD-D798-4FBC-9F43-D8430B061830}" type="pres">
      <dgm:prSet presAssocID="{27A84C36-A27D-4C22-9D7D-DAE748D43849}" presName="sibTrans" presStyleLbl="bgSibTrans2D1" presStyleIdx="3" presStyleCnt="6" custLinFactY="100000" custLinFactNeighborX="14854" custLinFactNeighborY="140374"/>
      <dgm:spPr/>
    </dgm:pt>
    <dgm:pt modelId="{AB2EE669-450F-4513-A306-30A5AFBD5FD8}" type="pres">
      <dgm:prSet presAssocID="{A82D5EF3-340A-4D69-9999-AF9A84A11DBA}" presName="compNode" presStyleCnt="0"/>
      <dgm:spPr/>
    </dgm:pt>
    <dgm:pt modelId="{66FC6BC4-B454-4B95-BCBF-B2690B91228C}" type="pres">
      <dgm:prSet presAssocID="{A82D5EF3-340A-4D69-9999-AF9A84A11DBA}" presName="dummyConnPt" presStyleCnt="0"/>
      <dgm:spPr/>
    </dgm:pt>
    <dgm:pt modelId="{6A9B3711-2205-4219-82F1-8B49AFD54C98}" type="pres">
      <dgm:prSet presAssocID="{A82D5EF3-340A-4D69-9999-AF9A84A11DBA}" presName="node" presStyleLbl="node1" presStyleIdx="4" presStyleCnt="7" custLinFactY="40838" custLinFactNeighborX="13090" custLinFactNeighborY="100000">
        <dgm:presLayoutVars>
          <dgm:bulletEnabled val="1"/>
        </dgm:presLayoutVars>
      </dgm:prSet>
      <dgm:spPr/>
    </dgm:pt>
    <dgm:pt modelId="{40C439D3-00C5-49A4-8647-282A2E9DB447}" type="pres">
      <dgm:prSet presAssocID="{2F348B52-7F66-4F3D-9233-2E6166C86121}" presName="sibTrans" presStyleLbl="bgSibTrans2D1" presStyleIdx="4" presStyleCnt="6" custLinFactNeighborX="1936" custLinFactNeighborY="-6677"/>
      <dgm:spPr/>
    </dgm:pt>
    <dgm:pt modelId="{93D95B22-67CA-4249-8F0D-1CAA521DA1BE}" type="pres">
      <dgm:prSet presAssocID="{02FFBA0A-76E8-41CD-B4CE-DC259EFD0464}" presName="compNode" presStyleCnt="0"/>
      <dgm:spPr/>
    </dgm:pt>
    <dgm:pt modelId="{11076586-A3E8-4EE6-AC9F-4F119B94AFAE}" type="pres">
      <dgm:prSet presAssocID="{02FFBA0A-76E8-41CD-B4CE-DC259EFD0464}" presName="dummyConnPt" presStyleCnt="0"/>
      <dgm:spPr/>
    </dgm:pt>
    <dgm:pt modelId="{69ACAED8-AF41-40AC-A1AC-0155B84CDAB7}" type="pres">
      <dgm:prSet presAssocID="{02FFBA0A-76E8-41CD-B4CE-DC259EFD0464}" presName="node" presStyleLbl="node1" presStyleIdx="5" presStyleCnt="7" custLinFactX="-15826" custLinFactY="33942" custLinFactNeighborX="-100000" custLinFactNeighborY="100000">
        <dgm:presLayoutVars>
          <dgm:bulletEnabled val="1"/>
        </dgm:presLayoutVars>
      </dgm:prSet>
      <dgm:spPr/>
    </dgm:pt>
    <dgm:pt modelId="{58971488-1A3B-491A-8764-D36CE94E2CDF}" type="pres">
      <dgm:prSet presAssocID="{DD07CA01-A3DD-4CC4-BCB2-5A2220C43F27}" presName="sibTrans" presStyleLbl="bgSibTrans2D1" presStyleIdx="5" presStyleCnt="6" custLinFactY="18294" custLinFactNeighborX="31113" custLinFactNeighborY="100000"/>
      <dgm:spPr/>
    </dgm:pt>
    <dgm:pt modelId="{389667CB-4789-40BD-8DAC-E6760EFB6FC4}" type="pres">
      <dgm:prSet presAssocID="{CD2F12BA-BEA0-4A4E-B829-13A74A1D420B}" presName="compNode" presStyleCnt="0"/>
      <dgm:spPr/>
    </dgm:pt>
    <dgm:pt modelId="{5F04ECE0-7041-40F5-B363-9348767D66BF}" type="pres">
      <dgm:prSet presAssocID="{CD2F12BA-BEA0-4A4E-B829-13A74A1D420B}" presName="dummyConnPt" presStyleCnt="0"/>
      <dgm:spPr/>
    </dgm:pt>
    <dgm:pt modelId="{AACA2E20-CB29-47DB-8B47-644E48DE263B}" type="pres">
      <dgm:prSet presAssocID="{CD2F12BA-BEA0-4A4E-B829-13A74A1D420B}" presName="node" presStyleLbl="node1" presStyleIdx="6" presStyleCnt="7" custLinFactX="-100000" custLinFactY="100000" custLinFactNeighborX="-148826" custLinFactNeighborY="165838">
        <dgm:presLayoutVars>
          <dgm:bulletEnabled val="1"/>
        </dgm:presLayoutVars>
      </dgm:prSet>
      <dgm:spPr/>
    </dgm:pt>
  </dgm:ptLst>
  <dgm:cxnLst>
    <dgm:cxn modelId="{77DD0B01-8F8E-2149-BD03-75C225BFE083}" type="presOf" srcId="{DD07CA01-A3DD-4CC4-BCB2-5A2220C43F27}" destId="{58971488-1A3B-491A-8764-D36CE94E2CDF}" srcOrd="0" destOrd="0" presId="urn:microsoft.com/office/officeart/2005/8/layout/bProcess4"/>
    <dgm:cxn modelId="{654B940A-757F-F44D-A1FE-A79DE08FBCE4}" type="presOf" srcId="{1A81AFD5-C7D6-4FF7-9697-A11316D27FBD}" destId="{D59539B0-4D18-424B-8606-EE0157BEF236}" srcOrd="0" destOrd="0" presId="urn:microsoft.com/office/officeart/2005/8/layout/bProcess4"/>
    <dgm:cxn modelId="{5A354920-F1D0-7C4B-A834-81981640E0C5}" type="presOf" srcId="{CD2F12BA-BEA0-4A4E-B829-13A74A1D420B}" destId="{AACA2E20-CB29-47DB-8B47-644E48DE263B}" srcOrd="0" destOrd="0" presId="urn:microsoft.com/office/officeart/2005/8/layout/bProcess4"/>
    <dgm:cxn modelId="{3AFF9D2C-B56B-4CA5-B588-B692F1522388}" srcId="{1BC064FB-6925-4937-81B4-49F089FF117D}" destId="{1A81AFD5-C7D6-4FF7-9697-A11316D27FBD}" srcOrd="0" destOrd="0" parTransId="{8DC421CB-CE89-4B2D-89EB-B592A6A546AB}" sibTransId="{16513F57-41EE-4A18-9058-AA046DE3B61C}"/>
    <dgm:cxn modelId="{257E0D2E-12C7-294E-9E33-983F1E1B1F93}" type="presOf" srcId="{02FFBA0A-76E8-41CD-B4CE-DC259EFD0464}" destId="{69ACAED8-AF41-40AC-A1AC-0155B84CDAB7}" srcOrd="0" destOrd="0" presId="urn:microsoft.com/office/officeart/2005/8/layout/bProcess4"/>
    <dgm:cxn modelId="{773C7E39-CAB5-D247-B5A6-2B1434D88038}" type="presOf" srcId="{16513F57-41EE-4A18-9058-AA046DE3B61C}" destId="{45E93D3E-52CB-41F1-B99F-AE44DB388EED}" srcOrd="0" destOrd="0" presId="urn:microsoft.com/office/officeart/2005/8/layout/bProcess4"/>
    <dgm:cxn modelId="{B81E533B-DD54-0A40-A951-C1A42A6243CB}" type="presOf" srcId="{1803AC4A-B7BA-4A70-8829-0CF11679FE4F}" destId="{3F521676-2183-4C36-B00C-265544918A7D}" srcOrd="0" destOrd="0" presId="urn:microsoft.com/office/officeart/2005/8/layout/bProcess4"/>
    <dgm:cxn modelId="{1080CF3B-20A8-0547-8996-2B32C945EAA1}" type="presOf" srcId="{1BC064FB-6925-4937-81B4-49F089FF117D}" destId="{26D030F8-17EB-46E1-8BAF-AE933CA1590B}" srcOrd="0" destOrd="0" presId="urn:microsoft.com/office/officeart/2005/8/layout/bProcess4"/>
    <dgm:cxn modelId="{265F9A60-1DA3-C144-BAD9-78ECF081F369}" type="presOf" srcId="{F37AF226-EB1D-4B20-8BFE-77AA5ED81170}" destId="{26521254-87F2-481B-BE59-5D0291C64EA6}" srcOrd="0" destOrd="0" presId="urn:microsoft.com/office/officeart/2005/8/layout/bProcess4"/>
    <dgm:cxn modelId="{E3048E6B-F108-7642-B635-B76CAAF7AE73}" type="presOf" srcId="{D9A0F223-0BE5-4882-9C3E-A91F4F1786BC}" destId="{71D44BA0-6693-4678-AABE-1F20572BCC4E}" srcOrd="0" destOrd="0" presId="urn:microsoft.com/office/officeart/2005/8/layout/bProcess4"/>
    <dgm:cxn modelId="{E7B16C53-D96B-B343-9CE2-946C5051C95D}" type="presOf" srcId="{2F348B52-7F66-4F3D-9233-2E6166C86121}" destId="{40C439D3-00C5-49A4-8647-282A2E9DB447}" srcOrd="0" destOrd="0" presId="urn:microsoft.com/office/officeart/2005/8/layout/bProcess4"/>
    <dgm:cxn modelId="{7B20DB76-20A3-5F42-AF35-2F9234ABAF54}" type="presOf" srcId="{B7AF5641-7CDB-4BA1-9A62-35F5E7BE2C12}" destId="{41E5A12A-8EE8-4884-86F3-526F0FDA2861}" srcOrd="0" destOrd="0" presId="urn:microsoft.com/office/officeart/2005/8/layout/bProcess4"/>
    <dgm:cxn modelId="{CEB21577-0679-2F40-A86B-49B812D354CF}" type="presOf" srcId="{A82D5EF3-340A-4D69-9999-AF9A84A11DBA}" destId="{6A9B3711-2205-4219-82F1-8B49AFD54C98}" srcOrd="0" destOrd="0" presId="urn:microsoft.com/office/officeart/2005/8/layout/bProcess4"/>
    <dgm:cxn modelId="{B889577A-BAD7-AE4E-A801-34F5467A4D14}" type="presOf" srcId="{27A84C36-A27D-4C22-9D7D-DAE748D43849}" destId="{57E419BD-D798-4FBC-9F43-D8430B061830}" srcOrd="0" destOrd="0" presId="urn:microsoft.com/office/officeart/2005/8/layout/bProcess4"/>
    <dgm:cxn modelId="{86A96C89-6980-419B-8B98-C1C10063AFDD}" srcId="{1BC064FB-6925-4937-81B4-49F089FF117D}" destId="{73C9D26A-D556-4820-A1AC-77A25D623061}" srcOrd="3" destOrd="0" parTransId="{098345F2-96C1-4B29-9FAA-289EE3737BE6}" sibTransId="{27A84C36-A27D-4C22-9D7D-DAE748D43849}"/>
    <dgm:cxn modelId="{3E1CD993-42FD-46D8-A78D-407C7374D236}" srcId="{1BC064FB-6925-4937-81B4-49F089FF117D}" destId="{02FFBA0A-76E8-41CD-B4CE-DC259EFD0464}" srcOrd="5" destOrd="0" parTransId="{B5DC8E49-4567-46FF-816C-E4A9B18EB48D}" sibTransId="{DD07CA01-A3DD-4CC4-BCB2-5A2220C43F27}"/>
    <dgm:cxn modelId="{B0271BAC-2F10-4588-9A07-81167F7E9F02}" srcId="{1BC064FB-6925-4937-81B4-49F089FF117D}" destId="{D9A0F223-0BE5-4882-9C3E-A91F4F1786BC}" srcOrd="1" destOrd="0" parTransId="{F8A50BAD-A06E-4D77-AC52-0AC9E7260077}" sibTransId="{F37AF226-EB1D-4B20-8BFE-77AA5ED81170}"/>
    <dgm:cxn modelId="{EB69ABAE-A3F4-406B-8C3C-4E4374A7352F}" srcId="{1BC064FB-6925-4937-81B4-49F089FF117D}" destId="{CD2F12BA-BEA0-4A4E-B829-13A74A1D420B}" srcOrd="6" destOrd="0" parTransId="{93315304-8830-48AB-86E4-0B70B55CECA7}" sibTransId="{655584D7-02D6-483B-BC83-84BD2DF02475}"/>
    <dgm:cxn modelId="{C503B8B0-8F56-493A-81BA-694D16FA07BB}" srcId="{1BC064FB-6925-4937-81B4-49F089FF117D}" destId="{A82D5EF3-340A-4D69-9999-AF9A84A11DBA}" srcOrd="4" destOrd="0" parTransId="{A5F73ECE-D67E-4B46-BF09-0EBA93494AA7}" sibTransId="{2F348B52-7F66-4F3D-9233-2E6166C86121}"/>
    <dgm:cxn modelId="{F072A3BC-B604-E84E-BDD8-934FDEFED79C}" type="presOf" srcId="{73C9D26A-D556-4820-A1AC-77A25D623061}" destId="{1C04A8D0-CF88-4204-9576-7F46C5299590}" srcOrd="0" destOrd="0" presId="urn:microsoft.com/office/officeart/2005/8/layout/bProcess4"/>
    <dgm:cxn modelId="{CAC232CE-6586-480E-927C-2E4B4C48BDB4}" srcId="{1BC064FB-6925-4937-81B4-49F089FF117D}" destId="{B7AF5641-7CDB-4BA1-9A62-35F5E7BE2C12}" srcOrd="2" destOrd="0" parTransId="{B0248DC9-135B-4FF9-BBE1-D5394E1FFA8C}" sibTransId="{1803AC4A-B7BA-4A70-8829-0CF11679FE4F}"/>
    <dgm:cxn modelId="{F623E3C6-EF35-B847-A5BA-EC058B2C4055}" type="presParOf" srcId="{26D030F8-17EB-46E1-8BAF-AE933CA1590B}" destId="{9284545C-4166-459D-8EAD-BAA6880488C0}" srcOrd="0" destOrd="0" presId="urn:microsoft.com/office/officeart/2005/8/layout/bProcess4"/>
    <dgm:cxn modelId="{E91318BD-856B-2241-A57C-AD6B9EC973EB}" type="presParOf" srcId="{9284545C-4166-459D-8EAD-BAA6880488C0}" destId="{23188EA3-5E7F-4F03-A75D-DD9A62A36DD1}" srcOrd="0" destOrd="0" presId="urn:microsoft.com/office/officeart/2005/8/layout/bProcess4"/>
    <dgm:cxn modelId="{C11DECD8-05A1-2047-BC88-19253BA92ABC}" type="presParOf" srcId="{9284545C-4166-459D-8EAD-BAA6880488C0}" destId="{D59539B0-4D18-424B-8606-EE0157BEF236}" srcOrd="1" destOrd="0" presId="urn:microsoft.com/office/officeart/2005/8/layout/bProcess4"/>
    <dgm:cxn modelId="{DEF74DF5-88E9-2249-AAD1-0A9510D9716D}" type="presParOf" srcId="{26D030F8-17EB-46E1-8BAF-AE933CA1590B}" destId="{45E93D3E-52CB-41F1-B99F-AE44DB388EED}" srcOrd="1" destOrd="0" presId="urn:microsoft.com/office/officeart/2005/8/layout/bProcess4"/>
    <dgm:cxn modelId="{8F0592F6-D659-584F-8BB7-2DA362BDB56C}" type="presParOf" srcId="{26D030F8-17EB-46E1-8BAF-AE933CA1590B}" destId="{33AA3F41-2668-420A-8310-562304B76790}" srcOrd="2" destOrd="0" presId="urn:microsoft.com/office/officeart/2005/8/layout/bProcess4"/>
    <dgm:cxn modelId="{10DED3A0-F653-1841-B93E-7F2C4D458ED4}" type="presParOf" srcId="{33AA3F41-2668-420A-8310-562304B76790}" destId="{17D94BC7-0267-48CB-9597-6A59FDDC645D}" srcOrd="0" destOrd="0" presId="urn:microsoft.com/office/officeart/2005/8/layout/bProcess4"/>
    <dgm:cxn modelId="{249F87C7-766A-564A-B435-2C5A74F61458}" type="presParOf" srcId="{33AA3F41-2668-420A-8310-562304B76790}" destId="{71D44BA0-6693-4678-AABE-1F20572BCC4E}" srcOrd="1" destOrd="0" presId="urn:microsoft.com/office/officeart/2005/8/layout/bProcess4"/>
    <dgm:cxn modelId="{8DBDDFDE-3365-6F4A-B4F7-1CD4D57AB40D}" type="presParOf" srcId="{26D030F8-17EB-46E1-8BAF-AE933CA1590B}" destId="{26521254-87F2-481B-BE59-5D0291C64EA6}" srcOrd="3" destOrd="0" presId="urn:microsoft.com/office/officeart/2005/8/layout/bProcess4"/>
    <dgm:cxn modelId="{87E36F81-B823-A242-8C38-19B6C33B3E21}" type="presParOf" srcId="{26D030F8-17EB-46E1-8BAF-AE933CA1590B}" destId="{093E0432-D327-4454-AD05-24B271495D03}" srcOrd="4" destOrd="0" presId="urn:microsoft.com/office/officeart/2005/8/layout/bProcess4"/>
    <dgm:cxn modelId="{C806BFB3-FC90-834D-8A45-339D25A93779}" type="presParOf" srcId="{093E0432-D327-4454-AD05-24B271495D03}" destId="{88436F78-3932-4D93-81C8-680941358A32}" srcOrd="0" destOrd="0" presId="urn:microsoft.com/office/officeart/2005/8/layout/bProcess4"/>
    <dgm:cxn modelId="{62E4FDFE-B345-654F-8A69-FB6F0B047B6D}" type="presParOf" srcId="{093E0432-D327-4454-AD05-24B271495D03}" destId="{41E5A12A-8EE8-4884-86F3-526F0FDA2861}" srcOrd="1" destOrd="0" presId="urn:microsoft.com/office/officeart/2005/8/layout/bProcess4"/>
    <dgm:cxn modelId="{97AD0253-9719-B94C-BEC5-5489BFAD8B27}" type="presParOf" srcId="{26D030F8-17EB-46E1-8BAF-AE933CA1590B}" destId="{3F521676-2183-4C36-B00C-265544918A7D}" srcOrd="5" destOrd="0" presId="urn:microsoft.com/office/officeart/2005/8/layout/bProcess4"/>
    <dgm:cxn modelId="{B4D411C2-475B-9543-B7E3-13A9476B287B}" type="presParOf" srcId="{26D030F8-17EB-46E1-8BAF-AE933CA1590B}" destId="{78697847-10C8-4F6F-9D65-9F14462891AB}" srcOrd="6" destOrd="0" presId="urn:microsoft.com/office/officeart/2005/8/layout/bProcess4"/>
    <dgm:cxn modelId="{7F4D4DC1-27E4-8240-AF2E-A72151A44CC7}" type="presParOf" srcId="{78697847-10C8-4F6F-9D65-9F14462891AB}" destId="{EEBCFB4E-BB42-42D8-B154-F1ED970C5C92}" srcOrd="0" destOrd="0" presId="urn:microsoft.com/office/officeart/2005/8/layout/bProcess4"/>
    <dgm:cxn modelId="{53B56B49-39F7-F849-B076-0B0CFDF79265}" type="presParOf" srcId="{78697847-10C8-4F6F-9D65-9F14462891AB}" destId="{1C04A8D0-CF88-4204-9576-7F46C5299590}" srcOrd="1" destOrd="0" presId="urn:microsoft.com/office/officeart/2005/8/layout/bProcess4"/>
    <dgm:cxn modelId="{763A4F58-E9DF-5048-B0AC-A9DD783E4D86}" type="presParOf" srcId="{26D030F8-17EB-46E1-8BAF-AE933CA1590B}" destId="{57E419BD-D798-4FBC-9F43-D8430B061830}" srcOrd="7" destOrd="0" presId="urn:microsoft.com/office/officeart/2005/8/layout/bProcess4"/>
    <dgm:cxn modelId="{2CA46F59-8007-9142-A1FA-988E4C1B5AA8}" type="presParOf" srcId="{26D030F8-17EB-46E1-8BAF-AE933CA1590B}" destId="{AB2EE669-450F-4513-A306-30A5AFBD5FD8}" srcOrd="8" destOrd="0" presId="urn:microsoft.com/office/officeart/2005/8/layout/bProcess4"/>
    <dgm:cxn modelId="{314FA800-F0E4-9244-A6C4-DDCC982052E9}" type="presParOf" srcId="{AB2EE669-450F-4513-A306-30A5AFBD5FD8}" destId="{66FC6BC4-B454-4B95-BCBF-B2690B91228C}" srcOrd="0" destOrd="0" presId="urn:microsoft.com/office/officeart/2005/8/layout/bProcess4"/>
    <dgm:cxn modelId="{F202B06B-EFDB-6747-917B-EF02EDE8591F}" type="presParOf" srcId="{AB2EE669-450F-4513-A306-30A5AFBD5FD8}" destId="{6A9B3711-2205-4219-82F1-8B49AFD54C98}" srcOrd="1" destOrd="0" presId="urn:microsoft.com/office/officeart/2005/8/layout/bProcess4"/>
    <dgm:cxn modelId="{12FE595A-7D06-0C42-AF18-B43F773F0026}" type="presParOf" srcId="{26D030F8-17EB-46E1-8BAF-AE933CA1590B}" destId="{40C439D3-00C5-49A4-8647-282A2E9DB447}" srcOrd="9" destOrd="0" presId="urn:microsoft.com/office/officeart/2005/8/layout/bProcess4"/>
    <dgm:cxn modelId="{B0F87716-0734-8545-B32F-75EF5BBBBBE6}" type="presParOf" srcId="{26D030F8-17EB-46E1-8BAF-AE933CA1590B}" destId="{93D95B22-67CA-4249-8F0D-1CAA521DA1BE}" srcOrd="10" destOrd="0" presId="urn:microsoft.com/office/officeart/2005/8/layout/bProcess4"/>
    <dgm:cxn modelId="{C4381B3D-E18C-1B4E-8B92-3369B6AE96FB}" type="presParOf" srcId="{93D95B22-67CA-4249-8F0D-1CAA521DA1BE}" destId="{11076586-A3E8-4EE6-AC9F-4F119B94AFAE}" srcOrd="0" destOrd="0" presId="urn:microsoft.com/office/officeart/2005/8/layout/bProcess4"/>
    <dgm:cxn modelId="{D0E149E9-FEDE-D44F-A316-9BFEA609C48E}" type="presParOf" srcId="{93D95B22-67CA-4249-8F0D-1CAA521DA1BE}" destId="{69ACAED8-AF41-40AC-A1AC-0155B84CDAB7}" srcOrd="1" destOrd="0" presId="urn:microsoft.com/office/officeart/2005/8/layout/bProcess4"/>
    <dgm:cxn modelId="{00978F8C-1096-C842-8CAF-2D6AD69C3AE6}" type="presParOf" srcId="{26D030F8-17EB-46E1-8BAF-AE933CA1590B}" destId="{58971488-1A3B-491A-8764-D36CE94E2CDF}" srcOrd="11" destOrd="0" presId="urn:microsoft.com/office/officeart/2005/8/layout/bProcess4"/>
    <dgm:cxn modelId="{C2C2FB85-1C59-994C-9C6F-26DE6BF0E2CC}" type="presParOf" srcId="{26D030F8-17EB-46E1-8BAF-AE933CA1590B}" destId="{389667CB-4789-40BD-8DAC-E6760EFB6FC4}" srcOrd="12" destOrd="0" presId="urn:microsoft.com/office/officeart/2005/8/layout/bProcess4"/>
    <dgm:cxn modelId="{3F9CDC36-EDDD-EF49-ADA3-EE544A61D7C9}" type="presParOf" srcId="{389667CB-4789-40BD-8DAC-E6760EFB6FC4}" destId="{5F04ECE0-7041-40F5-B363-9348767D66BF}" srcOrd="0" destOrd="0" presId="urn:microsoft.com/office/officeart/2005/8/layout/bProcess4"/>
    <dgm:cxn modelId="{F54EF229-E60A-8F45-BA13-F66684B1E2D4}" type="presParOf" srcId="{389667CB-4789-40BD-8DAC-E6760EFB6FC4}" destId="{AACA2E20-CB29-47DB-8B47-644E48DE263B}" srcOrd="1" destOrd="0" presId="urn:microsoft.com/office/officeart/2005/8/layout/bProcess4"/>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77EF48E-BF0A-D14E-9EC7-A57140037BF9}">
      <dsp:nvSpPr>
        <dsp:cNvPr id="0" name=""/>
        <dsp:cNvSpPr/>
      </dsp:nvSpPr>
      <dsp:spPr>
        <a:xfrm>
          <a:off x="3029" y="2629"/>
          <a:ext cx="8201283" cy="1288973"/>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ts val="0"/>
            </a:spcAft>
            <a:buNone/>
          </a:pPr>
          <a:r>
            <a:rPr lang="fr-FR" sz="2800" kern="1200" noProof="0" dirty="0">
              <a:solidFill>
                <a:schemeClr val="bg2"/>
              </a:solidFill>
            </a:rPr>
            <a:t>Une </a:t>
          </a:r>
          <a:r>
            <a:rPr lang="fr-FR" sz="2800" b="1" kern="1200" noProof="0" dirty="0">
              <a:solidFill>
                <a:schemeClr val="bg2"/>
              </a:solidFill>
            </a:rPr>
            <a:t>procédure </a:t>
          </a:r>
          <a:r>
            <a:rPr lang="fr-FR" sz="2800" kern="1200" noProof="0" dirty="0">
              <a:solidFill>
                <a:schemeClr val="bg2"/>
              </a:solidFill>
            </a:rPr>
            <a:t>dans laquelle un prestataire de service</a:t>
          </a:r>
        </a:p>
      </dsp:txBody>
      <dsp:txXfrm>
        <a:off x="40782" y="40382"/>
        <a:ext cx="8125777" cy="1213467"/>
      </dsp:txXfrm>
    </dsp:sp>
    <dsp:sp modelId="{4B714F43-9001-214B-81CA-02767D7B5D67}">
      <dsp:nvSpPr>
        <dsp:cNvPr id="0" name=""/>
        <dsp:cNvSpPr/>
      </dsp:nvSpPr>
      <dsp:spPr>
        <a:xfrm>
          <a:off x="3029" y="1434109"/>
          <a:ext cx="3935356" cy="1288973"/>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ts val="0"/>
            </a:spcAft>
            <a:buNone/>
          </a:pPr>
          <a:r>
            <a:rPr lang="fr-FR" sz="2800" kern="1200" noProof="0" dirty="0">
              <a:solidFill>
                <a:schemeClr val="accent2"/>
              </a:solidFill>
            </a:rPr>
            <a:t>Envoie un </a:t>
          </a:r>
          <a:r>
            <a:rPr lang="fr-FR" sz="2800" b="1" kern="1200" noProof="0" dirty="0">
              <a:solidFill>
                <a:schemeClr val="accent2"/>
              </a:solidFill>
            </a:rPr>
            <a:t>client </a:t>
          </a:r>
          <a:r>
            <a:rPr lang="fr-FR" sz="2800" kern="1200" noProof="0" dirty="0">
              <a:solidFill>
                <a:schemeClr val="accent2"/>
              </a:solidFill>
            </a:rPr>
            <a:t>(enfant ou membre de la famille) </a:t>
          </a:r>
        </a:p>
      </dsp:txBody>
      <dsp:txXfrm>
        <a:off x="40782" y="1471862"/>
        <a:ext cx="3859850" cy="1213467"/>
      </dsp:txXfrm>
    </dsp:sp>
    <dsp:sp modelId="{26AF0920-1786-DB42-859E-FCFC72B35523}">
      <dsp:nvSpPr>
        <dsp:cNvPr id="0" name=""/>
        <dsp:cNvSpPr/>
      </dsp:nvSpPr>
      <dsp:spPr>
        <a:xfrm>
          <a:off x="3029" y="2865588"/>
          <a:ext cx="3935356" cy="1288973"/>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ts val="0"/>
            </a:spcAft>
            <a:buNone/>
          </a:pPr>
          <a:r>
            <a:rPr lang="fr-FR" sz="2800" b="1" kern="1200" noProof="0" dirty="0">
              <a:solidFill>
                <a:schemeClr val="accent1"/>
              </a:solidFill>
            </a:rPr>
            <a:t>Dont les besoins ne peuvent pas être gérés à ce niveau</a:t>
          </a:r>
          <a:endParaRPr lang="fr-FR" sz="2800" kern="1200" noProof="0" dirty="0">
            <a:solidFill>
              <a:schemeClr val="accent1"/>
            </a:solidFill>
          </a:endParaRPr>
        </a:p>
      </dsp:txBody>
      <dsp:txXfrm>
        <a:off x="40782" y="2903341"/>
        <a:ext cx="3859850" cy="1213467"/>
      </dsp:txXfrm>
    </dsp:sp>
    <dsp:sp modelId="{F2ECF752-AE44-7045-AFD0-F1E1D63767A5}">
      <dsp:nvSpPr>
        <dsp:cNvPr id="0" name=""/>
        <dsp:cNvSpPr/>
      </dsp:nvSpPr>
      <dsp:spPr>
        <a:xfrm>
          <a:off x="4268956" y="1434109"/>
          <a:ext cx="3935356" cy="1288973"/>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ts val="0"/>
            </a:spcAft>
            <a:buNone/>
          </a:pPr>
          <a:r>
            <a:rPr lang="fr-FR" sz="2800" b="0" kern="1200" noProof="0" dirty="0">
              <a:solidFill>
                <a:schemeClr val="accent5"/>
              </a:solidFill>
            </a:rPr>
            <a:t>Au </a:t>
          </a:r>
          <a:r>
            <a:rPr lang="fr-FR" sz="2800" b="1" kern="1200" noProof="0" dirty="0">
              <a:solidFill>
                <a:schemeClr val="accent5"/>
              </a:solidFill>
            </a:rPr>
            <a:t>service</a:t>
          </a:r>
          <a:r>
            <a:rPr lang="fr-FR" sz="2800" b="0" kern="1200" noProof="0" dirty="0">
              <a:solidFill>
                <a:schemeClr val="accent5"/>
              </a:solidFill>
            </a:rPr>
            <a:t> le plus approprié</a:t>
          </a:r>
        </a:p>
      </dsp:txBody>
      <dsp:txXfrm>
        <a:off x="4306709" y="1471862"/>
        <a:ext cx="3859850" cy="1213467"/>
      </dsp:txXfrm>
    </dsp:sp>
    <dsp:sp modelId="{B4001C34-E1F5-0F4D-A6C9-29116EF44AAE}">
      <dsp:nvSpPr>
        <dsp:cNvPr id="0" name=""/>
        <dsp:cNvSpPr/>
      </dsp:nvSpPr>
      <dsp:spPr>
        <a:xfrm>
          <a:off x="4268956" y="2865588"/>
          <a:ext cx="3935356" cy="1288973"/>
        </a:xfrm>
        <a:prstGeom prst="roundRect">
          <a:avLst>
            <a:gd name="adj" fmla="val 10000"/>
          </a:avLst>
        </a:prstGeom>
        <a:solidFill>
          <a:schemeClr val="lt1">
            <a:hueOff val="0"/>
            <a:satOff val="0"/>
            <a:lumOff val="0"/>
            <a:alphaOff val="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6680" tIns="106680" rIns="106680" bIns="106680" numCol="1" spcCol="1270" anchor="ctr" anchorCtr="0">
          <a:noAutofit/>
        </a:bodyPr>
        <a:lstStyle/>
        <a:p>
          <a:pPr marL="0" lvl="0" indent="0" algn="ctr" defTabSz="1244600">
            <a:lnSpc>
              <a:spcPct val="90000"/>
            </a:lnSpc>
            <a:spcBef>
              <a:spcPct val="0"/>
            </a:spcBef>
            <a:spcAft>
              <a:spcPts val="0"/>
            </a:spcAft>
            <a:buNone/>
          </a:pPr>
          <a:r>
            <a:rPr lang="fr-FR" sz="2800" kern="1200" noProof="0" dirty="0">
              <a:solidFill>
                <a:schemeClr val="accent5">
                  <a:lumMod val="60000"/>
                  <a:lumOff val="40000"/>
                </a:schemeClr>
              </a:solidFill>
            </a:rPr>
            <a:t>Où le </a:t>
          </a:r>
          <a:r>
            <a:rPr lang="fr-FR" sz="2800" b="1" kern="1200" noProof="0" dirty="0">
              <a:solidFill>
                <a:schemeClr val="accent5">
                  <a:lumMod val="60000"/>
                  <a:lumOff val="40000"/>
                </a:schemeClr>
              </a:solidFill>
            </a:rPr>
            <a:t>client</a:t>
          </a:r>
          <a:r>
            <a:rPr lang="fr-FR" sz="2800" kern="1200" noProof="0" dirty="0">
              <a:solidFill>
                <a:schemeClr val="accent5">
                  <a:lumMod val="60000"/>
                  <a:lumOff val="40000"/>
                </a:schemeClr>
              </a:solidFill>
            </a:rPr>
            <a:t> peut </a:t>
          </a:r>
          <a:r>
            <a:rPr lang="fr-FR" sz="2800" b="1" kern="1200" noProof="0" dirty="0">
              <a:solidFill>
                <a:schemeClr val="accent5">
                  <a:lumMod val="60000"/>
                  <a:lumOff val="40000"/>
                </a:schemeClr>
              </a:solidFill>
            </a:rPr>
            <a:t>recevoir</a:t>
          </a:r>
          <a:r>
            <a:rPr lang="fr-FR" sz="2800" kern="1200" noProof="0" dirty="0">
              <a:solidFill>
                <a:schemeClr val="accent5">
                  <a:lumMod val="60000"/>
                  <a:lumOff val="40000"/>
                </a:schemeClr>
              </a:solidFill>
            </a:rPr>
            <a:t> le service requis</a:t>
          </a:r>
        </a:p>
      </dsp:txBody>
      <dsp:txXfrm>
        <a:off x="4306709" y="2903341"/>
        <a:ext cx="3859850" cy="121346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93D3E-52CB-41F1-B99F-AE44DB388EED}">
      <dsp:nvSpPr>
        <dsp:cNvPr id="0" name=""/>
        <dsp:cNvSpPr/>
      </dsp:nvSpPr>
      <dsp:spPr>
        <a:xfrm>
          <a:off x="885528" y="476903"/>
          <a:ext cx="5656709" cy="204806"/>
        </a:xfrm>
        <a:prstGeom prst="rect">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sp>
    <dsp:sp modelId="{D59539B0-4D18-424B-8606-EE0157BEF236}">
      <dsp:nvSpPr>
        <dsp:cNvPr id="0" name=""/>
        <dsp:cNvSpPr/>
      </dsp:nvSpPr>
      <dsp:spPr>
        <a:xfrm>
          <a:off x="395008" y="0"/>
          <a:ext cx="2275625" cy="1365375"/>
        </a:xfrm>
        <a:prstGeom prst="roundRect">
          <a:avLst>
            <a:gd name="adj" fmla="val 10000"/>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36550" algn="l" defTabSz="622300">
            <a:lnSpc>
              <a:spcPct val="90000"/>
            </a:lnSpc>
            <a:spcBef>
              <a:spcPct val="0"/>
            </a:spcBef>
            <a:spcAft>
              <a:spcPct val="35000"/>
            </a:spcAft>
            <a:buNone/>
            <a:tabLst/>
          </a:pPr>
          <a:r>
            <a:rPr lang="en-US" sz="1400" b="1" kern="1200" dirty="0"/>
            <a:t>1. 	</a:t>
          </a:r>
          <a:r>
            <a:rPr lang="fr-FR" sz="1400" b="1" kern="1200" noProof="0" dirty="0"/>
            <a:t>Identifier les enfants et les familles vulnérables</a:t>
          </a:r>
        </a:p>
      </dsp:txBody>
      <dsp:txXfrm>
        <a:off x="434998" y="39990"/>
        <a:ext cx="2195645" cy="1285395"/>
      </dsp:txXfrm>
    </dsp:sp>
    <dsp:sp modelId="{26521254-87F2-481B-BE59-5D0291C64EA6}">
      <dsp:nvSpPr>
        <dsp:cNvPr id="0" name=""/>
        <dsp:cNvSpPr/>
      </dsp:nvSpPr>
      <dsp:spPr>
        <a:xfrm rot="9650185">
          <a:off x="3484642" y="1117652"/>
          <a:ext cx="3151619" cy="204806"/>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71D44BA0-6693-4678-AABE-1F20572BCC4E}">
      <dsp:nvSpPr>
        <dsp:cNvPr id="0" name=""/>
        <dsp:cNvSpPr/>
      </dsp:nvSpPr>
      <dsp:spPr>
        <a:xfrm>
          <a:off x="6061544" y="0"/>
          <a:ext cx="2275625" cy="1365375"/>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36550" algn="l" defTabSz="622300">
            <a:lnSpc>
              <a:spcPct val="90000"/>
            </a:lnSpc>
            <a:spcBef>
              <a:spcPct val="0"/>
            </a:spcBef>
            <a:spcAft>
              <a:spcPct val="35000"/>
            </a:spcAft>
            <a:buNone/>
            <a:tabLst/>
          </a:pPr>
          <a:r>
            <a:rPr lang="en-US" sz="1400" b="1" kern="1200" dirty="0"/>
            <a:t>2. 	</a:t>
          </a:r>
          <a:r>
            <a:rPr lang="fr-FR" sz="1400" b="1" kern="1200" noProof="0" dirty="0"/>
            <a:t>Inscrire les enfants et les familles admissibles </a:t>
          </a:r>
          <a:br>
            <a:rPr lang="fr-FR" sz="1400" b="1" kern="1200" noProof="0" dirty="0"/>
          </a:br>
          <a:r>
            <a:rPr lang="fr-FR" sz="1400" b="1" kern="1200" noProof="0" dirty="0"/>
            <a:t>(si nécessaire)</a:t>
          </a:r>
        </a:p>
      </dsp:txBody>
      <dsp:txXfrm>
        <a:off x="6101534" y="39990"/>
        <a:ext cx="2195645" cy="1285395"/>
      </dsp:txXfrm>
    </dsp:sp>
    <dsp:sp modelId="{3F521676-2183-4C36-B00C-265544918A7D}">
      <dsp:nvSpPr>
        <dsp:cNvPr id="0" name=""/>
        <dsp:cNvSpPr/>
      </dsp:nvSpPr>
      <dsp:spPr>
        <a:xfrm rot="1451064">
          <a:off x="3683598" y="2136753"/>
          <a:ext cx="3248481"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41E5A12A-8EE8-4884-86F3-526F0FDA2861}">
      <dsp:nvSpPr>
        <dsp:cNvPr id="0" name=""/>
        <dsp:cNvSpPr/>
      </dsp:nvSpPr>
      <dsp:spPr>
        <a:xfrm>
          <a:off x="3084570" y="1044396"/>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50838" algn="l" defTabSz="622300">
            <a:lnSpc>
              <a:spcPct val="90000"/>
            </a:lnSpc>
            <a:spcBef>
              <a:spcPct val="0"/>
            </a:spcBef>
            <a:spcAft>
              <a:spcPct val="35000"/>
            </a:spcAft>
            <a:buNone/>
            <a:tabLst/>
          </a:pPr>
          <a:r>
            <a:rPr lang="en-US" sz="1400" b="1" kern="1200" dirty="0"/>
            <a:t>3. 	</a:t>
          </a:r>
          <a:r>
            <a:rPr lang="fr-FR" sz="1400" b="1" kern="1200" noProof="0" dirty="0"/>
            <a:t>Evaluer(réévaluer) les enfants/famille vulnérables</a:t>
          </a:r>
        </a:p>
      </dsp:txBody>
      <dsp:txXfrm>
        <a:off x="3124560" y="1084386"/>
        <a:ext cx="2195645" cy="1285395"/>
      </dsp:txXfrm>
    </dsp:sp>
    <dsp:sp modelId="{57E419BD-D798-4FBC-9F43-D8430B061830}">
      <dsp:nvSpPr>
        <dsp:cNvPr id="0" name=""/>
        <dsp:cNvSpPr/>
      </dsp:nvSpPr>
      <dsp:spPr>
        <a:xfrm rot="8911750">
          <a:off x="4028221" y="3943560"/>
          <a:ext cx="3194017"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1C04A8D0-CF88-4204-9576-7F46C5299590}">
      <dsp:nvSpPr>
        <dsp:cNvPr id="0" name=""/>
        <dsp:cNvSpPr/>
      </dsp:nvSpPr>
      <dsp:spPr>
        <a:xfrm>
          <a:off x="6052851" y="2380129"/>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Préparer (mettre à jour) un plan de prise en charge de l’enfant ou de la famille</a:t>
          </a:r>
        </a:p>
      </dsp:txBody>
      <dsp:txXfrm>
        <a:off x="6092841" y="2420119"/>
        <a:ext cx="2195645" cy="1285395"/>
      </dsp:txXfrm>
    </dsp:sp>
    <dsp:sp modelId="{40C439D3-00C5-49A4-8647-282A2E9DB447}">
      <dsp:nvSpPr>
        <dsp:cNvPr id="0" name=""/>
        <dsp:cNvSpPr/>
      </dsp:nvSpPr>
      <dsp:spPr>
        <a:xfrm rot="12684294">
          <a:off x="669828" y="3375801"/>
          <a:ext cx="3437169"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6A9B3711-2205-4219-82F1-8B49AFD54C98}">
      <dsp:nvSpPr>
        <dsp:cNvPr id="0" name=""/>
        <dsp:cNvSpPr/>
      </dsp:nvSpPr>
      <dsp:spPr>
        <a:xfrm>
          <a:off x="3328654" y="4057438"/>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Prestation directe de services/référencements vers d’autres personnes</a:t>
          </a:r>
        </a:p>
      </dsp:txBody>
      <dsp:txXfrm>
        <a:off x="3368644" y="4097428"/>
        <a:ext cx="2195645" cy="1285395"/>
      </dsp:txXfrm>
    </dsp:sp>
    <dsp:sp modelId="{58971488-1A3B-491A-8764-D36CE94E2CDF}">
      <dsp:nvSpPr>
        <dsp:cNvPr id="0" name=""/>
        <dsp:cNvSpPr/>
      </dsp:nvSpPr>
      <dsp:spPr>
        <a:xfrm rot="5400000">
          <a:off x="516771" y="3631750"/>
          <a:ext cx="1791049"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69ACAED8-AF41-40AC-A1AC-0155B84CDAB7}">
      <dsp:nvSpPr>
        <dsp:cNvPr id="0" name=""/>
        <dsp:cNvSpPr/>
      </dsp:nvSpPr>
      <dsp:spPr>
        <a:xfrm>
          <a:off x="395008" y="2256563"/>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Suivi du plan de prise </a:t>
          </a:r>
          <a:br>
            <a:rPr lang="fr-FR" sz="1400" b="1" kern="1200" noProof="0" dirty="0"/>
          </a:br>
          <a:r>
            <a:rPr lang="fr-FR" sz="1400" b="1" kern="1200" noProof="0" dirty="0"/>
            <a:t>en charge et de la mise en place</a:t>
          </a:r>
        </a:p>
      </dsp:txBody>
      <dsp:txXfrm>
        <a:off x="434998" y="2296553"/>
        <a:ext cx="2195645" cy="1285395"/>
      </dsp:txXfrm>
    </dsp:sp>
    <dsp:sp modelId="{AACA2E20-CB29-47DB-8B47-644E48DE263B}">
      <dsp:nvSpPr>
        <dsp:cNvPr id="0" name=""/>
        <dsp:cNvSpPr/>
      </dsp:nvSpPr>
      <dsp:spPr>
        <a:xfrm>
          <a:off x="395008" y="4057438"/>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Clôture du dossier (sevrage)</a:t>
          </a:r>
        </a:p>
      </dsp:txBody>
      <dsp:txXfrm>
        <a:off x="434998" y="4097428"/>
        <a:ext cx="2195645" cy="128539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93D3E-52CB-41F1-B99F-AE44DB388EED}">
      <dsp:nvSpPr>
        <dsp:cNvPr id="0" name=""/>
        <dsp:cNvSpPr/>
      </dsp:nvSpPr>
      <dsp:spPr>
        <a:xfrm>
          <a:off x="885528" y="476903"/>
          <a:ext cx="5656709" cy="204806"/>
        </a:xfrm>
        <a:prstGeom prst="rect">
          <a:avLst/>
        </a:prstGeom>
        <a:solidFill>
          <a:schemeClr val="accent4"/>
        </a:solidFill>
        <a:ln>
          <a:noFill/>
        </a:ln>
        <a:effectLst/>
      </dsp:spPr>
      <dsp:style>
        <a:lnRef idx="0">
          <a:scrgbClr r="0" g="0" b="0"/>
        </a:lnRef>
        <a:fillRef idx="1">
          <a:scrgbClr r="0" g="0" b="0"/>
        </a:fillRef>
        <a:effectRef idx="0">
          <a:scrgbClr r="0" g="0" b="0"/>
        </a:effectRef>
        <a:fontRef idx="minor">
          <a:schemeClr val="lt1"/>
        </a:fontRef>
      </dsp:style>
    </dsp:sp>
    <dsp:sp modelId="{D59539B0-4D18-424B-8606-EE0157BEF236}">
      <dsp:nvSpPr>
        <dsp:cNvPr id="0" name=""/>
        <dsp:cNvSpPr/>
      </dsp:nvSpPr>
      <dsp:spPr>
        <a:xfrm>
          <a:off x="395008" y="0"/>
          <a:ext cx="2275625" cy="1365375"/>
        </a:xfrm>
        <a:prstGeom prst="roundRect">
          <a:avLst>
            <a:gd name="adj" fmla="val 10000"/>
          </a:avLst>
        </a:prstGeom>
        <a:solidFill>
          <a:schemeClr val="accent4"/>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36550" algn="l" defTabSz="622300">
            <a:lnSpc>
              <a:spcPct val="90000"/>
            </a:lnSpc>
            <a:spcBef>
              <a:spcPct val="0"/>
            </a:spcBef>
            <a:spcAft>
              <a:spcPct val="35000"/>
            </a:spcAft>
            <a:buNone/>
            <a:tabLst/>
          </a:pPr>
          <a:r>
            <a:rPr lang="en-US" sz="1400" b="1" kern="1200" dirty="0"/>
            <a:t>1. 	</a:t>
          </a:r>
          <a:r>
            <a:rPr lang="fr-FR" sz="1400" b="1" kern="1200" noProof="0" dirty="0"/>
            <a:t>Identifier les enfants et les familles vulnérables</a:t>
          </a:r>
        </a:p>
      </dsp:txBody>
      <dsp:txXfrm>
        <a:off x="434998" y="39990"/>
        <a:ext cx="2195645" cy="1285395"/>
      </dsp:txXfrm>
    </dsp:sp>
    <dsp:sp modelId="{26521254-87F2-481B-BE59-5D0291C64EA6}">
      <dsp:nvSpPr>
        <dsp:cNvPr id="0" name=""/>
        <dsp:cNvSpPr/>
      </dsp:nvSpPr>
      <dsp:spPr>
        <a:xfrm rot="9650185">
          <a:off x="3484642" y="1117652"/>
          <a:ext cx="3151619" cy="204806"/>
        </a:xfrm>
        <a:prstGeom prst="rect">
          <a:avLst/>
        </a:prstGeom>
        <a:solidFill>
          <a:schemeClr val="accent1"/>
        </a:solidFill>
        <a:ln>
          <a:noFill/>
        </a:ln>
        <a:effectLst/>
      </dsp:spPr>
      <dsp:style>
        <a:lnRef idx="0">
          <a:scrgbClr r="0" g="0" b="0"/>
        </a:lnRef>
        <a:fillRef idx="1">
          <a:scrgbClr r="0" g="0" b="0"/>
        </a:fillRef>
        <a:effectRef idx="0">
          <a:scrgbClr r="0" g="0" b="0"/>
        </a:effectRef>
        <a:fontRef idx="minor">
          <a:schemeClr val="lt1"/>
        </a:fontRef>
      </dsp:style>
    </dsp:sp>
    <dsp:sp modelId="{71D44BA0-6693-4678-AABE-1F20572BCC4E}">
      <dsp:nvSpPr>
        <dsp:cNvPr id="0" name=""/>
        <dsp:cNvSpPr/>
      </dsp:nvSpPr>
      <dsp:spPr>
        <a:xfrm>
          <a:off x="6061544" y="0"/>
          <a:ext cx="2275625" cy="1365375"/>
        </a:xfrm>
        <a:prstGeom prst="roundRect">
          <a:avLst>
            <a:gd name="adj" fmla="val 10000"/>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36550" algn="l" defTabSz="622300">
            <a:lnSpc>
              <a:spcPct val="90000"/>
            </a:lnSpc>
            <a:spcBef>
              <a:spcPct val="0"/>
            </a:spcBef>
            <a:spcAft>
              <a:spcPct val="35000"/>
            </a:spcAft>
            <a:buNone/>
            <a:tabLst/>
          </a:pPr>
          <a:r>
            <a:rPr lang="en-US" sz="1400" b="1" kern="1200" dirty="0"/>
            <a:t>2. 	</a:t>
          </a:r>
          <a:r>
            <a:rPr lang="fr-FR" sz="1400" b="1" kern="1200" noProof="0" dirty="0"/>
            <a:t>Inscrire les enfants et les familles admissibles </a:t>
          </a:r>
          <a:br>
            <a:rPr lang="fr-FR" sz="1400" b="1" kern="1200" noProof="0" dirty="0"/>
          </a:br>
          <a:r>
            <a:rPr lang="fr-FR" sz="1400" b="1" kern="1200" noProof="0" dirty="0"/>
            <a:t>(si nécessaire)</a:t>
          </a:r>
        </a:p>
      </dsp:txBody>
      <dsp:txXfrm>
        <a:off x="6101534" y="39990"/>
        <a:ext cx="2195645" cy="1285395"/>
      </dsp:txXfrm>
    </dsp:sp>
    <dsp:sp modelId="{3F521676-2183-4C36-B00C-265544918A7D}">
      <dsp:nvSpPr>
        <dsp:cNvPr id="0" name=""/>
        <dsp:cNvSpPr/>
      </dsp:nvSpPr>
      <dsp:spPr>
        <a:xfrm rot="1451064">
          <a:off x="3683598" y="2136753"/>
          <a:ext cx="3248481"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41E5A12A-8EE8-4884-86F3-526F0FDA2861}">
      <dsp:nvSpPr>
        <dsp:cNvPr id="0" name=""/>
        <dsp:cNvSpPr/>
      </dsp:nvSpPr>
      <dsp:spPr>
        <a:xfrm>
          <a:off x="3084570" y="1044396"/>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350838" lvl="0" indent="-350838" algn="l" defTabSz="622300">
            <a:lnSpc>
              <a:spcPct val="90000"/>
            </a:lnSpc>
            <a:spcBef>
              <a:spcPct val="0"/>
            </a:spcBef>
            <a:spcAft>
              <a:spcPct val="35000"/>
            </a:spcAft>
            <a:buNone/>
            <a:tabLst/>
          </a:pPr>
          <a:r>
            <a:rPr lang="en-US" sz="1400" b="1" kern="1200" dirty="0"/>
            <a:t>3. 	</a:t>
          </a:r>
          <a:r>
            <a:rPr lang="fr-FR" sz="1400" b="1" kern="1200" noProof="0" dirty="0"/>
            <a:t>Evaluer(réévaluer) les enfants/famille vulnérables</a:t>
          </a:r>
        </a:p>
      </dsp:txBody>
      <dsp:txXfrm>
        <a:off x="3124560" y="1084386"/>
        <a:ext cx="2195645" cy="1285395"/>
      </dsp:txXfrm>
    </dsp:sp>
    <dsp:sp modelId="{57E419BD-D798-4FBC-9F43-D8430B061830}">
      <dsp:nvSpPr>
        <dsp:cNvPr id="0" name=""/>
        <dsp:cNvSpPr/>
      </dsp:nvSpPr>
      <dsp:spPr>
        <a:xfrm rot="8911750">
          <a:off x="4028221" y="3943560"/>
          <a:ext cx="3194017"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1C04A8D0-CF88-4204-9576-7F46C5299590}">
      <dsp:nvSpPr>
        <dsp:cNvPr id="0" name=""/>
        <dsp:cNvSpPr/>
      </dsp:nvSpPr>
      <dsp:spPr>
        <a:xfrm>
          <a:off x="6052851" y="2380129"/>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Préparer (mettre à jour) un plan de prise en charge de l’enfant ou de la famille</a:t>
          </a:r>
        </a:p>
      </dsp:txBody>
      <dsp:txXfrm>
        <a:off x="6092841" y="2420119"/>
        <a:ext cx="2195645" cy="1285395"/>
      </dsp:txXfrm>
    </dsp:sp>
    <dsp:sp modelId="{40C439D3-00C5-49A4-8647-282A2E9DB447}">
      <dsp:nvSpPr>
        <dsp:cNvPr id="0" name=""/>
        <dsp:cNvSpPr/>
      </dsp:nvSpPr>
      <dsp:spPr>
        <a:xfrm rot="12684294">
          <a:off x="669828" y="3375801"/>
          <a:ext cx="3437169"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6A9B3711-2205-4219-82F1-8B49AFD54C98}">
      <dsp:nvSpPr>
        <dsp:cNvPr id="0" name=""/>
        <dsp:cNvSpPr/>
      </dsp:nvSpPr>
      <dsp:spPr>
        <a:xfrm>
          <a:off x="3328654" y="4057438"/>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Prestation directe de services/référencements vers d’autres personnes</a:t>
          </a:r>
        </a:p>
      </dsp:txBody>
      <dsp:txXfrm>
        <a:off x="3368644" y="4097428"/>
        <a:ext cx="2195645" cy="1285395"/>
      </dsp:txXfrm>
    </dsp:sp>
    <dsp:sp modelId="{58971488-1A3B-491A-8764-D36CE94E2CDF}">
      <dsp:nvSpPr>
        <dsp:cNvPr id="0" name=""/>
        <dsp:cNvSpPr/>
      </dsp:nvSpPr>
      <dsp:spPr>
        <a:xfrm rot="5400000">
          <a:off x="516771" y="3631750"/>
          <a:ext cx="1791049" cy="204806"/>
        </a:xfrm>
        <a:prstGeom prst="rect">
          <a:avLst/>
        </a:prstGeom>
        <a:solidFill>
          <a:schemeClr val="bg2"/>
        </a:solidFill>
        <a:ln>
          <a:noFill/>
        </a:ln>
        <a:effectLst/>
      </dsp:spPr>
      <dsp:style>
        <a:lnRef idx="0">
          <a:scrgbClr r="0" g="0" b="0"/>
        </a:lnRef>
        <a:fillRef idx="1">
          <a:scrgbClr r="0" g="0" b="0"/>
        </a:fillRef>
        <a:effectRef idx="0">
          <a:scrgbClr r="0" g="0" b="0"/>
        </a:effectRef>
        <a:fontRef idx="minor">
          <a:schemeClr val="lt1"/>
        </a:fontRef>
      </dsp:style>
    </dsp:sp>
    <dsp:sp modelId="{69ACAED8-AF41-40AC-A1AC-0155B84CDAB7}">
      <dsp:nvSpPr>
        <dsp:cNvPr id="0" name=""/>
        <dsp:cNvSpPr/>
      </dsp:nvSpPr>
      <dsp:spPr>
        <a:xfrm>
          <a:off x="395008" y="2256563"/>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Suivi du plan de prise </a:t>
          </a:r>
          <a:br>
            <a:rPr lang="fr-FR" sz="1400" b="1" kern="1200" noProof="0" dirty="0"/>
          </a:br>
          <a:r>
            <a:rPr lang="fr-FR" sz="1400" b="1" kern="1200" noProof="0" dirty="0"/>
            <a:t>en charge et de la mise en place</a:t>
          </a:r>
        </a:p>
      </dsp:txBody>
      <dsp:txXfrm>
        <a:off x="434998" y="2296553"/>
        <a:ext cx="2195645" cy="1285395"/>
      </dsp:txXfrm>
    </dsp:sp>
    <dsp:sp modelId="{AACA2E20-CB29-47DB-8B47-644E48DE263B}">
      <dsp:nvSpPr>
        <dsp:cNvPr id="0" name=""/>
        <dsp:cNvSpPr/>
      </dsp:nvSpPr>
      <dsp:spPr>
        <a:xfrm>
          <a:off x="395008" y="4057438"/>
          <a:ext cx="2275625" cy="1365375"/>
        </a:xfrm>
        <a:prstGeom prst="roundRect">
          <a:avLst>
            <a:gd name="adj" fmla="val 10000"/>
          </a:avLst>
        </a:prstGeom>
        <a:solidFill>
          <a:schemeClr val="bg2"/>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fr-FR" sz="1400" b="1" kern="1200" noProof="0" dirty="0"/>
            <a:t>Clôture du dossier (sevrage)</a:t>
          </a:r>
        </a:p>
      </dsp:txBody>
      <dsp:txXfrm>
        <a:off x="434998" y="4097428"/>
        <a:ext cx="2195645" cy="128539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05" tIns="48301" rIns="96605" bIns="48301" rtlCol="0"/>
          <a:lstStyle>
            <a:lvl1pPr algn="l">
              <a:defRPr sz="1300"/>
            </a:lvl1pPr>
          </a:lstStyle>
          <a:p>
            <a:endParaRPr lang="en-US" dirty="0"/>
          </a:p>
        </p:txBody>
      </p:sp>
      <p:sp>
        <p:nvSpPr>
          <p:cNvPr id="3" name="Date Placeholder 2"/>
          <p:cNvSpPr>
            <a:spLocks noGrp="1"/>
          </p:cNvSpPr>
          <p:nvPr>
            <p:ph type="dt" sz="quarter" idx="1"/>
          </p:nvPr>
        </p:nvSpPr>
        <p:spPr>
          <a:xfrm>
            <a:off x="3901698" y="0"/>
            <a:ext cx="2984871" cy="501015"/>
          </a:xfrm>
          <a:prstGeom prst="rect">
            <a:avLst/>
          </a:prstGeom>
        </p:spPr>
        <p:txBody>
          <a:bodyPr vert="horz" lIns="96605" tIns="48301" rIns="96605" bIns="48301" rtlCol="0"/>
          <a:lstStyle>
            <a:lvl1pPr algn="r">
              <a:defRPr sz="1300"/>
            </a:lvl1pPr>
          </a:lstStyle>
          <a:p>
            <a:fld id="{2AE8377D-C277-4243-890F-7D76210F3C08}" type="datetimeFigureOut">
              <a:rPr lang="en-US" smtClean="0"/>
              <a:pPr/>
              <a:t>1/22/2019</a:t>
            </a:fld>
            <a:endParaRPr lang="en-US" dirty="0"/>
          </a:p>
        </p:txBody>
      </p:sp>
      <p:sp>
        <p:nvSpPr>
          <p:cNvPr id="4" name="Footer Placeholder 3"/>
          <p:cNvSpPr>
            <a:spLocks noGrp="1"/>
          </p:cNvSpPr>
          <p:nvPr>
            <p:ph type="ftr" sz="quarter" idx="2"/>
          </p:nvPr>
        </p:nvSpPr>
        <p:spPr>
          <a:xfrm>
            <a:off x="0" y="9517546"/>
            <a:ext cx="2984871" cy="501015"/>
          </a:xfrm>
          <a:prstGeom prst="rect">
            <a:avLst/>
          </a:prstGeom>
        </p:spPr>
        <p:txBody>
          <a:bodyPr vert="horz" lIns="96605" tIns="48301" rIns="96605" bIns="48301"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01698" y="9517546"/>
            <a:ext cx="2984871" cy="501015"/>
          </a:xfrm>
          <a:prstGeom prst="rect">
            <a:avLst/>
          </a:prstGeom>
        </p:spPr>
        <p:txBody>
          <a:bodyPr vert="horz" lIns="96605" tIns="48301" rIns="96605" bIns="48301" rtlCol="0" anchor="b"/>
          <a:lstStyle>
            <a:lvl1pPr algn="r">
              <a:defRPr sz="1300"/>
            </a:lvl1pPr>
          </a:lstStyle>
          <a:p>
            <a:fld id="{39B7F2B3-4DAE-CA44-8BCF-1F2B32124916}" type="slidenum">
              <a:rPr lang="en-US" smtClean="0"/>
              <a:pPr/>
              <a:t>‹#›</a:t>
            </a:fld>
            <a:endParaRPr lang="en-US" dirty="0"/>
          </a:p>
        </p:txBody>
      </p:sp>
    </p:spTree>
    <p:extLst>
      <p:ext uri="{BB962C8B-B14F-4D97-AF65-F5344CB8AC3E}">
        <p14:creationId xmlns:p14="http://schemas.microsoft.com/office/powerpoint/2010/main" val="163794136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84871" cy="501015"/>
          </a:xfrm>
          <a:prstGeom prst="rect">
            <a:avLst/>
          </a:prstGeom>
        </p:spPr>
        <p:txBody>
          <a:bodyPr vert="horz" lIns="96605" tIns="48301" rIns="96605" bIns="48301" rtlCol="0"/>
          <a:lstStyle>
            <a:lvl1pPr algn="l">
              <a:defRPr sz="1300"/>
            </a:lvl1pPr>
          </a:lstStyle>
          <a:p>
            <a:endParaRPr lang="en-US" dirty="0"/>
          </a:p>
        </p:txBody>
      </p:sp>
      <p:sp>
        <p:nvSpPr>
          <p:cNvPr id="3" name="Date Placeholder 2"/>
          <p:cNvSpPr>
            <a:spLocks noGrp="1"/>
          </p:cNvSpPr>
          <p:nvPr>
            <p:ph type="dt" idx="1"/>
          </p:nvPr>
        </p:nvSpPr>
        <p:spPr>
          <a:xfrm>
            <a:off x="3901698" y="0"/>
            <a:ext cx="2984871" cy="501015"/>
          </a:xfrm>
          <a:prstGeom prst="rect">
            <a:avLst/>
          </a:prstGeom>
        </p:spPr>
        <p:txBody>
          <a:bodyPr vert="horz" lIns="96605" tIns="48301" rIns="96605" bIns="48301" rtlCol="0"/>
          <a:lstStyle>
            <a:lvl1pPr algn="r">
              <a:defRPr sz="1300"/>
            </a:lvl1pPr>
          </a:lstStyle>
          <a:p>
            <a:fld id="{3645E5E6-BD34-F249-9CFD-B38C07B14384}" type="datetimeFigureOut">
              <a:rPr lang="en-US" smtClean="0"/>
              <a:pPr/>
              <a:t>1/22/2019</a:t>
            </a:fld>
            <a:endParaRPr lang="en-US" dirty="0"/>
          </a:p>
        </p:txBody>
      </p:sp>
      <p:sp>
        <p:nvSpPr>
          <p:cNvPr id="4" name="Slide Image Placeholder 3"/>
          <p:cNvSpPr>
            <a:spLocks noGrp="1" noRot="1" noChangeAspect="1"/>
          </p:cNvSpPr>
          <p:nvPr>
            <p:ph type="sldImg" idx="2"/>
          </p:nvPr>
        </p:nvSpPr>
        <p:spPr>
          <a:xfrm>
            <a:off x="730250" y="750888"/>
            <a:ext cx="5427663" cy="3757612"/>
          </a:xfrm>
          <a:prstGeom prst="rect">
            <a:avLst/>
          </a:prstGeom>
          <a:noFill/>
          <a:ln w="12700">
            <a:solidFill>
              <a:prstClr val="black"/>
            </a:solidFill>
          </a:ln>
        </p:spPr>
        <p:txBody>
          <a:bodyPr vert="horz" lIns="96605" tIns="48301" rIns="96605" bIns="48301" rtlCol="0" anchor="ctr"/>
          <a:lstStyle/>
          <a:p>
            <a:endParaRPr lang="en-US" dirty="0"/>
          </a:p>
        </p:txBody>
      </p:sp>
      <p:sp>
        <p:nvSpPr>
          <p:cNvPr id="5" name="Notes Placeholder 4"/>
          <p:cNvSpPr>
            <a:spLocks noGrp="1"/>
          </p:cNvSpPr>
          <p:nvPr>
            <p:ph type="body" sz="quarter" idx="3"/>
          </p:nvPr>
        </p:nvSpPr>
        <p:spPr>
          <a:xfrm>
            <a:off x="688817" y="4759643"/>
            <a:ext cx="5510530" cy="4509135"/>
          </a:xfrm>
          <a:prstGeom prst="rect">
            <a:avLst/>
          </a:prstGeom>
        </p:spPr>
        <p:txBody>
          <a:bodyPr vert="horz" lIns="96605" tIns="48301" rIns="96605" bIns="4830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517546"/>
            <a:ext cx="2984871" cy="501015"/>
          </a:xfrm>
          <a:prstGeom prst="rect">
            <a:avLst/>
          </a:prstGeom>
        </p:spPr>
        <p:txBody>
          <a:bodyPr vert="horz" lIns="96605" tIns="48301" rIns="96605" bIns="48301"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01698" y="9517546"/>
            <a:ext cx="2984871" cy="501015"/>
          </a:xfrm>
          <a:prstGeom prst="rect">
            <a:avLst/>
          </a:prstGeom>
        </p:spPr>
        <p:txBody>
          <a:bodyPr vert="horz" lIns="96605" tIns="48301" rIns="96605" bIns="48301" rtlCol="0" anchor="b"/>
          <a:lstStyle>
            <a:lvl1pPr algn="r">
              <a:defRPr sz="1300"/>
            </a:lvl1pPr>
          </a:lstStyle>
          <a:p>
            <a:fld id="{27A5B7E7-E587-8349-8679-CA163636E320}" type="slidenum">
              <a:rPr lang="en-US" smtClean="0"/>
              <a:pPr/>
              <a:t>‹#›</a:t>
            </a:fld>
            <a:endParaRPr lang="en-US" dirty="0"/>
          </a:p>
        </p:txBody>
      </p:sp>
    </p:spTree>
    <p:extLst>
      <p:ext uri="{BB962C8B-B14F-4D97-AF65-F5344CB8AC3E}">
        <p14:creationId xmlns:p14="http://schemas.microsoft.com/office/powerpoint/2010/main" val="1778913294"/>
      </p:ext>
    </p:extLst>
  </p:cSld>
  <p:clrMap bg1="lt1" tx1="dk1" bg2="lt2" tx2="dk2" accent1="accent1" accent2="accent2" accent3="accent3" accent4="accent4" accent5="accent5" accent6="accent6" hlink="hlink" folHlink="folHlink"/>
  <p:hf hdr="0" ftr="0" dt="0"/>
  <p:notesStyle>
    <a:lvl1pPr marL="0" algn="l" defTabSz="478898" rtl="0" eaLnBrk="1" latinLnBrk="0" hangingPunct="1">
      <a:defRPr sz="1222" kern="1200">
        <a:solidFill>
          <a:schemeClr val="tx1"/>
        </a:solidFill>
        <a:latin typeface="+mn-lt"/>
        <a:ea typeface="+mn-ea"/>
        <a:cs typeface="+mn-cs"/>
      </a:defRPr>
    </a:lvl1pPr>
    <a:lvl2pPr marL="478898" algn="l" defTabSz="478898" rtl="0" eaLnBrk="1" latinLnBrk="0" hangingPunct="1">
      <a:defRPr sz="1222" kern="1200">
        <a:solidFill>
          <a:schemeClr val="tx1"/>
        </a:solidFill>
        <a:latin typeface="+mn-lt"/>
        <a:ea typeface="+mn-ea"/>
        <a:cs typeface="+mn-cs"/>
      </a:defRPr>
    </a:lvl2pPr>
    <a:lvl3pPr marL="957796" algn="l" defTabSz="478898" rtl="0" eaLnBrk="1" latinLnBrk="0" hangingPunct="1">
      <a:defRPr sz="1222" kern="1200">
        <a:solidFill>
          <a:schemeClr val="tx1"/>
        </a:solidFill>
        <a:latin typeface="+mn-lt"/>
        <a:ea typeface="+mn-ea"/>
        <a:cs typeface="+mn-cs"/>
      </a:defRPr>
    </a:lvl3pPr>
    <a:lvl4pPr marL="1436696" algn="l" defTabSz="478898" rtl="0" eaLnBrk="1" latinLnBrk="0" hangingPunct="1">
      <a:defRPr sz="1222" kern="1200">
        <a:solidFill>
          <a:schemeClr val="tx1"/>
        </a:solidFill>
        <a:latin typeface="+mn-lt"/>
        <a:ea typeface="+mn-ea"/>
        <a:cs typeface="+mn-cs"/>
      </a:defRPr>
    </a:lvl4pPr>
    <a:lvl5pPr marL="1915594" algn="l" defTabSz="478898" rtl="0" eaLnBrk="1" latinLnBrk="0" hangingPunct="1">
      <a:defRPr sz="1222" kern="1200">
        <a:solidFill>
          <a:schemeClr val="tx1"/>
        </a:solidFill>
        <a:latin typeface="+mn-lt"/>
        <a:ea typeface="+mn-ea"/>
        <a:cs typeface="+mn-cs"/>
      </a:defRPr>
    </a:lvl5pPr>
    <a:lvl6pPr marL="2394492" algn="l" defTabSz="478898" rtl="0" eaLnBrk="1" latinLnBrk="0" hangingPunct="1">
      <a:defRPr sz="1222" kern="1200">
        <a:solidFill>
          <a:schemeClr val="tx1"/>
        </a:solidFill>
        <a:latin typeface="+mn-lt"/>
        <a:ea typeface="+mn-ea"/>
        <a:cs typeface="+mn-cs"/>
      </a:defRPr>
    </a:lvl6pPr>
    <a:lvl7pPr marL="2873390" algn="l" defTabSz="478898" rtl="0" eaLnBrk="1" latinLnBrk="0" hangingPunct="1">
      <a:defRPr sz="1222" kern="1200">
        <a:solidFill>
          <a:schemeClr val="tx1"/>
        </a:solidFill>
        <a:latin typeface="+mn-lt"/>
        <a:ea typeface="+mn-ea"/>
        <a:cs typeface="+mn-cs"/>
      </a:defRPr>
    </a:lvl7pPr>
    <a:lvl8pPr marL="3352289" algn="l" defTabSz="478898" rtl="0" eaLnBrk="1" latinLnBrk="0" hangingPunct="1">
      <a:defRPr sz="1222" kern="1200">
        <a:solidFill>
          <a:schemeClr val="tx1"/>
        </a:solidFill>
        <a:latin typeface="+mn-lt"/>
        <a:ea typeface="+mn-ea"/>
        <a:cs typeface="+mn-cs"/>
      </a:defRPr>
    </a:lvl8pPr>
    <a:lvl9pPr marL="3831188" algn="l" defTabSz="478898" rtl="0" eaLnBrk="1" latinLnBrk="0" hangingPunct="1">
      <a:defRPr sz="122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r>
              <a:rPr lang="fr-FR" noProof="0" dirty="0"/>
              <a:t>Les actions surlignées en bleu sont le centre de ce </a:t>
            </a:r>
            <a:r>
              <a:rPr lang="en-GB" baseline="0" dirty="0"/>
              <a:t>module</a:t>
            </a:r>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5</a:t>
            </a:fld>
            <a:endParaRPr lang="en-US" dirty="0"/>
          </a:p>
        </p:txBody>
      </p:sp>
    </p:spTree>
    <p:extLst>
      <p:ext uri="{BB962C8B-B14F-4D97-AF65-F5344CB8AC3E}">
        <p14:creationId xmlns:p14="http://schemas.microsoft.com/office/powerpoint/2010/main" val="128349268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xfrm>
            <a:off x="730250" y="750888"/>
            <a:ext cx="5427663" cy="3757612"/>
          </a:xfrm>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r>
              <a:rPr lang="fr-FR" sz="1300" i="1" kern="1200" dirty="0">
                <a:solidFill>
                  <a:schemeClr val="tx1"/>
                </a:solidFill>
                <a:effectLst/>
                <a:latin typeface="+mn-lt"/>
                <a:ea typeface="+mn-ea"/>
                <a:cs typeface="+mn-cs"/>
              </a:rPr>
              <a:t>Quand il y a dans la maison un enfant très malade qui ne reçoit pas les soins médicaux adéquats, y compris un traitement pour le VIH</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Quand on sait ou qu’on soupçonne qu’un enfant a subi des abus (physiques, sexuels ou émotionnels graves) ou qu’il risque des abus dans un futur proche ou qu’il est négligé jusqu’à être en danger</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si un enfant est tellement malnutri que cela cause des problèmes de santé ou une faiblesse et que l’enfant ne peut pas faire les mêmes choses que d’autres enfants de son âge</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si un enfant court le risque d’être victime de trait ou de mariage contraint ou risque d’une autre manière d’être retiré de chez lui et mis en danger. </a:t>
            </a:r>
            <a:endParaRPr lang="fr-FR" sz="1300" kern="1200" dirty="0">
              <a:solidFill>
                <a:schemeClr val="tx1"/>
              </a:solidFill>
              <a:effectLst/>
              <a:latin typeface="+mn-lt"/>
              <a:ea typeface="+mn-ea"/>
              <a:cs typeface="+mn-cs"/>
            </a:endParaRPr>
          </a:p>
          <a:p>
            <a:pPr eaLnBrk="1" hangingPunct="1"/>
            <a:endParaRPr lang="en-US" dirty="0"/>
          </a:p>
        </p:txBody>
      </p:sp>
    </p:spTree>
    <p:extLst>
      <p:ext uri="{BB962C8B-B14F-4D97-AF65-F5344CB8AC3E}">
        <p14:creationId xmlns:p14="http://schemas.microsoft.com/office/powerpoint/2010/main" val="5150679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TextEdit="1"/>
          </p:cNvSpPr>
          <p:nvPr>
            <p:ph type="sldImg"/>
          </p:nvPr>
        </p:nvSpPr>
        <p:spPr bwMode="auto">
          <a:xfrm>
            <a:off x="730250" y="750888"/>
            <a:ext cx="5427663" cy="3757612"/>
          </a:xfrm>
          <a:noFill/>
          <a:ln>
            <a:solidFill>
              <a:srgbClr val="000000"/>
            </a:solidFill>
            <a:miter lim="800000"/>
            <a:headEnd/>
            <a:tailEnd/>
          </a:ln>
        </p:spPr>
      </p:sp>
      <p:sp>
        <p:nvSpPr>
          <p:cNvPr id="49154" name="Rectangle 3"/>
          <p:cNvSpPr>
            <a:spLocks noGrp="1"/>
          </p:cNvSpPr>
          <p:nvPr>
            <p:ph type="body" idx="1"/>
          </p:nvPr>
        </p:nvSpPr>
        <p:spPr bwMode="auto">
          <a:noFill/>
        </p:spPr>
        <p:txBody>
          <a:bodyPr wrap="square" numCol="1" anchor="t" anchorCtr="0" compatLnSpc="1">
            <a:prstTxWarp prst="textNoShape">
              <a:avLst/>
            </a:prstTxWarp>
          </a:bodyPr>
          <a:lstStyle/>
          <a:p>
            <a:r>
              <a:rPr lang="fr-FR" sz="1300" i="1" kern="1200" dirty="0">
                <a:solidFill>
                  <a:schemeClr val="tx1"/>
                </a:solidFill>
                <a:effectLst/>
                <a:latin typeface="+mn-lt"/>
                <a:ea typeface="+mn-ea"/>
                <a:cs typeface="+mn-cs"/>
              </a:rPr>
              <a:t>Quand il y a dans la maison un enfant très malade qui ne reçoit pas les soins médicaux adéquats, y compris un traitement pour le VIH</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Quand on sait ou qu’on soupçonne qu’un enfant a subi des abus (physiques, sexuels ou émotionnels graves) ou qu’il risque des abus dans un futur proche ou qu’il est négligé jusqu’à être en danger</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si un enfant est tellement malnutri que cela cause des problèmes de santé ou une faiblesse et que l’enfant ne peut pas faire les mêmes choses que d’autres enfants de son âge</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si un enfant court le risque d’être victime de trait ou de mariage contraint ou risque d’une autre manière d’être retiré de chez lui et mis en danger. </a:t>
            </a:r>
            <a:endParaRPr lang="fr-FR" sz="1300" kern="1200" dirty="0">
              <a:solidFill>
                <a:schemeClr val="tx1"/>
              </a:solidFill>
              <a:effectLst/>
              <a:latin typeface="+mn-lt"/>
              <a:ea typeface="+mn-ea"/>
              <a:cs typeface="+mn-cs"/>
            </a:endParaRPr>
          </a:p>
          <a:p>
            <a:pPr eaLnBrk="1" hangingPunct="1"/>
            <a:endParaRPr lang="en-US" dirty="0"/>
          </a:p>
        </p:txBody>
      </p:sp>
    </p:spTree>
    <p:extLst>
      <p:ext uri="{BB962C8B-B14F-4D97-AF65-F5344CB8AC3E}">
        <p14:creationId xmlns:p14="http://schemas.microsoft.com/office/powerpoint/2010/main" val="34933324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CCE9C003-483A-448C-86A7-E9EFF6201B02}" type="slidenum">
              <a:rPr lang="en-US" altLang="en-US"/>
              <a:pPr eaLnBrk="1" hangingPunct="1"/>
              <a:t>43</a:t>
            </a:fld>
            <a:endParaRPr lang="en-US" altLang="en-US"/>
          </a:p>
        </p:txBody>
      </p:sp>
      <p:sp>
        <p:nvSpPr>
          <p:cNvPr id="88067"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eaLnBrk="1" hangingPunct="1"/>
            <a:fld id="{140A938E-8AAA-481F-8B9D-B156C6BCA581}" type="slidenum">
              <a:rPr lang="en-US" altLang="en-US" sz="1200"/>
              <a:pPr algn="r" eaLnBrk="1" hangingPunct="1"/>
              <a:t>43</a:t>
            </a:fld>
            <a:endParaRPr lang="en-US" altLang="en-US" sz="1200"/>
          </a:p>
        </p:txBody>
      </p:sp>
      <p:sp>
        <p:nvSpPr>
          <p:cNvPr id="88068" name="Rectangle 2"/>
          <p:cNvSpPr>
            <a:spLocks noGrp="1" noRot="1" noChangeAspect="1" noChangeArrowheads="1" noTextEdit="1"/>
          </p:cNvSpPr>
          <p:nvPr>
            <p:ph type="sldImg"/>
          </p:nvPr>
        </p:nvSpPr>
        <p:spPr>
          <a:xfrm>
            <a:off x="730250" y="750888"/>
            <a:ext cx="5427663" cy="3757612"/>
          </a:xfrm>
          <a:ln/>
        </p:spPr>
      </p:sp>
      <p:sp>
        <p:nvSpPr>
          <p:cNvPr id="8806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CA" altLang="en-US">
              <a:latin typeface="Arial" panose="020B0604020202020204" pitchFamily="34" charset="0"/>
            </a:endParaRPr>
          </a:p>
        </p:txBody>
      </p:sp>
      <p:sp>
        <p:nvSpPr>
          <p:cNvPr id="88070" name="Footer Placeholder 6"/>
          <p:cNvSpPr>
            <a:spLocks noGrp="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endParaRPr lang="en-CA" altLang="en-US"/>
          </a:p>
        </p:txBody>
      </p:sp>
    </p:spTree>
    <p:extLst>
      <p:ext uri="{BB962C8B-B14F-4D97-AF65-F5344CB8AC3E}">
        <p14:creationId xmlns:p14="http://schemas.microsoft.com/office/powerpoint/2010/main" val="82825875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CCE9C003-483A-448C-86A7-E9EFF6201B02}" type="slidenum">
              <a:rPr lang="en-US" altLang="en-US"/>
              <a:pPr eaLnBrk="1" hangingPunct="1"/>
              <a:t>44</a:t>
            </a:fld>
            <a:endParaRPr lang="en-US" altLang="en-US"/>
          </a:p>
        </p:txBody>
      </p:sp>
      <p:sp>
        <p:nvSpPr>
          <p:cNvPr id="88067"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eaLnBrk="1" hangingPunct="1"/>
            <a:fld id="{140A938E-8AAA-481F-8B9D-B156C6BCA581}" type="slidenum">
              <a:rPr lang="en-US" altLang="en-US" sz="1200"/>
              <a:pPr algn="r" eaLnBrk="1" hangingPunct="1"/>
              <a:t>44</a:t>
            </a:fld>
            <a:endParaRPr lang="en-US" altLang="en-US" sz="1200"/>
          </a:p>
        </p:txBody>
      </p:sp>
      <p:sp>
        <p:nvSpPr>
          <p:cNvPr id="88068" name="Rectangle 2"/>
          <p:cNvSpPr>
            <a:spLocks noGrp="1" noRot="1" noChangeAspect="1" noChangeArrowheads="1" noTextEdit="1"/>
          </p:cNvSpPr>
          <p:nvPr>
            <p:ph type="sldImg"/>
          </p:nvPr>
        </p:nvSpPr>
        <p:spPr>
          <a:xfrm>
            <a:off x="730250" y="750888"/>
            <a:ext cx="5427663" cy="3757612"/>
          </a:xfrm>
          <a:ln/>
        </p:spPr>
      </p:sp>
      <p:sp>
        <p:nvSpPr>
          <p:cNvPr id="88069"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CA" altLang="en-US">
              <a:latin typeface="Arial" panose="020B0604020202020204" pitchFamily="34" charset="0"/>
            </a:endParaRPr>
          </a:p>
        </p:txBody>
      </p:sp>
      <p:sp>
        <p:nvSpPr>
          <p:cNvPr id="88070" name="Footer Placeholder 6"/>
          <p:cNvSpPr>
            <a:spLocks noGrp="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endParaRPr lang="en-CA" altLang="en-US"/>
          </a:p>
        </p:txBody>
      </p:sp>
    </p:spTree>
    <p:extLst>
      <p:ext uri="{BB962C8B-B14F-4D97-AF65-F5344CB8AC3E}">
        <p14:creationId xmlns:p14="http://schemas.microsoft.com/office/powerpoint/2010/main" val="208223426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fld id="{CD8BFB81-3F0D-42EB-B617-CB1D1EA45F99}" type="slidenum">
              <a:rPr lang="en-US" altLang="en-US"/>
              <a:pPr eaLnBrk="1" hangingPunct="1"/>
              <a:t>45</a:t>
            </a:fld>
            <a:endParaRPr lang="en-US" altLang="en-US"/>
          </a:p>
        </p:txBody>
      </p:sp>
      <p:sp>
        <p:nvSpPr>
          <p:cNvPr id="90115" name="Rectangle 7"/>
          <p:cNvSpPr txBox="1">
            <a:spLocks noGrp="1" noChangeArrowheads="1"/>
          </p:cNvSpPr>
          <p:nvPr/>
        </p:nvSpPr>
        <p:spPr bwMode="auto">
          <a:xfrm>
            <a:off x="3884613" y="8829675"/>
            <a:ext cx="2971800" cy="4651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b"/>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r" eaLnBrk="1" hangingPunct="1"/>
            <a:fld id="{D81392C0-22E5-4038-8033-F32E4E3A5323}" type="slidenum">
              <a:rPr lang="en-US" altLang="en-US" sz="1200"/>
              <a:pPr algn="r" eaLnBrk="1" hangingPunct="1"/>
              <a:t>45</a:t>
            </a:fld>
            <a:endParaRPr lang="en-US" altLang="en-US" sz="1200"/>
          </a:p>
        </p:txBody>
      </p:sp>
      <p:sp>
        <p:nvSpPr>
          <p:cNvPr id="90116" name="Rectangle 2"/>
          <p:cNvSpPr>
            <a:spLocks noGrp="1" noRot="1" noChangeAspect="1" noChangeArrowheads="1" noTextEdit="1"/>
          </p:cNvSpPr>
          <p:nvPr>
            <p:ph type="sldImg"/>
          </p:nvPr>
        </p:nvSpPr>
        <p:spPr>
          <a:xfrm>
            <a:off x="730250" y="750888"/>
            <a:ext cx="5427663" cy="3757612"/>
          </a:xfrm>
          <a:ln/>
        </p:spPr>
      </p:sp>
      <p:sp>
        <p:nvSpPr>
          <p:cNvPr id="90117" name="Rectangle 3"/>
          <p:cNvSpPr>
            <a:spLocks noGrp="1" noChangeArrowheads="1"/>
          </p:cNvSpPr>
          <p:nvPr>
            <p:ph type="body" idx="1"/>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p>
            <a:pPr eaLnBrk="1" hangingPunct="1"/>
            <a:endParaRPr lang="en-CA" altLang="en-US">
              <a:latin typeface="Arial" panose="020B0604020202020204" pitchFamily="34" charset="0"/>
            </a:endParaRPr>
          </a:p>
        </p:txBody>
      </p:sp>
      <p:sp>
        <p:nvSpPr>
          <p:cNvPr id="90118" name="Footer Placeholder 6"/>
          <p:cNvSpPr>
            <a:spLocks noGrp="1"/>
          </p:cNvSpPr>
          <p:nvPr>
            <p:ph type="ftr" sz="quarter" idx="4"/>
          </p:nvPr>
        </p:nvSpPr>
        <p:spPr>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ea typeface="ＭＳ Ｐゴシック" panose="020B0600070205080204" pitchFamily="34" charset="-128"/>
              </a:defRPr>
            </a:lvl1pPr>
            <a:lvl2pPr marL="742950" indent="-285750" eaLnBrk="0" hangingPunct="0">
              <a:defRPr>
                <a:solidFill>
                  <a:schemeClr val="tx1"/>
                </a:solidFill>
                <a:latin typeface="Arial" panose="020B0604020202020204" pitchFamily="34" charset="0"/>
                <a:ea typeface="ＭＳ Ｐゴシック" panose="020B0600070205080204" pitchFamily="34" charset="-128"/>
              </a:defRPr>
            </a:lvl2pPr>
            <a:lvl3pPr marL="1143000" indent="-228600" eaLnBrk="0" hangingPunct="0">
              <a:defRPr>
                <a:solidFill>
                  <a:schemeClr val="tx1"/>
                </a:solidFill>
                <a:latin typeface="Arial" panose="020B0604020202020204" pitchFamily="34" charset="0"/>
                <a:ea typeface="ＭＳ Ｐゴシック" panose="020B0600070205080204" pitchFamily="34" charset="-128"/>
              </a:defRPr>
            </a:lvl3pPr>
            <a:lvl4pPr marL="1600200" indent="-228600" eaLnBrk="0" hangingPunct="0">
              <a:defRPr>
                <a:solidFill>
                  <a:schemeClr val="tx1"/>
                </a:solidFill>
                <a:latin typeface="Arial" panose="020B0604020202020204" pitchFamily="34" charset="0"/>
                <a:ea typeface="ＭＳ Ｐゴシック" panose="020B0600070205080204" pitchFamily="34" charset="-128"/>
              </a:defRPr>
            </a:lvl4pPr>
            <a:lvl5pPr marL="2057400" indent="-228600" eaLnBrk="0" hangingPunct="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eaLnBrk="1" hangingPunct="1"/>
            <a:endParaRPr lang="en-CA" altLang="en-US"/>
          </a:p>
        </p:txBody>
      </p:sp>
    </p:spTree>
    <p:extLst>
      <p:ext uri="{BB962C8B-B14F-4D97-AF65-F5344CB8AC3E}">
        <p14:creationId xmlns:p14="http://schemas.microsoft.com/office/powerpoint/2010/main" val="34068247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Image Placeholder 1"/>
          <p:cNvSpPr>
            <a:spLocks noGrp="1" noRot="1" noChangeAspect="1"/>
          </p:cNvSpPr>
          <p:nvPr>
            <p:ph type="sldImg"/>
          </p:nvPr>
        </p:nvSpPr>
        <p:spPr bwMode="auto">
          <a:xfrm>
            <a:off x="730250" y="750888"/>
            <a:ext cx="5427663" cy="3757612"/>
          </a:xfrm>
          <a:noFill/>
          <a:ln>
            <a:solidFill>
              <a:srgbClr val="000000"/>
            </a:solidFill>
            <a:miter lim="800000"/>
            <a:headEnd/>
            <a:tailEnd/>
          </a:ln>
        </p:spPr>
      </p:sp>
      <p:sp>
        <p:nvSpPr>
          <p:cNvPr id="51202" name="Notes Placeholder 2"/>
          <p:cNvSpPr>
            <a:spLocks noGrp="1"/>
          </p:cNvSpPr>
          <p:nvPr>
            <p:ph type="body" idx="1"/>
          </p:nvPr>
        </p:nvSpPr>
        <p:spPr bwMode="auto">
          <a:noFill/>
        </p:spPr>
        <p:txBody>
          <a:bodyPr wrap="square" numCol="1" anchor="t" anchorCtr="0" compatLnSpc="1">
            <a:prstTxWarp prst="textNoShape">
              <a:avLst/>
            </a:prstTxWarp>
          </a:bodyPr>
          <a:lstStyle/>
          <a:p>
            <a:r>
              <a:rPr lang="fr-FR" sz="1300" b="1" kern="1200" dirty="0">
                <a:solidFill>
                  <a:schemeClr val="tx1"/>
                </a:solidFill>
                <a:effectLst/>
                <a:latin typeface="+mn-lt"/>
                <a:ea typeface="+mn-ea"/>
                <a:cs typeface="+mn-cs"/>
              </a:rPr>
              <a:t>DITES &gt;</a:t>
            </a:r>
            <a:r>
              <a:rPr lang="fr-FR" sz="1300" kern="1200" dirty="0">
                <a:solidFill>
                  <a:schemeClr val="tx1"/>
                </a:solidFill>
                <a:effectLst/>
                <a:latin typeface="+mn-lt"/>
                <a:ea typeface="+mn-ea"/>
                <a:cs typeface="+mn-cs"/>
              </a:rPr>
              <a:t> </a:t>
            </a:r>
            <a:r>
              <a:rPr lang="fr-FR" sz="1300" i="1" kern="1200" dirty="0">
                <a:solidFill>
                  <a:schemeClr val="tx1"/>
                </a:solidFill>
                <a:effectLst/>
                <a:latin typeface="+mn-lt"/>
                <a:ea typeface="+mn-ea"/>
                <a:cs typeface="+mn-cs"/>
              </a:rPr>
              <a:t>Il faut un suivi pour l’enfant, la famille et les prestataires de services </a:t>
            </a:r>
            <a:endParaRPr lang="fr-FR" sz="1300" kern="1200" dirty="0">
              <a:solidFill>
                <a:schemeClr val="tx1"/>
              </a:solidFill>
              <a:effectLst/>
              <a:latin typeface="+mn-lt"/>
              <a:ea typeface="+mn-ea"/>
              <a:cs typeface="+mn-cs"/>
            </a:endParaRPr>
          </a:p>
          <a:p>
            <a:r>
              <a:rPr lang="fr-FR" sz="1300" i="1" kern="1200" dirty="0">
                <a:solidFill>
                  <a:schemeClr val="tx1"/>
                </a:solidFill>
                <a:effectLst/>
                <a:latin typeface="+mn-lt"/>
                <a:ea typeface="+mn-ea"/>
                <a:cs typeface="+mn-cs"/>
              </a:rPr>
              <a:t> </a:t>
            </a:r>
            <a:endParaRPr lang="fr-FR" sz="1300" kern="1200" dirty="0">
              <a:solidFill>
                <a:schemeClr val="tx1"/>
              </a:solidFill>
              <a:effectLst/>
              <a:latin typeface="+mn-lt"/>
              <a:ea typeface="+mn-ea"/>
              <a:cs typeface="+mn-cs"/>
            </a:endParaRPr>
          </a:p>
          <a:p>
            <a:r>
              <a:rPr lang="fr-FR" sz="1300" i="1" kern="1200" dirty="0">
                <a:solidFill>
                  <a:schemeClr val="tx1"/>
                </a:solidFill>
                <a:effectLst/>
                <a:latin typeface="+mn-lt"/>
                <a:ea typeface="+mn-ea"/>
                <a:cs typeface="+mn-cs"/>
              </a:rPr>
              <a:t>Si l’on détermine pendant le processus de révision que la situation a changé, vous devrez peut-être retourner à l’étape 2 du processus et réévaluer la situation de l’enfant et de la famille. </a:t>
            </a:r>
            <a:endParaRPr lang="fr-FR" sz="1300" kern="1200" dirty="0">
              <a:solidFill>
                <a:schemeClr val="tx1"/>
              </a:solidFill>
              <a:effectLst/>
              <a:latin typeface="+mn-lt"/>
              <a:ea typeface="+mn-ea"/>
              <a:cs typeface="+mn-cs"/>
            </a:endParaRPr>
          </a:p>
        </p:txBody>
      </p:sp>
      <p:sp>
        <p:nvSpPr>
          <p:cNvPr id="45059"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9F9C3D-DB72-4BCD-A1F1-74226D275F12}" type="slidenum">
              <a:rPr lang="en-US"/>
              <a:pPr fontAlgn="base">
                <a:spcBef>
                  <a:spcPct val="0"/>
                </a:spcBef>
                <a:spcAft>
                  <a:spcPct val="0"/>
                </a:spcAft>
                <a:defRPr/>
              </a:pPr>
              <a:t>46</a:t>
            </a:fld>
            <a:endParaRPr lang="en-US"/>
          </a:p>
        </p:txBody>
      </p:sp>
    </p:spTree>
    <p:extLst>
      <p:ext uri="{BB962C8B-B14F-4D97-AF65-F5344CB8AC3E}">
        <p14:creationId xmlns:p14="http://schemas.microsoft.com/office/powerpoint/2010/main" val="254857728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TextEdit="1"/>
          </p:cNvSpPr>
          <p:nvPr>
            <p:ph type="sldImg"/>
          </p:nvPr>
        </p:nvSpPr>
        <p:spPr bwMode="auto">
          <a:xfrm>
            <a:off x="730250" y="750888"/>
            <a:ext cx="5427663" cy="3757612"/>
          </a:xfrm>
          <a:noFill/>
          <a:ln>
            <a:solidFill>
              <a:srgbClr val="000000"/>
            </a:solidFill>
            <a:miter lim="800000"/>
            <a:headEnd/>
            <a:tailEnd/>
          </a:ln>
        </p:spPr>
      </p:sp>
      <p:sp>
        <p:nvSpPr>
          <p:cNvPr id="53250" name="Rectangle 3"/>
          <p:cNvSpPr>
            <a:spLocks noGrp="1"/>
          </p:cNvSpPr>
          <p:nvPr>
            <p:ph type="body" idx="1"/>
          </p:nvPr>
        </p:nvSpPr>
        <p:spPr bwMode="auto">
          <a:noFill/>
        </p:spPr>
        <p:txBody>
          <a:bodyPr wrap="square" numCol="1" anchor="t" anchorCtr="0" compatLnSpc="1">
            <a:prstTxWarp prst="textNoShape">
              <a:avLst/>
            </a:prstTxWarp>
          </a:bodyPr>
          <a:lstStyle/>
          <a:p>
            <a:r>
              <a:rPr lang="fr-FR" sz="1300" b="1" kern="1200" dirty="0">
                <a:solidFill>
                  <a:schemeClr val="tx1"/>
                </a:solidFill>
                <a:effectLst/>
                <a:latin typeface="+mn-lt"/>
                <a:ea typeface="+mn-ea"/>
                <a:cs typeface="+mn-cs"/>
              </a:rPr>
              <a:t>DITES &gt;</a:t>
            </a:r>
            <a:r>
              <a:rPr lang="fr-FR" sz="1300" kern="1200" dirty="0">
                <a:solidFill>
                  <a:schemeClr val="tx1"/>
                </a:solidFill>
                <a:effectLst/>
                <a:latin typeface="+mn-lt"/>
                <a:ea typeface="+mn-ea"/>
                <a:cs typeface="+mn-cs"/>
              </a:rPr>
              <a:t> </a:t>
            </a:r>
            <a:r>
              <a:rPr lang="fr-FR" sz="1300" i="1" kern="1200" dirty="0">
                <a:solidFill>
                  <a:schemeClr val="tx1"/>
                </a:solidFill>
                <a:effectLst/>
                <a:latin typeface="+mn-lt"/>
                <a:ea typeface="+mn-ea"/>
                <a:cs typeface="+mn-cs"/>
              </a:rPr>
              <a:t>Quelquefois, des cas sont transférés à un autre gestionnaire de cas ou une autre agence et des cas clôturés sont ré-ouverts</a:t>
            </a:r>
            <a:endParaRPr lang="fr-FR" sz="1300" kern="1200" dirty="0">
              <a:solidFill>
                <a:schemeClr val="tx1"/>
              </a:solidFill>
              <a:effectLst/>
              <a:latin typeface="+mn-lt"/>
              <a:ea typeface="+mn-ea"/>
              <a:cs typeface="+mn-cs"/>
            </a:endParaRPr>
          </a:p>
          <a:p>
            <a:r>
              <a:rPr lang="fr-FR" sz="1300" i="1" kern="1200" dirty="0">
                <a:solidFill>
                  <a:schemeClr val="tx1"/>
                </a:solidFill>
                <a:effectLst/>
                <a:latin typeface="+mn-lt"/>
                <a:ea typeface="+mn-ea"/>
                <a:cs typeface="+mn-cs"/>
              </a:rPr>
              <a:t> </a:t>
            </a:r>
            <a:endParaRPr lang="fr-FR" sz="1300" kern="1200" dirty="0">
              <a:solidFill>
                <a:schemeClr val="tx1"/>
              </a:solidFill>
              <a:effectLst/>
              <a:latin typeface="+mn-lt"/>
              <a:ea typeface="+mn-ea"/>
              <a:cs typeface="+mn-cs"/>
            </a:endParaRPr>
          </a:p>
          <a:p>
            <a:pPr marL="285750" lvl="0" indent="-285750">
              <a:buFont typeface="Arial"/>
              <a:buChar char="•"/>
            </a:pPr>
            <a:r>
              <a:rPr lang="fr-FR" sz="1300" i="1" kern="1200" dirty="0">
                <a:solidFill>
                  <a:schemeClr val="tx1"/>
                </a:solidFill>
                <a:effectLst/>
                <a:latin typeface="+mn-lt"/>
                <a:ea typeface="+mn-ea"/>
                <a:cs typeface="+mn-cs"/>
              </a:rPr>
              <a:t>Dans quelles circonstances un cas serait-il transféré à un autre gestionnaire de cas ou une autre agence</a:t>
            </a:r>
            <a:r>
              <a:rPr lang="mr-IN" sz="1300" i="1" kern="1200" dirty="0">
                <a:solidFill>
                  <a:schemeClr val="tx1"/>
                </a:solidFill>
                <a:effectLst/>
                <a:latin typeface="+mn-lt"/>
                <a:ea typeface="+mn-ea"/>
                <a:cs typeface="+mn-cs"/>
              </a:rPr>
              <a:t>?</a:t>
            </a:r>
            <a:endParaRPr lang="fr-FR" sz="1300" i="1" kern="1200" dirty="0">
              <a:solidFill>
                <a:schemeClr val="tx1"/>
              </a:solidFill>
              <a:effectLst/>
              <a:latin typeface="+mn-lt"/>
              <a:ea typeface="+mn-ea"/>
              <a:cs typeface="+mn-cs"/>
            </a:endParaRPr>
          </a:p>
          <a:p>
            <a:pPr marL="0" lvl="0" indent="0">
              <a:buFont typeface="Arial"/>
              <a:buNone/>
            </a:pPr>
            <a:endParaRPr lang="fr-FR" sz="1300" kern="1200" dirty="0">
              <a:solidFill>
                <a:schemeClr val="tx1"/>
              </a:solidFill>
              <a:effectLst/>
              <a:latin typeface="+mn-lt"/>
              <a:ea typeface="+mn-ea"/>
              <a:cs typeface="+mn-cs"/>
            </a:endParaRPr>
          </a:p>
          <a:p>
            <a:pPr marL="285750" lvl="0" indent="-285750">
              <a:buFont typeface="Arial"/>
              <a:buChar char="•"/>
            </a:pPr>
            <a:r>
              <a:rPr lang="fr-FR" sz="1300" i="1" kern="1200" dirty="0">
                <a:solidFill>
                  <a:schemeClr val="tx1"/>
                </a:solidFill>
                <a:effectLst/>
                <a:latin typeface="+mn-lt"/>
                <a:ea typeface="+mn-ea"/>
                <a:cs typeface="+mn-cs"/>
              </a:rPr>
              <a:t>Dans quelles circonstances un cas serait-il ré-ouvert</a:t>
            </a:r>
            <a:r>
              <a:rPr lang="mr-IN" sz="1300" i="1" kern="1200" dirty="0">
                <a:solidFill>
                  <a:schemeClr val="tx1"/>
                </a:solidFill>
                <a:effectLst/>
                <a:latin typeface="+mn-lt"/>
                <a:ea typeface="+mn-ea"/>
                <a:cs typeface="+mn-cs"/>
              </a:rPr>
              <a:t>?</a:t>
            </a:r>
            <a:r>
              <a:rPr lang="fr-FR" sz="1300" i="1" kern="1200" dirty="0">
                <a:solidFill>
                  <a:schemeClr val="tx1"/>
                </a:solidFill>
                <a:effectLst/>
                <a:latin typeface="+mn-lt"/>
                <a:ea typeface="+mn-ea"/>
                <a:cs typeface="+mn-cs"/>
              </a:rPr>
              <a:t> </a:t>
            </a:r>
            <a:endParaRPr lang="fr-FR" sz="1300" kern="1200" dirty="0">
              <a:solidFill>
                <a:schemeClr val="tx1"/>
              </a:solidFill>
              <a:effectLst/>
              <a:latin typeface="+mn-lt"/>
              <a:ea typeface="+mn-ea"/>
              <a:cs typeface="+mn-cs"/>
            </a:endParaRPr>
          </a:p>
        </p:txBody>
      </p:sp>
    </p:spTree>
    <p:extLst>
      <p:ext uri="{BB962C8B-B14F-4D97-AF65-F5344CB8AC3E}">
        <p14:creationId xmlns:p14="http://schemas.microsoft.com/office/powerpoint/2010/main" val="41053797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60</a:t>
            </a:fld>
            <a:endParaRPr lang="en-US" dirty="0"/>
          </a:p>
        </p:txBody>
      </p:sp>
    </p:spTree>
    <p:extLst>
      <p:ext uri="{BB962C8B-B14F-4D97-AF65-F5344CB8AC3E}">
        <p14:creationId xmlns:p14="http://schemas.microsoft.com/office/powerpoint/2010/main" val="41383329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61</a:t>
            </a:fld>
            <a:endParaRPr lang="en-US" dirty="0"/>
          </a:p>
        </p:txBody>
      </p:sp>
    </p:spTree>
    <p:extLst>
      <p:ext uri="{BB962C8B-B14F-4D97-AF65-F5344CB8AC3E}">
        <p14:creationId xmlns:p14="http://schemas.microsoft.com/office/powerpoint/2010/main" val="7922496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6CE56F8-3639-4F0F-8E79-C2DD5F73E5C7}" type="slidenum">
              <a:rPr lang="en-US" smtClean="0"/>
              <a:t>62</a:t>
            </a:fld>
            <a:endParaRPr lang="en-US" dirty="0"/>
          </a:p>
        </p:txBody>
      </p:sp>
    </p:spTree>
    <p:extLst>
      <p:ext uri="{BB962C8B-B14F-4D97-AF65-F5344CB8AC3E}">
        <p14:creationId xmlns:p14="http://schemas.microsoft.com/office/powerpoint/2010/main" val="19308887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6</a:t>
            </a:fld>
            <a:endParaRPr lang="en-US" dirty="0"/>
          </a:p>
        </p:txBody>
      </p:sp>
    </p:spTree>
    <p:extLst>
      <p:ext uri="{BB962C8B-B14F-4D97-AF65-F5344CB8AC3E}">
        <p14:creationId xmlns:p14="http://schemas.microsoft.com/office/powerpoint/2010/main" val="10895099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7</a:t>
            </a:fld>
            <a:endParaRPr lang="en-US" dirty="0"/>
          </a:p>
        </p:txBody>
      </p:sp>
    </p:spTree>
    <p:extLst>
      <p:ext uri="{BB962C8B-B14F-4D97-AF65-F5344CB8AC3E}">
        <p14:creationId xmlns:p14="http://schemas.microsoft.com/office/powerpoint/2010/main" val="32608066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12</a:t>
            </a:fld>
            <a:endParaRPr lang="en-US" dirty="0"/>
          </a:p>
        </p:txBody>
      </p:sp>
    </p:spTree>
    <p:extLst>
      <p:ext uri="{BB962C8B-B14F-4D97-AF65-F5344CB8AC3E}">
        <p14:creationId xmlns:p14="http://schemas.microsoft.com/office/powerpoint/2010/main" val="408103112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13</a:t>
            </a:fld>
            <a:endParaRPr lang="en-US" dirty="0"/>
          </a:p>
        </p:txBody>
      </p:sp>
    </p:spTree>
    <p:extLst>
      <p:ext uri="{BB962C8B-B14F-4D97-AF65-F5344CB8AC3E}">
        <p14:creationId xmlns:p14="http://schemas.microsoft.com/office/powerpoint/2010/main" val="21395439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pPr marL="0" marR="0" lvl="0" indent="0" algn="l" defTabSz="509412" rtl="0" eaLnBrk="1" fontAlgn="auto" latinLnBrk="0" hangingPunct="1">
              <a:lnSpc>
                <a:spcPct val="100000"/>
              </a:lnSpc>
              <a:spcBef>
                <a:spcPts val="0"/>
              </a:spcBef>
              <a:spcAft>
                <a:spcPts val="0"/>
              </a:spcAft>
              <a:buClrTx/>
              <a:buSzTx/>
              <a:buFontTx/>
              <a:buNone/>
              <a:tabLst/>
              <a:defRPr/>
            </a:pPr>
            <a:r>
              <a:rPr lang="fr-FR" sz="1300" kern="1200" dirty="0">
                <a:solidFill>
                  <a:schemeClr val="tx1"/>
                </a:solidFill>
                <a:effectLst/>
                <a:latin typeface="+mn-lt"/>
                <a:ea typeface="+mn-ea"/>
                <a:cs typeface="+mn-cs"/>
              </a:rPr>
              <a:t>au IDMRS:</a:t>
            </a:r>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25</a:t>
            </a:fld>
            <a:endParaRPr lang="en-US" dirty="0"/>
          </a:p>
        </p:txBody>
      </p:sp>
    </p:spTree>
    <p:extLst>
      <p:ext uri="{BB962C8B-B14F-4D97-AF65-F5344CB8AC3E}">
        <p14:creationId xmlns:p14="http://schemas.microsoft.com/office/powerpoint/2010/main" val="15969965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r>
              <a:rPr lang="fr-FR" sz="1300" kern="1200" dirty="0">
                <a:solidFill>
                  <a:schemeClr val="tx1"/>
                </a:solidFill>
                <a:effectLst/>
                <a:latin typeface="+mn-lt"/>
                <a:ea typeface="+mn-ea"/>
                <a:cs typeface="+mn-cs"/>
              </a:rPr>
              <a:t>Si nous n’avons pas ces informations, cela signifie que nous n’avons pas de moyen de mesurer si les actions que nous entreprenons, les services que nous offrons et les décisions que nous prenons pour les enfants contribuent ou non à des améliorations de leur bien-être.</a:t>
            </a:r>
          </a:p>
          <a:p>
            <a:endParaRPr lang="en-US" dirty="0"/>
          </a:p>
        </p:txBody>
      </p:sp>
      <p:sp>
        <p:nvSpPr>
          <p:cNvPr id="4" name="Slide Number Placeholder 3"/>
          <p:cNvSpPr>
            <a:spLocks noGrp="1"/>
          </p:cNvSpPr>
          <p:nvPr>
            <p:ph type="sldNum" sz="quarter" idx="10"/>
          </p:nvPr>
        </p:nvSpPr>
        <p:spPr/>
        <p:txBody>
          <a:bodyPr/>
          <a:lstStyle/>
          <a:p>
            <a:pPr>
              <a:defRPr/>
            </a:pPr>
            <a:fld id="{CE127FD3-093E-48F1-85EC-435DB23BE3FE}" type="slidenum">
              <a:rPr lang="en-US" smtClean="0"/>
              <a:pPr>
                <a:defRPr/>
              </a:pPr>
              <a:t>34</a:t>
            </a:fld>
            <a:endParaRPr lang="en-US" dirty="0"/>
          </a:p>
        </p:txBody>
      </p:sp>
    </p:spTree>
    <p:extLst>
      <p:ext uri="{BB962C8B-B14F-4D97-AF65-F5344CB8AC3E}">
        <p14:creationId xmlns:p14="http://schemas.microsoft.com/office/powerpoint/2010/main" val="169620596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xfrm>
            <a:off x="730250" y="750888"/>
            <a:ext cx="5427663" cy="3757612"/>
          </a:xfrm>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EA930C-07DD-46F2-A396-61991D26379F}" type="slidenum">
              <a:rPr lang="en-US"/>
              <a:pPr fontAlgn="base">
                <a:spcBef>
                  <a:spcPct val="0"/>
                </a:spcBef>
                <a:spcAft>
                  <a:spcPct val="0"/>
                </a:spcAft>
                <a:defRPr/>
              </a:pPr>
              <a:t>38</a:t>
            </a:fld>
            <a:endParaRPr lang="en-US" dirty="0"/>
          </a:p>
        </p:txBody>
      </p:sp>
    </p:spTree>
    <p:extLst>
      <p:ext uri="{BB962C8B-B14F-4D97-AF65-F5344CB8AC3E}">
        <p14:creationId xmlns:p14="http://schemas.microsoft.com/office/powerpoint/2010/main" val="24314445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Slide Image Placeholder 1"/>
          <p:cNvSpPr>
            <a:spLocks noGrp="1" noRot="1" noChangeAspect="1"/>
          </p:cNvSpPr>
          <p:nvPr>
            <p:ph type="sldImg"/>
          </p:nvPr>
        </p:nvSpPr>
        <p:spPr bwMode="auto">
          <a:xfrm>
            <a:off x="730250" y="750888"/>
            <a:ext cx="5427663" cy="3757612"/>
          </a:xfrm>
          <a:noFill/>
          <a:ln>
            <a:solidFill>
              <a:srgbClr val="000000"/>
            </a:solidFill>
            <a:miter lim="800000"/>
            <a:headEnd/>
            <a:tailEnd/>
          </a:ln>
        </p:spPr>
      </p:sp>
      <p:sp>
        <p:nvSpPr>
          <p:cNvPr id="47106" name="Notes Placeholder 2"/>
          <p:cNvSpPr>
            <a:spLocks noGrp="1"/>
          </p:cNvSpPr>
          <p:nvPr>
            <p:ph type="body" idx="1"/>
          </p:nvPr>
        </p:nvSpPr>
        <p:spPr bwMode="auto">
          <a:noFill/>
        </p:spPr>
        <p:txBody>
          <a:bodyPr wrap="square" numCol="1"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defRPr/>
            </a:pPr>
            <a:endParaRPr lang="en-US" sz="1200" kern="1200" dirty="0">
              <a:solidFill>
                <a:schemeClr val="tx1"/>
              </a:solidFill>
              <a:effectLst/>
              <a:latin typeface="+mn-lt"/>
              <a:ea typeface="+mn-ea"/>
              <a:cs typeface="+mn-cs"/>
            </a:endParaRPr>
          </a:p>
        </p:txBody>
      </p:sp>
      <p:sp>
        <p:nvSpPr>
          <p:cNvPr id="419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EEA930C-07DD-46F2-A396-61991D26379F}" type="slidenum">
              <a:rPr lang="en-US"/>
              <a:pPr fontAlgn="base">
                <a:spcBef>
                  <a:spcPct val="0"/>
                </a:spcBef>
                <a:spcAft>
                  <a:spcPct val="0"/>
                </a:spcAft>
                <a:defRPr/>
              </a:pPr>
              <a:t>39</a:t>
            </a:fld>
            <a:endParaRPr lang="en-US" dirty="0"/>
          </a:p>
        </p:txBody>
      </p:sp>
    </p:spTree>
    <p:extLst>
      <p:ext uri="{BB962C8B-B14F-4D97-AF65-F5344CB8AC3E}">
        <p14:creationId xmlns:p14="http://schemas.microsoft.com/office/powerpoint/2010/main" val="16363238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7"/>
            <a:ext cx="8543925" cy="1280160"/>
          </a:xfrm>
        </p:spPr>
        <p:txBody>
          <a:bodyPr anchor="b" anchorCtr="0"/>
          <a:lstStyle/>
          <a:p>
            <a:r>
              <a:rPr lang="en-US" dirty="0"/>
              <a:t>Click to edit Master title style</a:t>
            </a:r>
            <a:endParaRPr lang="en-GB" dirty="0"/>
          </a:p>
        </p:txBody>
      </p:sp>
      <p:sp>
        <p:nvSpPr>
          <p:cNvPr id="3" name="Content Placeholder 2"/>
          <p:cNvSpPr>
            <a:spLocks noGrp="1"/>
          </p:cNvSpPr>
          <p:nvPr>
            <p:ph idx="1"/>
          </p:nvPr>
        </p:nvSpPr>
        <p:spPr>
          <a:xfrm>
            <a:off x="681040" y="1813303"/>
            <a:ext cx="8543925" cy="4363661"/>
          </a:xfr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R Two Content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81040" y="1813305"/>
            <a:ext cx="5355430" cy="4363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Picture Placeholder 5"/>
          <p:cNvSpPr>
            <a:spLocks noGrp="1"/>
          </p:cNvSpPr>
          <p:nvPr>
            <p:ph type="pic" sz="quarter" idx="13"/>
          </p:nvPr>
        </p:nvSpPr>
        <p:spPr>
          <a:xfrm>
            <a:off x="6204385" y="1819175"/>
            <a:ext cx="3020580" cy="4363290"/>
          </a:xfrm>
        </p:spPr>
        <p:txBody>
          <a:bodyPr/>
          <a:lstStyle/>
          <a:p>
            <a:r>
              <a:rPr lang="en-US"/>
              <a:t>Drag picture to placeholder or click icon to add</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L Two Content Imag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869534" y="1813305"/>
            <a:ext cx="5355430" cy="4363661"/>
          </a:xfrm>
        </p:spPr>
        <p:txBody>
          <a:bodyPr anchor="ctr" anchorCtr="0"/>
          <a:lstStyle>
            <a:lvl1pPr>
              <a:defRPr sz="1792"/>
            </a:lvl1pPr>
            <a:lvl2pPr>
              <a:defRPr sz="1792"/>
            </a:lvl2pPr>
            <a:lvl3pPr>
              <a:defRPr sz="1792"/>
            </a:lvl3pPr>
            <a:lvl4pPr>
              <a:defRPr sz="1792"/>
            </a:lvl4pPr>
            <a:lvl5pPr>
              <a:defRPr sz="1792"/>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5" name="Picture Placeholder 4"/>
          <p:cNvSpPr>
            <a:spLocks noGrp="1"/>
          </p:cNvSpPr>
          <p:nvPr>
            <p:ph type="pic" sz="quarter" idx="13"/>
          </p:nvPr>
        </p:nvSpPr>
        <p:spPr>
          <a:xfrm>
            <a:off x="681663" y="1813953"/>
            <a:ext cx="3083117" cy="4363290"/>
          </a:xfrm>
        </p:spPr>
        <p:txBody>
          <a:bodyPr/>
          <a:lstStyle/>
          <a:p>
            <a:r>
              <a:rPr lang="en-US"/>
              <a:t>Drag picture to placeholder or click icon to add</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1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3869534" y="1813304"/>
            <a:ext cx="5355430" cy="4363661"/>
          </a:xfrm>
        </p:spPr>
        <p:txBody>
          <a:bodyPr anchor="ctr"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81039" y="1813304"/>
            <a:ext cx="2977430" cy="4363661"/>
          </a:xfrm>
        </p:spPr>
        <p:txBody>
          <a:bodyPr anchor="ctr"/>
          <a:lstStyle>
            <a:lvl1pPr algn="ctr">
              <a:defRPr b="0">
                <a:ln w="3175">
                  <a:noFill/>
                </a:ln>
                <a:solidFill>
                  <a:schemeClr val="bg2"/>
                </a:solidFill>
              </a:defRPr>
            </a:lvl1pPr>
            <a:lvl2pPr>
              <a:defRPr b="0">
                <a:ln w="3175">
                  <a:noFill/>
                </a:ln>
                <a:solidFill>
                  <a:schemeClr val="bg2"/>
                </a:solidFill>
              </a:defRPr>
            </a:lvl2pPr>
            <a:lvl3pPr>
              <a:defRPr b="0">
                <a:ln w="3175">
                  <a:noFill/>
                </a:ln>
                <a:solidFill>
                  <a:schemeClr val="bg2"/>
                </a:solidFill>
              </a:defRPr>
            </a:lvl3pPr>
            <a:lvl4pPr>
              <a:defRPr b="0">
                <a:ln w="3175">
                  <a:noFill/>
                </a:ln>
                <a:solidFill>
                  <a:schemeClr val="bg2"/>
                </a:solidFill>
              </a:defRPr>
            </a:lvl4pPr>
            <a:lvl5pPr>
              <a:defRPr b="0">
                <a:ln w="3175">
                  <a:noFill/>
                </a:ln>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3" name="Group 12"/>
          <p:cNvGrpSpPr/>
          <p:nvPr userDrawn="1"/>
        </p:nvGrpSpPr>
        <p:grpSpPr>
          <a:xfrm>
            <a:off x="1973580" y="843881"/>
            <a:ext cx="5867400" cy="4936735"/>
            <a:chOff x="-10795" y="-315311"/>
            <a:chExt cx="5867400" cy="4936735"/>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795" y="4136919"/>
              <a:ext cx="5727700" cy="484505"/>
            </a:xfrm>
            <a:prstGeom prst="rect">
              <a:avLst/>
            </a:prstGeom>
            <a:noFill/>
            <a:ln>
              <a:noFill/>
            </a:ln>
          </p:spPr>
        </p:pic>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95" y="2656204"/>
              <a:ext cx="5723255" cy="1224915"/>
            </a:xfrm>
            <a:prstGeom prst="rect">
              <a:avLst/>
            </a:prstGeom>
            <a:noFill/>
            <a:ln>
              <a:noFill/>
            </a:ln>
          </p:spPr>
        </p:pic>
        <p:sp>
          <p:nvSpPr>
            <p:cNvPr id="16" name="Text Box 11"/>
            <p:cNvSpPr txBox="1"/>
            <p:nvPr userDrawn="1"/>
          </p:nvSpPr>
          <p:spPr>
            <a:xfrm>
              <a:off x="-10795" y="-315311"/>
              <a:ext cx="5867400" cy="2971515"/>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20000"/>
                </a:lnSpc>
                <a:spcBef>
                  <a:spcPts val="0"/>
                </a:spcBef>
                <a:spcAft>
                  <a:spcPts val="800"/>
                </a:spcAft>
              </a:pPr>
              <a:r>
                <a:rPr lang="fr-FR" sz="1100" dirty="0">
                  <a:effectLst/>
                  <a:ea typeface="黑体" charset="-122"/>
                  <a:cs typeface="Arial" charset="0"/>
                </a:rPr>
                <a:t>Les remerciements les plus sincères de 4Children vont en direction de la DEP et la DISPE sous l’égide de leurs Directeurs Mr. Jules </a:t>
              </a:r>
              <a:r>
                <a:rPr lang="fr-FR" sz="1100" dirty="0" err="1">
                  <a:effectLst/>
                  <a:ea typeface="黑体" charset="-122"/>
                  <a:cs typeface="Arial" charset="0"/>
                </a:rPr>
                <a:t>Bisilwala</a:t>
              </a:r>
              <a:r>
                <a:rPr lang="fr-FR" sz="1100" dirty="0">
                  <a:effectLst/>
                  <a:ea typeface="黑体" charset="-122"/>
                  <a:cs typeface="Arial" charset="0"/>
                </a:rPr>
                <a:t> et Mr. Hilaire </a:t>
              </a:r>
              <a:r>
                <a:rPr lang="fr-FR" sz="1100" dirty="0" err="1">
                  <a:effectLst/>
                  <a:ea typeface="黑体" charset="-122"/>
                  <a:cs typeface="Arial" charset="0"/>
                </a:rPr>
                <a:t>Kalume</a:t>
              </a:r>
              <a:r>
                <a:rPr lang="fr-FR" sz="1100" dirty="0">
                  <a:effectLst/>
                  <a:ea typeface="黑体" charset="-122"/>
                  <a:cs typeface="Arial" charset="0"/>
                </a:rPr>
                <a:t>, dont la direction, l’engagement et la coordination ont été essentiel pour réaliser ce travail important. Nous souhaitons, que ce curriculum important puisse être utilisé pour le renforcement des capacités des para-travailleurs sociaux en RDC. Nous vous encourageons à poursuivre pour des générations à former pour une protection de l’enfance intégrant les aspect VIH chez l’enfant.</a:t>
              </a:r>
              <a:endParaRPr lang="en-US" sz="1100" dirty="0">
                <a:effectLst/>
                <a:ea typeface="黑体" charset="-122"/>
                <a:cs typeface="Arial" charset="0"/>
              </a:endParaRPr>
            </a:p>
            <a:p>
              <a:pPr marL="0" marR="0">
                <a:lnSpc>
                  <a:spcPct val="120000"/>
                </a:lnSpc>
                <a:spcBef>
                  <a:spcPts val="1200"/>
                </a:spcBef>
                <a:spcAft>
                  <a:spcPts val="800"/>
                </a:spcAft>
              </a:pPr>
              <a:r>
                <a:rPr lang="fr-FR" sz="1100" dirty="0">
                  <a:effectLst/>
                  <a:ea typeface="黑体" charset="-122"/>
                  <a:cs typeface="Arial" charset="0"/>
                </a:rPr>
                <a:t>Ce curriculum a été élaboré grâce au soutien généreux du peuple américain à travers le Plan d’urgence du Président des États-Unis pour le SIDA (PEPFAR) et l’Agence Américaine pour le Développement International (USAID) en vertu de l’accord de coopération AID-OAA-A-14-00061. Le contenu est la responsabilité de CRS, 4Children, et le Ministère des Affaires Sociales (MINAS) et ne reflètent pas nécessairement les vues de l’USAID ou du Gouvernement des États-Unis.</a:t>
              </a:r>
              <a:endParaRPr lang="en-US" sz="1100" dirty="0">
                <a:effectLst/>
                <a:ea typeface="黑体" charset="-122"/>
                <a:cs typeface="Arial" charset="0"/>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954996"/>
            <a:ext cx="8543925" cy="1344706"/>
          </a:xfrm>
        </p:spPr>
        <p:txBody>
          <a:bodyPr lIns="0" rIns="0" anchor="b"/>
          <a:lstStyle>
            <a:lvl1pPr>
              <a:defRPr sz="3467"/>
            </a:lvl1pPr>
          </a:lstStyle>
          <a:p>
            <a:r>
              <a:rPr lang="en-US" dirty="0"/>
              <a:t>Click to edit Master title style</a:t>
            </a:r>
            <a:endParaRPr lang="en-GB" dirty="0"/>
          </a:p>
        </p:txBody>
      </p:sp>
      <p:sp>
        <p:nvSpPr>
          <p:cNvPr id="3" name="Text Placeholder 2"/>
          <p:cNvSpPr>
            <a:spLocks noGrp="1"/>
          </p:cNvSpPr>
          <p:nvPr>
            <p:ph type="body" idx="1" hasCustomPrompt="1"/>
          </p:nvPr>
        </p:nvSpPr>
        <p:spPr>
          <a:xfrm>
            <a:off x="675879" y="3465204"/>
            <a:ext cx="8543925" cy="879230"/>
          </a:xfrm>
        </p:spPr>
        <p:txBody>
          <a:bodyPr/>
          <a:lstStyle>
            <a:lvl1pPr marL="0" indent="0">
              <a:lnSpc>
                <a:spcPct val="100000"/>
              </a:lnSpc>
              <a:buNone/>
              <a:defRPr sz="2600" cap="all" baseline="0">
                <a:solidFill>
                  <a:schemeClr val="tx1"/>
                </a:solidFill>
              </a:defRPr>
            </a:lvl1pPr>
            <a:lvl2pPr marL="360541" indent="0">
              <a:buNone/>
              <a:defRPr sz="1577">
                <a:solidFill>
                  <a:schemeClr val="tx1">
                    <a:tint val="75000"/>
                  </a:schemeClr>
                </a:solidFill>
              </a:defRPr>
            </a:lvl2pPr>
            <a:lvl3pPr marL="721079" indent="0">
              <a:buNone/>
              <a:defRPr sz="1418">
                <a:solidFill>
                  <a:schemeClr val="tx1">
                    <a:tint val="75000"/>
                  </a:schemeClr>
                </a:solidFill>
              </a:defRPr>
            </a:lvl3pPr>
            <a:lvl4pPr marL="1081619" indent="0">
              <a:buNone/>
              <a:defRPr sz="1262">
                <a:solidFill>
                  <a:schemeClr val="tx1">
                    <a:tint val="75000"/>
                  </a:schemeClr>
                </a:solidFill>
              </a:defRPr>
            </a:lvl4pPr>
            <a:lvl5pPr marL="1442159" indent="0">
              <a:buNone/>
              <a:defRPr sz="1262">
                <a:solidFill>
                  <a:schemeClr val="tx1">
                    <a:tint val="75000"/>
                  </a:schemeClr>
                </a:solidFill>
              </a:defRPr>
            </a:lvl5pPr>
            <a:lvl6pPr marL="1802699" indent="0">
              <a:buNone/>
              <a:defRPr sz="1262">
                <a:solidFill>
                  <a:schemeClr val="tx1">
                    <a:tint val="75000"/>
                  </a:schemeClr>
                </a:solidFill>
              </a:defRPr>
            </a:lvl6pPr>
            <a:lvl7pPr marL="2163239" indent="0">
              <a:buNone/>
              <a:defRPr sz="1262">
                <a:solidFill>
                  <a:schemeClr val="tx1">
                    <a:tint val="75000"/>
                  </a:schemeClr>
                </a:solidFill>
              </a:defRPr>
            </a:lvl7pPr>
            <a:lvl8pPr marL="2523778" indent="0">
              <a:buNone/>
              <a:defRPr sz="1262">
                <a:solidFill>
                  <a:schemeClr val="tx1">
                    <a:tint val="75000"/>
                  </a:schemeClr>
                </a:solidFill>
              </a:defRPr>
            </a:lvl8pPr>
            <a:lvl9pPr marL="2884319" indent="0">
              <a:buNone/>
              <a:defRPr sz="1262">
                <a:solidFill>
                  <a:schemeClr val="tx1">
                    <a:tint val="75000"/>
                  </a:schemeClr>
                </a:solidFill>
              </a:defRPr>
            </a:lvl9pPr>
          </a:lstStyle>
          <a:p>
            <a:pPr lvl="0"/>
            <a:r>
              <a:rPr lang="en-US" dirty="0"/>
              <a:t>CLICK TO EDIT MASTER TEXT STYLES</a:t>
            </a:r>
          </a:p>
        </p:txBody>
      </p:sp>
      <p:cxnSp>
        <p:nvCxnSpPr>
          <p:cNvPr id="5" name="Straight Connector 4"/>
          <p:cNvCxnSpPr/>
          <p:nvPr userDrawn="1"/>
        </p:nvCxnSpPr>
        <p:spPr>
          <a:xfrm>
            <a:off x="675879" y="3316966"/>
            <a:ext cx="854392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81039" y="1813303"/>
            <a:ext cx="421005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014914" y="1813303"/>
            <a:ext cx="4210050" cy="4363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9"/>
            <a:ext cx="4104063" cy="5811835"/>
          </a:xfrm>
        </p:spPr>
        <p:txBody>
          <a:bodyPr anchor="ctr" anchorCtr="0"/>
          <a:lstStyle>
            <a:lvl1pPr algn="ctr">
              <a:defRPr sz="3900"/>
            </a:lvl1pPr>
          </a:lstStyle>
          <a:p>
            <a:r>
              <a:rPr lang="en-US" dirty="0"/>
              <a:t>Click to edit Master title style</a:t>
            </a:r>
            <a:endParaRPr lang="en-GB" dirty="0"/>
          </a:p>
        </p:txBody>
      </p:sp>
      <p:sp>
        <p:nvSpPr>
          <p:cNvPr id="4" name="Content Placeholder 3"/>
          <p:cNvSpPr>
            <a:spLocks noGrp="1"/>
          </p:cNvSpPr>
          <p:nvPr>
            <p:ph sz="half" idx="2"/>
          </p:nvPr>
        </p:nvSpPr>
        <p:spPr>
          <a:xfrm>
            <a:off x="5014914" y="365127"/>
            <a:ext cx="4210050" cy="5811836"/>
          </a:xfrm>
        </p:spPr>
        <p:txBody>
          <a:bodyPr anchor="ctr"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720982"/>
          </a:xfrm>
        </p:spPr>
        <p:txBody>
          <a:bodyPr/>
          <a:lstStyle/>
          <a:p>
            <a:r>
              <a:rPr lang="en-US"/>
              <a:t>Click to edit Master title style</a:t>
            </a:r>
            <a:endParaRPr lang="en-GB" dirty="0"/>
          </a:p>
        </p:txBody>
      </p:sp>
      <p:sp>
        <p:nvSpPr>
          <p:cNvPr id="3" name="Text Placeholder 2"/>
          <p:cNvSpPr>
            <a:spLocks noGrp="1"/>
          </p:cNvSpPr>
          <p:nvPr>
            <p:ph type="body" idx="1"/>
          </p:nvPr>
        </p:nvSpPr>
        <p:spPr>
          <a:xfrm>
            <a:off x="682330" y="1252797"/>
            <a:ext cx="4190702" cy="557384"/>
          </a:xfrm>
        </p:spPr>
        <p:txBody>
          <a:bodyPr anchor="ctr" anchorCtr="0"/>
          <a:lstStyle>
            <a:lvl1pPr marL="0" indent="0" algn="ctr">
              <a:buNone/>
              <a:defRPr sz="26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4" name="Content Placeholder 3"/>
          <p:cNvSpPr>
            <a:spLocks noGrp="1"/>
          </p:cNvSpPr>
          <p:nvPr>
            <p:ph sz="half" idx="2"/>
          </p:nvPr>
        </p:nvSpPr>
        <p:spPr>
          <a:xfrm>
            <a:off x="682330" y="1976871"/>
            <a:ext cx="4190702" cy="42127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252797"/>
            <a:ext cx="4211340" cy="557384"/>
          </a:xfrm>
        </p:spPr>
        <p:txBody>
          <a:bodyPr anchor="ctr" anchorCtr="0"/>
          <a:lstStyle>
            <a:lvl1pPr marL="0" indent="0" algn="ctr">
              <a:buNone/>
              <a:defRPr sz="26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6" name="Content Placeholder 5"/>
          <p:cNvSpPr>
            <a:spLocks noGrp="1"/>
          </p:cNvSpPr>
          <p:nvPr>
            <p:ph sz="quarter" idx="4"/>
          </p:nvPr>
        </p:nvSpPr>
        <p:spPr>
          <a:xfrm>
            <a:off x="5014913" y="1976871"/>
            <a:ext cx="4211340" cy="42127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81039" y="1813304"/>
            <a:ext cx="535543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47534" y="1813304"/>
            <a:ext cx="297743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3869534" y="1813304"/>
            <a:ext cx="5355430" cy="4363661"/>
          </a:xfrm>
        </p:spPr>
        <p:txBody>
          <a:bodyPr anchor="t" anchorCtr="0"/>
          <a:lstStyle>
            <a:lvl1pPr>
              <a:defRPr sz="20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Content Placeholder 5"/>
          <p:cNvSpPr>
            <a:spLocks noGrp="1"/>
          </p:cNvSpPr>
          <p:nvPr>
            <p:ph sz="quarter" idx="13"/>
          </p:nvPr>
        </p:nvSpPr>
        <p:spPr>
          <a:xfrm>
            <a:off x="681038" y="1812925"/>
            <a:ext cx="3074987" cy="4364038"/>
          </a:xfrm>
        </p:spPr>
        <p:txBody>
          <a:bodyPr anchor="t"/>
          <a:lstStyle>
            <a:lvl1pPr>
              <a:defRPr sz="20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280160"/>
          </a:xfrm>
          <a:prstGeom prst="rect">
            <a:avLst/>
          </a:prstGeom>
        </p:spPr>
        <p:txBody>
          <a:bodyPr vert="horz" lIns="0" tIns="45720" rIns="0" bIns="4572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81040" y="1828803"/>
            <a:ext cx="8543925" cy="4348163"/>
          </a:xfrm>
          <a:prstGeom prst="rect">
            <a:avLst/>
          </a:prstGeom>
        </p:spPr>
        <p:txBody>
          <a:bodyPr vert="horz" lIns="0" tIns="0" rIns="0" bIns="0" rtlCol="0">
            <a:noAutofit/>
          </a:bodyPr>
          <a:lstStyle/>
          <a:p>
            <a:pPr marL="87408" marR="0" lvl="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Click to edit Master text styles</a:t>
            </a:r>
          </a:p>
          <a:p>
            <a:pPr marL="396961" marR="0" lvl="1"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Second level</a:t>
            </a:r>
          </a:p>
          <a:p>
            <a:pPr marL="396961" marR="0" lvl="2"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Third level</a:t>
            </a:r>
          </a:p>
          <a:p>
            <a:pPr marL="396961" marR="0" lvl="3"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Fourth level</a:t>
            </a:r>
          </a:p>
          <a:p>
            <a:pPr marL="396961" marR="0" lvl="4"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Fifth level</a:t>
            </a:r>
            <a:endParaRPr kumimoji="0" lang="en-GB" sz="2100" b="0" i="0" u="none" strike="noStrike" kern="1200" cap="none" spc="0" normalizeH="0" baseline="0" noProof="0" dirty="0">
              <a:ln w="3175">
                <a:solidFill>
                  <a:srgbClr val="FFFFFF"/>
                </a:solidFill>
              </a:ln>
              <a:solidFill>
                <a:srgbClr val="000000"/>
              </a:solidFill>
              <a:effectLst/>
              <a:uLnTx/>
              <a:uFillTx/>
              <a:latin typeface="+mn-lt"/>
              <a:ea typeface="+mn-ea"/>
              <a:cs typeface="+mn-cs"/>
            </a:endParaRPr>
          </a:p>
        </p:txBody>
      </p:sp>
      <p:sp>
        <p:nvSpPr>
          <p:cNvPr id="6" name="Slide Number Placeholder 5"/>
          <p:cNvSpPr>
            <a:spLocks noGrp="1"/>
          </p:cNvSpPr>
          <p:nvPr>
            <p:ph type="sldNum" sz="quarter" idx="4"/>
          </p:nvPr>
        </p:nvSpPr>
        <p:spPr>
          <a:xfrm>
            <a:off x="6996114" y="6356353"/>
            <a:ext cx="2228850" cy="365125"/>
          </a:xfrm>
          <a:prstGeom prst="rect">
            <a:avLst/>
          </a:prstGeom>
        </p:spPr>
        <p:txBody>
          <a:bodyPr vert="horz" lIns="91440" tIns="45720" rIns="91440" bIns="45720" rtlCol="0" anchor="ctr"/>
          <a:lstStyle>
            <a:lvl1pPr algn="r">
              <a:defRPr sz="947">
                <a:solidFill>
                  <a:schemeClr val="tx1">
                    <a:tint val="75000"/>
                  </a:schemeClr>
                </a:solidFill>
              </a:defRPr>
            </a:lvl1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376480674"/>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8" r:id="rId8"/>
    <p:sldLayoutId id="2147483711" r:id="rId9"/>
    <p:sldLayoutId id="2147483712" r:id="rId10"/>
    <p:sldLayoutId id="2147483713" r:id="rId11"/>
    <p:sldLayoutId id="2147483709" r:id="rId12"/>
    <p:sldLayoutId id="2147483707" r:id="rId13"/>
  </p:sldLayoutIdLst>
  <p:hf hdr="0" ftr="0" dt="0"/>
  <p:txStyles>
    <p:titleStyle>
      <a:lvl1pPr algn="l" defTabSz="721079" rtl="0" eaLnBrk="1" latinLnBrk="0" hangingPunct="1">
        <a:lnSpc>
          <a:spcPct val="90000"/>
        </a:lnSpc>
        <a:spcBef>
          <a:spcPct val="0"/>
        </a:spcBef>
        <a:buNone/>
        <a:defRPr sz="2800" kern="1200" cap="all" baseline="0">
          <a:ln w="3175">
            <a:solidFill>
              <a:schemeClr val="tx1"/>
            </a:solidFill>
          </a:ln>
          <a:solidFill>
            <a:schemeClr val="tx1"/>
          </a:solidFill>
          <a:latin typeface="+mj-lt"/>
          <a:ea typeface="+mj-ea"/>
          <a:cs typeface="+mj-cs"/>
        </a:defRPr>
      </a:lvl1pPr>
    </p:titleStyle>
    <p:bodyStyle>
      <a:lvl1pPr marL="87408" marR="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sz="2200" kern="1200">
          <a:ln w="3175">
            <a:solidFill>
              <a:schemeClr val="bg1"/>
            </a:solidFill>
          </a:ln>
          <a:solidFill>
            <a:schemeClr val="tx1"/>
          </a:solidFill>
          <a:latin typeface="+mn-lt"/>
          <a:ea typeface="+mn-ea"/>
          <a:cs typeface="+mn-cs"/>
        </a:defRPr>
      </a:lvl1pPr>
      <a:lvl2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2pPr>
      <a:lvl3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3pPr>
      <a:lvl4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4pPr>
      <a:lvl5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5pPr>
      <a:lvl6pPr marL="198296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350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4048"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4587"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en-US"/>
      </a:defPPr>
      <a:lvl1pPr marL="0" algn="l" defTabSz="721079" rtl="0" eaLnBrk="1" latinLnBrk="0" hangingPunct="1">
        <a:defRPr sz="1418" kern="1200">
          <a:solidFill>
            <a:schemeClr val="tx1"/>
          </a:solidFill>
          <a:latin typeface="+mn-lt"/>
          <a:ea typeface="+mn-ea"/>
          <a:cs typeface="+mn-cs"/>
        </a:defRPr>
      </a:lvl1pPr>
      <a:lvl2pPr marL="360541" algn="l" defTabSz="721079" rtl="0" eaLnBrk="1" latinLnBrk="0" hangingPunct="1">
        <a:defRPr sz="1418" kern="1200">
          <a:solidFill>
            <a:schemeClr val="tx1"/>
          </a:solidFill>
          <a:latin typeface="+mn-lt"/>
          <a:ea typeface="+mn-ea"/>
          <a:cs typeface="+mn-cs"/>
        </a:defRPr>
      </a:lvl2pPr>
      <a:lvl3pPr marL="721079" algn="l" defTabSz="721079" rtl="0" eaLnBrk="1" latinLnBrk="0" hangingPunct="1">
        <a:defRPr sz="1418" kern="1200">
          <a:solidFill>
            <a:schemeClr val="tx1"/>
          </a:solidFill>
          <a:latin typeface="+mn-lt"/>
          <a:ea typeface="+mn-ea"/>
          <a:cs typeface="+mn-cs"/>
        </a:defRPr>
      </a:lvl3pPr>
      <a:lvl4pPr marL="1081619" algn="l" defTabSz="721079" rtl="0" eaLnBrk="1" latinLnBrk="0" hangingPunct="1">
        <a:defRPr sz="1418" kern="1200">
          <a:solidFill>
            <a:schemeClr val="tx1"/>
          </a:solidFill>
          <a:latin typeface="+mn-lt"/>
          <a:ea typeface="+mn-ea"/>
          <a:cs typeface="+mn-cs"/>
        </a:defRPr>
      </a:lvl4pPr>
      <a:lvl5pPr marL="1442159" algn="l" defTabSz="721079" rtl="0" eaLnBrk="1" latinLnBrk="0" hangingPunct="1">
        <a:defRPr sz="1418" kern="1200">
          <a:solidFill>
            <a:schemeClr val="tx1"/>
          </a:solidFill>
          <a:latin typeface="+mn-lt"/>
          <a:ea typeface="+mn-ea"/>
          <a:cs typeface="+mn-cs"/>
        </a:defRPr>
      </a:lvl5pPr>
      <a:lvl6pPr marL="1802699" algn="l" defTabSz="721079" rtl="0" eaLnBrk="1" latinLnBrk="0" hangingPunct="1">
        <a:defRPr sz="1418" kern="1200">
          <a:solidFill>
            <a:schemeClr val="tx1"/>
          </a:solidFill>
          <a:latin typeface="+mn-lt"/>
          <a:ea typeface="+mn-ea"/>
          <a:cs typeface="+mn-cs"/>
        </a:defRPr>
      </a:lvl6pPr>
      <a:lvl7pPr marL="2163239" algn="l" defTabSz="721079" rtl="0" eaLnBrk="1" latinLnBrk="0" hangingPunct="1">
        <a:defRPr sz="1418" kern="1200">
          <a:solidFill>
            <a:schemeClr val="tx1"/>
          </a:solidFill>
          <a:latin typeface="+mn-lt"/>
          <a:ea typeface="+mn-ea"/>
          <a:cs typeface="+mn-cs"/>
        </a:defRPr>
      </a:lvl7pPr>
      <a:lvl8pPr marL="2523778" algn="l" defTabSz="721079" rtl="0" eaLnBrk="1" latinLnBrk="0" hangingPunct="1">
        <a:defRPr sz="1418" kern="1200">
          <a:solidFill>
            <a:schemeClr val="tx1"/>
          </a:solidFill>
          <a:latin typeface="+mn-lt"/>
          <a:ea typeface="+mn-ea"/>
          <a:cs typeface="+mn-cs"/>
        </a:defRPr>
      </a:lvl8pPr>
      <a:lvl9pPr marL="2884319" algn="l" defTabSz="721079"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7.xml"/><Relationship Id="rId1" Type="http://schemas.openxmlformats.org/officeDocument/2006/relationships/slideLayout" Target="../slideLayouts/slideLayout6.xml"/><Relationship Id="rId5" Type="http://schemas.openxmlformats.org/officeDocument/2006/relationships/image" Target="../media/image22.png"/><Relationship Id="rId4" Type="http://schemas.openxmlformats.org/officeDocument/2006/relationships/image" Target="../media/image21.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0.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6.xml.rels><?xml version="1.0" encoding="UTF-8" standalone="yes"?>
<Relationships xmlns="http://schemas.openxmlformats.org/package/2006/relationships"><Relationship Id="rId3" Type="http://schemas.openxmlformats.org/officeDocument/2006/relationships/image" Target="../media/image30.png"/><Relationship Id="rId7" Type="http://schemas.microsoft.com/office/2007/relationships/hdphoto" Target="../media/hdphoto1.wdp"/><Relationship Id="rId2" Type="http://schemas.openxmlformats.org/officeDocument/2006/relationships/image" Target="../media/image29.png"/><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57.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8.png"/></Relationships>
</file>

<file path=ppt/slides/_rels/slide60.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61.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6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5.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0.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Module 4: </a:t>
            </a:r>
            <a:br>
              <a:rPr lang="fr-FR" dirty="0"/>
            </a:br>
            <a:r>
              <a:rPr lang="fr-FR" dirty="0"/>
              <a:t>Le référencement </a:t>
            </a:r>
            <a:br>
              <a:rPr lang="fr-FR" dirty="0"/>
            </a:br>
            <a:r>
              <a:rPr lang="fr-FR" dirty="0"/>
              <a:t>et gestion de cas </a:t>
            </a:r>
            <a:endParaRPr lang="en-US" dirty="0"/>
          </a:p>
        </p:txBody>
      </p:sp>
      <p:sp>
        <p:nvSpPr>
          <p:cNvPr id="3" name="Text Placeholder 2"/>
          <p:cNvSpPr>
            <a:spLocks noGrp="1"/>
          </p:cNvSpPr>
          <p:nvPr>
            <p:ph type="body" idx="1"/>
          </p:nvPr>
        </p:nvSpPr>
        <p:spPr/>
        <p:txBody>
          <a:bodyPr/>
          <a:lstStyle/>
          <a:p>
            <a:r>
              <a:rPr lang="fr-FR" dirty="0"/>
              <a:t>Formation sur les compétences essentielles des para-travailleurs sociaux qui travaillent avec les enfants vulnérables en RDC</a:t>
            </a:r>
          </a:p>
          <a:p>
            <a:r>
              <a:rPr lang="fr-FR" dirty="0"/>
              <a:t>MINAS</a:t>
            </a:r>
          </a:p>
          <a:p>
            <a:endParaRPr lang="en-US" dirty="0"/>
          </a:p>
        </p:txBody>
      </p:sp>
      <p:pic>
        <p:nvPicPr>
          <p:cNvPr id="4" name="Image 1"/>
          <p:cNvPicPr/>
          <p:nvPr/>
        </p:nvPicPr>
        <p:blipFill>
          <a:blip r:embed="rId2" cstate="email">
            <a:extLst>
              <a:ext uri="{28A0092B-C50C-407E-A947-70E740481C1C}">
                <a14:useLocalDpi xmlns:a14="http://schemas.microsoft.com/office/drawing/2010/main"/>
              </a:ext>
            </a:extLst>
          </a:blip>
          <a:srcRect/>
          <a:stretch>
            <a:fillRect/>
          </a:stretch>
        </p:blipFill>
        <p:spPr bwMode="auto">
          <a:xfrm>
            <a:off x="8159478" y="5467674"/>
            <a:ext cx="1232535" cy="1019810"/>
          </a:xfrm>
          <a:prstGeom prst="rect">
            <a:avLst/>
          </a:prstGeom>
          <a:noFill/>
          <a:ln w="9525">
            <a:noFill/>
            <a:miter lim="800000"/>
            <a:headEnd/>
            <a:tailEnd/>
          </a:ln>
        </p:spPr>
      </p:pic>
    </p:spTree>
    <p:extLst>
      <p:ext uri="{BB962C8B-B14F-4D97-AF65-F5344CB8AC3E}">
        <p14:creationId xmlns:p14="http://schemas.microsoft.com/office/powerpoint/2010/main" val="19540206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Les référencements</a:t>
            </a:r>
            <a:endParaRPr lang="fr-FR" dirty="0"/>
          </a:p>
        </p:txBody>
      </p:sp>
      <p:sp>
        <p:nvSpPr>
          <p:cNvPr id="3" name="Content Placeholder 2"/>
          <p:cNvSpPr>
            <a:spLocks noGrp="1"/>
          </p:cNvSpPr>
          <p:nvPr>
            <p:ph idx="1"/>
          </p:nvPr>
        </p:nvSpPr>
        <p:spPr/>
        <p:txBody>
          <a:bodyPr/>
          <a:lstStyle/>
          <a:p>
            <a:pPr marL="380893" indent="-302575">
              <a:spcBef>
                <a:spcPts val="0"/>
              </a:spcBef>
              <a:buFont typeface="Wingdings" charset="2"/>
              <a:buChar char="§"/>
            </a:pPr>
            <a:r>
              <a:rPr lang="en-GB" dirty="0"/>
              <a:t>Pour </a:t>
            </a:r>
            <a:r>
              <a:rPr lang="en-GB" dirty="0" err="1"/>
              <a:t>cela</a:t>
            </a:r>
            <a:r>
              <a:rPr lang="en-GB" dirty="0"/>
              <a:t> </a:t>
            </a:r>
            <a:r>
              <a:rPr lang="en-GB" dirty="0" err="1"/>
              <a:t>soit</a:t>
            </a:r>
            <a:r>
              <a:rPr lang="en-GB" dirty="0"/>
              <a:t> </a:t>
            </a:r>
            <a:r>
              <a:rPr lang="en-GB" dirty="0" err="1"/>
              <a:t>efficace</a:t>
            </a:r>
            <a:r>
              <a:rPr lang="en-GB" dirty="0"/>
              <a:t>, </a:t>
            </a:r>
            <a:r>
              <a:rPr lang="en-GB" dirty="0" err="1"/>
              <a:t>chaque</a:t>
            </a:r>
            <a:r>
              <a:rPr lang="en-GB" dirty="0"/>
              <a:t> </a:t>
            </a:r>
            <a:r>
              <a:rPr lang="en-GB" dirty="0" err="1"/>
              <a:t>acteur</a:t>
            </a:r>
            <a:r>
              <a:rPr lang="en-GB" dirty="0"/>
              <a:t> </a:t>
            </a:r>
            <a:r>
              <a:rPr lang="en-GB" dirty="0" err="1"/>
              <a:t>doit</a:t>
            </a:r>
            <a:r>
              <a:rPr lang="en-GB" dirty="0"/>
              <a:t> </a:t>
            </a:r>
            <a:r>
              <a:rPr lang="en-GB" dirty="0" err="1"/>
              <a:t>avoir</a:t>
            </a:r>
            <a:r>
              <a:rPr lang="en-GB" dirty="0"/>
              <a:t> </a:t>
            </a:r>
            <a:r>
              <a:rPr lang="fr-FR" dirty="0"/>
              <a:t>« une vision claire et partagée des responsabilités qui incombent aux uns et aux autres en ce qui concerne la protection et la prise en charge des personnes vulnérables en général et des enfants en particulier. » </a:t>
            </a:r>
          </a:p>
          <a:p>
            <a:pPr marL="380893" indent="-302575">
              <a:spcBef>
                <a:spcPts val="0"/>
              </a:spcBef>
              <a:buFont typeface="Wingdings" charset="2"/>
              <a:buChar char="§"/>
            </a:pPr>
            <a:r>
              <a:rPr lang="fr-FR" dirty="0"/>
              <a:t>« Cette conviction pose ainsi la nécessité de formaliser par écrit les règles de la collaboration et les pratiques professionnelles standardisées entre les différents acteurs réalisant entièrement ou partiellement une même tâche en faveur des bénéficiaires de l’action sociale afin de garantir une continuité de soins et de maximiser la qualité des services offerts. »</a:t>
            </a:r>
            <a:endParaRPr lang="en-GB"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10</a:t>
            </a:fld>
            <a:endParaRPr lang="en-US" dirty="0"/>
          </a:p>
        </p:txBody>
      </p:sp>
    </p:spTree>
    <p:extLst>
      <p:ext uri="{BB962C8B-B14F-4D97-AF65-F5344CB8AC3E}">
        <p14:creationId xmlns:p14="http://schemas.microsoft.com/office/powerpoint/2010/main" val="20288551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a:t>Que veut dire un référencement? </a:t>
            </a:r>
            <a:endParaRPr lang="fr-FR" dirty="0"/>
          </a:p>
        </p:txBody>
      </p:sp>
      <p:sp>
        <p:nvSpPr>
          <p:cNvPr id="6" name="Content Placeholder 5"/>
          <p:cNvSpPr>
            <a:spLocks noGrp="1"/>
          </p:cNvSpPr>
          <p:nvPr>
            <p:ph idx="1"/>
          </p:nvPr>
        </p:nvSpPr>
        <p:spPr/>
        <p:txBody>
          <a:bodyPr/>
          <a:lstStyle/>
          <a:p>
            <a:endParaRPr lang="en-GB"/>
          </a:p>
          <a:p>
            <a:endParaRPr lang="en-GB"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11</a:t>
            </a:fld>
            <a:endParaRPr lang="en-US" dirty="0"/>
          </a:p>
        </p:txBody>
      </p:sp>
      <p:graphicFrame>
        <p:nvGraphicFramePr>
          <p:cNvPr id="7" name="Diagram 6"/>
          <p:cNvGraphicFramePr/>
          <p:nvPr>
            <p:extLst>
              <p:ext uri="{D42A27DB-BD31-4B8C-83A1-F6EECF244321}">
                <p14:modId xmlns:p14="http://schemas.microsoft.com/office/powerpoint/2010/main" val="2062274059"/>
              </p:ext>
            </p:extLst>
          </p:nvPr>
        </p:nvGraphicFramePr>
        <p:xfrm>
          <a:off x="857571" y="1818773"/>
          <a:ext cx="8207343" cy="41571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2279031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processus de référencement</a:t>
            </a:r>
            <a:endParaRPr lang="en-GB" dirty="0"/>
          </a:p>
        </p:txBody>
      </p:sp>
      <p:sp>
        <p:nvSpPr>
          <p:cNvPr id="3" name="Content Placeholder 2"/>
          <p:cNvSpPr>
            <a:spLocks noGrp="1"/>
          </p:cNvSpPr>
          <p:nvPr>
            <p:ph sz="half" idx="1"/>
          </p:nvPr>
        </p:nvSpPr>
        <p:spPr/>
        <p:txBody>
          <a:bodyPr/>
          <a:lstStyle/>
          <a:p>
            <a:pPr marL="481752" indent="-403433">
              <a:spcBef>
                <a:spcPts val="0"/>
              </a:spcBef>
              <a:buFont typeface="+mj-lt"/>
              <a:buAutoNum type="arabicPeriod"/>
            </a:pPr>
            <a:r>
              <a:rPr lang="fr-FR" sz="2000" dirty="0">
                <a:ln w="3175">
                  <a:noFill/>
                </a:ln>
              </a:rPr>
              <a:t>Commence par</a:t>
            </a:r>
          </a:p>
          <a:p>
            <a:pPr marL="815271" lvl="5" indent="-302575">
              <a:spcBef>
                <a:spcPts val="0"/>
              </a:spcBef>
              <a:buFont typeface="+mj-lt"/>
              <a:buAutoNum type="alphaLcPeriod"/>
            </a:pPr>
            <a:r>
              <a:rPr lang="fr-FR" sz="2000" dirty="0">
                <a:ln>
                  <a:solidFill>
                    <a:schemeClr val="bg1"/>
                  </a:solidFill>
                </a:ln>
              </a:rPr>
              <a:t>l’identification de l’enfant vulnérable et </a:t>
            </a:r>
          </a:p>
          <a:p>
            <a:pPr marL="815271" lvl="5" indent="-302575">
              <a:spcBef>
                <a:spcPts val="0"/>
              </a:spcBef>
              <a:buFont typeface="+mj-lt"/>
              <a:buAutoNum type="alphaLcPeriod"/>
            </a:pPr>
            <a:r>
              <a:rPr lang="fr-FR" sz="2000" dirty="0">
                <a:ln>
                  <a:solidFill>
                    <a:schemeClr val="bg1"/>
                  </a:solidFill>
                </a:ln>
              </a:rPr>
              <a:t>la notification d’un souci.</a:t>
            </a:r>
          </a:p>
          <a:p>
            <a:pPr marL="481752" indent="-403433">
              <a:spcBef>
                <a:spcPts val="0"/>
              </a:spcBef>
              <a:buFont typeface="+mj-lt"/>
              <a:buAutoNum type="arabicPeriod"/>
            </a:pPr>
            <a:r>
              <a:rPr lang="fr-FR" sz="2000" dirty="0">
                <a:ln w="3175">
                  <a:noFill/>
                </a:ln>
              </a:rPr>
              <a:t> Comprend </a:t>
            </a:r>
          </a:p>
          <a:p>
            <a:pPr marL="809668" lvl="2" indent="-296972">
              <a:buFont typeface="+mj-lt"/>
              <a:buAutoNum type="alphaLcPeriod"/>
            </a:pPr>
            <a:r>
              <a:rPr lang="fr-FR" sz="2000" dirty="0"/>
              <a:t>le référencement formel </a:t>
            </a:r>
            <a:br>
              <a:rPr lang="fr-FR" sz="2000" dirty="0"/>
            </a:br>
            <a:r>
              <a:rPr lang="fr-FR" sz="2000" dirty="0"/>
              <a:t>des services gouvernementaux et de la société civile) et</a:t>
            </a:r>
          </a:p>
          <a:p>
            <a:pPr marL="809668" lvl="2" indent="-296972">
              <a:buFont typeface="+mj-lt"/>
              <a:buAutoNum type="alphaLcPeriod"/>
            </a:pPr>
            <a:r>
              <a:rPr lang="fr-FR" sz="2000" dirty="0"/>
              <a:t>le référencement informel </a:t>
            </a:r>
          </a:p>
          <a:p>
            <a:pPr marL="809668" lvl="2" indent="-296972">
              <a:buFont typeface="+mj-lt"/>
              <a:buAutoNum type="alphaLcPeriod"/>
            </a:pPr>
            <a:r>
              <a:rPr lang="fr-FR" sz="2000" dirty="0"/>
              <a:t>(les groupes ‘informels’ comme les groupes de femmes, groupes de supports, groupes de jeunes, etc.).</a:t>
            </a:r>
          </a:p>
          <a:p>
            <a:pPr marL="481752" indent="-403433">
              <a:spcBef>
                <a:spcPts val="0"/>
              </a:spcBef>
              <a:buFont typeface="+mj-lt"/>
              <a:buAutoNum type="arabicPeriod"/>
            </a:pPr>
            <a:r>
              <a:rPr lang="fr-FR" sz="2000" dirty="0">
                <a:ln w="3175">
                  <a:noFill/>
                </a:ln>
              </a:rPr>
              <a:t>Le contre-référencement est la réponse ou l’action retour.</a:t>
            </a:r>
          </a:p>
          <a:p>
            <a:pPr>
              <a:spcBef>
                <a:spcPts val="0"/>
              </a:spcBef>
            </a:pPr>
            <a:endParaRPr lang="fr-FR" sz="2000" dirty="0"/>
          </a:p>
          <a:p>
            <a:pPr>
              <a:spcBef>
                <a:spcPts val="0"/>
              </a:spcBef>
            </a:pPr>
            <a:endParaRPr lang="en-GB" sz="2000" dirty="0"/>
          </a:p>
          <a:p>
            <a:pPr lvl="1"/>
            <a:endParaRPr lang="en-GB" sz="2000" dirty="0"/>
          </a:p>
          <a:p>
            <a:pPr>
              <a:spcBef>
                <a:spcPts val="0"/>
              </a:spcBef>
            </a:pPr>
            <a:endParaRPr lang="en-GB" sz="2000" dirty="0"/>
          </a:p>
        </p:txBody>
      </p:sp>
      <p:pic>
        <p:nvPicPr>
          <p:cNvPr id="7" name="Content Placeholder 6"/>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504685" y="2291788"/>
            <a:ext cx="2181951" cy="2076574"/>
          </a:xfrm>
        </p:spPr>
      </p:pic>
      <p:sp>
        <p:nvSpPr>
          <p:cNvPr id="4" name="Slide Number Placeholder 3"/>
          <p:cNvSpPr>
            <a:spLocks noGrp="1"/>
          </p:cNvSpPr>
          <p:nvPr>
            <p:ph type="sldNum" sz="quarter" idx="12"/>
          </p:nvPr>
        </p:nvSpPr>
        <p:spPr/>
        <p:txBody>
          <a:bodyPr/>
          <a:lstStyle/>
          <a:p>
            <a:fld id="{3AF21FA0-C69A-D549-B93E-AD7DB9D7EB7A}" type="slidenum">
              <a:rPr lang="en-US" smtClean="0"/>
              <a:pPr/>
              <a:t>12</a:t>
            </a:fld>
            <a:endParaRPr lang="en-US" dirty="0"/>
          </a:p>
        </p:txBody>
      </p:sp>
    </p:spTree>
    <p:extLst>
      <p:ext uri="{BB962C8B-B14F-4D97-AF65-F5344CB8AC3E}">
        <p14:creationId xmlns:p14="http://schemas.microsoft.com/office/powerpoint/2010/main" val="216991133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processus de référencement</a:t>
            </a:r>
            <a:endParaRPr lang="en-GB" dirty="0"/>
          </a:p>
        </p:txBody>
      </p:sp>
      <p:sp>
        <p:nvSpPr>
          <p:cNvPr id="3" name="Content Placeholder 2"/>
          <p:cNvSpPr>
            <a:spLocks noGrp="1"/>
          </p:cNvSpPr>
          <p:nvPr>
            <p:ph sz="half" idx="1"/>
          </p:nvPr>
        </p:nvSpPr>
        <p:spPr/>
        <p:txBody>
          <a:bodyPr/>
          <a:lstStyle/>
          <a:p>
            <a:pPr>
              <a:spcBef>
                <a:spcPts val="0"/>
              </a:spcBef>
            </a:pPr>
            <a:r>
              <a:rPr lang="fr-FR" sz="2000" dirty="0"/>
              <a:t>Les critères minimums du succès de la fonctionnalité du système de référencement et de contre-référencement sont: </a:t>
            </a:r>
          </a:p>
          <a:p>
            <a:pPr marL="380893" indent="-302575">
              <a:spcBef>
                <a:spcPts val="0"/>
              </a:spcBef>
              <a:buFont typeface="Wingdings" charset="2"/>
              <a:buChar char="§"/>
            </a:pPr>
            <a:r>
              <a:rPr lang="fr-FR" sz="2000" dirty="0"/>
              <a:t>l’existence d’une cartographie des intervenants/interventions</a:t>
            </a:r>
            <a:r>
              <a:rPr lang="mr-IN" sz="2000" dirty="0"/>
              <a:t>;</a:t>
            </a:r>
            <a:r>
              <a:rPr lang="fr-FR" sz="2000" dirty="0"/>
              <a:t> </a:t>
            </a:r>
          </a:p>
          <a:p>
            <a:pPr marL="380893" indent="-302575">
              <a:spcBef>
                <a:spcPts val="0"/>
              </a:spcBef>
              <a:buFont typeface="Wingdings" charset="2"/>
              <a:buChar char="§"/>
            </a:pPr>
            <a:r>
              <a:rPr lang="fr-FR" sz="2000" dirty="0"/>
              <a:t>une collaboration entre les structures</a:t>
            </a:r>
            <a:r>
              <a:rPr lang="mr-IN" sz="2000" dirty="0"/>
              <a:t>;</a:t>
            </a:r>
            <a:r>
              <a:rPr lang="fr-FR" sz="2000" dirty="0"/>
              <a:t> </a:t>
            </a:r>
          </a:p>
          <a:p>
            <a:pPr marL="380893" indent="-302575">
              <a:spcBef>
                <a:spcPts val="0"/>
              </a:spcBef>
              <a:buFont typeface="Wingdings" charset="2"/>
              <a:buChar char="§"/>
            </a:pPr>
            <a:r>
              <a:rPr lang="fr-FR" sz="2000" dirty="0"/>
              <a:t>la disponibilité d’un personnel bien formé</a:t>
            </a:r>
            <a:r>
              <a:rPr lang="mr-IN" sz="2000" dirty="0"/>
              <a:t>;</a:t>
            </a:r>
            <a:r>
              <a:rPr lang="fr-FR" sz="2000" dirty="0"/>
              <a:t> </a:t>
            </a:r>
          </a:p>
          <a:p>
            <a:pPr marL="380893" indent="-302575">
              <a:spcBef>
                <a:spcPts val="0"/>
              </a:spcBef>
              <a:buFont typeface="Wingdings" charset="2"/>
              <a:buChar char="§"/>
            </a:pPr>
            <a:r>
              <a:rPr lang="fr-FR" sz="2000" dirty="0"/>
              <a:t>l’utilisation correcte des supports d’information. </a:t>
            </a:r>
            <a:endParaRPr lang="en-GB" sz="2000" dirty="0"/>
          </a:p>
          <a:p>
            <a:endParaRPr lang="en-US" sz="2000" dirty="0"/>
          </a:p>
          <a:p>
            <a:pPr>
              <a:spcBef>
                <a:spcPts val="0"/>
              </a:spcBef>
            </a:pPr>
            <a:endParaRPr lang="en-GB" sz="2000" dirty="0"/>
          </a:p>
        </p:txBody>
      </p:sp>
      <p:pic>
        <p:nvPicPr>
          <p:cNvPr id="6" name="Content Placeholder 5"/>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387889" y="2060295"/>
            <a:ext cx="2239303" cy="2008974"/>
          </a:xfrm>
        </p:spPr>
      </p:pic>
      <p:sp>
        <p:nvSpPr>
          <p:cNvPr id="4" name="Slide Number Placeholder 3"/>
          <p:cNvSpPr>
            <a:spLocks noGrp="1"/>
          </p:cNvSpPr>
          <p:nvPr>
            <p:ph type="sldNum" sz="quarter" idx="12"/>
          </p:nvPr>
        </p:nvSpPr>
        <p:spPr/>
        <p:txBody>
          <a:bodyPr/>
          <a:lstStyle/>
          <a:p>
            <a:fld id="{3AF21FA0-C69A-D549-B93E-AD7DB9D7EB7A}" type="slidenum">
              <a:rPr lang="en-US" smtClean="0"/>
              <a:pPr/>
              <a:t>13</a:t>
            </a:fld>
            <a:endParaRPr lang="en-US" dirty="0"/>
          </a:p>
        </p:txBody>
      </p:sp>
    </p:spTree>
    <p:extLst>
      <p:ext uri="{BB962C8B-B14F-4D97-AF65-F5344CB8AC3E}">
        <p14:creationId xmlns:p14="http://schemas.microsoft.com/office/powerpoint/2010/main" val="15856603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La </a:t>
            </a:r>
            <a:r>
              <a:rPr lang="fr-BE"/>
              <a:t>gestion de cas</a:t>
            </a:r>
            <a:endParaRPr lang="fr-BE" dirty="0"/>
          </a:p>
        </p:txBody>
      </p:sp>
      <p:sp>
        <p:nvSpPr>
          <p:cNvPr id="3" name="Content Placeholder 2"/>
          <p:cNvSpPr>
            <a:spLocks noGrp="1"/>
          </p:cNvSpPr>
          <p:nvPr>
            <p:ph type="body" idx="1"/>
          </p:nvPr>
        </p:nvSpPr>
        <p:spPr/>
        <p:txBody>
          <a:bodyPr/>
          <a:lstStyle/>
          <a:p>
            <a:r>
              <a:rPr lang="fr-FR"/>
              <a:t>Que veulent dire ces mots à votre avis? </a:t>
            </a:r>
            <a:endParaRPr lang="fr-FR"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14</a:t>
            </a:fld>
            <a:endParaRPr lang="en-US" dirty="0"/>
          </a:p>
        </p:txBody>
      </p:sp>
    </p:spTree>
    <p:extLst>
      <p:ext uri="{BB962C8B-B14F-4D97-AF65-F5344CB8AC3E}">
        <p14:creationId xmlns:p14="http://schemas.microsoft.com/office/powerpoint/2010/main" val="35864962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Qu’est-ce qu’une gestion de cas?</a:t>
            </a:r>
          </a:p>
        </p:txBody>
      </p:sp>
      <p:sp>
        <p:nvSpPr>
          <p:cNvPr id="3" name="Content Placeholder 2"/>
          <p:cNvSpPr>
            <a:spLocks noGrp="1"/>
          </p:cNvSpPr>
          <p:nvPr>
            <p:ph sz="half" idx="1"/>
          </p:nvPr>
        </p:nvSpPr>
        <p:spPr/>
        <p:txBody>
          <a:bodyPr/>
          <a:lstStyle/>
          <a:p>
            <a:r>
              <a:rPr lang="fr-FR" sz="2000" dirty="0">
                <a:ln w="3175">
                  <a:noFill/>
                </a:ln>
                <a:solidFill>
                  <a:schemeClr val="accent1"/>
                </a:solidFill>
              </a:rPr>
              <a:t>La gestion de cas est une méthode d’intervention qui se fait au niveau individuel, et consiste à:</a:t>
            </a:r>
          </a:p>
          <a:p>
            <a:pPr lvl="1"/>
            <a:r>
              <a:rPr lang="fr-FR" sz="2000" dirty="0"/>
              <a:t>Fournir des services de soutien direct de base et </a:t>
            </a:r>
          </a:p>
          <a:p>
            <a:pPr lvl="1"/>
            <a:r>
              <a:rPr lang="fr-FR" sz="2000" dirty="0"/>
              <a:t>Faire des référencements vers d’autres services spécialisés. </a:t>
            </a:r>
          </a:p>
          <a:p>
            <a:r>
              <a:rPr lang="fr-FR" sz="2000" dirty="0"/>
              <a:t>La gestion de cas liés à la protection de l’enfant cible les enfants qui sont vulnérables à la maltraitance, la négligence, la violence et l’exploitation et leur permet de jouir de leurs droits de grandir dans un environnement familial stable et sécurisé.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6146157" y="1990592"/>
            <a:ext cx="2916819" cy="3404722"/>
          </a:xfrm>
        </p:spPr>
      </p:pic>
      <p:sp>
        <p:nvSpPr>
          <p:cNvPr id="4" name="Slide Number Placeholder 3"/>
          <p:cNvSpPr>
            <a:spLocks noGrp="1"/>
          </p:cNvSpPr>
          <p:nvPr>
            <p:ph type="sldNum" sz="quarter" idx="12"/>
          </p:nvPr>
        </p:nvSpPr>
        <p:spPr/>
        <p:txBody>
          <a:bodyPr/>
          <a:lstStyle/>
          <a:p>
            <a:fld id="{3AF21FA0-C69A-D549-B93E-AD7DB9D7EB7A}" type="slidenum">
              <a:rPr lang="en-US" smtClean="0"/>
              <a:pPr/>
              <a:t>15</a:t>
            </a:fld>
            <a:endParaRPr lang="en-US" dirty="0"/>
          </a:p>
        </p:txBody>
      </p:sp>
    </p:spTree>
    <p:extLst>
      <p:ext uri="{BB962C8B-B14F-4D97-AF65-F5344CB8AC3E}">
        <p14:creationId xmlns:p14="http://schemas.microsoft.com/office/powerpoint/2010/main" val="3792848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Qu’est-ce qu’une gestion de cas?</a:t>
            </a:r>
            <a:endParaRPr lang="fr-FR" dirty="0"/>
          </a:p>
        </p:txBody>
      </p:sp>
      <p:sp>
        <p:nvSpPr>
          <p:cNvPr id="3" name="Content Placeholder 2"/>
          <p:cNvSpPr>
            <a:spLocks noGrp="1"/>
          </p:cNvSpPr>
          <p:nvPr>
            <p:ph sz="half" idx="1"/>
          </p:nvPr>
        </p:nvSpPr>
        <p:spPr/>
        <p:txBody>
          <a:bodyPr/>
          <a:lstStyle/>
          <a:p>
            <a:r>
              <a:rPr lang="fr-FR" sz="2000" dirty="0">
                <a:ln w="3175">
                  <a:noFill/>
                </a:ln>
                <a:solidFill>
                  <a:schemeClr val="accent1"/>
                </a:solidFill>
              </a:rPr>
              <a:t>Les résultats d’une gestion efficace de cas de protection de l’enfant sont notamment:</a:t>
            </a:r>
          </a:p>
          <a:p>
            <a:pPr lvl="1"/>
            <a:r>
              <a:rPr lang="fr-FR" sz="2000" dirty="0"/>
              <a:t>L’enfant est dans un environnement familial chaleureux et sécurisé (de préférence le sien) </a:t>
            </a:r>
          </a:p>
          <a:p>
            <a:pPr lvl="1"/>
            <a:r>
              <a:rPr lang="fr-FR" sz="2000" dirty="0"/>
              <a:t>La famille et l’enfant ont accès à tous les services de base </a:t>
            </a:r>
          </a:p>
          <a:p>
            <a:pPr lvl="1"/>
            <a:r>
              <a:rPr lang="fr-FR" sz="2000" dirty="0"/>
              <a:t>La famille est dotée de compétences parentales positives</a:t>
            </a:r>
          </a:p>
        </p:txBody>
      </p:sp>
      <p:pic>
        <p:nvPicPr>
          <p:cNvPr id="6" name="Content Placeholder 5"/>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890543" y="1932973"/>
            <a:ext cx="3073387" cy="2687460"/>
          </a:xfrm>
        </p:spPr>
      </p:pic>
      <p:sp>
        <p:nvSpPr>
          <p:cNvPr id="4" name="Slide Number Placeholder 3"/>
          <p:cNvSpPr>
            <a:spLocks noGrp="1"/>
          </p:cNvSpPr>
          <p:nvPr>
            <p:ph type="sldNum" sz="quarter" idx="12"/>
          </p:nvPr>
        </p:nvSpPr>
        <p:spPr/>
        <p:txBody>
          <a:bodyPr/>
          <a:lstStyle/>
          <a:p>
            <a:fld id="{3AF21FA0-C69A-D549-B93E-AD7DB9D7EB7A}" type="slidenum">
              <a:rPr lang="en-US" smtClean="0"/>
              <a:pPr/>
              <a:t>16</a:t>
            </a:fld>
            <a:endParaRPr lang="en-US" dirty="0"/>
          </a:p>
        </p:txBody>
      </p:sp>
    </p:spTree>
    <p:extLst>
      <p:ext uri="{BB962C8B-B14F-4D97-AF65-F5344CB8AC3E}">
        <p14:creationId xmlns:p14="http://schemas.microsoft.com/office/powerpoint/2010/main" val="10980852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 name="Diagram 176"/>
          <p:cNvGraphicFramePr/>
          <p:nvPr>
            <p:extLst>
              <p:ext uri="{D42A27DB-BD31-4B8C-83A1-F6EECF244321}">
                <p14:modId xmlns:p14="http://schemas.microsoft.com/office/powerpoint/2010/main" val="1083413437"/>
              </p:ext>
            </p:extLst>
          </p:nvPr>
        </p:nvGraphicFramePr>
        <p:xfrm>
          <a:off x="730624" y="1116106"/>
          <a:ext cx="8337176" cy="5634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a:xfrm>
            <a:off x="1125632" y="258949"/>
            <a:ext cx="7654738" cy="750979"/>
          </a:xfrm>
        </p:spPr>
        <p:txBody>
          <a:bodyPr/>
          <a:lstStyle/>
          <a:p>
            <a:r>
              <a:rPr lang="en-US" dirty="0"/>
              <a:t>Le </a:t>
            </a:r>
            <a:r>
              <a:rPr lang="fr-FR" dirty="0"/>
              <a:t>processus de gestion de cas </a:t>
            </a:r>
            <a:br>
              <a:rPr lang="fr-FR" dirty="0"/>
            </a:br>
            <a:r>
              <a:rPr lang="fr-FR" dirty="0">
                <a:latin typeface="+mn-lt"/>
              </a:rPr>
              <a:t>(les étapes de prise en charge)</a:t>
            </a:r>
          </a:p>
        </p:txBody>
      </p:sp>
      <p:sp>
        <p:nvSpPr>
          <p:cNvPr id="2" name="Slide Number Placeholder 1"/>
          <p:cNvSpPr>
            <a:spLocks noGrp="1"/>
          </p:cNvSpPr>
          <p:nvPr>
            <p:ph type="sldNum" sz="quarter" idx="12"/>
          </p:nvPr>
        </p:nvSpPr>
        <p:spPr/>
        <p:txBody>
          <a:bodyPr/>
          <a:lstStyle/>
          <a:p>
            <a:fld id="{3AF21FA0-C69A-D549-B93E-AD7DB9D7EB7A}" type="slidenum">
              <a:rPr lang="en-US" smtClean="0"/>
              <a:pPr/>
              <a:t>17</a:t>
            </a:fld>
            <a:endParaRPr lang="en-US" dirty="0"/>
          </a:p>
        </p:txBody>
      </p:sp>
      <p:cxnSp>
        <p:nvCxnSpPr>
          <p:cNvPr id="181" name="Straight Arrow Connector 180"/>
          <p:cNvCxnSpPr/>
          <p:nvPr/>
        </p:nvCxnSpPr>
        <p:spPr>
          <a:xfrm flipV="1">
            <a:off x="1577788" y="2595282"/>
            <a:ext cx="2191871" cy="900953"/>
          </a:xfrm>
          <a:prstGeom prst="straightConnector1">
            <a:avLst/>
          </a:prstGeom>
          <a:ln w="76200">
            <a:solidFill>
              <a:schemeClr val="bg2">
                <a:alpha val="69000"/>
              </a:schemeClr>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53959124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La gestion de cas </a:t>
            </a:r>
          </a:p>
        </p:txBody>
      </p:sp>
      <p:sp>
        <p:nvSpPr>
          <p:cNvPr id="3" name="Content Placeholder 2"/>
          <p:cNvSpPr>
            <a:spLocks noGrp="1"/>
          </p:cNvSpPr>
          <p:nvPr>
            <p:ph sz="half" idx="1"/>
          </p:nvPr>
        </p:nvSpPr>
        <p:spPr/>
        <p:txBody>
          <a:bodyPr/>
          <a:lstStyle/>
          <a:p>
            <a:pPr marL="380893" indent="-302575">
              <a:spcBef>
                <a:spcPts val="0"/>
              </a:spcBef>
              <a:buFont typeface="Wingdings" charset="2"/>
              <a:buChar char="§"/>
            </a:pPr>
            <a:r>
              <a:rPr lang="fr-FR" dirty="0"/>
              <a:t>Les référencements constituent un élément important de la gestion de cas</a:t>
            </a:r>
            <a:r>
              <a:rPr lang="mr-IN" dirty="0"/>
              <a:t>;</a:t>
            </a:r>
            <a:r>
              <a:rPr lang="fr-FR" dirty="0"/>
              <a:t> </a:t>
            </a:r>
          </a:p>
          <a:p>
            <a:pPr marL="380893" indent="-302575">
              <a:spcBef>
                <a:spcPts val="0"/>
              </a:spcBef>
              <a:buFont typeface="Wingdings" charset="2"/>
              <a:buChar char="§"/>
            </a:pPr>
            <a:r>
              <a:rPr lang="fr-FR" dirty="0"/>
              <a:t>Avoir un contre-référencement est essentiel pour savoir qu’un référencement a eu lieu</a:t>
            </a:r>
            <a:r>
              <a:rPr lang="mr-IN" dirty="0"/>
              <a:t>; </a:t>
            </a:r>
            <a:endParaRPr lang="fr-FR" dirty="0"/>
          </a:p>
          <a:p>
            <a:pPr marL="380893" indent="-302575">
              <a:spcBef>
                <a:spcPts val="0"/>
              </a:spcBef>
              <a:buFont typeface="Wingdings" charset="2"/>
              <a:buChar char="§"/>
            </a:pPr>
            <a:r>
              <a:rPr lang="fr-FR" dirty="0"/>
              <a:t>La gestion de cas comporte habituellement un gestionnaire et un plan de prise en charge avec des responsables. </a:t>
            </a:r>
          </a:p>
        </p:txBody>
      </p:sp>
      <p:pic>
        <p:nvPicPr>
          <p:cNvPr id="6" name="Content Placeholder 5"/>
          <p:cNvPicPr>
            <a:picLocks noGrp="1" noChangeAspect="1"/>
          </p:cNvPicPr>
          <p:nvPr>
            <p:ph sz="half" idx="2"/>
          </p:nvPr>
        </p:nvPicPr>
        <p:blipFill>
          <a:blip r:embed="rId2">
            <a:extLst>
              <a:ext uri="{28A0092B-C50C-407E-A947-70E740481C1C}">
                <a14:useLocalDpi xmlns:a14="http://schemas.microsoft.com/office/drawing/2010/main"/>
              </a:ext>
            </a:extLst>
          </a:blip>
          <a:stretch>
            <a:fillRect/>
          </a:stretch>
        </p:blipFill>
        <p:spPr>
          <a:xfrm>
            <a:off x="6526212" y="1436915"/>
            <a:ext cx="2468667" cy="3223419"/>
          </a:xfrm>
        </p:spPr>
      </p:pic>
      <p:sp>
        <p:nvSpPr>
          <p:cNvPr id="4" name="Slide Number Placeholder 3"/>
          <p:cNvSpPr>
            <a:spLocks noGrp="1"/>
          </p:cNvSpPr>
          <p:nvPr>
            <p:ph type="sldNum" sz="quarter" idx="12"/>
          </p:nvPr>
        </p:nvSpPr>
        <p:spPr/>
        <p:txBody>
          <a:bodyPr/>
          <a:lstStyle/>
          <a:p>
            <a:fld id="{3AF21FA0-C69A-D549-B93E-AD7DB9D7EB7A}" type="slidenum">
              <a:rPr lang="en-US" smtClean="0"/>
              <a:pPr/>
              <a:t>18</a:t>
            </a:fld>
            <a:endParaRPr lang="en-US" dirty="0"/>
          </a:p>
        </p:txBody>
      </p:sp>
    </p:spTree>
    <p:extLst>
      <p:ext uri="{BB962C8B-B14F-4D97-AF65-F5344CB8AC3E}">
        <p14:creationId xmlns:p14="http://schemas.microsoft.com/office/powerpoint/2010/main" val="36177286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a:t>Exemples de systèmes </a:t>
            </a:r>
            <a:br>
              <a:rPr lang="fr-FR" dirty="0"/>
            </a:br>
            <a:r>
              <a:rPr lang="fr-FR" dirty="0"/>
              <a:t>de référencement</a:t>
            </a:r>
          </a:p>
        </p:txBody>
      </p:sp>
      <p:sp>
        <p:nvSpPr>
          <p:cNvPr id="3" name="Text Placeholder 2"/>
          <p:cNvSpPr>
            <a:spLocks noGrp="1"/>
          </p:cNvSpPr>
          <p:nvPr>
            <p:ph type="body" idx="1"/>
          </p:nvPr>
        </p:nvSpPr>
        <p:spPr/>
        <p:txBody>
          <a:bodyPr/>
          <a:lstStyle/>
          <a:p>
            <a:r>
              <a:rPr lang="fr-FR" dirty="0"/>
              <a:t>pour la protection de l’enfant en RDC (facultatif)</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19</a:t>
            </a:fld>
            <a:endParaRPr lang="en-US" dirty="0"/>
          </a:p>
        </p:txBody>
      </p:sp>
    </p:spTree>
    <p:extLst>
      <p:ext uri="{BB962C8B-B14F-4D97-AF65-F5344CB8AC3E}">
        <p14:creationId xmlns:p14="http://schemas.microsoft.com/office/powerpoint/2010/main" val="1126622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4.1</a:t>
            </a:r>
            <a:endParaRPr lang="en-US" dirty="0"/>
          </a:p>
        </p:txBody>
      </p:sp>
      <p:sp>
        <p:nvSpPr>
          <p:cNvPr id="3" name="Text Placeholder 2"/>
          <p:cNvSpPr>
            <a:spLocks noGrp="1"/>
          </p:cNvSpPr>
          <p:nvPr>
            <p:ph type="body" idx="1"/>
          </p:nvPr>
        </p:nvSpPr>
        <p:spPr/>
        <p:txBody>
          <a:bodyPr/>
          <a:lstStyle/>
          <a:p>
            <a:r>
              <a:rPr lang="fr-FR"/>
              <a:t>Introduction au module</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2</a:t>
            </a:fld>
            <a:endParaRPr lang="en-US" dirty="0"/>
          </a:p>
        </p:txBody>
      </p:sp>
    </p:spTree>
    <p:extLst>
      <p:ext uri="{BB962C8B-B14F-4D97-AF65-F5344CB8AC3E}">
        <p14:creationId xmlns:p14="http://schemas.microsoft.com/office/powerpoint/2010/main" val="12229071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L</a:t>
            </a:r>
            <a:r>
              <a:rPr lang="fr-FR" dirty="0"/>
              <a:t>’approche Communauté protectrice</a:t>
            </a:r>
            <a:endParaRPr lang="en-GB" dirty="0"/>
          </a:p>
        </p:txBody>
      </p:sp>
      <p:sp>
        <p:nvSpPr>
          <p:cNvPr id="3" name="Content Placeholder 2"/>
          <p:cNvSpPr>
            <a:spLocks noGrp="1"/>
          </p:cNvSpPr>
          <p:nvPr>
            <p:ph sz="half" idx="1"/>
          </p:nvPr>
        </p:nvSpPr>
        <p:spPr/>
        <p:txBody>
          <a:bodyPr>
            <a:normAutofit fontScale="92500"/>
          </a:bodyPr>
          <a:lstStyle/>
          <a:p>
            <a:r>
              <a:rPr lang="fr-FR" dirty="0"/>
              <a:t>«</a:t>
            </a:r>
            <a:r>
              <a:rPr lang="en-GB" dirty="0"/>
              <a:t>U</a:t>
            </a:r>
            <a:r>
              <a:rPr lang="fr-FR" dirty="0"/>
              <a:t>n groupe de personnes vivant dans un espace géographique administrativement défini comme territoire, commune, quartier ou autre, ayant en commun, au moins, l’usage d’une école primaire et/ou d’un centre de soins, disposant au niveau communautaire </a:t>
            </a:r>
            <a:r>
              <a:rPr lang="fr-FR" dirty="0">
                <a:ln w="3175">
                  <a:noFill/>
                </a:ln>
                <a:solidFill>
                  <a:schemeClr val="accent1"/>
                </a:solidFill>
              </a:rPr>
              <a:t>d’un mécanisme fonctionnel, formel ou informel de prévention de la vulnérabilité et de prise en charge des enfants </a:t>
            </a:r>
            <a:r>
              <a:rPr lang="fr-FR" dirty="0"/>
              <a:t>victimes de violence, d'exploitation, de discrimination, d'abus ou de négligence»</a:t>
            </a:r>
          </a:p>
          <a:p>
            <a:pPr marL="0"/>
            <a:endParaRPr lang="fr-FR" dirty="0"/>
          </a:p>
          <a:p>
            <a:pPr marL="0"/>
            <a:endParaRPr lang="fr-FR" dirty="0"/>
          </a:p>
          <a:p>
            <a:pPr marL="0"/>
            <a:endParaRPr lang="fr-FR" dirty="0"/>
          </a:p>
          <a:p>
            <a:endParaRPr lang="en-GB" dirty="0"/>
          </a:p>
        </p:txBody>
      </p:sp>
      <p:sp>
        <p:nvSpPr>
          <p:cNvPr id="5" name="Content Placeholder 4"/>
          <p:cNvSpPr>
            <a:spLocks noGrp="1"/>
          </p:cNvSpPr>
          <p:nvPr>
            <p:ph sz="half" idx="2"/>
          </p:nvPr>
        </p:nvSpPr>
        <p:spPr/>
        <p:txBody>
          <a:bodyPr/>
          <a:lstStyle/>
          <a:p>
            <a:r>
              <a:rPr lang="fr-FR" dirty="0"/>
              <a:t>C’est la manière d’aborder la protection de l’enfance </a:t>
            </a:r>
            <a:r>
              <a:rPr lang="fr-FR" dirty="0">
                <a:ln w="3175">
                  <a:noFill/>
                </a:ln>
                <a:solidFill>
                  <a:schemeClr val="accent1"/>
                </a:solidFill>
              </a:rPr>
              <a:t>en plaçant la communauté au centre comme acteur et comme bénéficiaire</a:t>
            </a:r>
          </a:p>
          <a:p>
            <a:pPr marL="380893" indent="-302575">
              <a:spcBef>
                <a:spcPts val="0"/>
              </a:spcBef>
              <a:buFont typeface="Wingdings" charset="2"/>
              <a:buChar char="§"/>
            </a:pPr>
            <a:r>
              <a:rPr lang="fr-FR" dirty="0"/>
              <a:t>4 piliers principaux: </a:t>
            </a:r>
            <a:endParaRPr lang="en-GB" dirty="0"/>
          </a:p>
          <a:p>
            <a:pPr lvl="1"/>
            <a:r>
              <a:rPr lang="fr-FR" dirty="0"/>
              <a:t>la coordination</a:t>
            </a:r>
            <a:r>
              <a:rPr lang="mr-IN" dirty="0"/>
              <a:t>;</a:t>
            </a:r>
            <a:endParaRPr lang="en-GB" dirty="0"/>
          </a:p>
          <a:p>
            <a:pPr lvl="1"/>
            <a:r>
              <a:rPr lang="fr-FR" dirty="0"/>
              <a:t>les travailleurs des services sociaux (TS et PTS)</a:t>
            </a:r>
            <a:r>
              <a:rPr lang="mr-IN" dirty="0"/>
              <a:t>;</a:t>
            </a:r>
            <a:endParaRPr lang="en-GB" dirty="0"/>
          </a:p>
          <a:p>
            <a:pPr lvl="1"/>
            <a:r>
              <a:rPr lang="fr-FR" dirty="0"/>
              <a:t>les acteurs communautaires</a:t>
            </a:r>
            <a:r>
              <a:rPr lang="mr-IN" dirty="0"/>
              <a:t>;</a:t>
            </a:r>
            <a:endParaRPr lang="en-GB" dirty="0"/>
          </a:p>
          <a:p>
            <a:pPr lvl="1"/>
            <a:r>
              <a:rPr lang="fr-FR" dirty="0"/>
              <a:t>le système de référencement.</a:t>
            </a:r>
            <a:endParaRPr lang="en-GB" dirty="0"/>
          </a:p>
          <a:p>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20</a:t>
            </a:fld>
            <a:endParaRPr lang="en-US" dirty="0"/>
          </a:p>
        </p:txBody>
      </p:sp>
    </p:spTree>
    <p:extLst>
      <p:ext uri="{BB962C8B-B14F-4D97-AF65-F5344CB8AC3E}">
        <p14:creationId xmlns:p14="http://schemas.microsoft.com/office/powerpoint/2010/main" val="19058449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6"/>
            <a:ext cx="8543925" cy="1538101"/>
          </a:xfrm>
        </p:spPr>
        <p:txBody>
          <a:bodyPr/>
          <a:lstStyle/>
          <a:p>
            <a:r>
              <a:rPr lang="fr-FR" dirty="0"/>
              <a:t>Les étapes pour la mise en œuvre du système de référencement et de </a:t>
            </a:r>
            <a:br>
              <a:rPr lang="fr-FR" dirty="0"/>
            </a:br>
            <a:r>
              <a:rPr lang="fr-FR" dirty="0"/>
              <a:t>contre-référencement dans l’approche Communauté protectrice</a:t>
            </a:r>
            <a:endParaRPr lang="en-GB" dirty="0"/>
          </a:p>
        </p:txBody>
      </p:sp>
      <p:sp>
        <p:nvSpPr>
          <p:cNvPr id="3" name="Content Placeholder 2"/>
          <p:cNvSpPr>
            <a:spLocks noGrp="1"/>
          </p:cNvSpPr>
          <p:nvPr>
            <p:ph sz="half" idx="1"/>
          </p:nvPr>
        </p:nvSpPr>
        <p:spPr>
          <a:xfrm>
            <a:off x="681039" y="1903227"/>
            <a:ext cx="5355430" cy="4273738"/>
          </a:xfrm>
        </p:spPr>
        <p:txBody>
          <a:bodyPr/>
          <a:lstStyle/>
          <a:p>
            <a:pPr marL="380893" indent="-302575">
              <a:spcBef>
                <a:spcPts val="0"/>
              </a:spcBef>
              <a:buFont typeface="Wingdings" charset="2"/>
              <a:buChar char="§"/>
            </a:pPr>
            <a:r>
              <a:rPr lang="fr-FR" sz="2100" dirty="0"/>
              <a:t>Mise en route par un mécanisme de coordination existant qui prend en compte des valeurs communes et identifie des structures locales aux assises communautaires solides et des personnalités influentes</a:t>
            </a:r>
            <a:r>
              <a:rPr lang="mr-IN" sz="2100" dirty="0"/>
              <a:t>;</a:t>
            </a:r>
            <a:endParaRPr lang="fr-FR" sz="2100" dirty="0"/>
          </a:p>
          <a:p>
            <a:pPr marL="380893" indent="-302575">
              <a:spcBef>
                <a:spcPts val="0"/>
              </a:spcBef>
              <a:buFont typeface="Wingdings" charset="2"/>
              <a:buChar char="§"/>
            </a:pPr>
            <a:r>
              <a:rPr lang="fr-FR" sz="2100" dirty="0"/>
              <a:t>Identification dans les quartiers/villages des principaux abus et violences contre les enfants et responsabilisation des structures locales pour assumer le leadership des parties prenantes à la problématique définie</a:t>
            </a:r>
            <a:r>
              <a:rPr lang="mr-IN" sz="2100" dirty="0"/>
              <a:t>;</a:t>
            </a:r>
            <a:r>
              <a:rPr lang="fr-FR" sz="2100" dirty="0"/>
              <a:t> </a:t>
            </a:r>
          </a:p>
          <a:p>
            <a:pPr marL="380893" indent="-302575">
              <a:spcBef>
                <a:spcPts val="0"/>
              </a:spcBef>
              <a:buFont typeface="Wingdings" charset="2"/>
              <a:buChar char="§"/>
            </a:pPr>
            <a:r>
              <a:rPr lang="fr-FR" sz="2100" dirty="0"/>
              <a:t>Mise en place d’un système de gestion de l’information</a:t>
            </a:r>
            <a:r>
              <a:rPr lang="mr-IN" sz="2100" dirty="0"/>
              <a:t>;</a:t>
            </a:r>
            <a:r>
              <a:rPr lang="fr-FR" sz="2100" dirty="0"/>
              <a:t> </a:t>
            </a:r>
          </a:p>
        </p:txBody>
      </p:sp>
      <p:pic>
        <p:nvPicPr>
          <p:cNvPr id="13" name="Content Placeholder 12"/>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217682" y="2407534"/>
            <a:ext cx="3007282" cy="2408087"/>
          </a:xfrm>
        </p:spPr>
      </p:pic>
      <p:sp>
        <p:nvSpPr>
          <p:cNvPr id="4" name="Slide Number Placeholder 3"/>
          <p:cNvSpPr>
            <a:spLocks noGrp="1"/>
          </p:cNvSpPr>
          <p:nvPr>
            <p:ph type="sldNum" sz="quarter" idx="12"/>
          </p:nvPr>
        </p:nvSpPr>
        <p:spPr/>
        <p:txBody>
          <a:bodyPr/>
          <a:lstStyle/>
          <a:p>
            <a:fld id="{3AF21FA0-C69A-D549-B93E-AD7DB9D7EB7A}" type="slidenum">
              <a:rPr lang="en-US" smtClean="0"/>
              <a:pPr/>
              <a:t>21</a:t>
            </a:fld>
            <a:endParaRPr lang="en-US" dirty="0"/>
          </a:p>
        </p:txBody>
      </p:sp>
    </p:spTree>
    <p:extLst>
      <p:ext uri="{BB962C8B-B14F-4D97-AF65-F5344CB8AC3E}">
        <p14:creationId xmlns:p14="http://schemas.microsoft.com/office/powerpoint/2010/main" val="30343634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1039" y="1988288"/>
            <a:ext cx="5355430" cy="4188677"/>
          </a:xfrm>
        </p:spPr>
        <p:txBody>
          <a:bodyPr/>
          <a:lstStyle/>
          <a:p>
            <a:pPr marL="380893" indent="-302575">
              <a:spcBef>
                <a:spcPts val="0"/>
              </a:spcBef>
              <a:buFont typeface="Wingdings" charset="2"/>
              <a:buChar char="§"/>
            </a:pPr>
            <a:r>
              <a:rPr lang="fr-FR" sz="2100" dirty="0"/>
              <a:t>Mise en place d’un système de suivi et d’évaluation des impacts de la coordination</a:t>
            </a:r>
            <a:r>
              <a:rPr lang="mr-IN" sz="2100" dirty="0"/>
              <a:t>;</a:t>
            </a:r>
            <a:endParaRPr lang="fr-FR" sz="2100" dirty="0"/>
          </a:p>
          <a:p>
            <a:pPr marL="380893" indent="-302575">
              <a:spcBef>
                <a:spcPts val="0"/>
              </a:spcBef>
              <a:buFont typeface="Wingdings" charset="2"/>
              <a:buChar char="§"/>
            </a:pPr>
            <a:r>
              <a:rPr lang="fr-FR" sz="2100" dirty="0"/>
              <a:t>Système de référencement centralisé où les bénévoles identifient et réfèrent les enfants vulnérables vers les assistants sociaux (ou les volontaires communautaires)</a:t>
            </a:r>
            <a:r>
              <a:rPr lang="mr-IN" sz="2100" dirty="0"/>
              <a:t>;</a:t>
            </a:r>
            <a:endParaRPr lang="fr-FR" sz="2100" dirty="0"/>
          </a:p>
          <a:p>
            <a:pPr marL="380893" indent="-302575">
              <a:spcBef>
                <a:spcPts val="0"/>
              </a:spcBef>
              <a:buFont typeface="Wingdings" charset="2"/>
              <a:buChar char="§"/>
            </a:pPr>
            <a:r>
              <a:rPr lang="fr-FR" sz="2100" dirty="0"/>
              <a:t>La personne indiquée (assistant social ou volontaire communautaire) accompagne l’enfant vers le service de référencement, munie du bon de référencement et de contre-référencement.</a:t>
            </a:r>
            <a:endParaRPr lang="en-US" sz="2100" dirty="0"/>
          </a:p>
        </p:txBody>
      </p:sp>
      <p:pic>
        <p:nvPicPr>
          <p:cNvPr id="5" name="Content Placeholder 4"/>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246813" y="2354009"/>
            <a:ext cx="2978150" cy="3281870"/>
          </a:xfrm>
        </p:spPr>
      </p:pic>
      <p:sp>
        <p:nvSpPr>
          <p:cNvPr id="4" name="Slide Number Placeholder 3"/>
          <p:cNvSpPr>
            <a:spLocks noGrp="1"/>
          </p:cNvSpPr>
          <p:nvPr>
            <p:ph type="sldNum" sz="quarter" idx="12"/>
          </p:nvPr>
        </p:nvSpPr>
        <p:spPr/>
        <p:txBody>
          <a:bodyPr/>
          <a:lstStyle/>
          <a:p>
            <a:fld id="{3AF21FA0-C69A-D549-B93E-AD7DB9D7EB7A}" type="slidenum">
              <a:rPr lang="en-US" smtClean="0"/>
              <a:pPr/>
              <a:t>22</a:t>
            </a:fld>
            <a:endParaRPr lang="en-US" dirty="0"/>
          </a:p>
        </p:txBody>
      </p:sp>
      <p:sp>
        <p:nvSpPr>
          <p:cNvPr id="7" name="Title 1"/>
          <p:cNvSpPr>
            <a:spLocks noGrp="1"/>
          </p:cNvSpPr>
          <p:nvPr>
            <p:ph type="title"/>
          </p:nvPr>
        </p:nvSpPr>
        <p:spPr>
          <a:xfrm>
            <a:off x="681040" y="365126"/>
            <a:ext cx="8543925" cy="1538101"/>
          </a:xfrm>
        </p:spPr>
        <p:txBody>
          <a:bodyPr/>
          <a:lstStyle/>
          <a:p>
            <a:r>
              <a:rPr lang="fr-FR" dirty="0"/>
              <a:t>Les étapes pour la mise en œuvre du système de référencement et de </a:t>
            </a:r>
            <a:br>
              <a:rPr lang="fr-FR" dirty="0"/>
            </a:br>
            <a:r>
              <a:rPr lang="fr-FR" dirty="0"/>
              <a:t>contre-référencement dans l’approche Communauté protectrice</a:t>
            </a:r>
            <a:endParaRPr lang="en-GB" dirty="0"/>
          </a:p>
        </p:txBody>
      </p:sp>
    </p:spTree>
    <p:extLst>
      <p:ext uri="{BB962C8B-B14F-4D97-AF65-F5344CB8AC3E}">
        <p14:creationId xmlns:p14="http://schemas.microsoft.com/office/powerpoint/2010/main" val="41579274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471" dirty="0"/>
              <a:t>Modèle de LIZADEEL dans le Centre d’Assistance Judiciaire pour Enfants et Mères victimes de violence (CAJEM)</a:t>
            </a:r>
          </a:p>
        </p:txBody>
      </p:sp>
      <p:sp>
        <p:nvSpPr>
          <p:cNvPr id="3" name="Content Placeholder 2"/>
          <p:cNvSpPr>
            <a:spLocks noGrp="1"/>
          </p:cNvSpPr>
          <p:nvPr>
            <p:ph sz="half" idx="1"/>
          </p:nvPr>
        </p:nvSpPr>
        <p:spPr/>
        <p:txBody>
          <a:bodyPr>
            <a:noAutofit/>
          </a:bodyPr>
          <a:lstStyle/>
          <a:p>
            <a:pPr lvl="0"/>
            <a:r>
              <a:rPr lang="fr-FR" b="1" dirty="0">
                <a:ln w="3175">
                  <a:noFill/>
                </a:ln>
                <a:solidFill>
                  <a:schemeClr val="bg2"/>
                </a:solidFill>
              </a:rPr>
              <a:t>Accueil</a:t>
            </a:r>
            <a:r>
              <a:rPr lang="fr-FR" dirty="0">
                <a:ln w="3175">
                  <a:noFill/>
                </a:ln>
                <a:solidFill>
                  <a:schemeClr val="bg2"/>
                </a:solidFill>
              </a:rPr>
              <a:t>: </a:t>
            </a:r>
            <a:r>
              <a:rPr lang="fr-FR" dirty="0"/>
              <a:t>les visiteurs s’enregistrent dans un registre unique des visiteurs et les victimes sont orientées vers le bureau d’écoute pour le service concerné, où la victime remplit la fiche d’identification. </a:t>
            </a:r>
            <a:endParaRPr lang="en-GB" dirty="0"/>
          </a:p>
        </p:txBody>
      </p:sp>
      <p:sp>
        <p:nvSpPr>
          <p:cNvPr id="6" name="Content Placeholder 5"/>
          <p:cNvSpPr>
            <a:spLocks noGrp="1"/>
          </p:cNvSpPr>
          <p:nvPr>
            <p:ph sz="half" idx="2"/>
          </p:nvPr>
        </p:nvSpPr>
        <p:spPr/>
        <p:txBody>
          <a:bodyPr/>
          <a:lstStyle/>
          <a:p>
            <a:r>
              <a:rPr lang="fr-FR" b="1" dirty="0">
                <a:ln w="3175">
                  <a:noFill/>
                </a:ln>
                <a:solidFill>
                  <a:schemeClr val="bg2"/>
                </a:solidFill>
              </a:rPr>
              <a:t>Prise en charge</a:t>
            </a:r>
            <a:r>
              <a:rPr lang="fr-FR" dirty="0">
                <a:ln w="3175">
                  <a:noFill/>
                </a:ln>
                <a:solidFill>
                  <a:schemeClr val="bg2"/>
                </a:solidFill>
              </a:rPr>
              <a:t>: </a:t>
            </a:r>
            <a:r>
              <a:rPr lang="fr-FR" dirty="0"/>
              <a:t>la victime est aussitôt prise en charge en commençant par la prise en charge psychologique. </a:t>
            </a:r>
            <a:endParaRPr lang="en-GB" dirty="0"/>
          </a:p>
          <a:p>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23</a:t>
            </a:fld>
            <a:endParaRPr lang="en-US" dirty="0"/>
          </a:p>
        </p:txBody>
      </p:sp>
    </p:spTree>
    <p:extLst>
      <p:ext uri="{BB962C8B-B14F-4D97-AF65-F5344CB8AC3E}">
        <p14:creationId xmlns:p14="http://schemas.microsoft.com/office/powerpoint/2010/main" val="22524902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471" dirty="0"/>
              <a:t>Modèle de LIZADEEL dans le Centre d’Assistance Judiciaire pour Enfants et Mères victimes de violence (CAJEM)</a:t>
            </a:r>
          </a:p>
        </p:txBody>
      </p:sp>
      <p:sp>
        <p:nvSpPr>
          <p:cNvPr id="3" name="Content Placeholder 2"/>
          <p:cNvSpPr>
            <a:spLocks noGrp="1"/>
          </p:cNvSpPr>
          <p:nvPr>
            <p:ph sz="half" idx="1"/>
          </p:nvPr>
        </p:nvSpPr>
        <p:spPr/>
        <p:txBody>
          <a:bodyPr>
            <a:noAutofit/>
          </a:bodyPr>
          <a:lstStyle/>
          <a:p>
            <a:pPr lvl="0"/>
            <a:r>
              <a:rPr lang="fr-FR" b="1" dirty="0">
                <a:ln w="3175">
                  <a:noFill/>
                </a:ln>
                <a:solidFill>
                  <a:schemeClr val="accent4"/>
                </a:solidFill>
              </a:rPr>
              <a:t>Contre-référencement</a:t>
            </a:r>
            <a:r>
              <a:rPr lang="fr-FR" dirty="0">
                <a:ln w="3175">
                  <a:noFill/>
                </a:ln>
                <a:solidFill>
                  <a:schemeClr val="accent4"/>
                </a:solidFill>
              </a:rPr>
              <a:t>: </a:t>
            </a:r>
            <a:r>
              <a:rPr lang="fr-FR" dirty="0"/>
              <a:t>Les bons de contre-référencement sont joints aux bons de référencement. Aussitôt après avoir servi la victime, le service de référencement remplit le bon de contre-référencement et le retourne avec l’accompagnateur de l’enfant.  </a:t>
            </a:r>
            <a:endParaRPr lang="en-GB" dirty="0"/>
          </a:p>
        </p:txBody>
      </p:sp>
      <p:sp>
        <p:nvSpPr>
          <p:cNvPr id="6" name="Content Placeholder 5"/>
          <p:cNvSpPr>
            <a:spLocks noGrp="1"/>
          </p:cNvSpPr>
          <p:nvPr>
            <p:ph sz="half" idx="2"/>
          </p:nvPr>
        </p:nvSpPr>
        <p:spPr/>
        <p:txBody>
          <a:bodyPr/>
          <a:lstStyle/>
          <a:p>
            <a:pPr lvl="0"/>
            <a:r>
              <a:rPr lang="fr-FR" b="1" dirty="0">
                <a:ln w="3175">
                  <a:noFill/>
                </a:ln>
                <a:solidFill>
                  <a:schemeClr val="accent4"/>
                </a:solidFill>
              </a:rPr>
              <a:t>Référencement</a:t>
            </a:r>
            <a:r>
              <a:rPr lang="fr-FR" dirty="0">
                <a:ln w="3175">
                  <a:noFill/>
                </a:ln>
                <a:solidFill>
                  <a:schemeClr val="accent4"/>
                </a:solidFill>
              </a:rPr>
              <a:t>: </a:t>
            </a:r>
            <a:r>
              <a:rPr lang="fr-FR" dirty="0"/>
              <a:t>un référencement de la victime pour une prise en charge médicale vers les structures médicales partenaires, une assistance juridique et un accompagnement judicaire, un hébergement transitoire.</a:t>
            </a:r>
          </a:p>
          <a:p>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24</a:t>
            </a:fld>
            <a:endParaRPr lang="en-US" dirty="0"/>
          </a:p>
        </p:txBody>
      </p:sp>
    </p:spTree>
    <p:extLst>
      <p:ext uri="{BB962C8B-B14F-4D97-AF65-F5344CB8AC3E}">
        <p14:creationId xmlns:p14="http://schemas.microsoft.com/office/powerpoint/2010/main" val="81966282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Modèle du REJEER et le CATSR </a:t>
            </a:r>
          </a:p>
        </p:txBody>
      </p:sp>
      <p:sp>
        <p:nvSpPr>
          <p:cNvPr id="3" name="Content Placeholder 2"/>
          <p:cNvSpPr>
            <a:spLocks noGrp="1"/>
          </p:cNvSpPr>
          <p:nvPr>
            <p:ph sz="half" idx="1"/>
          </p:nvPr>
        </p:nvSpPr>
        <p:spPr/>
        <p:txBody>
          <a:bodyPr/>
          <a:lstStyle/>
          <a:p>
            <a:r>
              <a:rPr lang="fr-FR" dirty="0"/>
              <a:t>Processus de référencement:</a:t>
            </a:r>
          </a:p>
          <a:p>
            <a:pPr lvl="1"/>
            <a:r>
              <a:rPr lang="fr-FR" dirty="0"/>
              <a:t>La remise en famille après une alerte précoce</a:t>
            </a:r>
            <a:r>
              <a:rPr lang="mr-IN" dirty="0"/>
              <a:t>-</a:t>
            </a:r>
            <a:r>
              <a:rPr lang="fr-FR" dirty="0"/>
              <a:t>un système informel de collaboration</a:t>
            </a:r>
            <a:r>
              <a:rPr lang="mr-IN" dirty="0"/>
              <a:t>-</a:t>
            </a:r>
            <a:r>
              <a:rPr lang="fr-FR" dirty="0"/>
              <a:t>par les autres enfants et jeunes ou les adultes volontaires</a:t>
            </a:r>
            <a:r>
              <a:rPr lang="mr-IN" dirty="0"/>
              <a:t>;</a:t>
            </a:r>
            <a:r>
              <a:rPr lang="fr-FR" dirty="0"/>
              <a:t> </a:t>
            </a:r>
            <a:endParaRPr lang="en-GB" dirty="0"/>
          </a:p>
          <a:p>
            <a:pPr lvl="1"/>
            <a:r>
              <a:rPr lang="fr-FR" dirty="0"/>
              <a:t>L’orientation vers les points d’eau: les espaces dits « milieux ouverts » qui sont sécurisés et où les enfants peuvent trouver en permanence une assistance et de la nourriture</a:t>
            </a:r>
            <a:r>
              <a:rPr lang="mr-IN" dirty="0"/>
              <a:t>;</a:t>
            </a:r>
            <a:endParaRPr lang="fr-FR" dirty="0"/>
          </a:p>
          <a:p>
            <a:pPr lvl="1"/>
            <a:r>
              <a:rPr lang="fr-FR" dirty="0"/>
              <a:t>L’admission au centre d’hébergement.</a:t>
            </a:r>
            <a:endParaRPr lang="en-GB" dirty="0"/>
          </a:p>
          <a:p>
            <a:endParaRPr lang="en-US" dirty="0"/>
          </a:p>
          <a:p>
            <a:endParaRPr lang="en-GB" dirty="0"/>
          </a:p>
        </p:txBody>
      </p:sp>
      <p:sp>
        <p:nvSpPr>
          <p:cNvPr id="11" name="Content Placeholder 10"/>
          <p:cNvSpPr>
            <a:spLocks noGrp="1"/>
          </p:cNvSpPr>
          <p:nvPr>
            <p:ph sz="half" idx="2"/>
          </p:nvPr>
        </p:nvSpPr>
        <p:spPr>
          <a:xfrm>
            <a:off x="6247534" y="1813304"/>
            <a:ext cx="2977430" cy="3417915"/>
          </a:xfrm>
        </p:spPr>
        <p:txBody>
          <a:bodyPr anchor="ctr"/>
          <a:lstStyle/>
          <a:p>
            <a:pPr algn="ctr"/>
            <a:r>
              <a:rPr lang="en-US" dirty="0">
                <a:ln w="3175">
                  <a:noFill/>
                </a:ln>
                <a:solidFill>
                  <a:schemeClr val="accent1"/>
                </a:solidFill>
              </a:rPr>
              <a:t>Le </a:t>
            </a:r>
            <a:r>
              <a:rPr lang="fr-FR" dirty="0">
                <a:ln w="3175">
                  <a:noFill/>
                </a:ln>
                <a:solidFill>
                  <a:schemeClr val="accent1"/>
                </a:solidFill>
              </a:rPr>
              <a:t>processus IDMRS (Identification, Documentation, Médiation, Réunification familiale et Suivi post réunification</a:t>
            </a:r>
            <a:r>
              <a:rPr lang="en-GB" dirty="0">
                <a:ln w="3175">
                  <a:noFill/>
                </a:ln>
                <a:solidFill>
                  <a:schemeClr val="accent1"/>
                </a:solidFill>
              </a:rPr>
              <a:t>)</a:t>
            </a:r>
          </a:p>
        </p:txBody>
      </p:sp>
      <p:sp>
        <p:nvSpPr>
          <p:cNvPr id="4" name="Slide Number Placeholder 3"/>
          <p:cNvSpPr>
            <a:spLocks noGrp="1"/>
          </p:cNvSpPr>
          <p:nvPr>
            <p:ph type="sldNum" sz="quarter" idx="12"/>
          </p:nvPr>
        </p:nvSpPr>
        <p:spPr/>
        <p:txBody>
          <a:bodyPr/>
          <a:lstStyle/>
          <a:p>
            <a:fld id="{3AF21FA0-C69A-D549-B93E-AD7DB9D7EB7A}" type="slidenum">
              <a:rPr lang="en-US" smtClean="0"/>
              <a:pPr/>
              <a:t>25</a:t>
            </a:fld>
            <a:endParaRPr lang="en-US" dirty="0"/>
          </a:p>
        </p:txBody>
      </p:sp>
    </p:spTree>
    <p:extLst>
      <p:ext uri="{BB962C8B-B14F-4D97-AF65-F5344CB8AC3E}">
        <p14:creationId xmlns:p14="http://schemas.microsoft.com/office/powerpoint/2010/main" val="411873037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7"/>
            <a:ext cx="8543925" cy="519614"/>
          </a:xfrm>
        </p:spPr>
        <p:txBody>
          <a:bodyPr>
            <a:noAutofit/>
          </a:bodyPr>
          <a:lstStyle/>
          <a:p>
            <a:r>
              <a:rPr lang="fr-FR" sz="2118" dirty="0"/>
              <a:t>Système de référencement 4Children Kinshasa</a:t>
            </a:r>
          </a:p>
        </p:txBody>
      </p:sp>
      <p:sp>
        <p:nvSpPr>
          <p:cNvPr id="4" name="Slide Number Placeholder 3"/>
          <p:cNvSpPr>
            <a:spLocks noGrp="1"/>
          </p:cNvSpPr>
          <p:nvPr>
            <p:ph type="sldNum" sz="quarter" idx="12"/>
          </p:nvPr>
        </p:nvSpPr>
        <p:spPr/>
        <p:txBody>
          <a:bodyPr/>
          <a:lstStyle/>
          <a:p>
            <a:fld id="{3AF21FA0-C69A-D549-B93E-AD7DB9D7EB7A}" type="slidenum">
              <a:rPr lang="en-US" smtClean="0"/>
              <a:pPr/>
              <a:t>26</a:t>
            </a:fld>
            <a:endParaRPr lang="en-US" dirty="0"/>
          </a:p>
        </p:txBody>
      </p:sp>
      <p:sp>
        <p:nvSpPr>
          <p:cNvPr id="6" name="Rectangle 49"/>
          <p:cNvSpPr>
            <a:spLocks noChangeArrowheads="1"/>
          </p:cNvSpPr>
          <p:nvPr/>
        </p:nvSpPr>
        <p:spPr bwMode="auto">
          <a:xfrm>
            <a:off x="2382652" y="3794609"/>
            <a:ext cx="163004" cy="3529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80682" tIns="40341" rIns="80682" bIns="40341" numCol="1" anchor="ctr" anchorCtr="0" compatLnSpc="1">
            <a:prstTxWarp prst="textNoShape">
              <a:avLst/>
            </a:prstTxWarp>
            <a:spAutoFit/>
          </a:bodyPr>
          <a:lstStyle/>
          <a:p>
            <a:endParaRPr lang="en-GB" sz="1764" dirty="0"/>
          </a:p>
        </p:txBody>
      </p:sp>
      <p:sp>
        <p:nvSpPr>
          <p:cNvPr id="61" name="Rounded Rectangle 60"/>
          <p:cNvSpPr/>
          <p:nvPr/>
        </p:nvSpPr>
        <p:spPr>
          <a:xfrm>
            <a:off x="3003839" y="1212257"/>
            <a:ext cx="1214067" cy="950403"/>
          </a:xfrm>
          <a:prstGeom prst="roundRect">
            <a:avLst/>
          </a:prstGeom>
          <a:solidFill>
            <a:schemeClr val="bg2"/>
          </a:solidFill>
          <a:ln>
            <a:noFill/>
          </a:ln>
        </p:spPr>
        <p:style>
          <a:lnRef idx="2">
            <a:schemeClr val="accent6">
              <a:shade val="50000"/>
            </a:schemeClr>
          </a:lnRef>
          <a:fillRef idx="1">
            <a:schemeClr val="accent6"/>
          </a:fillRef>
          <a:effectRef idx="0">
            <a:schemeClr val="accent6"/>
          </a:effectRef>
          <a:fontRef idx="minor">
            <a:schemeClr val="lt1"/>
          </a:fontRef>
        </p:style>
        <p:txBody>
          <a:bodyPr rot="0" spcFirstLastPara="0" vert="horz" wrap="square" lIns="80682" tIns="40341" rIns="80682" bIns="40341" numCol="1" spcCol="0" rtlCol="0" fromWordArt="0" anchor="ctr" anchorCtr="0" forceAA="0" compatLnSpc="1">
            <a:prstTxWarp prst="textNoShape">
              <a:avLst/>
            </a:prstTxWarp>
            <a:noAutofit/>
          </a:bodyPr>
          <a:lstStyle/>
          <a:p>
            <a:pPr algn="ctr"/>
            <a:r>
              <a:rPr lang="en-US" sz="1000" b="1" dirty="0" err="1">
                <a:solidFill>
                  <a:schemeClr val="bg1"/>
                </a:solidFill>
              </a:rPr>
              <a:t>Formulaire</a:t>
            </a:r>
            <a:r>
              <a:rPr lang="en-US" sz="1000" b="1" dirty="0">
                <a:solidFill>
                  <a:schemeClr val="bg1"/>
                </a:solidFill>
              </a:rPr>
              <a:t> 1bis</a:t>
            </a:r>
          </a:p>
          <a:p>
            <a:pPr algn="ctr"/>
            <a:r>
              <a:rPr lang="en-US" sz="1000" b="1" dirty="0" err="1">
                <a:solidFill>
                  <a:schemeClr val="bg1"/>
                </a:solidFill>
              </a:rPr>
              <a:t>Priorisation</a:t>
            </a:r>
            <a:r>
              <a:rPr lang="en-US" sz="1000" b="1" dirty="0">
                <a:solidFill>
                  <a:schemeClr val="bg1"/>
                </a:solidFill>
              </a:rPr>
              <a:t> de la </a:t>
            </a:r>
            <a:r>
              <a:rPr lang="en-US" sz="1000" b="1" dirty="0" err="1">
                <a:solidFill>
                  <a:schemeClr val="bg1"/>
                </a:solidFill>
              </a:rPr>
              <a:t>vulnérabilité</a:t>
            </a:r>
            <a:r>
              <a:rPr lang="en-US" sz="1000" b="1" dirty="0">
                <a:solidFill>
                  <a:schemeClr val="bg1"/>
                </a:solidFill>
              </a:rPr>
              <a:t> des ménages</a:t>
            </a:r>
          </a:p>
        </p:txBody>
      </p:sp>
      <p:sp>
        <p:nvSpPr>
          <p:cNvPr id="64" name="Rounded Rectangle 63"/>
          <p:cNvSpPr/>
          <p:nvPr/>
        </p:nvSpPr>
        <p:spPr>
          <a:xfrm>
            <a:off x="563721" y="988916"/>
            <a:ext cx="2080407" cy="3158647"/>
          </a:xfrm>
          <a:prstGeom prst="roundRect">
            <a:avLst>
              <a:gd name="adj" fmla="val 7388"/>
            </a:avLst>
          </a:prstGeom>
          <a:solidFill>
            <a:schemeClr val="bg2"/>
          </a:solidFill>
          <a:ln w="28575">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0682" tIns="40341" rIns="80682" bIns="40341" numCol="1" spcCol="0" rtlCol="0" fromWordArt="0" anchor="ctr" anchorCtr="0" forceAA="0" compatLnSpc="1">
            <a:prstTxWarp prst="textNoShape">
              <a:avLst/>
            </a:prstTxWarp>
            <a:noAutofit/>
          </a:bodyPr>
          <a:lstStyle/>
          <a:p>
            <a:endParaRPr lang="en-GB" sz="1764" dirty="0"/>
          </a:p>
        </p:txBody>
      </p:sp>
      <p:sp>
        <p:nvSpPr>
          <p:cNvPr id="65" name="Text Box 18"/>
          <p:cNvSpPr txBox="1"/>
          <p:nvPr/>
        </p:nvSpPr>
        <p:spPr>
          <a:xfrm>
            <a:off x="563721" y="1018913"/>
            <a:ext cx="2080407" cy="704663"/>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ctr">
              <a:lnSpc>
                <a:spcPct val="90000"/>
              </a:lnSpc>
              <a:spcAft>
                <a:spcPts val="529"/>
              </a:spcAft>
            </a:pPr>
            <a:r>
              <a:rPr lang="fr-FR" sz="1100" b="1" dirty="0">
                <a:solidFill>
                  <a:schemeClr val="bg1"/>
                </a:solidFill>
                <a:ea typeface="Calibri" panose="020F0502020204030204" pitchFamily="34" charset="0"/>
                <a:cs typeface="Times New Roman" panose="02020603050405020304" pitchFamily="18" charset="0"/>
              </a:rPr>
              <a:t>Identification (point d’entrée) et la première orientation/référencement</a:t>
            </a:r>
            <a:endParaRPr lang="en-GB" sz="1100" b="1" dirty="0">
              <a:solidFill>
                <a:schemeClr val="bg1"/>
              </a:solidFill>
              <a:ea typeface="Calibri" panose="020F0502020204030204" pitchFamily="34" charset="0"/>
              <a:cs typeface="Times New Roman" panose="02020603050405020304" pitchFamily="18" charset="0"/>
            </a:endParaRPr>
          </a:p>
        </p:txBody>
      </p:sp>
      <p:sp>
        <p:nvSpPr>
          <p:cNvPr id="66" name="Text Box 19"/>
          <p:cNvSpPr txBox="1"/>
          <p:nvPr/>
        </p:nvSpPr>
        <p:spPr>
          <a:xfrm>
            <a:off x="705241" y="1736309"/>
            <a:ext cx="1778133" cy="2078923"/>
          </a:xfrm>
          <a:prstGeom prst="roundRect">
            <a:avLst>
              <a:gd name="adj" fmla="val 7525"/>
            </a:avLst>
          </a:prstGeom>
          <a:ln w="22225">
            <a:solidFill>
              <a:schemeClr val="bg2"/>
            </a:solidFill>
          </a:ln>
        </p:spPr>
        <p:style>
          <a:lnRef idx="2">
            <a:schemeClr val="accent1"/>
          </a:lnRef>
          <a:fillRef idx="1">
            <a:schemeClr val="l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marL="228600" indent="-228600">
              <a:lnSpc>
                <a:spcPct val="90000"/>
              </a:lnSpc>
              <a:spcBef>
                <a:spcPts val="300"/>
              </a:spcBef>
              <a:spcAft>
                <a:spcPts val="529"/>
              </a:spcAft>
              <a:buFont typeface="+mj-lt"/>
              <a:buAutoNum type="arabicPeriod"/>
            </a:pPr>
            <a:r>
              <a:rPr lang="fr-FR" sz="900" dirty="0">
                <a:ea typeface="Calibri" panose="020F0502020204030204" pitchFamily="34" charset="0"/>
                <a:cs typeface="Times New Roman" panose="02020603050405020304" pitchFamily="18" charset="0"/>
              </a:rPr>
              <a:t>Groupes d’auto-support des personnes vivant avec le VIH</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Structures sanitaires (CDV, ARV, PTME)</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 Services d’ONG intégrés</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Réseaux communautaires (CODESA, RECOPE, CECI, PP, ESENGO) </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Chefs religieux</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Assistants sociaux</a:t>
            </a:r>
            <a:endParaRPr lang="en-GB" sz="900" dirty="0">
              <a:ea typeface="Calibri" panose="020F0502020204030204" pitchFamily="34" charset="0"/>
              <a:cs typeface="Times New Roman" panose="02020603050405020304" pitchFamily="18" charset="0"/>
            </a:endParaRPr>
          </a:p>
          <a:p>
            <a:pPr marL="228600" indent="-228600">
              <a:lnSpc>
                <a:spcPct val="90000"/>
              </a:lnSpc>
              <a:spcBef>
                <a:spcPts val="300"/>
              </a:spcBef>
              <a:buFont typeface="+mj-lt"/>
              <a:buAutoNum type="arabicPeriod"/>
            </a:pPr>
            <a:r>
              <a:rPr lang="fr-FR" sz="900" dirty="0">
                <a:ea typeface="Calibri" panose="020F0502020204030204" pitchFamily="34" charset="0"/>
                <a:cs typeface="Times New Roman" panose="02020603050405020304" pitchFamily="18" charset="0"/>
              </a:rPr>
              <a:t>Police</a:t>
            </a:r>
            <a:endParaRPr lang="en-GB" sz="900" dirty="0">
              <a:ea typeface="Calibri" panose="020F0502020204030204" pitchFamily="34" charset="0"/>
              <a:cs typeface="Times New Roman" panose="02020603050405020304" pitchFamily="18" charset="0"/>
            </a:endParaRPr>
          </a:p>
        </p:txBody>
      </p:sp>
      <p:sp>
        <p:nvSpPr>
          <p:cNvPr id="67" name="Rounded Rectangle 66"/>
          <p:cNvSpPr/>
          <p:nvPr/>
        </p:nvSpPr>
        <p:spPr>
          <a:xfrm>
            <a:off x="4583802" y="988916"/>
            <a:ext cx="2080407" cy="3226930"/>
          </a:xfrm>
          <a:prstGeom prst="roundRect">
            <a:avLst>
              <a:gd name="adj" fmla="val 7876"/>
            </a:avLst>
          </a:prstGeom>
          <a:noFill/>
          <a:ln w="254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0682" tIns="40341" rIns="80682" bIns="40341" numCol="1" spcCol="0" rtlCol="0" fromWordArt="0" anchor="ctr" anchorCtr="0" forceAA="0" compatLnSpc="1">
            <a:prstTxWarp prst="textNoShape">
              <a:avLst/>
            </a:prstTxWarp>
            <a:noAutofit/>
          </a:bodyPr>
          <a:lstStyle/>
          <a:p>
            <a:endParaRPr lang="en-GB" sz="1764" dirty="0"/>
          </a:p>
        </p:txBody>
      </p:sp>
      <p:sp>
        <p:nvSpPr>
          <p:cNvPr id="68" name="Rounded Rectangle 67"/>
          <p:cNvSpPr/>
          <p:nvPr/>
        </p:nvSpPr>
        <p:spPr>
          <a:xfrm>
            <a:off x="6994915" y="988917"/>
            <a:ext cx="2256137" cy="3226930"/>
          </a:xfrm>
          <a:prstGeom prst="roundRect">
            <a:avLst>
              <a:gd name="adj" fmla="val 6760"/>
            </a:avLst>
          </a:prstGeom>
          <a:solidFill>
            <a:schemeClr val="accent5"/>
          </a:solidFill>
          <a:ln w="254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80682" tIns="40341" rIns="80682" bIns="40341" numCol="1" spcCol="0" rtlCol="0" fromWordArt="0" anchor="ctr" anchorCtr="0" forceAA="0" compatLnSpc="1">
            <a:prstTxWarp prst="textNoShape">
              <a:avLst/>
            </a:prstTxWarp>
            <a:noAutofit/>
          </a:bodyPr>
          <a:lstStyle/>
          <a:p>
            <a:endParaRPr lang="en-GB" sz="1764" dirty="0"/>
          </a:p>
        </p:txBody>
      </p:sp>
      <p:sp>
        <p:nvSpPr>
          <p:cNvPr id="69" name="Text Box 22"/>
          <p:cNvSpPr txBox="1"/>
          <p:nvPr/>
        </p:nvSpPr>
        <p:spPr>
          <a:xfrm>
            <a:off x="4548035" y="1018913"/>
            <a:ext cx="2080407" cy="967856"/>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ctr">
              <a:lnSpc>
                <a:spcPct val="90000"/>
              </a:lnSpc>
              <a:spcAft>
                <a:spcPts val="529"/>
              </a:spcAft>
            </a:pPr>
            <a:r>
              <a:rPr lang="fr-FR" sz="1100" b="1" dirty="0">
                <a:solidFill>
                  <a:schemeClr val="accent2"/>
                </a:solidFill>
                <a:ea typeface="Calibri" panose="020F0502020204030204" pitchFamily="34" charset="0"/>
                <a:cs typeface="Times New Roman" panose="02020603050405020304" pitchFamily="18" charset="0"/>
              </a:rPr>
              <a:t>Première réponse à l’orientation et au référencement selon les besoins </a:t>
            </a:r>
            <a:endParaRPr lang="en-GB" sz="1100" b="1" dirty="0">
              <a:solidFill>
                <a:schemeClr val="accent2"/>
              </a:solidFill>
              <a:ea typeface="Calibri" panose="020F0502020204030204" pitchFamily="34" charset="0"/>
              <a:cs typeface="Times New Roman" panose="02020603050405020304" pitchFamily="18" charset="0"/>
            </a:endParaRPr>
          </a:p>
        </p:txBody>
      </p:sp>
      <p:sp>
        <p:nvSpPr>
          <p:cNvPr id="70" name="Text Box 23"/>
          <p:cNvSpPr txBox="1"/>
          <p:nvPr/>
        </p:nvSpPr>
        <p:spPr>
          <a:xfrm>
            <a:off x="7002632" y="1018913"/>
            <a:ext cx="2080407" cy="524382"/>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ctr">
              <a:lnSpc>
                <a:spcPct val="90000"/>
              </a:lnSpc>
              <a:spcAft>
                <a:spcPts val="529"/>
              </a:spcAft>
            </a:pPr>
            <a:r>
              <a:rPr lang="fr-FR" sz="1100" b="1" dirty="0">
                <a:solidFill>
                  <a:schemeClr val="bg1"/>
                </a:solidFill>
                <a:ea typeface="Calibri" panose="020F0502020204030204" pitchFamily="34" charset="0"/>
                <a:cs typeface="Times New Roman" panose="02020603050405020304" pitchFamily="18" charset="0"/>
              </a:rPr>
              <a:t>Services de référencement des secteurs sociaux et sanitaires</a:t>
            </a:r>
            <a:endParaRPr lang="en-GB" sz="1100" b="1" dirty="0">
              <a:solidFill>
                <a:schemeClr val="bg1"/>
              </a:solidFill>
              <a:ea typeface="Calibri" panose="020F0502020204030204" pitchFamily="34" charset="0"/>
              <a:cs typeface="Times New Roman" panose="02020603050405020304" pitchFamily="18" charset="0"/>
            </a:endParaRPr>
          </a:p>
        </p:txBody>
      </p:sp>
      <p:sp>
        <p:nvSpPr>
          <p:cNvPr id="71" name="Text Box 24"/>
          <p:cNvSpPr txBox="1"/>
          <p:nvPr/>
        </p:nvSpPr>
        <p:spPr>
          <a:xfrm>
            <a:off x="4745697" y="2786071"/>
            <a:ext cx="1778133" cy="356736"/>
          </a:xfrm>
          <a:prstGeom prst="roundRect">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Aft>
                <a:spcPts val="529"/>
              </a:spcAft>
            </a:pPr>
            <a:r>
              <a:rPr lang="fr-FR" sz="900" dirty="0">
                <a:ea typeface="Calibri" panose="020F0502020204030204" pitchFamily="34" charset="0"/>
                <a:cs typeface="Times New Roman" panose="02020603050405020304" pitchFamily="18" charset="0"/>
              </a:rPr>
              <a:t>Services d'ONG intégrés</a:t>
            </a:r>
            <a:endParaRPr lang="en-GB" sz="900" dirty="0">
              <a:ea typeface="Calibri" panose="020F0502020204030204" pitchFamily="34" charset="0"/>
              <a:cs typeface="Times New Roman" panose="02020603050405020304" pitchFamily="18" charset="0"/>
            </a:endParaRPr>
          </a:p>
        </p:txBody>
      </p:sp>
      <p:sp>
        <p:nvSpPr>
          <p:cNvPr id="72" name="Text Box 25"/>
          <p:cNvSpPr txBox="1"/>
          <p:nvPr/>
        </p:nvSpPr>
        <p:spPr>
          <a:xfrm>
            <a:off x="4771350" y="2265568"/>
            <a:ext cx="1778133" cy="356736"/>
          </a:xfrm>
          <a:prstGeom prst="roundRect">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Aft>
                <a:spcPts val="529"/>
              </a:spcAft>
            </a:pPr>
            <a:r>
              <a:rPr lang="fr-FR" sz="900" dirty="0">
                <a:ea typeface="Calibri" panose="020F0502020204030204" pitchFamily="34" charset="0"/>
                <a:cs typeface="Times New Roman" panose="02020603050405020304" pitchFamily="18" charset="0"/>
              </a:rPr>
              <a:t>Structures sanitaires intégrées</a:t>
            </a:r>
            <a:endParaRPr lang="en-GB" sz="900" dirty="0">
              <a:ea typeface="Calibri" panose="020F0502020204030204" pitchFamily="34" charset="0"/>
              <a:cs typeface="Times New Roman" panose="02020603050405020304" pitchFamily="18" charset="0"/>
            </a:endParaRPr>
          </a:p>
        </p:txBody>
      </p:sp>
      <p:sp>
        <p:nvSpPr>
          <p:cNvPr id="73" name="Text Box 26"/>
          <p:cNvSpPr txBox="1"/>
          <p:nvPr/>
        </p:nvSpPr>
        <p:spPr>
          <a:xfrm>
            <a:off x="4745697" y="3226693"/>
            <a:ext cx="1778133" cy="356736"/>
          </a:xfrm>
          <a:prstGeom prst="roundRect">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spcAft>
                <a:spcPts val="529"/>
              </a:spcAft>
            </a:pPr>
            <a:r>
              <a:rPr lang="fr-FR" sz="900" dirty="0">
                <a:ea typeface="Calibri" panose="020F0502020204030204" pitchFamily="34" charset="0"/>
                <a:cs typeface="Times New Roman" panose="02020603050405020304" pitchFamily="18" charset="0"/>
              </a:rPr>
              <a:t>Organisations à base communautaire</a:t>
            </a:r>
            <a:endParaRPr lang="en-GB" sz="900" dirty="0">
              <a:ea typeface="Calibri" panose="020F0502020204030204" pitchFamily="34" charset="0"/>
              <a:cs typeface="Times New Roman" panose="02020603050405020304" pitchFamily="18" charset="0"/>
            </a:endParaRPr>
          </a:p>
        </p:txBody>
      </p:sp>
      <p:sp>
        <p:nvSpPr>
          <p:cNvPr id="74" name="Text Box 27"/>
          <p:cNvSpPr txBox="1"/>
          <p:nvPr/>
        </p:nvSpPr>
        <p:spPr>
          <a:xfrm>
            <a:off x="7117789" y="1668027"/>
            <a:ext cx="2061267" cy="984560"/>
          </a:xfrm>
          <a:prstGeom prst="roundRect">
            <a:avLst>
              <a:gd name="adj" fmla="val 4284"/>
            </a:avLst>
          </a:prstGeom>
          <a:ln w="22225">
            <a:solidFill>
              <a:schemeClr val="accent5"/>
            </a:solidFill>
          </a:ln>
        </p:spPr>
        <p:style>
          <a:lnRef idx="2">
            <a:schemeClr val="accent1"/>
          </a:lnRef>
          <a:fillRef idx="1">
            <a:schemeClr val="l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nSpc>
                <a:spcPct val="90000"/>
              </a:lnSpc>
            </a:pPr>
            <a:r>
              <a:rPr lang="fr-FR" sz="900" b="1" dirty="0">
                <a:ea typeface="Calibri" panose="020F0502020204030204" pitchFamily="34" charset="0"/>
                <a:cs typeface="Times New Roman" panose="02020603050405020304" pitchFamily="18" charset="0"/>
              </a:rPr>
              <a:t>Paquet de prise en charge sociale </a:t>
            </a:r>
            <a:endParaRPr lang="en-GB" sz="900" b="1" dirty="0">
              <a:ea typeface="Calibri" panose="020F0502020204030204" pitchFamily="34" charset="0"/>
              <a:cs typeface="Times New Roman" panose="02020603050405020304" pitchFamily="18" charset="0"/>
            </a:endParaRPr>
          </a:p>
          <a:p>
            <a:pPr marL="138113" indent="-138113">
              <a:lnSpc>
                <a:spcPct val="90000"/>
              </a:lnSpc>
              <a:buSzPts val="900"/>
              <a:buFont typeface="Wingdings" charset="2"/>
              <a:buChar char="§"/>
            </a:pPr>
            <a:r>
              <a:rPr lang="fr-FR" sz="900" dirty="0">
                <a:ea typeface="Calibri" panose="020F0502020204030204" pitchFamily="34" charset="0"/>
                <a:cs typeface="Arial" panose="020B0604020202020204" pitchFamily="34" charset="0"/>
              </a:rPr>
              <a:t>Assistance juridico-légale</a:t>
            </a:r>
            <a:endParaRPr lang="en-GB" sz="900" dirty="0">
              <a:ea typeface="Calibri" panose="020F0502020204030204" pitchFamily="34" charset="0"/>
              <a:cs typeface="Arial" panose="020B0604020202020204" pitchFamily="34" charset="0"/>
            </a:endParaRPr>
          </a:p>
          <a:p>
            <a:pPr marL="138113" indent="-138113">
              <a:lnSpc>
                <a:spcPct val="90000"/>
              </a:lnSpc>
              <a:buSzPts val="900"/>
              <a:buFont typeface="Wingdings" charset="2"/>
              <a:buChar char="§"/>
            </a:pPr>
            <a:r>
              <a:rPr lang="fr-FR" sz="900" dirty="0">
                <a:ea typeface="Calibri" panose="020F0502020204030204" pitchFamily="34" charset="0"/>
                <a:cs typeface="Arial" panose="020B0604020202020204" pitchFamily="34" charset="0"/>
              </a:rPr>
              <a:t>Protection sociale</a:t>
            </a:r>
            <a:endParaRPr lang="en-GB" sz="900" dirty="0">
              <a:ea typeface="Calibri" panose="020F0502020204030204" pitchFamily="34" charset="0"/>
              <a:cs typeface="Arial" panose="020B0604020202020204" pitchFamily="34" charset="0"/>
            </a:endParaRPr>
          </a:p>
          <a:p>
            <a:pPr marL="138113" indent="-138113">
              <a:lnSpc>
                <a:spcPct val="90000"/>
              </a:lnSpc>
              <a:buSzPts val="900"/>
              <a:buFont typeface="Wingdings" charset="2"/>
              <a:buChar char="§"/>
            </a:pPr>
            <a:r>
              <a:rPr lang="fr-FR" sz="900" dirty="0">
                <a:ea typeface="Calibri" panose="020F0502020204030204" pitchFamily="34" charset="0"/>
                <a:cs typeface="Arial" panose="020B0604020202020204" pitchFamily="34" charset="0"/>
              </a:rPr>
              <a:t>Assistance socio-économique</a:t>
            </a:r>
            <a:endParaRPr lang="en-GB" sz="900" dirty="0">
              <a:ea typeface="Calibri" panose="020F0502020204030204" pitchFamily="34" charset="0"/>
              <a:cs typeface="Arial" panose="020B0604020202020204" pitchFamily="34" charset="0"/>
            </a:endParaRPr>
          </a:p>
          <a:p>
            <a:pPr marL="138113" indent="-138113">
              <a:lnSpc>
                <a:spcPct val="90000"/>
              </a:lnSpc>
              <a:buSzPts val="900"/>
              <a:buFont typeface="Wingdings" charset="2"/>
              <a:buChar char="§"/>
            </a:pPr>
            <a:r>
              <a:rPr lang="fr-FR" sz="900" cap="all" dirty="0">
                <a:ea typeface="Calibri" panose="020F0502020204030204" pitchFamily="34" charset="0"/>
                <a:cs typeface="Arial" panose="020B0604020202020204" pitchFamily="34" charset="0"/>
              </a:rPr>
              <a:t>é</a:t>
            </a:r>
            <a:r>
              <a:rPr lang="fr-FR" sz="900" dirty="0">
                <a:ea typeface="Calibri" panose="020F0502020204030204" pitchFamily="34" charset="0"/>
                <a:cs typeface="Arial" panose="020B0604020202020204" pitchFamily="34" charset="0"/>
              </a:rPr>
              <a:t>ducation</a:t>
            </a:r>
            <a:endParaRPr lang="en-GB" sz="900" dirty="0">
              <a:ea typeface="Calibri" panose="020F0502020204030204" pitchFamily="34" charset="0"/>
              <a:cs typeface="Arial" panose="020B0604020202020204" pitchFamily="34" charset="0"/>
            </a:endParaRPr>
          </a:p>
          <a:p>
            <a:pPr marL="138113" indent="-138113">
              <a:lnSpc>
                <a:spcPct val="90000"/>
              </a:lnSpc>
              <a:buSzPts val="900"/>
              <a:buFont typeface="Wingdings" charset="2"/>
              <a:buChar char="§"/>
            </a:pPr>
            <a:r>
              <a:rPr lang="fr-FR" sz="900" dirty="0">
                <a:ea typeface="Calibri" panose="020F0502020204030204" pitchFamily="34" charset="0"/>
                <a:cs typeface="Arial" panose="020B0604020202020204" pitchFamily="34" charset="0"/>
              </a:rPr>
              <a:t>Services psycho-sociaux</a:t>
            </a:r>
            <a:endParaRPr lang="en-GB" sz="900" dirty="0">
              <a:ea typeface="Calibri" panose="020F0502020204030204" pitchFamily="34" charset="0"/>
              <a:cs typeface="Times New Roman" panose="02020603050405020304" pitchFamily="18" charset="0"/>
            </a:endParaRPr>
          </a:p>
          <a:p>
            <a:pPr algn="just">
              <a:lnSpc>
                <a:spcPct val="90000"/>
              </a:lnSpc>
              <a:spcAft>
                <a:spcPts val="529"/>
              </a:spcAft>
            </a:pPr>
            <a:r>
              <a:rPr lang="fr-FR" sz="900" dirty="0">
                <a:ea typeface="Calibri" panose="020F0502020204030204" pitchFamily="34" charset="0"/>
                <a:cs typeface="Times New Roman" panose="02020603050405020304" pitchFamily="18" charset="0"/>
              </a:rPr>
              <a:t> </a:t>
            </a:r>
            <a:endParaRPr lang="en-GB" sz="900" dirty="0">
              <a:ea typeface="Calibri" panose="020F0502020204030204" pitchFamily="34" charset="0"/>
              <a:cs typeface="Times New Roman" panose="02020603050405020304" pitchFamily="18" charset="0"/>
            </a:endParaRPr>
          </a:p>
          <a:p>
            <a:pPr algn="ctr">
              <a:lnSpc>
                <a:spcPct val="90000"/>
              </a:lnSpc>
              <a:spcAft>
                <a:spcPts val="529"/>
              </a:spcAft>
            </a:pPr>
            <a:r>
              <a:rPr lang="fr-FR" sz="900" dirty="0">
                <a:ea typeface="Calibri" panose="020F0502020204030204" pitchFamily="34" charset="0"/>
                <a:cs typeface="Times New Roman" panose="02020603050405020304" pitchFamily="18" charset="0"/>
              </a:rPr>
              <a:t> </a:t>
            </a:r>
            <a:endParaRPr lang="en-GB" sz="900" dirty="0">
              <a:ea typeface="Calibri" panose="020F0502020204030204" pitchFamily="34" charset="0"/>
              <a:cs typeface="Times New Roman" panose="02020603050405020304" pitchFamily="18" charset="0"/>
            </a:endParaRPr>
          </a:p>
        </p:txBody>
      </p:sp>
      <p:sp>
        <p:nvSpPr>
          <p:cNvPr id="75" name="Text Box 28"/>
          <p:cNvSpPr txBox="1"/>
          <p:nvPr/>
        </p:nvSpPr>
        <p:spPr>
          <a:xfrm>
            <a:off x="7117789" y="2768731"/>
            <a:ext cx="2061267" cy="1378832"/>
          </a:xfrm>
          <a:prstGeom prst="roundRect">
            <a:avLst>
              <a:gd name="adj" fmla="val 5614"/>
            </a:avLst>
          </a:prstGeom>
          <a:ln w="22225">
            <a:solidFill>
              <a:schemeClr val="accent5"/>
            </a:solidFill>
          </a:ln>
        </p:spPr>
        <p:style>
          <a:lnRef idx="2">
            <a:schemeClr val="accent1"/>
          </a:lnRef>
          <a:fillRef idx="1">
            <a:schemeClr val="l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just">
              <a:lnSpc>
                <a:spcPct val="90000"/>
              </a:lnSpc>
            </a:pPr>
            <a:r>
              <a:rPr lang="fr-FR" sz="900" b="1" dirty="0">
                <a:ea typeface="Calibri" panose="020F0502020204030204" pitchFamily="34" charset="0"/>
                <a:cs typeface="Times New Roman" panose="02020603050405020304" pitchFamily="18" charset="0"/>
              </a:rPr>
              <a:t>Services médicaux:</a:t>
            </a:r>
            <a:endParaRPr lang="en-GB" sz="900" b="1" dirty="0">
              <a:ea typeface="Calibri" panose="020F0502020204030204" pitchFamily="34" charset="0"/>
              <a:cs typeface="Times New Roman" panose="02020603050405020304" pitchFamily="18"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Délivrance du certificat médical</a:t>
            </a:r>
            <a:endParaRPr lang="en-GB" sz="900" dirty="0">
              <a:ea typeface="Calibri" panose="020F0502020204030204" pitchFamily="34" charset="0"/>
              <a:cs typeface="Arial" panose="020B0604020202020204" pitchFamily="34"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Dépistage et prise en charge du VIH</a:t>
            </a:r>
            <a:endParaRPr lang="en-GB" sz="900" dirty="0">
              <a:ea typeface="Calibri" panose="020F0502020204030204" pitchFamily="34" charset="0"/>
              <a:cs typeface="Arial" panose="020B0604020202020204" pitchFamily="34"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Services VBG</a:t>
            </a:r>
            <a:endParaRPr lang="en-GB" sz="900" dirty="0">
              <a:ea typeface="Calibri" panose="020F0502020204030204" pitchFamily="34" charset="0"/>
              <a:cs typeface="Arial" panose="020B0604020202020204" pitchFamily="34"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Prise en charge de la grossesse</a:t>
            </a:r>
            <a:endParaRPr lang="en-GB" sz="900" dirty="0">
              <a:ea typeface="Calibri" panose="020F0502020204030204" pitchFamily="34" charset="0"/>
              <a:cs typeface="Arial" panose="020B0604020202020204" pitchFamily="34"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Prise en charge de la malnutrition</a:t>
            </a:r>
            <a:endParaRPr lang="en-GB" sz="900" dirty="0">
              <a:ea typeface="Calibri" panose="020F0502020204030204" pitchFamily="34" charset="0"/>
              <a:cs typeface="Arial" panose="020B0604020202020204" pitchFamily="34" charset="0"/>
            </a:endParaRPr>
          </a:p>
          <a:p>
            <a:pPr marL="171450" indent="-163513">
              <a:lnSpc>
                <a:spcPct val="90000"/>
              </a:lnSpc>
              <a:buSzPts val="900"/>
              <a:buFont typeface="Wingdings" charset="2"/>
              <a:buChar char="§"/>
            </a:pPr>
            <a:r>
              <a:rPr lang="fr-FR" sz="900" dirty="0">
                <a:ea typeface="Calibri" panose="020F0502020204030204" pitchFamily="34" charset="0"/>
                <a:cs typeface="Arial" panose="020B0604020202020204" pitchFamily="34" charset="0"/>
              </a:rPr>
              <a:t>Dépistage et prise en charge de la tuberculose</a:t>
            </a:r>
            <a:endParaRPr lang="en-GB" sz="900" dirty="0">
              <a:ea typeface="Calibri" panose="020F0502020204030204" pitchFamily="34" charset="0"/>
              <a:cs typeface="Arial" panose="020B0604020202020204" pitchFamily="34" charset="0"/>
            </a:endParaRPr>
          </a:p>
        </p:txBody>
      </p:sp>
      <p:sp>
        <p:nvSpPr>
          <p:cNvPr id="76" name="Rounded Rectangle 75"/>
          <p:cNvSpPr/>
          <p:nvPr/>
        </p:nvSpPr>
        <p:spPr>
          <a:xfrm>
            <a:off x="7002632" y="4892416"/>
            <a:ext cx="2297834" cy="926423"/>
          </a:xfrm>
          <a:prstGeom prst="round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Formulaire 3 </a:t>
            </a:r>
            <a:endParaRPr lang="en-GB" sz="1400" dirty="0">
              <a:ea typeface="Calibri" panose="020F0502020204030204" pitchFamily="34" charset="0"/>
              <a:cs typeface="Times New Roman" panose="02020603050405020304" pitchFamily="18" charset="0"/>
            </a:endParaRPr>
          </a:p>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pour le contre-référencement vers les référents</a:t>
            </a:r>
            <a:endParaRPr lang="en-GB" sz="1400" dirty="0">
              <a:ea typeface="Calibri" panose="020F0502020204030204" pitchFamily="34" charset="0"/>
              <a:cs typeface="Times New Roman" panose="02020603050405020304" pitchFamily="18" charset="0"/>
            </a:endParaRPr>
          </a:p>
        </p:txBody>
      </p:sp>
      <p:sp>
        <p:nvSpPr>
          <p:cNvPr id="78" name="Rounded Rectangle 77"/>
          <p:cNvSpPr/>
          <p:nvPr/>
        </p:nvSpPr>
        <p:spPr>
          <a:xfrm>
            <a:off x="4568374" y="4909781"/>
            <a:ext cx="2134776" cy="926423"/>
          </a:xfrm>
          <a:prstGeom prst="round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Formulaire 2 </a:t>
            </a:r>
            <a:endParaRPr lang="en-GB" sz="1400" dirty="0">
              <a:ea typeface="Calibri" panose="020F0502020204030204" pitchFamily="34" charset="0"/>
              <a:cs typeface="Times New Roman" panose="02020603050405020304" pitchFamily="18" charset="0"/>
            </a:endParaRPr>
          </a:p>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Formulaire de référencement</a:t>
            </a:r>
            <a:endParaRPr lang="en-GB" sz="1400" dirty="0">
              <a:ea typeface="Calibri" panose="020F0502020204030204" pitchFamily="34" charset="0"/>
              <a:cs typeface="Times New Roman" panose="02020603050405020304" pitchFamily="18" charset="0"/>
            </a:endParaRPr>
          </a:p>
        </p:txBody>
      </p:sp>
      <p:sp>
        <p:nvSpPr>
          <p:cNvPr id="80" name="Rounded Rectangle 79"/>
          <p:cNvSpPr/>
          <p:nvPr/>
        </p:nvSpPr>
        <p:spPr>
          <a:xfrm>
            <a:off x="563721" y="4909781"/>
            <a:ext cx="2080408" cy="926423"/>
          </a:xfrm>
          <a:prstGeom prst="roundRect">
            <a:avLst>
              <a:gd name="adj" fmla="val 10613"/>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Formulaire 1 </a:t>
            </a:r>
            <a:endParaRPr lang="en-GB" sz="1400" dirty="0">
              <a:ea typeface="Calibri" panose="020F0502020204030204" pitchFamily="34" charset="0"/>
              <a:cs typeface="Times New Roman" panose="02020603050405020304" pitchFamily="18" charset="0"/>
            </a:endParaRPr>
          </a:p>
          <a:p>
            <a:pPr algn="ctr">
              <a:lnSpc>
                <a:spcPct val="90000"/>
              </a:lnSpc>
            </a:pPr>
            <a:r>
              <a:rPr lang="fr-FR" sz="1400" b="1" dirty="0">
                <a:solidFill>
                  <a:srgbClr val="FFFFFF"/>
                </a:solidFill>
                <a:ea typeface="Calibri" panose="020F0502020204030204" pitchFamily="34" charset="0"/>
                <a:cs typeface="Times New Roman" panose="02020603050405020304" pitchFamily="18" charset="0"/>
              </a:rPr>
              <a:t>Bon d’orientation</a:t>
            </a:r>
            <a:endParaRPr lang="en-GB" sz="1400" dirty="0">
              <a:ea typeface="Calibri" panose="020F0502020204030204" pitchFamily="34" charset="0"/>
              <a:cs typeface="Times New Roman" panose="02020603050405020304" pitchFamily="18" charset="0"/>
            </a:endParaRPr>
          </a:p>
        </p:txBody>
      </p:sp>
      <p:sp>
        <p:nvSpPr>
          <p:cNvPr id="86" name="Text Box 39"/>
          <p:cNvSpPr txBox="1"/>
          <p:nvPr/>
        </p:nvSpPr>
        <p:spPr>
          <a:xfrm>
            <a:off x="4732462" y="1811348"/>
            <a:ext cx="1783088" cy="318551"/>
          </a:xfrm>
          <a:prstGeom prst="roundRect">
            <a:avLst/>
          </a:prstGeom>
          <a:solidFill>
            <a:schemeClr val="accent2"/>
          </a:solidFill>
          <a:ln>
            <a:noFill/>
          </a:ln>
        </p:spPr>
        <p:style>
          <a:lnRef idx="2">
            <a:schemeClr val="accent2"/>
          </a:lnRef>
          <a:fillRef idx="1">
            <a:schemeClr val="lt1"/>
          </a:fillRef>
          <a:effectRef idx="0">
            <a:schemeClr val="accent2"/>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ctr">
              <a:lnSpc>
                <a:spcPct val="115000"/>
              </a:lnSpc>
              <a:spcAft>
                <a:spcPts val="529"/>
              </a:spcAft>
            </a:pPr>
            <a:r>
              <a:rPr lang="fr-FR" sz="1059" b="1" dirty="0">
                <a:solidFill>
                  <a:schemeClr val="bg1"/>
                </a:solidFill>
                <a:ea typeface="Calibri" panose="020F0502020204030204" pitchFamily="34" charset="0"/>
                <a:cs typeface="Times New Roman" panose="02020603050405020304" pitchFamily="18" charset="0"/>
              </a:rPr>
              <a:t>Gestionnaire de cas</a:t>
            </a:r>
            <a:endParaRPr lang="en-GB" sz="1059" b="1" dirty="0">
              <a:solidFill>
                <a:schemeClr val="bg1"/>
              </a:solidFill>
              <a:ea typeface="Calibri" panose="020F0502020204030204" pitchFamily="34" charset="0"/>
              <a:cs typeface="Times New Roman" panose="02020603050405020304" pitchFamily="18" charset="0"/>
            </a:endParaRPr>
          </a:p>
        </p:txBody>
      </p:sp>
      <p:sp>
        <p:nvSpPr>
          <p:cNvPr id="52" name="Text Box 46"/>
          <p:cNvSpPr txBox="1"/>
          <p:nvPr/>
        </p:nvSpPr>
        <p:spPr>
          <a:xfrm>
            <a:off x="2456067" y="5990484"/>
            <a:ext cx="2112307" cy="36866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just">
              <a:lnSpc>
                <a:spcPct val="115000"/>
              </a:lnSpc>
              <a:spcAft>
                <a:spcPts val="529"/>
              </a:spcAft>
            </a:pPr>
            <a:r>
              <a:rPr lang="fr-FR" sz="1400" b="1" dirty="0">
                <a:ea typeface="Calibri" panose="020F0502020204030204" pitchFamily="34" charset="0"/>
                <a:cs typeface="Times New Roman" panose="02020603050405020304" pitchFamily="18" charset="0"/>
              </a:rPr>
              <a:t>Contre-référencement</a:t>
            </a:r>
            <a:endParaRPr lang="en-GB" sz="1400" b="1" dirty="0">
              <a:ea typeface="Calibri" panose="020F0502020204030204" pitchFamily="34" charset="0"/>
              <a:cs typeface="Times New Roman" panose="02020603050405020304" pitchFamily="18" charset="0"/>
            </a:endParaRPr>
          </a:p>
        </p:txBody>
      </p:sp>
      <p:cxnSp>
        <p:nvCxnSpPr>
          <p:cNvPr id="50" name="Straight Connector 49"/>
          <p:cNvCxnSpPr/>
          <p:nvPr/>
        </p:nvCxnSpPr>
        <p:spPr>
          <a:xfrm flipV="1">
            <a:off x="2706668" y="2228591"/>
            <a:ext cx="564585" cy="539010"/>
          </a:xfrm>
          <a:prstGeom prst="line">
            <a:avLst/>
          </a:prstGeom>
          <a:ln w="19050">
            <a:solidFill>
              <a:schemeClr val="tx1">
                <a:lumMod val="50000"/>
                <a:lumOff val="50000"/>
              </a:schemeClr>
            </a:solidFill>
            <a:prstDash val="dash"/>
            <a:bevel/>
            <a:tailEnd type="triangle" w="lg" len="sm"/>
          </a:ln>
        </p:spPr>
        <p:style>
          <a:lnRef idx="1">
            <a:schemeClr val="accent1"/>
          </a:lnRef>
          <a:fillRef idx="0">
            <a:schemeClr val="accent1"/>
          </a:fillRef>
          <a:effectRef idx="0">
            <a:schemeClr val="accent1"/>
          </a:effectRef>
          <a:fontRef idx="minor">
            <a:schemeClr val="tx1"/>
          </a:fontRef>
        </p:style>
      </p:cxnSp>
      <p:sp>
        <p:nvSpPr>
          <p:cNvPr id="7" name="Rectangle 68"/>
          <p:cNvSpPr>
            <a:spLocks noChangeArrowheads="1"/>
          </p:cNvSpPr>
          <p:nvPr/>
        </p:nvSpPr>
        <p:spPr bwMode="auto">
          <a:xfrm>
            <a:off x="2382652" y="3996315"/>
            <a:ext cx="163004" cy="352954"/>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none" lIns="80682" tIns="40341" rIns="80682" bIns="40341" numCol="1" anchor="ctr" anchorCtr="0" compatLnSpc="1">
            <a:prstTxWarp prst="textNoShape">
              <a:avLst/>
            </a:prstTxWarp>
            <a:spAutoFit/>
          </a:bodyPr>
          <a:lstStyle/>
          <a:p>
            <a:endParaRPr lang="en-GB" sz="1764" dirty="0"/>
          </a:p>
        </p:txBody>
      </p:sp>
      <p:sp>
        <p:nvSpPr>
          <p:cNvPr id="91" name="Text Box 47"/>
          <p:cNvSpPr txBox="1"/>
          <p:nvPr/>
        </p:nvSpPr>
        <p:spPr>
          <a:xfrm>
            <a:off x="4748176" y="3665358"/>
            <a:ext cx="1778057" cy="442581"/>
          </a:xfrm>
          <a:prstGeom prst="roundRect">
            <a:avLst/>
          </a:prstGeom>
          <a:ln w="19050">
            <a:solidFill>
              <a:schemeClr val="accent2"/>
            </a:solidFill>
          </a:ln>
        </p:spPr>
        <p:style>
          <a:lnRef idx="2">
            <a:schemeClr val="accent1"/>
          </a:lnRef>
          <a:fillRef idx="1">
            <a:schemeClr val="lt1"/>
          </a:fillRef>
          <a:effectRef idx="0">
            <a:schemeClr val="accent1"/>
          </a:effectRef>
          <a:fontRef idx="minor">
            <a:schemeClr val="dk1"/>
          </a:fontRef>
        </p:style>
        <p:txBody>
          <a:bodyPr rot="0" spcFirstLastPara="0" vert="horz" wrap="square" lIns="0" tIns="0" rIns="0" bIns="0" numCol="1" spcCol="0" rtlCol="0" fromWordArt="0" anchor="ctr" anchorCtr="0" forceAA="0" compatLnSpc="1">
            <a:prstTxWarp prst="textNoShape">
              <a:avLst/>
            </a:prstTxWarp>
            <a:noAutofit/>
          </a:bodyPr>
          <a:lstStyle/>
          <a:p>
            <a:pPr algn="ctr">
              <a:lnSpc>
                <a:spcPct val="90000"/>
              </a:lnSpc>
            </a:pPr>
            <a:r>
              <a:rPr lang="fr-FR" sz="900" dirty="0">
                <a:ea typeface="Calibri" panose="020F0502020204030204" pitchFamily="34" charset="0"/>
                <a:cs typeface="Times New Roman" panose="02020603050405020304" pitchFamily="18" charset="0"/>
              </a:rPr>
              <a:t>Service social communal </a:t>
            </a:r>
            <a:endParaRPr lang="en-GB" sz="900" dirty="0">
              <a:ea typeface="Calibri" panose="020F0502020204030204" pitchFamily="34" charset="0"/>
              <a:cs typeface="Times New Roman" panose="02020603050405020304" pitchFamily="18" charset="0"/>
            </a:endParaRPr>
          </a:p>
          <a:p>
            <a:pPr algn="ctr">
              <a:lnSpc>
                <a:spcPct val="90000"/>
              </a:lnSpc>
              <a:spcAft>
                <a:spcPts val="529"/>
              </a:spcAft>
            </a:pPr>
            <a:r>
              <a:rPr lang="fr-FR" sz="900" dirty="0">
                <a:ea typeface="Calibri" panose="020F0502020204030204" pitchFamily="34" charset="0"/>
                <a:cs typeface="Times New Roman" panose="02020603050405020304" pitchFamily="18" charset="0"/>
              </a:rPr>
              <a:t>(Attestation d’indigence)</a:t>
            </a:r>
            <a:endParaRPr lang="en-GB" sz="900" dirty="0">
              <a:ea typeface="Calibri" panose="020F0502020204030204" pitchFamily="34" charset="0"/>
              <a:cs typeface="Times New Roman" panose="02020603050405020304" pitchFamily="18" charset="0"/>
            </a:endParaRPr>
          </a:p>
        </p:txBody>
      </p:sp>
      <p:sp>
        <p:nvSpPr>
          <p:cNvPr id="22" name="U-Turn Arrow 21"/>
          <p:cNvSpPr/>
          <p:nvPr/>
        </p:nvSpPr>
        <p:spPr>
          <a:xfrm rot="10800000">
            <a:off x="1450340" y="5813168"/>
            <a:ext cx="3782505" cy="599300"/>
          </a:xfrm>
          <a:prstGeom prst="uturnArrow">
            <a:avLst>
              <a:gd name="adj1" fmla="val 25000"/>
              <a:gd name="adj2" fmla="val 25000"/>
              <a:gd name="adj3" fmla="val 25000"/>
              <a:gd name="adj4" fmla="val 43750"/>
              <a:gd name="adj5" fmla="val 91778"/>
            </a:avLst>
          </a:prstGeom>
          <a:gradFill>
            <a:gsLst>
              <a:gs pos="65000">
                <a:schemeClr val="accent2"/>
              </a:gs>
              <a:gs pos="29000">
                <a:schemeClr val="bg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2" name="U-Turn Arrow 91"/>
          <p:cNvSpPr/>
          <p:nvPr/>
        </p:nvSpPr>
        <p:spPr>
          <a:xfrm rot="10800000">
            <a:off x="5423259" y="5778651"/>
            <a:ext cx="2813355" cy="599300"/>
          </a:xfrm>
          <a:prstGeom prst="uturnArrow">
            <a:avLst>
              <a:gd name="adj1" fmla="val 25000"/>
              <a:gd name="adj2" fmla="val 25000"/>
              <a:gd name="adj3" fmla="val 25000"/>
              <a:gd name="adj4" fmla="val 43750"/>
              <a:gd name="adj5" fmla="val 91778"/>
            </a:avLst>
          </a:prstGeom>
          <a:gradFill>
            <a:gsLst>
              <a:gs pos="65000">
                <a:schemeClr val="accent5"/>
              </a:gs>
              <a:gs pos="29000">
                <a:schemeClr val="accent2"/>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3" name="Text Box 46"/>
          <p:cNvSpPr txBox="1"/>
          <p:nvPr/>
        </p:nvSpPr>
        <p:spPr>
          <a:xfrm>
            <a:off x="5873187" y="5933669"/>
            <a:ext cx="2112307" cy="368660"/>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80682" tIns="40341" rIns="80682" bIns="40341" numCol="1" spcCol="0" rtlCol="0" fromWordArt="0" anchor="t" anchorCtr="0" forceAA="0" compatLnSpc="1">
            <a:prstTxWarp prst="textNoShape">
              <a:avLst/>
            </a:prstTxWarp>
            <a:noAutofit/>
          </a:bodyPr>
          <a:lstStyle/>
          <a:p>
            <a:pPr algn="just">
              <a:lnSpc>
                <a:spcPct val="115000"/>
              </a:lnSpc>
              <a:spcAft>
                <a:spcPts val="529"/>
              </a:spcAft>
            </a:pPr>
            <a:r>
              <a:rPr lang="fr-FR" sz="1400" b="1" dirty="0">
                <a:ea typeface="Calibri" panose="020F0502020204030204" pitchFamily="34" charset="0"/>
                <a:cs typeface="Times New Roman" panose="02020603050405020304" pitchFamily="18" charset="0"/>
              </a:rPr>
              <a:t>Contre-référencement</a:t>
            </a:r>
            <a:endParaRPr lang="en-GB" sz="1400" b="1" dirty="0">
              <a:ea typeface="Calibri" panose="020F0502020204030204" pitchFamily="34" charset="0"/>
              <a:cs typeface="Times New Roman" panose="02020603050405020304" pitchFamily="18" charset="0"/>
            </a:endParaRPr>
          </a:p>
        </p:txBody>
      </p:sp>
      <p:sp>
        <p:nvSpPr>
          <p:cNvPr id="96" name="U-Turn Arrow 95"/>
          <p:cNvSpPr/>
          <p:nvPr/>
        </p:nvSpPr>
        <p:spPr>
          <a:xfrm>
            <a:off x="1519609" y="4318148"/>
            <a:ext cx="3782505" cy="651461"/>
          </a:xfrm>
          <a:prstGeom prst="uturnArrow">
            <a:avLst>
              <a:gd name="adj1" fmla="val 25000"/>
              <a:gd name="adj2" fmla="val 25000"/>
              <a:gd name="adj3" fmla="val 25000"/>
              <a:gd name="adj4" fmla="val 43750"/>
              <a:gd name="adj5" fmla="val 91778"/>
            </a:avLst>
          </a:prstGeom>
          <a:gradFill flip="none" rotWithShape="1">
            <a:gsLst>
              <a:gs pos="65000">
                <a:schemeClr val="bg2"/>
              </a:gs>
              <a:gs pos="29000">
                <a:schemeClr val="accent2"/>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7" name="U-Turn Arrow 96"/>
          <p:cNvSpPr/>
          <p:nvPr/>
        </p:nvSpPr>
        <p:spPr>
          <a:xfrm>
            <a:off x="5509840" y="4310455"/>
            <a:ext cx="2813355" cy="651461"/>
          </a:xfrm>
          <a:prstGeom prst="uturnArrow">
            <a:avLst>
              <a:gd name="adj1" fmla="val 25000"/>
              <a:gd name="adj2" fmla="val 25000"/>
              <a:gd name="adj3" fmla="val 25000"/>
              <a:gd name="adj4" fmla="val 43750"/>
              <a:gd name="adj5" fmla="val 91778"/>
            </a:avLst>
          </a:prstGeom>
          <a:gradFill>
            <a:gsLst>
              <a:gs pos="65000">
                <a:schemeClr val="accent2"/>
              </a:gs>
              <a:gs pos="29000">
                <a:schemeClr val="accent5"/>
              </a:gs>
            </a:gsLst>
            <a:lin ang="108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23" name="Right Arrow 22"/>
          <p:cNvSpPr/>
          <p:nvPr/>
        </p:nvSpPr>
        <p:spPr>
          <a:xfrm>
            <a:off x="6664960" y="2979288"/>
            <a:ext cx="329955" cy="287818"/>
          </a:xfrm>
          <a:prstGeom prst="rightArrow">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Right Arrow 97"/>
          <p:cNvSpPr/>
          <p:nvPr/>
        </p:nvSpPr>
        <p:spPr>
          <a:xfrm>
            <a:off x="2659006" y="1517214"/>
            <a:ext cx="329955" cy="287818"/>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Right Arrow 98"/>
          <p:cNvSpPr/>
          <p:nvPr/>
        </p:nvSpPr>
        <p:spPr>
          <a:xfrm>
            <a:off x="4192410" y="1463204"/>
            <a:ext cx="329955" cy="287818"/>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Right Arrow 99"/>
          <p:cNvSpPr/>
          <p:nvPr/>
        </p:nvSpPr>
        <p:spPr>
          <a:xfrm rot="411411">
            <a:off x="2466063" y="3141219"/>
            <a:ext cx="2100148" cy="36451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ight Arrow 100"/>
          <p:cNvSpPr/>
          <p:nvPr/>
        </p:nvSpPr>
        <p:spPr>
          <a:xfrm>
            <a:off x="2469390" y="2842037"/>
            <a:ext cx="2100148" cy="36451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ight Arrow 101"/>
          <p:cNvSpPr/>
          <p:nvPr/>
        </p:nvSpPr>
        <p:spPr>
          <a:xfrm rot="944119">
            <a:off x="2509389" y="3429242"/>
            <a:ext cx="2100148" cy="36451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3" name="Right Arrow 102"/>
          <p:cNvSpPr/>
          <p:nvPr/>
        </p:nvSpPr>
        <p:spPr>
          <a:xfrm rot="20847676">
            <a:off x="2477359" y="2546338"/>
            <a:ext cx="2100148" cy="364510"/>
          </a:xfrm>
          <a:prstGeom prst="rightArrow">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7796763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4.6</a:t>
            </a:r>
            <a:endParaRPr lang="en-US" dirty="0"/>
          </a:p>
        </p:txBody>
      </p:sp>
      <p:sp>
        <p:nvSpPr>
          <p:cNvPr id="3" name="Text Placeholder 2"/>
          <p:cNvSpPr>
            <a:spLocks noGrp="1"/>
          </p:cNvSpPr>
          <p:nvPr>
            <p:ph type="body" idx="1"/>
          </p:nvPr>
        </p:nvSpPr>
        <p:spPr/>
        <p:txBody>
          <a:bodyPr/>
          <a:lstStyle/>
          <a:p>
            <a:r>
              <a:rPr lang="fr-FR"/>
              <a:t>Le suivi et l’évaluation</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27</a:t>
            </a:fld>
            <a:endParaRPr lang="en-US" dirty="0"/>
          </a:p>
        </p:txBody>
      </p:sp>
    </p:spTree>
    <p:extLst>
      <p:ext uri="{BB962C8B-B14F-4D97-AF65-F5344CB8AC3E}">
        <p14:creationId xmlns:p14="http://schemas.microsoft.com/office/powerpoint/2010/main" val="14161405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Un indicateur: qu’est-ce que c’est?</a:t>
            </a:r>
          </a:p>
        </p:txBody>
      </p:sp>
      <p:sp>
        <p:nvSpPr>
          <p:cNvPr id="3" name="Content Placeholder 2"/>
          <p:cNvSpPr>
            <a:spLocks noGrp="1"/>
          </p:cNvSpPr>
          <p:nvPr>
            <p:ph sz="half" idx="1"/>
          </p:nvPr>
        </p:nvSpPr>
        <p:spPr/>
        <p:txBody>
          <a:bodyPr anchor="ctr"/>
          <a:lstStyle/>
          <a:p>
            <a:r>
              <a:rPr lang="fr-FR" sz="3600" b="1" dirty="0">
                <a:ln w="3175">
                  <a:solidFill>
                    <a:schemeClr val="bg1">
                      <a:lumMod val="50000"/>
                    </a:schemeClr>
                  </a:solidFill>
                </a:ln>
                <a:solidFill>
                  <a:schemeClr val="tx1">
                    <a:lumMod val="50000"/>
                    <a:lumOff val="50000"/>
                  </a:schemeClr>
                </a:solidFill>
              </a:rPr>
              <a:t>Quel est le but du travail du PTS?</a:t>
            </a:r>
            <a:endParaRPr lang="fr-FR" sz="2800" b="1" dirty="0">
              <a:ln w="3175">
                <a:solidFill>
                  <a:schemeClr val="bg1">
                    <a:lumMod val="50000"/>
                  </a:schemeClr>
                </a:solidFill>
              </a:ln>
              <a:solidFill>
                <a:schemeClr val="tx1">
                  <a:lumMod val="50000"/>
                  <a:lumOff val="50000"/>
                </a:schemeClr>
              </a:solidFill>
            </a:endParaRPr>
          </a:p>
          <a:p>
            <a:r>
              <a:rPr lang="fr-FR" sz="3200" b="1" dirty="0">
                <a:ln w="3175">
                  <a:noFill/>
                </a:ln>
              </a:rPr>
              <a:t>Un indicateur répond à la question: </a:t>
            </a:r>
            <a:br>
              <a:rPr lang="fr-FR" sz="3200" b="1" dirty="0">
                <a:ln w="3175">
                  <a:noFill/>
                </a:ln>
              </a:rPr>
            </a:br>
            <a:r>
              <a:rPr lang="fr-FR" sz="3200" b="1" dirty="0">
                <a:ln w="3175">
                  <a:noFill/>
                </a:ln>
              </a:rPr>
              <a:t>« Comment saurons-nous quand nous aurons atteint notre but ? »</a:t>
            </a:r>
          </a:p>
        </p:txBody>
      </p:sp>
      <p:pic>
        <p:nvPicPr>
          <p:cNvPr id="6" name="Content Placeholder 5"/>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246813" y="2495989"/>
            <a:ext cx="2978150" cy="2997910"/>
          </a:xfrm>
        </p:spPr>
      </p:pic>
      <p:sp>
        <p:nvSpPr>
          <p:cNvPr id="4" name="Slide Number Placeholder 3"/>
          <p:cNvSpPr>
            <a:spLocks noGrp="1"/>
          </p:cNvSpPr>
          <p:nvPr>
            <p:ph type="sldNum" sz="quarter" idx="12"/>
          </p:nvPr>
        </p:nvSpPr>
        <p:spPr/>
        <p:txBody>
          <a:bodyPr/>
          <a:lstStyle/>
          <a:p>
            <a:fld id="{3AF21FA0-C69A-D549-B93E-AD7DB9D7EB7A}" type="slidenum">
              <a:rPr lang="en-US" smtClean="0"/>
              <a:pPr/>
              <a:t>28</a:t>
            </a:fld>
            <a:endParaRPr lang="en-US" dirty="0"/>
          </a:p>
        </p:txBody>
      </p:sp>
    </p:spTree>
    <p:extLst>
      <p:ext uri="{BB962C8B-B14F-4D97-AF65-F5344CB8AC3E}">
        <p14:creationId xmlns:p14="http://schemas.microsoft.com/office/powerpoint/2010/main" val="83578596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suivi: qu’est-ce que c’est?</a:t>
            </a:r>
          </a:p>
        </p:txBody>
      </p:sp>
      <p:sp>
        <p:nvSpPr>
          <p:cNvPr id="3" name="Content Placeholder 2"/>
          <p:cNvSpPr>
            <a:spLocks noGrp="1"/>
          </p:cNvSpPr>
          <p:nvPr>
            <p:ph sz="half" idx="1"/>
          </p:nvPr>
        </p:nvSpPr>
        <p:spPr/>
        <p:txBody>
          <a:bodyPr/>
          <a:lstStyle/>
          <a:p>
            <a:r>
              <a:rPr lang="fr-FR" dirty="0"/>
              <a:t>Le suivi est le processus systématique de collecte, d’analyse et d’utilisation d’informations visant à déterminer en continu les progrès d’un programme en vue de la réalisation de ses objectifs et à guider les décisions relatives à sa gestion. Il porte généralement sur les processus, notamment sur le moment et le lieu où se déroulent les activités, les auteurs des activités et le nombre de gens ou d’entités atteints par celles-ci.</a:t>
            </a:r>
          </a:p>
        </p:txBody>
      </p:sp>
      <p:sp>
        <p:nvSpPr>
          <p:cNvPr id="4" name="Slide Number Placeholder 3"/>
          <p:cNvSpPr>
            <a:spLocks noGrp="1"/>
          </p:cNvSpPr>
          <p:nvPr>
            <p:ph type="sldNum" sz="quarter" idx="12"/>
          </p:nvPr>
        </p:nvSpPr>
        <p:spPr/>
        <p:txBody>
          <a:bodyPr/>
          <a:lstStyle/>
          <a:p>
            <a:fld id="{3AF21FA0-C69A-D549-B93E-AD7DB9D7EB7A}" type="slidenum">
              <a:rPr lang="en-US" smtClean="0"/>
              <a:pPr/>
              <a:t>29</a:t>
            </a:fld>
            <a:endParaRPr lang="en-US" dirty="0"/>
          </a:p>
        </p:txBody>
      </p:sp>
      <p:grpSp>
        <p:nvGrpSpPr>
          <p:cNvPr id="5" name="Group 4"/>
          <p:cNvGrpSpPr/>
          <p:nvPr/>
        </p:nvGrpSpPr>
        <p:grpSpPr>
          <a:xfrm>
            <a:off x="6996114" y="1659330"/>
            <a:ext cx="1877757" cy="4475311"/>
            <a:chOff x="6996114" y="1659330"/>
            <a:chExt cx="1877757" cy="4475311"/>
          </a:xfrm>
        </p:grpSpPr>
        <p:sp>
          <p:nvSpPr>
            <p:cNvPr id="8" name="Freeform 7"/>
            <p:cNvSpPr/>
            <p:nvPr/>
          </p:nvSpPr>
          <p:spPr>
            <a:xfrm>
              <a:off x="7894650" y="4513420"/>
              <a:ext cx="80682" cy="388353"/>
            </a:xfrm>
            <a:custGeom>
              <a:avLst/>
              <a:gdLst/>
              <a:ahLst/>
              <a:cxnLst/>
              <a:rect l="0" t="0" r="0" b="0"/>
              <a:pathLst>
                <a:path>
                  <a:moveTo>
                    <a:pt x="45720" y="0"/>
                  </a:moveTo>
                  <a:lnTo>
                    <a:pt x="45720" y="440133"/>
                  </a:lnTo>
                </a:path>
              </a:pathLst>
            </a:custGeom>
            <a:noFill/>
            <a:ln w="34925">
              <a:solidFill>
                <a:schemeClr val="accent1"/>
              </a:solidFill>
            </a:ln>
          </p:spPr>
          <p:style>
            <a:lnRef idx="1">
              <a:schemeClr val="accent3">
                <a:hueOff val="0"/>
                <a:satOff val="0"/>
                <a:lumOff val="0"/>
                <a:alphaOff val="0"/>
              </a:schemeClr>
            </a:lnRef>
            <a:fillRef idx="0">
              <a:scrgbClr r="0" g="0" b="0"/>
            </a:fillRef>
            <a:effectRef idx="0">
              <a:schemeClr val="accent4">
                <a:tint val="70000"/>
                <a:hueOff val="0"/>
                <a:satOff val="0"/>
                <a:lumOff val="0"/>
                <a:alphaOff val="0"/>
              </a:schemeClr>
            </a:effectRef>
            <a:fontRef idx="minor">
              <a:schemeClr val="tx1">
                <a:hueOff val="0"/>
                <a:satOff val="0"/>
                <a:lumOff val="0"/>
                <a:alphaOff val="0"/>
              </a:schemeClr>
            </a:fontRef>
          </p:style>
        </p:sp>
        <p:sp>
          <p:nvSpPr>
            <p:cNvPr id="9" name="Freeform 8"/>
            <p:cNvSpPr/>
            <p:nvPr/>
          </p:nvSpPr>
          <p:spPr>
            <a:xfrm>
              <a:off x="7894650" y="2892198"/>
              <a:ext cx="80682" cy="388353"/>
            </a:xfrm>
            <a:custGeom>
              <a:avLst/>
              <a:gdLst/>
              <a:ahLst/>
              <a:cxnLst/>
              <a:rect l="0" t="0" r="0" b="0"/>
              <a:pathLst>
                <a:path>
                  <a:moveTo>
                    <a:pt x="45720" y="0"/>
                  </a:moveTo>
                  <a:lnTo>
                    <a:pt x="45720" y="440133"/>
                  </a:lnTo>
                </a:path>
              </a:pathLst>
            </a:custGeom>
            <a:noFill/>
            <a:ln w="53975">
              <a:solidFill>
                <a:schemeClr val="bg2"/>
              </a:solidFill>
            </a:ln>
          </p:spPr>
          <p:style>
            <a:lnRef idx="1">
              <a:schemeClr val="accent2">
                <a:hueOff val="0"/>
                <a:satOff val="0"/>
                <a:lumOff val="0"/>
                <a:alphaOff val="0"/>
              </a:schemeClr>
            </a:lnRef>
            <a:fillRef idx="0">
              <a:scrgbClr r="0" g="0" b="0"/>
            </a:fillRef>
            <a:effectRef idx="0">
              <a:schemeClr val="accent3">
                <a:tint val="90000"/>
                <a:hueOff val="0"/>
                <a:satOff val="0"/>
                <a:lumOff val="0"/>
                <a:alphaOff val="0"/>
              </a:schemeClr>
            </a:effectRef>
            <a:fontRef idx="minor">
              <a:schemeClr val="tx1">
                <a:hueOff val="0"/>
                <a:satOff val="0"/>
                <a:lumOff val="0"/>
                <a:alphaOff val="0"/>
              </a:schemeClr>
            </a:fontRef>
          </p:style>
        </p:sp>
        <p:sp>
          <p:nvSpPr>
            <p:cNvPr id="10" name="Rounded Rectangle 9"/>
            <p:cNvSpPr/>
            <p:nvPr/>
          </p:nvSpPr>
          <p:spPr>
            <a:xfrm>
              <a:off x="6996114" y="1659330"/>
              <a:ext cx="1877757" cy="1232868"/>
            </a:xfrm>
            <a:prstGeom prst="roundRect">
              <a:avLst/>
            </a:prstGeom>
            <a:solidFill>
              <a:schemeClr val="bg2"/>
            </a:solidFill>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12" name="Oval 11"/>
            <p:cNvSpPr/>
            <p:nvPr/>
          </p:nvSpPr>
          <p:spPr>
            <a:xfrm>
              <a:off x="7318557" y="3280551"/>
              <a:ext cx="1232868" cy="1232868"/>
            </a:xfrm>
            <a:prstGeom prst="ellipse">
              <a:avLst/>
            </a:prstGeom>
            <a:solidFill>
              <a:schemeClr val="accent1"/>
            </a:solidFill>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14" name="Rounded Rectangle 13"/>
            <p:cNvSpPr/>
            <p:nvPr/>
          </p:nvSpPr>
          <p:spPr>
            <a:xfrm>
              <a:off x="6996114" y="4901773"/>
              <a:ext cx="1877757" cy="1232868"/>
            </a:xfrm>
            <a:prstGeom prst="roundRect">
              <a:avLst/>
            </a:prstGeom>
            <a:solidFill>
              <a:schemeClr val="accent4"/>
            </a:solidFill>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cxnSp>
          <p:nvCxnSpPr>
            <p:cNvPr id="17" name="Straight Connector 16"/>
            <p:cNvCxnSpPr/>
            <p:nvPr/>
          </p:nvCxnSpPr>
          <p:spPr>
            <a:xfrm>
              <a:off x="7213311" y="1993329"/>
              <a:ext cx="144336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7213311" y="2258314"/>
              <a:ext cx="144336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flipV="1">
              <a:off x="7213311" y="2499360"/>
              <a:ext cx="1351569" cy="19986"/>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7598815" y="3717716"/>
              <a:ext cx="672353"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a:off x="7598815" y="3923378"/>
              <a:ext cx="672353"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7598815" y="4148814"/>
              <a:ext cx="672353"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7213311" y="5248308"/>
              <a:ext cx="144336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7213311" y="5513293"/>
              <a:ext cx="144336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7213311" y="5774325"/>
              <a:ext cx="1443360" cy="0"/>
            </a:xfrm>
            <a:prstGeom prst="line">
              <a:avLst/>
            </a:prstGeom>
            <a:ln w="92075">
              <a:solidFill>
                <a:schemeClr val="bg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1076420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objectifs du module </a:t>
            </a:r>
          </a:p>
        </p:txBody>
      </p:sp>
      <p:sp>
        <p:nvSpPr>
          <p:cNvPr id="3" name="Content Placeholder 2"/>
          <p:cNvSpPr>
            <a:spLocks noGrp="1"/>
          </p:cNvSpPr>
          <p:nvPr>
            <p:ph idx="1"/>
          </p:nvPr>
        </p:nvSpPr>
        <p:spPr/>
        <p:txBody>
          <a:bodyPr>
            <a:normAutofit/>
          </a:bodyPr>
          <a:lstStyle/>
          <a:p>
            <a:pPr marL="380893" indent="-302575">
              <a:spcBef>
                <a:spcPts val="0"/>
              </a:spcBef>
              <a:spcAft>
                <a:spcPts val="794"/>
              </a:spcAft>
              <a:buFont typeface="Wingdings" charset="2"/>
              <a:buChar char="§"/>
            </a:pPr>
            <a:r>
              <a:rPr lang="fr-BE" dirty="0"/>
              <a:t>Acquérir des connaissances sur le protocole national de référencement et contre-référencement </a:t>
            </a:r>
          </a:p>
          <a:p>
            <a:pPr marL="380893" indent="-302575">
              <a:spcBef>
                <a:spcPts val="0"/>
              </a:spcBef>
              <a:spcAft>
                <a:spcPts val="794"/>
              </a:spcAft>
              <a:buFont typeface="Wingdings" charset="2"/>
              <a:buChar char="§"/>
            </a:pPr>
            <a:r>
              <a:rPr lang="fr-BE" dirty="0"/>
              <a:t>Apprendre le rôle des PTS dans la gestion de cas</a:t>
            </a:r>
            <a:endParaRPr lang="fr-BE" dirty="0">
              <a:solidFill>
                <a:srgbClr val="FF0000"/>
              </a:solidFill>
            </a:endParaRPr>
          </a:p>
          <a:p>
            <a:pPr marL="380893" indent="-302575">
              <a:spcBef>
                <a:spcPts val="0"/>
              </a:spcBef>
              <a:spcAft>
                <a:spcPts val="794"/>
              </a:spcAft>
              <a:buFont typeface="Wingdings" charset="2"/>
              <a:buChar char="§"/>
            </a:pPr>
            <a:r>
              <a:rPr lang="fr-BE" dirty="0"/>
              <a:t>Comprendre le rôle des PTS </a:t>
            </a:r>
            <a:r>
              <a:rPr lang="fr-BE" dirty="0">
                <a:solidFill>
                  <a:prstClr val="black"/>
                </a:solidFill>
              </a:rPr>
              <a:t>selon le protocole national de référencement et contre-référencement</a:t>
            </a:r>
            <a:endParaRPr lang="fr-BE" strike="sngStrike" dirty="0">
              <a:solidFill>
                <a:srgbClr val="FF0000"/>
              </a:solidFill>
            </a:endParaRPr>
          </a:p>
          <a:p>
            <a:pPr marL="380893" indent="-302575">
              <a:spcBef>
                <a:spcPts val="0"/>
              </a:spcBef>
              <a:spcAft>
                <a:spcPts val="794"/>
              </a:spcAft>
              <a:buFont typeface="Wingdings" charset="2"/>
              <a:buChar char="§"/>
            </a:pPr>
            <a:r>
              <a:rPr lang="fr-BE" dirty="0"/>
              <a:t>S’exercer à préparer et suivre des plans de prise en charge </a:t>
            </a:r>
          </a:p>
          <a:p>
            <a:pPr marL="380893" indent="-302575">
              <a:spcBef>
                <a:spcPts val="0"/>
              </a:spcBef>
              <a:spcAft>
                <a:spcPts val="794"/>
              </a:spcAft>
              <a:buFont typeface="Wingdings" charset="2"/>
              <a:buChar char="§"/>
            </a:pPr>
            <a:r>
              <a:rPr lang="fr-BE" dirty="0">
                <a:solidFill>
                  <a:prstClr val="black"/>
                </a:solidFill>
              </a:rPr>
              <a:t>S’exercer à effectuer des référencements </a:t>
            </a:r>
            <a:endParaRPr lang="fr-BE" dirty="0"/>
          </a:p>
          <a:p>
            <a:pPr marL="380893" indent="-302575">
              <a:spcBef>
                <a:spcPts val="0"/>
              </a:spcBef>
              <a:spcAft>
                <a:spcPts val="794"/>
              </a:spcAft>
              <a:buFont typeface="Wingdings" charset="2"/>
              <a:buChar char="§"/>
            </a:pPr>
            <a:r>
              <a:rPr lang="fr-BE" dirty="0"/>
              <a:t>Améliorer la pratique de terrain pour effectuer des référencements et la gestion de cas </a:t>
            </a:r>
          </a:p>
          <a:p>
            <a:pPr marL="380893" indent="-302575">
              <a:spcBef>
                <a:spcPts val="0"/>
              </a:spcBef>
              <a:spcAft>
                <a:spcPts val="794"/>
              </a:spcAft>
              <a:buFont typeface="Wingdings" charset="2"/>
              <a:buChar char="§"/>
            </a:pPr>
            <a:r>
              <a:rPr lang="fr-BE" dirty="0"/>
              <a:t>Améliorer les stratégies de suivi et d’évaluation dans la gestion de cas</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a:t>
            </a:fld>
            <a:endParaRPr lang="en-US" dirty="0"/>
          </a:p>
        </p:txBody>
      </p:sp>
      <p:pic>
        <p:nvPicPr>
          <p:cNvPr id="5"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858641" y="402014"/>
            <a:ext cx="1265767" cy="1231900"/>
          </a:xfrm>
          <a:prstGeom prst="rect">
            <a:avLst/>
          </a:prstGeom>
        </p:spPr>
      </p:pic>
    </p:spTree>
    <p:extLst>
      <p:ext uri="{BB962C8B-B14F-4D97-AF65-F5344CB8AC3E}">
        <p14:creationId xmlns:p14="http://schemas.microsoft.com/office/powerpoint/2010/main" val="237450564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L’évaluation: qu’est-ce que c’est</a:t>
            </a:r>
            <a:r>
              <a:rPr lang="mr-IN" dirty="0"/>
              <a:t>?</a:t>
            </a:r>
            <a:endParaRPr lang="fr-FR" dirty="0"/>
          </a:p>
        </p:txBody>
      </p:sp>
      <p:sp>
        <p:nvSpPr>
          <p:cNvPr id="3" name="Content Placeholder 2"/>
          <p:cNvSpPr>
            <a:spLocks noGrp="1"/>
          </p:cNvSpPr>
          <p:nvPr>
            <p:ph sz="half" idx="1"/>
          </p:nvPr>
        </p:nvSpPr>
        <p:spPr/>
        <p:txBody>
          <a:bodyPr/>
          <a:lstStyle/>
          <a:p>
            <a:r>
              <a:rPr lang="fr-FR" sz="2100" dirty="0"/>
              <a:t>L’évaluation est l’appréciation systématique d’une activité, d’un projet, d’un programme, d’une stratégie, ou d’une politique. Elle porte sur les accomplissements escomptés et réalisés et examine la chaîne des résultats (intrants, activités, extrants, effets et impacts), les processus, les facteurs contextuels et les rapports de cause à effet afin de comprendre les accomplissements ou le manque d’accomplissements. L’évaluation doit fournir des informations factuelles qui soient crédibles, fiables et utiles. </a:t>
            </a:r>
          </a:p>
        </p:txBody>
      </p:sp>
      <p:pic>
        <p:nvPicPr>
          <p:cNvPr id="6" name="Content Placeholder 5"/>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6246813" y="2346325"/>
            <a:ext cx="2978150" cy="3297237"/>
          </a:xfrm>
        </p:spPr>
      </p:pic>
      <p:sp>
        <p:nvSpPr>
          <p:cNvPr id="4" name="Slide Number Placeholder 3"/>
          <p:cNvSpPr>
            <a:spLocks noGrp="1"/>
          </p:cNvSpPr>
          <p:nvPr>
            <p:ph type="sldNum" sz="quarter" idx="12"/>
          </p:nvPr>
        </p:nvSpPr>
        <p:spPr/>
        <p:txBody>
          <a:bodyPr/>
          <a:lstStyle/>
          <a:p>
            <a:fld id="{3AF21FA0-C69A-D549-B93E-AD7DB9D7EB7A}" type="slidenum">
              <a:rPr lang="en-US" smtClean="0"/>
              <a:pPr/>
              <a:t>30</a:t>
            </a:fld>
            <a:endParaRPr lang="en-US" dirty="0"/>
          </a:p>
        </p:txBody>
      </p:sp>
    </p:spTree>
    <p:extLst>
      <p:ext uri="{BB962C8B-B14F-4D97-AF65-F5344CB8AC3E}">
        <p14:creationId xmlns:p14="http://schemas.microsoft.com/office/powerpoint/2010/main" val="37412096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Questions </a:t>
            </a:r>
            <a:br>
              <a:rPr lang="fr-FR" dirty="0"/>
            </a:br>
            <a:r>
              <a:rPr lang="fr-FR" dirty="0"/>
              <a:t>auxquelles répondre en groupes</a:t>
            </a:r>
          </a:p>
        </p:txBody>
      </p:sp>
      <p:sp>
        <p:nvSpPr>
          <p:cNvPr id="3" name="Content Placeholder 2"/>
          <p:cNvSpPr>
            <a:spLocks noGrp="1"/>
          </p:cNvSpPr>
          <p:nvPr>
            <p:ph sz="half" idx="1"/>
          </p:nvPr>
        </p:nvSpPr>
        <p:spPr/>
        <p:txBody>
          <a:bodyPr/>
          <a:lstStyle/>
          <a:p>
            <a:pPr marL="481752" indent="-403433">
              <a:buFont typeface="+mj-lt"/>
              <a:buAutoNum type="arabicPeriod"/>
            </a:pPr>
            <a:r>
              <a:rPr lang="fr-FR" sz="2100" dirty="0"/>
              <a:t>De quelles informations avons-nous besoin pour aider l’enfant et sa famille de manière appropriée</a:t>
            </a:r>
            <a:r>
              <a:rPr lang="mr-IN" sz="2100" dirty="0"/>
              <a:t>?</a:t>
            </a:r>
            <a:r>
              <a:rPr lang="fr-FR" sz="2100" dirty="0"/>
              <a:t> </a:t>
            </a:r>
          </a:p>
          <a:p>
            <a:pPr marL="481752" indent="-403433">
              <a:buFont typeface="+mj-lt"/>
              <a:buAutoNum type="arabicPeriod"/>
            </a:pPr>
            <a:r>
              <a:rPr lang="fr-FR" sz="2100" dirty="0"/>
              <a:t>Que doit savoir le superviseur ou le gestionnaire du programme sur votre travail et sur l’enfant/la famille que vous aidez pour être en mesure de vous aider dans votre travail</a:t>
            </a:r>
            <a:r>
              <a:rPr lang="mr-IN" sz="2100" dirty="0"/>
              <a:t>?</a:t>
            </a:r>
            <a:r>
              <a:rPr lang="fr-FR" sz="2100" dirty="0"/>
              <a:t> </a:t>
            </a:r>
          </a:p>
          <a:p>
            <a:pPr marL="481752" indent="-403433">
              <a:buFont typeface="+mj-lt"/>
              <a:buAutoNum type="arabicPeriod"/>
            </a:pPr>
            <a:r>
              <a:rPr lang="fr-FR" sz="2100" dirty="0"/>
              <a:t>En ce qui concerne votre travail, quelles sont les informations de base dont le MINAS a besoin pour être en mesure d’avoir une idée de l’importance de ce travail que vous faites</a:t>
            </a:r>
            <a:r>
              <a:rPr lang="mr-IN" sz="2100" dirty="0"/>
              <a:t>?</a:t>
            </a:r>
            <a:r>
              <a:rPr lang="fr-FR" sz="2100" dirty="0"/>
              <a:t>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31</a:t>
            </a:fld>
            <a:endParaRPr lang="en-US" dirty="0"/>
          </a:p>
        </p:txBody>
      </p:sp>
      <p:pic>
        <p:nvPicPr>
          <p:cNvPr id="12" name="Picture Placeholder 11"/>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t="-11731" b="-11731"/>
          <a:stretch/>
        </p:blipFill>
        <p:spPr/>
      </p:pic>
    </p:spTree>
    <p:extLst>
      <p:ext uri="{BB962C8B-B14F-4D97-AF65-F5344CB8AC3E}">
        <p14:creationId xmlns:p14="http://schemas.microsoft.com/office/powerpoint/2010/main" val="154556430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Pourquoi mesurer </a:t>
            </a:r>
            <a:br>
              <a:rPr lang="fr-FR" dirty="0"/>
            </a:br>
            <a:r>
              <a:rPr lang="fr-FR" dirty="0"/>
              <a:t>le bien-être des enfants?</a:t>
            </a:r>
          </a:p>
        </p:txBody>
      </p:sp>
      <p:sp>
        <p:nvSpPr>
          <p:cNvPr id="3" name="Content Placeholder 2"/>
          <p:cNvSpPr>
            <a:spLocks noGrp="1"/>
          </p:cNvSpPr>
          <p:nvPr>
            <p:ph sz="half" idx="1"/>
          </p:nvPr>
        </p:nvSpPr>
        <p:spPr>
          <a:xfrm>
            <a:off x="3869534" y="1813305"/>
            <a:ext cx="5355430" cy="3556138"/>
          </a:xfrm>
        </p:spPr>
        <p:txBody>
          <a:bodyPr/>
          <a:lstStyle/>
          <a:p>
            <a:pPr lvl="1"/>
            <a:r>
              <a:rPr lang="fr-FR" sz="2100" dirty="0"/>
              <a:t>Si les services et le soutien fournis ont amélioré la vie de l’enfant</a:t>
            </a:r>
          </a:p>
          <a:p>
            <a:pPr marL="380893" indent="-302575">
              <a:spcBef>
                <a:spcPts val="0"/>
              </a:spcBef>
              <a:buFont typeface="Wingdings" charset="2"/>
              <a:buChar char="§"/>
            </a:pPr>
            <a:r>
              <a:rPr lang="fr-FR" sz="2100" dirty="0"/>
              <a:t>Ceci requiert de penser à tous les aspects qui affectent le bien-être de l’enfant – physique, émotionnel et social. </a:t>
            </a:r>
          </a:p>
          <a:p>
            <a:pPr marL="380893" indent="-302575">
              <a:spcBef>
                <a:spcPts val="0"/>
              </a:spcBef>
              <a:buFont typeface="Wingdings" charset="2"/>
              <a:buChar char="§"/>
            </a:pPr>
            <a:r>
              <a:rPr lang="fr-FR" sz="2100" dirty="0"/>
              <a:t>Ceci requiert aussi de reconnaître que les aspects qui affectent le bien-être de l’enfant sont tous interconnectés, l’un influence l’autre</a:t>
            </a:r>
          </a:p>
          <a:p>
            <a:pPr marL="380893" indent="-302575">
              <a:spcBef>
                <a:spcPts val="0"/>
              </a:spcBef>
              <a:buFont typeface="Wingdings" charset="2"/>
              <a:buChar char="§"/>
            </a:pPr>
            <a:r>
              <a:rPr lang="fr-FR" sz="2100" dirty="0"/>
              <a:t>Ce qui comprend aussi le point de vue de l’enfant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32</a:t>
            </a:fld>
            <a:endParaRPr lang="en-US" dirty="0"/>
          </a:p>
        </p:txBody>
      </p:sp>
      <p:sp>
        <p:nvSpPr>
          <p:cNvPr id="6" name="Content Placeholder 5"/>
          <p:cNvSpPr>
            <a:spLocks noGrp="1"/>
          </p:cNvSpPr>
          <p:nvPr>
            <p:ph sz="quarter" idx="13"/>
          </p:nvPr>
        </p:nvSpPr>
        <p:spPr>
          <a:xfrm>
            <a:off x="681038" y="1812925"/>
            <a:ext cx="3074987" cy="3556518"/>
          </a:xfrm>
        </p:spPr>
        <p:txBody>
          <a:bodyPr anchor="ctr"/>
          <a:lstStyle/>
          <a:p>
            <a:pPr lvl="0"/>
            <a:r>
              <a:rPr lang="fr-FR" sz="2400" dirty="0">
                <a:ln w="3175">
                  <a:noFill/>
                </a:ln>
              </a:rPr>
              <a:t>Les programmes qui soutiennent les enfants vulnérables doivent savoir: </a:t>
            </a:r>
          </a:p>
        </p:txBody>
      </p:sp>
    </p:spTree>
    <p:extLst>
      <p:ext uri="{BB962C8B-B14F-4D97-AF65-F5344CB8AC3E}">
        <p14:creationId xmlns:p14="http://schemas.microsoft.com/office/powerpoint/2010/main" val="36249252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Quelques domaines </a:t>
            </a:r>
            <a:br>
              <a:rPr lang="fr-FR" dirty="0"/>
            </a:br>
            <a:r>
              <a:rPr lang="fr-FR" dirty="0"/>
              <a:t>possibles pour mesurer le bien-être </a:t>
            </a:r>
          </a:p>
        </p:txBody>
      </p:sp>
      <p:sp>
        <p:nvSpPr>
          <p:cNvPr id="3" name="Content Placeholder 2"/>
          <p:cNvSpPr>
            <a:spLocks noGrp="1"/>
          </p:cNvSpPr>
          <p:nvPr>
            <p:ph idx="1"/>
          </p:nvPr>
        </p:nvSpPr>
        <p:spPr/>
        <p:txBody>
          <a:bodyPr/>
          <a:lstStyle/>
          <a:p>
            <a:pPr marL="380893" indent="-302575">
              <a:buFont typeface="Wingdings" charset="2"/>
              <a:buChar char="§"/>
            </a:pPr>
            <a:r>
              <a:rPr lang="en-US" dirty="0"/>
              <a:t>La </a:t>
            </a:r>
            <a:r>
              <a:rPr lang="fr-FR" dirty="0"/>
              <a:t>sécurité des revenus des ménages</a:t>
            </a:r>
          </a:p>
          <a:p>
            <a:pPr marL="380893" indent="-302575">
              <a:buFont typeface="Wingdings" charset="2"/>
              <a:buChar char="§"/>
            </a:pPr>
            <a:r>
              <a:rPr lang="fr-FR" dirty="0"/>
              <a:t>Les conditions de vie et l’accès aux services de base </a:t>
            </a:r>
          </a:p>
          <a:p>
            <a:pPr marL="380893" indent="-302575">
              <a:buFont typeface="Wingdings" charset="2"/>
              <a:buChar char="§"/>
            </a:pPr>
            <a:r>
              <a:rPr lang="fr-FR" dirty="0"/>
              <a:t>L’enregistrement des naissances</a:t>
            </a:r>
          </a:p>
          <a:p>
            <a:pPr marL="380893" indent="-302575">
              <a:buFont typeface="Wingdings" charset="2"/>
              <a:buChar char="§"/>
            </a:pPr>
            <a:r>
              <a:rPr lang="fr-FR" dirty="0"/>
              <a:t>L’accès à l’éducation et le niveau scolaire des enfants</a:t>
            </a:r>
          </a:p>
          <a:p>
            <a:pPr marL="380893" indent="-302575">
              <a:buFont typeface="Wingdings" charset="2"/>
              <a:buChar char="§"/>
            </a:pPr>
            <a:r>
              <a:rPr lang="fr-FR" dirty="0"/>
              <a:t>La santé et l’alimentation des enfants </a:t>
            </a:r>
          </a:p>
          <a:p>
            <a:pPr marL="380893" indent="-302575">
              <a:buFont typeface="Wingdings" charset="2"/>
              <a:buChar char="§"/>
            </a:pPr>
            <a:r>
              <a:rPr lang="fr-FR" dirty="0"/>
              <a:t>Les relations parent/enfant</a:t>
            </a:r>
          </a:p>
          <a:p>
            <a:pPr marL="380893" indent="-302575">
              <a:buFont typeface="Wingdings" charset="2"/>
              <a:buChar char="§"/>
            </a:pPr>
            <a:r>
              <a:rPr lang="fr-FR" dirty="0"/>
              <a:t>La protection de l’enfant</a:t>
            </a:r>
          </a:p>
          <a:p>
            <a:pPr marL="380893" indent="-302575">
              <a:buFont typeface="Wingdings" charset="2"/>
              <a:buChar char="§"/>
            </a:pPr>
            <a:r>
              <a:rPr lang="fr-FR" dirty="0"/>
              <a:t>Le développement de l’enfant</a:t>
            </a:r>
          </a:p>
          <a:p>
            <a:pPr marL="380893" indent="-302575">
              <a:buFont typeface="Wingdings" charset="2"/>
              <a:buChar char="§"/>
            </a:pPr>
            <a:r>
              <a:rPr lang="fr-FR" dirty="0"/>
              <a:t>L’inclusion sociale</a:t>
            </a:r>
          </a:p>
          <a:p>
            <a:pPr marL="380893" indent="-302575">
              <a:buFont typeface="Wingdings" charset="2"/>
              <a:buChar char="§"/>
            </a:pPr>
            <a:r>
              <a:rPr lang="fr-FR" dirty="0"/>
              <a:t>Ce que l’enfant ressent à propos de son bien-être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33</a:t>
            </a:fld>
            <a:endParaRPr lang="en-US" dirty="0"/>
          </a:p>
        </p:txBody>
      </p:sp>
    </p:spTree>
    <p:extLst>
      <p:ext uri="{BB962C8B-B14F-4D97-AF65-F5344CB8AC3E}">
        <p14:creationId xmlns:p14="http://schemas.microsoft.com/office/powerpoint/2010/main" val="98006736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7"/>
            <a:ext cx="8543925" cy="978533"/>
          </a:xfrm>
        </p:spPr>
        <p:txBody>
          <a:bodyPr/>
          <a:lstStyle/>
          <a:p>
            <a:r>
              <a:rPr lang="en-US"/>
              <a:t>Demander aux </a:t>
            </a:r>
            <a:r>
              <a:rPr lang="fr-FR" dirty="0"/>
              <a:t>enfants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34</a:t>
            </a:fld>
            <a:endParaRPr lang="en-US" dirty="0"/>
          </a:p>
        </p:txBody>
      </p:sp>
      <p:sp>
        <p:nvSpPr>
          <p:cNvPr id="5" name="Freeform 4"/>
          <p:cNvSpPr/>
          <p:nvPr/>
        </p:nvSpPr>
        <p:spPr>
          <a:xfrm>
            <a:off x="1582258" y="1455096"/>
            <a:ext cx="7642706" cy="1407476"/>
          </a:xfrm>
          <a:custGeom>
            <a:avLst/>
            <a:gdLst>
              <a:gd name="connsiteX0" fmla="*/ 0 w 4724673"/>
              <a:gd name="connsiteY0" fmla="*/ 0 h 1476460"/>
              <a:gd name="connsiteX1" fmla="*/ 4724673 w 4724673"/>
              <a:gd name="connsiteY1" fmla="*/ 0 h 1476460"/>
              <a:gd name="connsiteX2" fmla="*/ 4724673 w 4724673"/>
              <a:gd name="connsiteY2" fmla="*/ 1476460 h 1476460"/>
              <a:gd name="connsiteX3" fmla="*/ 0 w 4724673"/>
              <a:gd name="connsiteY3" fmla="*/ 1476460 h 1476460"/>
              <a:gd name="connsiteX4" fmla="*/ 0 w 4724673"/>
              <a:gd name="connsiteY4" fmla="*/ 0 h 1476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673" h="1476460">
                <a:moveTo>
                  <a:pt x="0" y="0"/>
                </a:moveTo>
                <a:lnTo>
                  <a:pt x="4724673" y="0"/>
                </a:lnTo>
                <a:lnTo>
                  <a:pt x="4724673" y="1476460"/>
                </a:lnTo>
                <a:lnTo>
                  <a:pt x="0" y="1476460"/>
                </a:lnTo>
                <a:lnTo>
                  <a:pt x="0" y="0"/>
                </a:lnTo>
                <a:close/>
              </a:path>
            </a:pathLst>
          </a:custGeom>
          <a:ln w="22225"/>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403412" tIns="57150" rIns="57150" bIns="57150" numCol="1" spcCol="1270" anchor="ctr" anchorCtr="0">
            <a:noAutofit/>
          </a:bodyPr>
          <a:lstStyle/>
          <a:p>
            <a:pPr defTabSz="666786">
              <a:lnSpc>
                <a:spcPct val="120000"/>
              </a:lnSpc>
              <a:spcBef>
                <a:spcPct val="0"/>
              </a:spcBef>
              <a:spcAft>
                <a:spcPct val="35000"/>
              </a:spcAft>
            </a:pPr>
            <a:r>
              <a:rPr lang="fr-FR" sz="1941" dirty="0">
                <a:ln>
                  <a:solidFill>
                    <a:schemeClr val="bg1"/>
                  </a:solidFill>
                </a:ln>
              </a:rPr>
              <a:t>Demander aux enfants leurs sentiments sur leur satisfaction dans la vie, sur leur bonheur, leur confiance en soi et leur espoir pour l’avenir, permet de vérifier les perceptions des adultes. </a:t>
            </a:r>
            <a:endParaRPr lang="en-US" sz="1941" dirty="0">
              <a:ln>
                <a:solidFill>
                  <a:schemeClr val="bg1"/>
                </a:solidFill>
              </a:ln>
            </a:endParaRPr>
          </a:p>
        </p:txBody>
      </p:sp>
      <p:sp>
        <p:nvSpPr>
          <p:cNvPr id="6" name="Rectangle 5"/>
          <p:cNvSpPr/>
          <p:nvPr/>
        </p:nvSpPr>
        <p:spPr>
          <a:xfrm flipV="1">
            <a:off x="681040" y="1562345"/>
            <a:ext cx="1097280" cy="1097280"/>
          </a:xfrm>
          <a:prstGeom prst="rect">
            <a:avLst/>
          </a:prstGeom>
          <a:solidFill>
            <a:schemeClr val="accent1"/>
          </a:solidFill>
        </p:spPr>
        <p:style>
          <a:lnRef idx="2">
            <a:schemeClr val="lt1">
              <a:hueOff val="0"/>
              <a:satOff val="0"/>
              <a:lumOff val="0"/>
              <a:alphaOff val="0"/>
            </a:schemeClr>
          </a:lnRef>
          <a:fillRef idx="1">
            <a:schemeClr val="accent2">
              <a:tint val="50000"/>
              <a:hueOff val="0"/>
              <a:satOff val="0"/>
              <a:lumOff val="0"/>
              <a:alphaOff val="0"/>
            </a:schemeClr>
          </a:fillRef>
          <a:effectRef idx="0">
            <a:schemeClr val="accent2">
              <a:tint val="50000"/>
              <a:hueOff val="0"/>
              <a:satOff val="0"/>
              <a:lumOff val="0"/>
              <a:alphaOff val="0"/>
            </a:schemeClr>
          </a:effectRef>
          <a:fontRef idx="minor">
            <a:schemeClr val="lt1">
              <a:hueOff val="0"/>
              <a:satOff val="0"/>
              <a:lumOff val="0"/>
              <a:alphaOff val="0"/>
            </a:schemeClr>
          </a:fontRef>
        </p:style>
      </p:sp>
      <p:sp>
        <p:nvSpPr>
          <p:cNvPr id="7" name="Freeform 6"/>
          <p:cNvSpPr/>
          <p:nvPr/>
        </p:nvSpPr>
        <p:spPr>
          <a:xfrm>
            <a:off x="1582258" y="3004476"/>
            <a:ext cx="7642706" cy="1588776"/>
          </a:xfrm>
          <a:custGeom>
            <a:avLst/>
            <a:gdLst>
              <a:gd name="connsiteX0" fmla="*/ 0 w 4724673"/>
              <a:gd name="connsiteY0" fmla="*/ 0 h 1476460"/>
              <a:gd name="connsiteX1" fmla="*/ 4724673 w 4724673"/>
              <a:gd name="connsiteY1" fmla="*/ 0 h 1476460"/>
              <a:gd name="connsiteX2" fmla="*/ 4724673 w 4724673"/>
              <a:gd name="connsiteY2" fmla="*/ 1476460 h 1476460"/>
              <a:gd name="connsiteX3" fmla="*/ 0 w 4724673"/>
              <a:gd name="connsiteY3" fmla="*/ 1476460 h 1476460"/>
              <a:gd name="connsiteX4" fmla="*/ 0 w 4724673"/>
              <a:gd name="connsiteY4" fmla="*/ 0 h 1476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673" h="1476460">
                <a:moveTo>
                  <a:pt x="0" y="0"/>
                </a:moveTo>
                <a:lnTo>
                  <a:pt x="4724673" y="0"/>
                </a:lnTo>
                <a:lnTo>
                  <a:pt x="4724673" y="1476460"/>
                </a:lnTo>
                <a:lnTo>
                  <a:pt x="0" y="1476460"/>
                </a:lnTo>
                <a:lnTo>
                  <a:pt x="0" y="0"/>
                </a:lnTo>
                <a:close/>
              </a:path>
            </a:pathLst>
          </a:custGeom>
          <a:ln w="22225">
            <a:solidFill>
              <a:schemeClr val="bg2"/>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403412" tIns="57150" rIns="57150" bIns="57150" numCol="1" spcCol="1270" anchor="ctr" anchorCtr="0">
            <a:noAutofit/>
          </a:bodyPr>
          <a:lstStyle/>
          <a:p>
            <a:pPr defTabSz="666786">
              <a:lnSpc>
                <a:spcPct val="120000"/>
              </a:lnSpc>
              <a:spcBef>
                <a:spcPct val="0"/>
              </a:spcBef>
              <a:spcAft>
                <a:spcPct val="35000"/>
              </a:spcAft>
            </a:pPr>
            <a:r>
              <a:rPr lang="fr-FR" sz="1941" dirty="0">
                <a:ln>
                  <a:solidFill>
                    <a:schemeClr val="bg1"/>
                  </a:solidFill>
                </a:ln>
              </a:rPr>
              <a:t>Il est important de montrer non seulement que l’enfant n’est plus à risque et mais aussi que l’enfant et la famille ont développé des facteurs de protection pour accroître leur résilience aux facteurs de risque auxquels ils pourraient être exposés dans le futur. </a:t>
            </a:r>
          </a:p>
        </p:txBody>
      </p:sp>
      <p:sp>
        <p:nvSpPr>
          <p:cNvPr id="8" name="Rectangle 7"/>
          <p:cNvSpPr/>
          <p:nvPr/>
        </p:nvSpPr>
        <p:spPr>
          <a:xfrm>
            <a:off x="681040" y="3267394"/>
            <a:ext cx="1108316" cy="1106424"/>
          </a:xfrm>
          <a:prstGeom prst="rect">
            <a:avLst/>
          </a:prstGeom>
          <a:solidFill>
            <a:schemeClr val="bg2"/>
          </a:solidFill>
        </p:spPr>
        <p:style>
          <a:lnRef idx="2">
            <a:schemeClr val="lt1">
              <a:hueOff val="0"/>
              <a:satOff val="0"/>
              <a:lumOff val="0"/>
              <a:alphaOff val="0"/>
            </a:schemeClr>
          </a:lnRef>
          <a:fillRef idx="1">
            <a:schemeClr val="accent3">
              <a:tint val="50000"/>
              <a:hueOff val="0"/>
              <a:satOff val="0"/>
              <a:lumOff val="0"/>
              <a:alphaOff val="0"/>
            </a:schemeClr>
          </a:fillRef>
          <a:effectRef idx="0">
            <a:schemeClr val="accent3">
              <a:tint val="50000"/>
              <a:hueOff val="0"/>
              <a:satOff val="0"/>
              <a:lumOff val="0"/>
              <a:alphaOff val="0"/>
            </a:schemeClr>
          </a:effectRef>
          <a:fontRef idx="minor">
            <a:schemeClr val="lt1">
              <a:hueOff val="0"/>
              <a:satOff val="0"/>
              <a:lumOff val="0"/>
              <a:alphaOff val="0"/>
            </a:schemeClr>
          </a:fontRef>
        </p:style>
      </p:sp>
      <p:sp>
        <p:nvSpPr>
          <p:cNvPr id="10" name="Freeform 9"/>
          <p:cNvSpPr/>
          <p:nvPr/>
        </p:nvSpPr>
        <p:spPr>
          <a:xfrm>
            <a:off x="1582258" y="4735156"/>
            <a:ext cx="7642706" cy="1399783"/>
          </a:xfrm>
          <a:custGeom>
            <a:avLst/>
            <a:gdLst>
              <a:gd name="connsiteX0" fmla="*/ 0 w 4724673"/>
              <a:gd name="connsiteY0" fmla="*/ 0 h 1476460"/>
              <a:gd name="connsiteX1" fmla="*/ 4724673 w 4724673"/>
              <a:gd name="connsiteY1" fmla="*/ 0 h 1476460"/>
              <a:gd name="connsiteX2" fmla="*/ 4724673 w 4724673"/>
              <a:gd name="connsiteY2" fmla="*/ 1476460 h 1476460"/>
              <a:gd name="connsiteX3" fmla="*/ 0 w 4724673"/>
              <a:gd name="connsiteY3" fmla="*/ 1476460 h 1476460"/>
              <a:gd name="connsiteX4" fmla="*/ 0 w 4724673"/>
              <a:gd name="connsiteY4" fmla="*/ 0 h 14764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4673" h="1476460">
                <a:moveTo>
                  <a:pt x="0" y="0"/>
                </a:moveTo>
                <a:lnTo>
                  <a:pt x="4724673" y="0"/>
                </a:lnTo>
                <a:lnTo>
                  <a:pt x="4724673" y="1476460"/>
                </a:lnTo>
                <a:lnTo>
                  <a:pt x="0" y="1476460"/>
                </a:lnTo>
                <a:lnTo>
                  <a:pt x="0" y="0"/>
                </a:lnTo>
                <a:close/>
              </a:path>
            </a:pathLst>
          </a:custGeom>
          <a:ln w="22225">
            <a:solidFill>
              <a:schemeClr val="accent4"/>
            </a:solidFill>
          </a:ln>
        </p:spPr>
        <p:style>
          <a:lnRef idx="1">
            <a:schemeClr val="accent1">
              <a:hueOff val="0"/>
              <a:satOff val="0"/>
              <a:lumOff val="0"/>
              <a:alphaOff val="0"/>
            </a:schemeClr>
          </a:lnRef>
          <a:fillRef idx="1">
            <a:schemeClr val="lt1">
              <a:alpha val="40000"/>
              <a:hueOff val="0"/>
              <a:satOff val="0"/>
              <a:lumOff val="0"/>
              <a:alphaOff val="0"/>
            </a:schemeClr>
          </a:fillRef>
          <a:effectRef idx="0">
            <a:schemeClr val="lt1">
              <a:alpha val="40000"/>
              <a:hueOff val="0"/>
              <a:satOff val="0"/>
              <a:lumOff val="0"/>
              <a:alphaOff val="0"/>
            </a:schemeClr>
          </a:effectRef>
          <a:fontRef idx="minor">
            <a:schemeClr val="dk1">
              <a:hueOff val="0"/>
              <a:satOff val="0"/>
              <a:lumOff val="0"/>
              <a:alphaOff val="0"/>
            </a:schemeClr>
          </a:fontRef>
        </p:style>
        <p:txBody>
          <a:bodyPr spcFirstLastPara="0" vert="horz" wrap="square" lIns="403412" tIns="57150" rIns="57150" bIns="57150" numCol="1" spcCol="1270" anchor="ctr" anchorCtr="0">
            <a:noAutofit/>
          </a:bodyPr>
          <a:lstStyle/>
          <a:p>
            <a:pPr defTabSz="666786">
              <a:lnSpc>
                <a:spcPct val="120000"/>
              </a:lnSpc>
              <a:spcBef>
                <a:spcPct val="0"/>
              </a:spcBef>
              <a:spcAft>
                <a:spcPct val="35000"/>
              </a:spcAft>
            </a:pPr>
            <a:r>
              <a:rPr lang="fr-FR" sz="1941" dirty="0">
                <a:ln>
                  <a:solidFill>
                    <a:schemeClr val="bg1"/>
                  </a:solidFill>
                </a:ln>
              </a:rPr>
              <a:t>L’inclusion sociale est importante – pour les jeunes enfants de se sentir proches et aimés de leurs parents, pour les adolescents d’être acceptés par leurs camarades. </a:t>
            </a:r>
          </a:p>
        </p:txBody>
      </p:sp>
      <p:sp>
        <p:nvSpPr>
          <p:cNvPr id="11" name="Rectangle 10"/>
          <p:cNvSpPr/>
          <p:nvPr/>
        </p:nvSpPr>
        <p:spPr>
          <a:xfrm>
            <a:off x="681040" y="4881835"/>
            <a:ext cx="1108316" cy="1106424"/>
          </a:xfrm>
          <a:prstGeom prst="rect">
            <a:avLst/>
          </a:prstGeom>
          <a:solidFill>
            <a:schemeClr val="accent4"/>
          </a:solidFill>
        </p:spPr>
        <p:style>
          <a:lnRef idx="2">
            <a:schemeClr val="lt1">
              <a:hueOff val="0"/>
              <a:satOff val="0"/>
              <a:lumOff val="0"/>
              <a:alphaOff val="0"/>
            </a:schemeClr>
          </a:lnRef>
          <a:fillRef idx="1">
            <a:schemeClr val="accent4">
              <a:tint val="50000"/>
              <a:hueOff val="0"/>
              <a:satOff val="0"/>
              <a:lumOff val="0"/>
              <a:alphaOff val="0"/>
            </a:schemeClr>
          </a:fillRef>
          <a:effectRef idx="0">
            <a:schemeClr val="accent4">
              <a:tint val="50000"/>
              <a:hueOff val="0"/>
              <a:satOff val="0"/>
              <a:lumOff val="0"/>
              <a:alphaOff val="0"/>
            </a:schemeClr>
          </a:effectRef>
          <a:fontRef idx="minor">
            <a:schemeClr val="lt1">
              <a:hueOff val="0"/>
              <a:satOff val="0"/>
              <a:lumOff val="0"/>
              <a:alphaOff val="0"/>
            </a:schemeClr>
          </a:fontRef>
        </p:style>
      </p:sp>
      <p:pic>
        <p:nvPicPr>
          <p:cNvPr id="14" name="Picture 1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40016" y="1601885"/>
            <a:ext cx="979326" cy="979326"/>
          </a:xfrm>
          <a:prstGeom prst="rect">
            <a:avLst/>
          </a:prstGeom>
        </p:spPr>
      </p:pic>
      <p:pic>
        <p:nvPicPr>
          <p:cNvPr id="15" name="Picture 14"/>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84066" y="3120797"/>
            <a:ext cx="1350469" cy="1350469"/>
          </a:xfrm>
          <a:prstGeom prst="rect">
            <a:avLst/>
          </a:prstGeom>
        </p:spPr>
      </p:pic>
      <p:pic>
        <p:nvPicPr>
          <p:cNvPr id="16" name="Picture 15"/>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2932" y="4851477"/>
            <a:ext cx="1253495" cy="1253495"/>
          </a:xfrm>
          <a:prstGeom prst="rect">
            <a:avLst/>
          </a:prstGeom>
        </p:spPr>
      </p:pic>
    </p:spTree>
    <p:extLst>
      <p:ext uri="{BB962C8B-B14F-4D97-AF65-F5344CB8AC3E}">
        <p14:creationId xmlns:p14="http://schemas.microsoft.com/office/powerpoint/2010/main" val="2313149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Questions et instructions </a:t>
            </a:r>
            <a:br>
              <a:rPr lang="fr-FR"/>
            </a:br>
            <a:r>
              <a:rPr lang="fr-FR"/>
              <a:t>auxquelles répondre en groupes</a:t>
            </a:r>
            <a:endParaRPr lang="fr-FR" dirty="0"/>
          </a:p>
        </p:txBody>
      </p:sp>
      <p:sp>
        <p:nvSpPr>
          <p:cNvPr id="3" name="Content Placeholder 2"/>
          <p:cNvSpPr>
            <a:spLocks noGrp="1"/>
          </p:cNvSpPr>
          <p:nvPr>
            <p:ph sz="half" idx="1"/>
          </p:nvPr>
        </p:nvSpPr>
        <p:spPr/>
        <p:txBody>
          <a:bodyPr/>
          <a:lstStyle/>
          <a:p>
            <a:r>
              <a:rPr lang="fr-FR"/>
              <a:t>Comment pouvez-vous déterminer si l’enfant et/ou la famille (que vous avez présentés plus tôt) ont vu leur bien-être s’ améliorer</a:t>
            </a:r>
            <a:r>
              <a:rPr lang="mr-IN"/>
              <a:t>?</a:t>
            </a:r>
            <a:endParaRPr lang="fr-FR"/>
          </a:p>
          <a:p>
            <a:r>
              <a:rPr lang="fr-FR"/>
              <a:t>Est-ce que vous avez déjà dû suivre dans votre travail le bien-être d’un enfant ou d’une famille vulnérable</a:t>
            </a:r>
            <a:r>
              <a:rPr lang="mr-IN"/>
              <a:t>?</a:t>
            </a:r>
            <a:r>
              <a:rPr lang="fr-FR"/>
              <a:t> Si oui, quels outils avez-vous utilisés pour ce suivi</a:t>
            </a:r>
            <a:r>
              <a:rPr lang="mr-IN"/>
              <a:t>?</a:t>
            </a:r>
            <a:endParaRPr lang="fr-FR" dirty="0"/>
          </a:p>
        </p:txBody>
      </p:sp>
      <p:sp>
        <p:nvSpPr>
          <p:cNvPr id="8" name="Content Placeholder 7"/>
          <p:cNvSpPr>
            <a:spLocks noGrp="1"/>
          </p:cNvSpPr>
          <p:nvPr>
            <p:ph sz="half" idx="2"/>
          </p:nvPr>
        </p:nvSpPr>
        <p:spPr/>
        <p:txBody>
          <a:bodyPr/>
          <a:lstStyle/>
          <a:p>
            <a:r>
              <a:rPr lang="fr-FR"/>
              <a:t>Prenez un des cas d’enfants vulnérables que vous avez déjà analysés pendant la session 2.4.</a:t>
            </a:r>
          </a:p>
          <a:p>
            <a:r>
              <a:rPr lang="fr-FR"/>
              <a:t>Remplissez le formulaire de suivi du bien-être avec cet enfant en vue </a:t>
            </a:r>
            <a:r>
              <a:rPr lang="mr-IN"/>
              <a:t>–</a:t>
            </a:r>
            <a:r>
              <a:rPr lang="fr-FR"/>
              <a:t> voir support de formation 2.16</a:t>
            </a:r>
          </a:p>
          <a:p>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35</a:t>
            </a:fld>
            <a:endParaRPr lang="en-US" dirty="0"/>
          </a:p>
        </p:txBody>
      </p:sp>
    </p:spTree>
    <p:extLst>
      <p:ext uri="{BB962C8B-B14F-4D97-AF65-F5344CB8AC3E}">
        <p14:creationId xmlns:p14="http://schemas.microsoft.com/office/powerpoint/2010/main" val="271918878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4.9</a:t>
            </a:r>
            <a:endParaRPr lang="en-US" dirty="0"/>
          </a:p>
        </p:txBody>
      </p:sp>
      <p:sp>
        <p:nvSpPr>
          <p:cNvPr id="3" name="Text Placeholder 2"/>
          <p:cNvSpPr>
            <a:spLocks noGrp="1"/>
          </p:cNvSpPr>
          <p:nvPr>
            <p:ph type="body" idx="1"/>
          </p:nvPr>
        </p:nvSpPr>
        <p:spPr/>
        <p:txBody>
          <a:bodyPr/>
          <a:lstStyle/>
          <a:p>
            <a:r>
              <a:rPr lang="fr-FR"/>
              <a:t>Les plans de prise en charge </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36</a:t>
            </a:fld>
            <a:endParaRPr lang="en-US" dirty="0"/>
          </a:p>
        </p:txBody>
      </p:sp>
    </p:spTree>
    <p:extLst>
      <p:ext uri="{BB962C8B-B14F-4D97-AF65-F5344CB8AC3E}">
        <p14:creationId xmlns:p14="http://schemas.microsoft.com/office/powerpoint/2010/main" val="95439747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a:t>Qu’est-ce qu’un plan de prise en charge?</a:t>
            </a:r>
            <a:endParaRPr lang="fr-BE" dirty="0"/>
          </a:p>
        </p:txBody>
      </p:sp>
      <p:sp>
        <p:nvSpPr>
          <p:cNvPr id="3" name="Content Placeholder 2"/>
          <p:cNvSpPr>
            <a:spLocks noGrp="1"/>
          </p:cNvSpPr>
          <p:nvPr>
            <p:ph sz="half" idx="1"/>
          </p:nvPr>
        </p:nvSpPr>
        <p:spPr/>
        <p:txBody>
          <a:bodyPr/>
          <a:lstStyle/>
          <a:p>
            <a:pPr lvl="1"/>
            <a:r>
              <a:rPr lang="fr-FR" altLang="en-US" sz="2000" dirty="0"/>
              <a:t>Consolider les forces identifiées </a:t>
            </a:r>
          </a:p>
          <a:p>
            <a:pPr lvl="1"/>
            <a:r>
              <a:rPr lang="fr-FR" altLang="en-US" sz="2000" dirty="0"/>
              <a:t>Répondre aux besoins prioritaires</a:t>
            </a:r>
          </a:p>
          <a:p>
            <a:pPr marL="380893" indent="-302575">
              <a:buFont typeface="Wingdings" charset="2"/>
              <a:buChar char="§"/>
            </a:pPr>
            <a:r>
              <a:rPr lang="fr-FR" altLang="en-US" sz="2000" dirty="0"/>
              <a:t>Réalisable – des actions à court terme, réalistes, qui peuvent montrer les progrès assez rapidement</a:t>
            </a:r>
          </a:p>
          <a:p>
            <a:pPr marL="380893" indent="-302575">
              <a:buFont typeface="Wingdings" charset="2"/>
              <a:buChar char="§"/>
            </a:pPr>
            <a:r>
              <a:rPr lang="fr-FR" altLang="en-US" sz="2000" dirty="0"/>
              <a:t>Basé sur l’évaluation, il définit les services nécessaires </a:t>
            </a:r>
          </a:p>
          <a:p>
            <a:pPr marL="380893" indent="-302575">
              <a:buFont typeface="Wingdings" charset="2"/>
              <a:buChar char="§"/>
            </a:pPr>
            <a:r>
              <a:rPr lang="fr-FR" altLang="en-US" sz="2000" dirty="0"/>
              <a:t>Il répond d’abord aux besoins urgents et prioritaires </a:t>
            </a:r>
          </a:p>
          <a:p>
            <a:pPr marL="380893" indent="-302575">
              <a:buFont typeface="Wingdings" charset="2"/>
              <a:buChar char="§"/>
            </a:pPr>
            <a:r>
              <a:rPr lang="fr-FR" altLang="en-US" sz="2000" dirty="0"/>
              <a:t>Il tient compte des services disponibles pour chaque besoin et domaine</a:t>
            </a:r>
          </a:p>
          <a:p>
            <a:pPr marL="380893" indent="-302575">
              <a:buFont typeface="Wingdings" charset="2"/>
              <a:buChar char="§"/>
            </a:pPr>
            <a:r>
              <a:rPr lang="fr-FR" sz="2000" dirty="0"/>
              <a:t>Il est important de reconnaitre que le client est l’acteur au centre de la gestion de son ‘cas’</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37</a:t>
            </a:fld>
            <a:endParaRPr lang="en-US" dirty="0"/>
          </a:p>
        </p:txBody>
      </p:sp>
      <p:sp>
        <p:nvSpPr>
          <p:cNvPr id="5" name="Content Placeholder 4"/>
          <p:cNvSpPr>
            <a:spLocks noGrp="1"/>
          </p:cNvSpPr>
          <p:nvPr>
            <p:ph sz="quarter" idx="13"/>
          </p:nvPr>
        </p:nvSpPr>
        <p:spPr>
          <a:xfrm>
            <a:off x="681038" y="1812925"/>
            <a:ext cx="3188496" cy="3280070"/>
          </a:xfrm>
        </p:spPr>
        <p:txBody>
          <a:bodyPr anchor="ctr"/>
          <a:lstStyle/>
          <a:p>
            <a:r>
              <a:rPr lang="en-US" sz="2400" dirty="0" err="1">
                <a:ln w="3175">
                  <a:noFill/>
                </a:ln>
              </a:rPr>
              <a:t>Une</a:t>
            </a:r>
            <a:r>
              <a:rPr lang="en-US" sz="2400" dirty="0">
                <a:ln w="3175">
                  <a:noFill/>
                </a:ln>
              </a:rPr>
              <a:t> </a:t>
            </a:r>
            <a:r>
              <a:rPr lang="en-US" sz="2400" dirty="0" err="1">
                <a:ln w="3175">
                  <a:noFill/>
                </a:ln>
              </a:rPr>
              <a:t>série</a:t>
            </a:r>
            <a:r>
              <a:rPr lang="en-US" sz="2400" dirty="0">
                <a:ln w="3175">
                  <a:noFill/>
                </a:ln>
              </a:rPr>
              <a:t> </a:t>
            </a:r>
            <a:r>
              <a:rPr lang="en-US" sz="2400" dirty="0" err="1">
                <a:ln w="3175">
                  <a:noFill/>
                </a:ln>
              </a:rPr>
              <a:t>d’actions</a:t>
            </a:r>
            <a:r>
              <a:rPr lang="en-US" sz="2400" dirty="0">
                <a:ln w="3175">
                  <a:noFill/>
                </a:ln>
              </a:rPr>
              <a:t> </a:t>
            </a:r>
            <a:r>
              <a:rPr lang="en-US" sz="2400" dirty="0" err="1">
                <a:ln w="3175">
                  <a:noFill/>
                </a:ln>
              </a:rPr>
              <a:t>mesurables</a:t>
            </a:r>
            <a:r>
              <a:rPr lang="en-US" sz="2400" dirty="0">
                <a:ln w="3175">
                  <a:noFill/>
                </a:ln>
              </a:rPr>
              <a:t> et </a:t>
            </a:r>
            <a:r>
              <a:rPr lang="en-US" sz="2400" dirty="0" err="1">
                <a:ln w="3175">
                  <a:noFill/>
                </a:ln>
              </a:rPr>
              <a:t>décidées</a:t>
            </a:r>
            <a:r>
              <a:rPr lang="en-US" sz="2400" dirty="0">
                <a:ln w="3175">
                  <a:noFill/>
                </a:ln>
              </a:rPr>
              <a:t> qui ensemble </a:t>
            </a:r>
            <a:r>
              <a:rPr lang="en-US" sz="2400" dirty="0" err="1">
                <a:ln w="3175">
                  <a:noFill/>
                </a:ln>
              </a:rPr>
              <a:t>cherchent</a:t>
            </a:r>
            <a:r>
              <a:rPr lang="en-US" sz="2400" dirty="0">
                <a:ln w="3175">
                  <a:noFill/>
                </a:ln>
              </a:rPr>
              <a:t> </a:t>
            </a:r>
            <a:r>
              <a:rPr lang="en-US" sz="2400" dirty="0" err="1">
                <a:ln w="3175">
                  <a:noFill/>
                </a:ln>
              </a:rPr>
              <a:t>à</a:t>
            </a:r>
            <a:r>
              <a:rPr lang="en-US" sz="2400" dirty="0">
                <a:ln w="3175">
                  <a:noFill/>
                </a:ln>
              </a:rPr>
              <a:t>:</a:t>
            </a:r>
          </a:p>
        </p:txBody>
      </p:sp>
    </p:spTree>
    <p:extLst>
      <p:ext uri="{BB962C8B-B14F-4D97-AF65-F5344CB8AC3E}">
        <p14:creationId xmlns:p14="http://schemas.microsoft.com/office/powerpoint/2010/main" val="401444404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3"/>
          <p:cNvSpPr>
            <a:spLocks noGrp="1"/>
          </p:cNvSpPr>
          <p:nvPr>
            <p:ph type="title"/>
          </p:nvPr>
        </p:nvSpPr>
        <p:spPr/>
        <p:txBody>
          <a:bodyPr/>
          <a:lstStyle/>
          <a:p>
            <a:r>
              <a:rPr lang="en-US"/>
              <a:t>La </a:t>
            </a:r>
            <a:r>
              <a:rPr lang="fr-FR"/>
              <a:t>planification d’une prise en charge </a:t>
            </a:r>
            <a:endParaRPr lang="fr-FR" dirty="0"/>
          </a:p>
        </p:txBody>
      </p:sp>
      <p:sp>
        <p:nvSpPr>
          <p:cNvPr id="5" name="Content Placeholder 4"/>
          <p:cNvSpPr>
            <a:spLocks noGrp="1"/>
          </p:cNvSpPr>
          <p:nvPr>
            <p:ph sz="half" idx="1"/>
          </p:nvPr>
        </p:nvSpPr>
        <p:spPr/>
        <p:txBody>
          <a:bodyPr/>
          <a:lstStyle/>
          <a:p>
            <a:r>
              <a:rPr lang="en-AU" b="1" dirty="0">
                <a:solidFill>
                  <a:schemeClr val="accent1"/>
                </a:solidFill>
              </a:rPr>
              <a:t>UN PLAN DE PRISE EN CHARGE:</a:t>
            </a:r>
          </a:p>
          <a:p>
            <a:pPr marL="380893" indent="-302575">
              <a:spcBef>
                <a:spcPts val="0"/>
              </a:spcBef>
              <a:buFont typeface="Wingdings" charset="2"/>
              <a:buChar char="§"/>
            </a:pPr>
            <a:r>
              <a:rPr lang="fr-FR" dirty="0"/>
              <a:t>Est basé sur l’évaluation des besoins du client </a:t>
            </a:r>
          </a:p>
          <a:p>
            <a:pPr marL="380893" indent="-302575">
              <a:spcBef>
                <a:spcPts val="0"/>
              </a:spcBef>
              <a:buFont typeface="Wingdings" charset="2"/>
              <a:buChar char="§"/>
            </a:pPr>
            <a:r>
              <a:rPr lang="fr-FR" dirty="0"/>
              <a:t>Implique la participation des enfants , des familles et de la communauté</a:t>
            </a:r>
          </a:p>
          <a:p>
            <a:pPr marL="380893" indent="-302575">
              <a:spcBef>
                <a:spcPts val="0"/>
              </a:spcBef>
              <a:buFont typeface="Wingdings" charset="2"/>
              <a:buChar char="§"/>
            </a:pPr>
            <a:r>
              <a:rPr lang="fr-FR" dirty="0"/>
              <a:t>Doit fixer des objectifs atteignables dont ont peut apprécier la qualité et la quantité</a:t>
            </a:r>
          </a:p>
          <a:p>
            <a:pPr marL="380893" indent="-302575">
              <a:spcBef>
                <a:spcPts val="0"/>
              </a:spcBef>
              <a:buFont typeface="Wingdings" charset="2"/>
              <a:buChar char="§"/>
            </a:pPr>
            <a:r>
              <a:rPr lang="fr-FR" dirty="0"/>
              <a:t>Peut être fait en utilisant le modèle de plan de prise en charge</a:t>
            </a:r>
          </a:p>
        </p:txBody>
      </p:sp>
      <p:sp>
        <p:nvSpPr>
          <p:cNvPr id="3" name="Slide Number Placeholder 2"/>
          <p:cNvSpPr>
            <a:spLocks noGrp="1"/>
          </p:cNvSpPr>
          <p:nvPr>
            <p:ph type="sldNum" sz="quarter" idx="12"/>
          </p:nvPr>
        </p:nvSpPr>
        <p:spPr/>
        <p:txBody>
          <a:bodyPr/>
          <a:lstStyle/>
          <a:p>
            <a:fld id="{3AF21FA0-C69A-D549-B93E-AD7DB9D7EB7A}" type="slidenum">
              <a:rPr lang="en-US" smtClean="0"/>
              <a:pPr/>
              <a:t>38</a:t>
            </a:fld>
            <a:endParaRPr lang="en-US" dirty="0"/>
          </a:p>
        </p:txBody>
      </p:sp>
      <p:pic>
        <p:nvPicPr>
          <p:cNvPr id="7" name="Content Placeholder 6"/>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l="6484" r="6484"/>
          <a:stretch>
            <a:fillRect/>
          </a:stretch>
        </p:blipFill>
        <p:spPr/>
      </p:pic>
    </p:spTree>
    <p:extLst>
      <p:ext uri="{BB962C8B-B14F-4D97-AF65-F5344CB8AC3E}">
        <p14:creationId xmlns:p14="http://schemas.microsoft.com/office/powerpoint/2010/main" val="260892198"/>
      </p:ext>
    </p:extLst>
  </p:cSld>
  <p:clrMapOvr>
    <a:masterClrMapping/>
  </p:clrMapOvr>
  <p:transition spd="slow"/>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Title 3"/>
          <p:cNvSpPr>
            <a:spLocks noGrp="1"/>
          </p:cNvSpPr>
          <p:nvPr>
            <p:ph type="title"/>
          </p:nvPr>
        </p:nvSpPr>
        <p:spPr/>
        <p:txBody>
          <a:bodyPr/>
          <a:lstStyle/>
          <a:p>
            <a:r>
              <a:rPr lang="en-US"/>
              <a:t>La </a:t>
            </a:r>
            <a:r>
              <a:rPr lang="fr-FR"/>
              <a:t>planification d’une prise en charge </a:t>
            </a:r>
            <a:endParaRPr lang="fr-FR" dirty="0"/>
          </a:p>
        </p:txBody>
      </p:sp>
      <p:sp>
        <p:nvSpPr>
          <p:cNvPr id="5" name="Content Placeholder 4"/>
          <p:cNvSpPr>
            <a:spLocks noGrp="1"/>
          </p:cNvSpPr>
          <p:nvPr>
            <p:ph sz="half" idx="1"/>
          </p:nvPr>
        </p:nvSpPr>
        <p:spPr/>
        <p:txBody>
          <a:bodyPr/>
          <a:lstStyle/>
          <a:p>
            <a:pPr>
              <a:spcBef>
                <a:spcPts val="1765"/>
              </a:spcBef>
            </a:pPr>
            <a:r>
              <a:rPr lang="fr-FR" b="1" dirty="0">
                <a:solidFill>
                  <a:schemeClr val="accent1"/>
                </a:solidFill>
              </a:rPr>
              <a:t>LE PLAN COMPREND:</a:t>
            </a:r>
          </a:p>
          <a:p>
            <a:pPr marL="380893" indent="-302575">
              <a:spcBef>
                <a:spcPts val="0"/>
              </a:spcBef>
              <a:buFont typeface="Wingdings" charset="2"/>
              <a:buChar char="§"/>
            </a:pPr>
            <a:r>
              <a:rPr lang="fr-FR" dirty="0"/>
              <a:t>Les résultats souhaités pour l’enfant , la famille et/ou communauté</a:t>
            </a:r>
          </a:p>
          <a:p>
            <a:pPr marL="380893" indent="-302575">
              <a:spcBef>
                <a:spcPts val="0"/>
              </a:spcBef>
              <a:buFont typeface="Wingdings" charset="2"/>
              <a:buChar char="§"/>
            </a:pPr>
            <a:r>
              <a:rPr lang="fr-FR" dirty="0"/>
              <a:t>Les actions nécessaires à réaliser</a:t>
            </a:r>
          </a:p>
          <a:p>
            <a:pPr marL="380893" indent="-302575">
              <a:spcBef>
                <a:spcPts val="0"/>
              </a:spcBef>
              <a:buFont typeface="Wingdings" charset="2"/>
              <a:buChar char="§"/>
            </a:pPr>
            <a:r>
              <a:rPr lang="fr-FR" dirty="0"/>
              <a:t>Qui devrait les faire et avec l’aide de qui</a:t>
            </a:r>
          </a:p>
          <a:p>
            <a:pPr marL="380893" indent="-302575">
              <a:spcBef>
                <a:spcPts val="0"/>
              </a:spcBef>
              <a:buFont typeface="Wingdings" charset="2"/>
              <a:buChar char="§"/>
            </a:pPr>
            <a:r>
              <a:rPr lang="fr-FR" dirty="0"/>
              <a:t>Pour quand elles devraient être faites </a:t>
            </a:r>
          </a:p>
          <a:p>
            <a:pPr>
              <a:spcBef>
                <a:spcPts val="1765"/>
              </a:spcBef>
            </a:pPr>
            <a:r>
              <a:rPr lang="fr-FR" b="1" dirty="0">
                <a:solidFill>
                  <a:schemeClr val="accent1"/>
                </a:solidFill>
              </a:rPr>
              <a:t>LES PRINCIPALES </a:t>
            </a:r>
            <a:br>
              <a:rPr lang="fr-FR" b="1" dirty="0">
                <a:solidFill>
                  <a:schemeClr val="accent1"/>
                </a:solidFill>
              </a:rPr>
            </a:br>
            <a:r>
              <a:rPr lang="fr-FR" b="1" dirty="0">
                <a:solidFill>
                  <a:schemeClr val="accent1"/>
                </a:solidFill>
              </a:rPr>
              <a:t>CONSIDERATIONS SONT:</a:t>
            </a:r>
          </a:p>
          <a:p>
            <a:pPr marL="380893" indent="-302575">
              <a:spcBef>
                <a:spcPts val="0"/>
              </a:spcBef>
              <a:buFont typeface="Wingdings" charset="2"/>
              <a:buChar char="§"/>
            </a:pPr>
            <a:r>
              <a:rPr lang="fr-FR" dirty="0"/>
              <a:t>Consolider les forces </a:t>
            </a:r>
          </a:p>
          <a:p>
            <a:pPr marL="380893" indent="-302575">
              <a:spcBef>
                <a:spcPts val="0"/>
              </a:spcBef>
              <a:buFont typeface="Wingdings" charset="2"/>
              <a:buChar char="§"/>
            </a:pPr>
            <a:r>
              <a:rPr lang="fr-FR" dirty="0"/>
              <a:t>Les points de vue des enfants et des familles et de la communauté priment</a:t>
            </a:r>
          </a:p>
          <a:p>
            <a:pPr>
              <a:spcBef>
                <a:spcPts val="0"/>
              </a:spcBef>
            </a:pPr>
            <a:endParaRPr lang="en-AU" dirty="0"/>
          </a:p>
          <a:p>
            <a:pPr>
              <a:spcBef>
                <a:spcPts val="0"/>
              </a:spcBef>
            </a:pPr>
            <a:endParaRPr lang="en-US" dirty="0"/>
          </a:p>
        </p:txBody>
      </p:sp>
      <p:sp>
        <p:nvSpPr>
          <p:cNvPr id="3" name="Slide Number Placeholder 2"/>
          <p:cNvSpPr>
            <a:spLocks noGrp="1"/>
          </p:cNvSpPr>
          <p:nvPr>
            <p:ph type="sldNum" sz="quarter" idx="12"/>
          </p:nvPr>
        </p:nvSpPr>
        <p:spPr/>
        <p:txBody>
          <a:bodyPr/>
          <a:lstStyle/>
          <a:p>
            <a:fld id="{3AF21FA0-C69A-D549-B93E-AD7DB9D7EB7A}" type="slidenum">
              <a:rPr lang="en-US" smtClean="0"/>
              <a:pPr/>
              <a:t>39</a:t>
            </a:fld>
            <a:endParaRPr lang="en-US" dirty="0"/>
          </a:p>
        </p:txBody>
      </p:sp>
      <p:pic>
        <p:nvPicPr>
          <p:cNvPr id="7" name="Content Placeholder 6"/>
          <p:cNvPicPr>
            <a:picLocks noGrp="1" noChangeAspect="1"/>
          </p:cNvPicPr>
          <p:nvPr>
            <p:ph type="pic" sz="quarter" idx="13"/>
          </p:nvPr>
        </p:nvPicPr>
        <p:blipFill>
          <a:blip r:embed="rId3" cstate="email">
            <a:extLst>
              <a:ext uri="{28A0092B-C50C-407E-A947-70E740481C1C}">
                <a14:useLocalDpi xmlns:a14="http://schemas.microsoft.com/office/drawing/2010/main"/>
              </a:ext>
            </a:extLst>
          </a:blip>
          <a:srcRect l="6484" r="6484"/>
          <a:stretch>
            <a:fillRect/>
          </a:stretch>
        </p:blipFill>
        <p:spPr/>
      </p:pic>
    </p:spTree>
    <p:extLst>
      <p:ext uri="{BB962C8B-B14F-4D97-AF65-F5344CB8AC3E}">
        <p14:creationId xmlns:p14="http://schemas.microsoft.com/office/powerpoint/2010/main" val="1192221024"/>
      </p:ext>
    </p:extLst>
  </p:cSld>
  <p:clrMapOvr>
    <a:masterClrMapping/>
  </p:clrMapOvr>
  <p:transition spd="slow"/>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7"/>
            <a:ext cx="8543925" cy="1172220"/>
          </a:xfrm>
        </p:spPr>
        <p:txBody>
          <a:bodyPr/>
          <a:lstStyle/>
          <a:p>
            <a:r>
              <a:rPr lang="fr-BE"/>
              <a:t>Rappelez-vous! </a:t>
            </a:r>
            <a:endParaRPr lang="fr-BE" dirty="0"/>
          </a:p>
        </p:txBody>
      </p:sp>
      <p:pic>
        <p:nvPicPr>
          <p:cNvPr id="5" name="Content Placeholder 4"/>
          <p:cNvPicPr>
            <a:picLocks noGrp="1" noChangeAspect="1"/>
          </p:cNvPicPr>
          <p:nvPr>
            <p:ph idx="1"/>
          </p:nvPr>
        </p:nvPicPr>
        <p:blipFill rotWithShape="1">
          <a:blip r:embed="rId2" cstate="email">
            <a:extLst>
              <a:ext uri="{28A0092B-C50C-407E-A947-70E740481C1C}">
                <a14:useLocalDpi xmlns:a14="http://schemas.microsoft.com/office/drawing/2010/main"/>
              </a:ext>
            </a:extLst>
          </a:blip>
          <a:srcRect l="-1"/>
          <a:stretch/>
        </p:blipFill>
        <p:spPr>
          <a:xfrm>
            <a:off x="681040" y="1537347"/>
            <a:ext cx="8543924" cy="4819006"/>
          </a:xfrm>
        </p:spPr>
      </p:pic>
      <p:sp>
        <p:nvSpPr>
          <p:cNvPr id="3" name="Slide Number Placeholder 2"/>
          <p:cNvSpPr>
            <a:spLocks noGrp="1"/>
          </p:cNvSpPr>
          <p:nvPr>
            <p:ph type="sldNum" sz="quarter" idx="12"/>
          </p:nvPr>
        </p:nvSpPr>
        <p:spPr/>
        <p:txBody>
          <a:bodyPr/>
          <a:lstStyle/>
          <a:p>
            <a:fld id="{3AF21FA0-C69A-D549-B93E-AD7DB9D7EB7A}" type="slidenum">
              <a:rPr lang="en-US" smtClean="0"/>
              <a:pPr/>
              <a:t>4</a:t>
            </a:fld>
            <a:endParaRPr lang="en-US" dirty="0"/>
          </a:p>
        </p:txBody>
      </p:sp>
    </p:spTree>
    <p:extLst>
      <p:ext uri="{BB962C8B-B14F-4D97-AF65-F5344CB8AC3E}">
        <p14:creationId xmlns:p14="http://schemas.microsoft.com/office/powerpoint/2010/main" val="391125991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7" name="Diagram 176"/>
          <p:cNvGraphicFramePr/>
          <p:nvPr>
            <p:extLst/>
          </p:nvPr>
        </p:nvGraphicFramePr>
        <p:xfrm>
          <a:off x="730624" y="1116106"/>
          <a:ext cx="8337176" cy="563431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Title 3"/>
          <p:cNvSpPr>
            <a:spLocks noGrp="1"/>
          </p:cNvSpPr>
          <p:nvPr>
            <p:ph type="title"/>
          </p:nvPr>
        </p:nvSpPr>
        <p:spPr>
          <a:xfrm>
            <a:off x="1125632" y="258949"/>
            <a:ext cx="8099332" cy="750979"/>
          </a:xfrm>
        </p:spPr>
        <p:txBody>
          <a:bodyPr/>
          <a:lstStyle/>
          <a:p>
            <a:r>
              <a:rPr lang="en-US" dirty="0"/>
              <a:t>L</a:t>
            </a:r>
            <a:r>
              <a:rPr lang="fr-FR" dirty="0"/>
              <a:t>es étapes de prise en charge </a:t>
            </a:r>
            <a:br>
              <a:rPr lang="fr-FR" dirty="0"/>
            </a:br>
            <a:r>
              <a:rPr lang="fr-FR" dirty="0"/>
              <a:t>(ou le processus de la gestion de cas)</a:t>
            </a:r>
            <a:endParaRPr lang="fr-FR" dirty="0">
              <a:latin typeface="+mn-lt"/>
            </a:endParaRPr>
          </a:p>
        </p:txBody>
      </p:sp>
      <p:sp>
        <p:nvSpPr>
          <p:cNvPr id="2" name="Slide Number Placeholder 1"/>
          <p:cNvSpPr>
            <a:spLocks noGrp="1"/>
          </p:cNvSpPr>
          <p:nvPr>
            <p:ph type="sldNum" sz="quarter" idx="12"/>
          </p:nvPr>
        </p:nvSpPr>
        <p:spPr/>
        <p:txBody>
          <a:bodyPr/>
          <a:lstStyle/>
          <a:p>
            <a:fld id="{3AF21FA0-C69A-D549-B93E-AD7DB9D7EB7A}" type="slidenum">
              <a:rPr lang="en-US" smtClean="0"/>
              <a:pPr/>
              <a:t>40</a:t>
            </a:fld>
            <a:endParaRPr lang="en-US" dirty="0"/>
          </a:p>
        </p:txBody>
      </p:sp>
      <p:cxnSp>
        <p:nvCxnSpPr>
          <p:cNvPr id="181" name="Straight Arrow Connector 180"/>
          <p:cNvCxnSpPr/>
          <p:nvPr/>
        </p:nvCxnSpPr>
        <p:spPr>
          <a:xfrm flipV="1">
            <a:off x="1577788" y="2595282"/>
            <a:ext cx="2191871" cy="900953"/>
          </a:xfrm>
          <a:prstGeom prst="straightConnector1">
            <a:avLst/>
          </a:prstGeom>
          <a:ln w="76200">
            <a:solidFill>
              <a:schemeClr val="bg2">
                <a:alpha val="69000"/>
              </a:schemeClr>
            </a:solidFill>
            <a:prstDash val="sysDot"/>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243376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3"/>
          <p:cNvSpPr>
            <a:spLocks noGrp="1"/>
          </p:cNvSpPr>
          <p:nvPr>
            <p:ph type="title"/>
          </p:nvPr>
        </p:nvSpPr>
        <p:spPr/>
        <p:txBody>
          <a:bodyPr/>
          <a:lstStyle/>
          <a:p>
            <a:r>
              <a:rPr lang="fr-FR" dirty="0"/>
              <a:t>Un plan de prise en charge décrit</a:t>
            </a:r>
          </a:p>
        </p:txBody>
      </p:sp>
      <p:sp>
        <p:nvSpPr>
          <p:cNvPr id="5" name="Content Placeholder 4"/>
          <p:cNvSpPr>
            <a:spLocks noGrp="1"/>
          </p:cNvSpPr>
          <p:nvPr>
            <p:ph sz="half" idx="1"/>
          </p:nvPr>
        </p:nvSpPr>
        <p:spPr/>
        <p:txBody>
          <a:bodyPr/>
          <a:lstStyle/>
          <a:p>
            <a:r>
              <a:rPr lang="en-GB" altLang="en-US" dirty="0"/>
              <a:t>Les </a:t>
            </a:r>
            <a:r>
              <a:rPr lang="fr-FR" altLang="en-US" dirty="0"/>
              <a:t>soutien et services directs que les PTS peuvent fournir:</a:t>
            </a:r>
          </a:p>
          <a:p>
            <a:pPr lvl="1"/>
            <a:r>
              <a:rPr lang="fr-FR" altLang="en-US" dirty="0"/>
              <a:t>Information et conseil</a:t>
            </a:r>
          </a:p>
          <a:p>
            <a:pPr lvl="2"/>
            <a:r>
              <a:rPr lang="fr-FR" altLang="en-US" dirty="0"/>
              <a:t>Idées de discipline positive</a:t>
            </a:r>
          </a:p>
          <a:p>
            <a:pPr lvl="2"/>
            <a:r>
              <a:rPr lang="fr-FR" altLang="en-US" dirty="0"/>
              <a:t>Soutien psychosocial </a:t>
            </a:r>
          </a:p>
          <a:p>
            <a:pPr lvl="2"/>
            <a:r>
              <a:rPr lang="fr-FR" altLang="en-US" dirty="0"/>
              <a:t>Mécanismes de soutien mobilisant la communauté </a:t>
            </a:r>
          </a:p>
          <a:p>
            <a:pPr lvl="2"/>
            <a:r>
              <a:rPr lang="fr-FR" altLang="en-US" dirty="0"/>
              <a:t>Où trouver les ressources </a:t>
            </a:r>
          </a:p>
        </p:txBody>
      </p:sp>
      <p:sp>
        <p:nvSpPr>
          <p:cNvPr id="2" name="Content Placeholder 1"/>
          <p:cNvSpPr>
            <a:spLocks noGrp="1"/>
          </p:cNvSpPr>
          <p:nvPr>
            <p:ph sz="half" idx="2"/>
          </p:nvPr>
        </p:nvSpPr>
        <p:spPr>
          <a:xfrm>
            <a:off x="5014914" y="1813303"/>
            <a:ext cx="4210050" cy="4363661"/>
          </a:xfrm>
        </p:spPr>
        <p:txBody>
          <a:bodyPr/>
          <a:lstStyle/>
          <a:p>
            <a:pPr marL="87408" lvl="2" indent="0">
              <a:buNone/>
            </a:pPr>
            <a:r>
              <a:rPr lang="fr-FR" altLang="en-US" dirty="0"/>
              <a:t>Référencement pour les besoins de base tels que:</a:t>
            </a:r>
          </a:p>
          <a:p>
            <a:pPr lvl="2"/>
            <a:r>
              <a:rPr lang="fr-FR" altLang="en-US" dirty="0"/>
              <a:t>Enregistrement des naissances</a:t>
            </a:r>
          </a:p>
          <a:p>
            <a:pPr lvl="2"/>
            <a:r>
              <a:rPr lang="fr-FR" altLang="en-US" dirty="0"/>
              <a:t>Éducation ou scolarisation de l’enfant</a:t>
            </a:r>
          </a:p>
          <a:p>
            <a:pPr lvl="2"/>
            <a:r>
              <a:rPr lang="fr-FR" altLang="en-US" dirty="0"/>
              <a:t>Obtenir des vêtements</a:t>
            </a:r>
          </a:p>
          <a:p>
            <a:pPr lvl="2"/>
            <a:r>
              <a:rPr lang="fr-FR" altLang="en-US" dirty="0"/>
              <a:t>Nourriture pour le ménage</a:t>
            </a:r>
          </a:p>
          <a:p>
            <a:pPr lvl="2"/>
            <a:r>
              <a:rPr lang="fr-FR" altLang="en-US" dirty="0"/>
              <a:t>Autres ressources </a:t>
            </a:r>
          </a:p>
          <a:p>
            <a:pPr lvl="2"/>
            <a:r>
              <a:rPr lang="fr-FR" altLang="en-US" dirty="0"/>
              <a:t>Aide aux soins de santé</a:t>
            </a:r>
          </a:p>
          <a:p>
            <a:pPr lvl="2"/>
            <a:r>
              <a:rPr lang="fr-FR" altLang="en-US" dirty="0"/>
              <a:t>Hébergement </a:t>
            </a:r>
          </a:p>
          <a:p>
            <a:pPr lvl="2"/>
            <a:r>
              <a:rPr lang="fr-FR" altLang="en-US" dirty="0"/>
              <a:t>Etc.</a:t>
            </a:r>
          </a:p>
          <a:p>
            <a:endParaRPr lang="en-US" dirty="0"/>
          </a:p>
        </p:txBody>
      </p:sp>
      <p:sp>
        <p:nvSpPr>
          <p:cNvPr id="3" name="Slide Number Placeholder 2"/>
          <p:cNvSpPr>
            <a:spLocks noGrp="1"/>
          </p:cNvSpPr>
          <p:nvPr>
            <p:ph type="sldNum" sz="quarter" idx="12"/>
          </p:nvPr>
        </p:nvSpPr>
        <p:spPr/>
        <p:txBody>
          <a:bodyPr/>
          <a:lstStyle/>
          <a:p>
            <a:fld id="{CB571937-2FE9-4B8D-BAC8-4951D4C3B477}" type="slidenum">
              <a:rPr lang="en-GB" smtClean="0"/>
              <a:pPr/>
              <a:t>41</a:t>
            </a:fld>
            <a:endParaRPr lang="en-GB" dirty="0"/>
          </a:p>
        </p:txBody>
      </p:sp>
    </p:spTree>
    <p:extLst>
      <p:ext uri="{BB962C8B-B14F-4D97-AF65-F5344CB8AC3E}">
        <p14:creationId xmlns:p14="http://schemas.microsoft.com/office/powerpoint/2010/main" val="1805976613"/>
      </p:ext>
    </p:extLst>
  </p:cSld>
  <p:clrMapOvr>
    <a:masterClrMapping/>
  </p:clrMapOvr>
  <p:transition spd="slow"/>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Title 3"/>
          <p:cNvSpPr>
            <a:spLocks noGrp="1"/>
          </p:cNvSpPr>
          <p:nvPr>
            <p:ph type="title"/>
          </p:nvPr>
        </p:nvSpPr>
        <p:spPr/>
        <p:txBody>
          <a:bodyPr/>
          <a:lstStyle/>
          <a:p>
            <a:r>
              <a:rPr lang="fr-FR" dirty="0"/>
              <a:t>Un plan de prise en charge décrit</a:t>
            </a:r>
          </a:p>
        </p:txBody>
      </p:sp>
      <p:sp>
        <p:nvSpPr>
          <p:cNvPr id="5" name="Content Placeholder 4"/>
          <p:cNvSpPr>
            <a:spLocks noGrp="1"/>
          </p:cNvSpPr>
          <p:nvPr>
            <p:ph sz="half" idx="1"/>
          </p:nvPr>
        </p:nvSpPr>
        <p:spPr/>
        <p:txBody>
          <a:bodyPr/>
          <a:lstStyle/>
          <a:p>
            <a:r>
              <a:rPr lang="fr-FR" altLang="en-US" sz="2000" dirty="0">
                <a:ln w="3175">
                  <a:noFill/>
                </a:ln>
                <a:solidFill>
                  <a:schemeClr val="accent1"/>
                </a:solidFill>
              </a:rPr>
              <a:t>Référencements vers des services spécialisés </a:t>
            </a:r>
          </a:p>
          <a:p>
            <a:r>
              <a:rPr lang="fr-FR" altLang="en-US" sz="2000" dirty="0"/>
              <a:t>Les cas pour lesquels il faut référer vers un travailleur social, un centre médical ou un centre de soins intégrés:</a:t>
            </a:r>
          </a:p>
          <a:p>
            <a:pPr lvl="1"/>
            <a:r>
              <a:rPr lang="fr-FR" altLang="en-US" sz="2000" dirty="0"/>
              <a:t>L’enfant doit être retiré de son placement actuel en raison d’un danger immédiat ou d’un risque pour sa vie</a:t>
            </a:r>
          </a:p>
          <a:p>
            <a:pPr lvl="1"/>
            <a:r>
              <a:rPr lang="fr-FR" altLang="en-US" sz="2000" dirty="0"/>
              <a:t>Violences physiques continues</a:t>
            </a:r>
          </a:p>
          <a:p>
            <a:pPr lvl="1"/>
            <a:r>
              <a:rPr lang="fr-FR" altLang="en-US" sz="2000" dirty="0"/>
              <a:t>Négligence continue, absence des parents </a:t>
            </a:r>
          </a:p>
          <a:p>
            <a:endParaRPr lang="fr-FR" altLang="en-US" sz="2000" dirty="0"/>
          </a:p>
        </p:txBody>
      </p:sp>
      <p:sp>
        <p:nvSpPr>
          <p:cNvPr id="2" name="Content Placeholder 1"/>
          <p:cNvSpPr>
            <a:spLocks noGrp="1"/>
          </p:cNvSpPr>
          <p:nvPr>
            <p:ph sz="half" idx="2"/>
          </p:nvPr>
        </p:nvSpPr>
        <p:spPr/>
        <p:txBody>
          <a:bodyPr/>
          <a:lstStyle/>
          <a:p>
            <a:pPr lvl="1"/>
            <a:r>
              <a:rPr lang="fr-FR" altLang="en-US" sz="2000" dirty="0"/>
              <a:t>Enfant chef de ménage </a:t>
            </a:r>
          </a:p>
          <a:p>
            <a:pPr lvl="1"/>
            <a:r>
              <a:rPr lang="fr-FR" altLang="en-US" sz="2000" dirty="0"/>
              <a:t>Enfant ou famille nécessitant un dépistage VIH ou des services spécialisés en handicap</a:t>
            </a:r>
          </a:p>
          <a:p>
            <a:pPr lvl="1"/>
            <a:r>
              <a:rPr lang="fr-FR" altLang="en-US" sz="2000" dirty="0"/>
              <a:t>Enfant abandonné, dans la rue ou en danger de traite ou de mariage forcé </a:t>
            </a:r>
          </a:p>
          <a:p>
            <a:pPr lvl="1"/>
            <a:r>
              <a:rPr lang="fr-FR" altLang="en-US" sz="2000" dirty="0"/>
              <a:t>Le système juridique est impliqué, comme pour les abus sexuels ou des conflits avec la loi </a:t>
            </a:r>
          </a:p>
          <a:p>
            <a:pPr lvl="1"/>
            <a:r>
              <a:rPr lang="fr-FR" altLang="en-US" sz="2000" dirty="0"/>
              <a:t> L’enfant subit une discrimination à la maison</a:t>
            </a:r>
          </a:p>
          <a:p>
            <a:pPr lvl="1"/>
            <a:r>
              <a:rPr lang="fr-FR" altLang="en-US" sz="2000" dirty="0"/>
              <a:t>Violences domestiques à la maison</a:t>
            </a:r>
          </a:p>
          <a:p>
            <a:endParaRPr lang="en-GB" altLang="en-US" sz="2000" dirty="0"/>
          </a:p>
          <a:p>
            <a:endParaRPr lang="en-US" sz="2000" dirty="0"/>
          </a:p>
        </p:txBody>
      </p:sp>
      <p:sp>
        <p:nvSpPr>
          <p:cNvPr id="3" name="Slide Number Placeholder 2"/>
          <p:cNvSpPr>
            <a:spLocks noGrp="1"/>
          </p:cNvSpPr>
          <p:nvPr>
            <p:ph type="sldNum" sz="quarter" idx="12"/>
          </p:nvPr>
        </p:nvSpPr>
        <p:spPr/>
        <p:txBody>
          <a:bodyPr/>
          <a:lstStyle/>
          <a:p>
            <a:fld id="{CB571937-2FE9-4B8D-BAC8-4951D4C3B477}" type="slidenum">
              <a:rPr lang="en-GB" smtClean="0"/>
              <a:pPr/>
              <a:t>42</a:t>
            </a:fld>
            <a:endParaRPr lang="en-GB" dirty="0"/>
          </a:p>
        </p:txBody>
      </p:sp>
    </p:spTree>
    <p:extLst>
      <p:ext uri="{BB962C8B-B14F-4D97-AF65-F5344CB8AC3E}">
        <p14:creationId xmlns:p14="http://schemas.microsoft.com/office/powerpoint/2010/main" val="3363555682"/>
      </p:ext>
    </p:extLst>
  </p:cSld>
  <p:clrMapOvr>
    <a:masterClrMapping/>
  </p:clrMapOvr>
  <p:transition spd="slow"/>
</p:sld>
</file>

<file path=ppt/slides/slide4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fr-FR" dirty="0"/>
              <a:t>La mise en place d’un plan de prise </a:t>
            </a:r>
            <a:br>
              <a:rPr lang="fr-FR" dirty="0"/>
            </a:br>
            <a:r>
              <a:rPr lang="fr-FR" dirty="0"/>
              <a:t>en charge</a:t>
            </a:r>
            <a:r>
              <a:rPr lang="mr-IN" dirty="0"/>
              <a:t>-</a:t>
            </a:r>
            <a:r>
              <a:rPr lang="fr-FR" dirty="0"/>
              <a:t>la conférence familiale</a:t>
            </a:r>
            <a:endParaRPr lang="fr-FR" altLang="en-US" dirty="0"/>
          </a:p>
        </p:txBody>
      </p:sp>
      <p:sp>
        <p:nvSpPr>
          <p:cNvPr id="132099" name="Rectangle 3"/>
          <p:cNvSpPr>
            <a:spLocks noGrp="1" noChangeArrowheads="1"/>
          </p:cNvSpPr>
          <p:nvPr>
            <p:ph sz="half" idx="1"/>
          </p:nvPr>
        </p:nvSpPr>
        <p:spPr/>
        <p:txBody>
          <a:bodyPr/>
          <a:lstStyle/>
          <a:p>
            <a:pPr>
              <a:spcBef>
                <a:spcPts val="0"/>
              </a:spcBef>
            </a:pPr>
            <a:r>
              <a:rPr lang="fr-FR" altLang="en-US" sz="2100" b="1" dirty="0">
                <a:ln w="3175">
                  <a:noFill/>
                </a:ln>
              </a:rPr>
              <a:t>Introduire le soutien d’autres personnes </a:t>
            </a:r>
          </a:p>
          <a:p>
            <a:pPr>
              <a:spcBef>
                <a:spcPts val="1200"/>
              </a:spcBef>
            </a:pPr>
            <a:r>
              <a:rPr lang="fr-FR" altLang="en-US" sz="2100" dirty="0">
                <a:ln w="3175">
                  <a:noFill/>
                </a:ln>
              </a:rPr>
              <a:t>Option A: </a:t>
            </a:r>
            <a:r>
              <a:rPr lang="fr-FR" altLang="en-US" sz="2100" dirty="0"/>
              <a:t>Discussion avec un superviseur – habituellement quand le soutien nécessaire semble complexe </a:t>
            </a:r>
          </a:p>
          <a:p>
            <a:pPr>
              <a:spcBef>
                <a:spcPts val="1200"/>
              </a:spcBef>
            </a:pPr>
            <a:r>
              <a:rPr lang="fr-FR" altLang="en-US" sz="2100" dirty="0">
                <a:ln w="3175">
                  <a:noFill/>
                </a:ln>
              </a:rPr>
              <a:t>Option B: </a:t>
            </a:r>
            <a:r>
              <a:rPr lang="fr-FR" altLang="en-US" sz="2100" dirty="0"/>
              <a:t>Une ‘conférence de famille’ est une rencontre dirigée par le PTS où la personne concerné (le client) est présente et avec d’autres prestataires de services quand l’enfant ou la famille ont quelques idées sur leurs besoins et les solutions possibles mais ont besoin de la contribution de prestataires d’autres services </a:t>
            </a:r>
            <a:endParaRPr lang="en-US" altLang="en-US" sz="2100" dirty="0"/>
          </a:p>
          <a:p>
            <a:endParaRPr lang="en-US" altLang="en-US" sz="2100" dirty="0"/>
          </a:p>
          <a:p>
            <a:endParaRPr lang="en-US" altLang="en-US" sz="2100" dirty="0"/>
          </a:p>
          <a:p>
            <a:endParaRPr lang="en-US" altLang="en-US" sz="2100" dirty="0"/>
          </a:p>
          <a:p>
            <a:endParaRPr lang="en-US" altLang="en-US" sz="2100" dirty="0"/>
          </a:p>
        </p:txBody>
      </p:sp>
      <p:sp>
        <p:nvSpPr>
          <p:cNvPr id="2" name="Slide Number Placeholder 1"/>
          <p:cNvSpPr>
            <a:spLocks noGrp="1"/>
          </p:cNvSpPr>
          <p:nvPr>
            <p:ph type="sldNum" sz="quarter" idx="12"/>
          </p:nvPr>
        </p:nvSpPr>
        <p:spPr/>
        <p:txBody>
          <a:bodyPr/>
          <a:lstStyle/>
          <a:p>
            <a:fld id="{3AF21FA0-C69A-D549-B93E-AD7DB9D7EB7A}" type="slidenum">
              <a:rPr lang="en-US" smtClean="0"/>
              <a:pPr/>
              <a:t>43</a:t>
            </a:fld>
            <a:endParaRPr lang="en-US" dirty="0"/>
          </a:p>
        </p:txBody>
      </p:sp>
      <p:pic>
        <p:nvPicPr>
          <p:cNvPr id="4" name="Content Placeholder 3"/>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t="-22796" b="-22796"/>
          <a:stretch/>
        </p:blipFill>
        <p:spPr/>
      </p:pic>
    </p:spTree>
    <p:extLst>
      <p:ext uri="{BB962C8B-B14F-4D97-AF65-F5344CB8AC3E}">
        <p14:creationId xmlns:p14="http://schemas.microsoft.com/office/powerpoint/2010/main" val="20910571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209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209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4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fr-FR" dirty="0"/>
              <a:t>La mise en place d’un plan de prise </a:t>
            </a:r>
            <a:br>
              <a:rPr lang="fr-FR" dirty="0"/>
            </a:br>
            <a:r>
              <a:rPr lang="fr-FR" dirty="0"/>
              <a:t>en charge</a:t>
            </a:r>
            <a:r>
              <a:rPr lang="mr-IN" dirty="0"/>
              <a:t>-</a:t>
            </a:r>
            <a:r>
              <a:rPr lang="fr-FR" dirty="0"/>
              <a:t>la conférence familiale</a:t>
            </a:r>
            <a:endParaRPr lang="fr-FR" altLang="en-US" dirty="0"/>
          </a:p>
        </p:txBody>
      </p:sp>
      <p:sp>
        <p:nvSpPr>
          <p:cNvPr id="132099" name="Rectangle 3"/>
          <p:cNvSpPr>
            <a:spLocks noGrp="1" noChangeArrowheads="1"/>
          </p:cNvSpPr>
          <p:nvPr>
            <p:ph sz="half" idx="1"/>
          </p:nvPr>
        </p:nvSpPr>
        <p:spPr/>
        <p:txBody>
          <a:bodyPr/>
          <a:lstStyle/>
          <a:p>
            <a:r>
              <a:rPr lang="fr-FR" altLang="en-US" b="1" dirty="0">
                <a:ln w="3175">
                  <a:noFill/>
                </a:ln>
              </a:rPr>
              <a:t>Qui assiste à une conférence familiale</a:t>
            </a:r>
            <a:r>
              <a:rPr lang="mr-IN" altLang="en-US" b="1" dirty="0">
                <a:ln w="3175">
                  <a:noFill/>
                </a:ln>
              </a:rPr>
              <a:t>?</a:t>
            </a:r>
            <a:r>
              <a:rPr lang="fr-FR" altLang="en-US" b="1" dirty="0">
                <a:ln w="3175">
                  <a:noFill/>
                </a:ln>
              </a:rPr>
              <a:t> </a:t>
            </a:r>
          </a:p>
          <a:p>
            <a:pPr lvl="1"/>
            <a:r>
              <a:rPr lang="fr-FR" altLang="en-US" dirty="0"/>
              <a:t>L’enfant, si son âge le justifie </a:t>
            </a:r>
          </a:p>
          <a:p>
            <a:pPr lvl="1"/>
            <a:r>
              <a:rPr lang="fr-FR" altLang="en-US" dirty="0"/>
              <a:t>Le(s) parent(s) ou d’autres personnes qui s’occupent de l’enfant si nécessaire, comme la tante, un autre frère/sœur plus âgé(e) </a:t>
            </a:r>
          </a:p>
          <a:p>
            <a:pPr lvl="1"/>
            <a:r>
              <a:rPr lang="fr-FR" altLang="en-US" dirty="0"/>
              <a:t>Le para-travailleur Social </a:t>
            </a:r>
          </a:p>
          <a:p>
            <a:pPr lvl="1"/>
            <a:r>
              <a:rPr lang="fr-FR" altLang="en-US" dirty="0"/>
              <a:t>Le(s) soignant(s) et d’autres prestataires de services </a:t>
            </a:r>
          </a:p>
          <a:p>
            <a:pPr lvl="1"/>
            <a:r>
              <a:rPr lang="fr-FR" altLang="en-US" dirty="0"/>
              <a:t>Le représentant de la communauté </a:t>
            </a:r>
            <a:br>
              <a:rPr lang="fr-FR" altLang="en-US" dirty="0"/>
            </a:br>
            <a:r>
              <a:rPr lang="fr-FR" altLang="en-US" dirty="0"/>
              <a:t>(le chef du quartier ou le relais communautaire). </a:t>
            </a:r>
          </a:p>
          <a:p>
            <a:pPr marL="380893" indent="-302575">
              <a:buFont typeface="Wingdings" charset="2"/>
              <a:buChar char="§"/>
            </a:pPr>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a:p>
            <a:endParaRPr lang="en-US" altLang="en-US" dirty="0"/>
          </a:p>
        </p:txBody>
      </p:sp>
      <p:sp>
        <p:nvSpPr>
          <p:cNvPr id="2" name="Slide Number Placeholder 1"/>
          <p:cNvSpPr>
            <a:spLocks noGrp="1"/>
          </p:cNvSpPr>
          <p:nvPr>
            <p:ph type="sldNum" sz="quarter" idx="12"/>
          </p:nvPr>
        </p:nvSpPr>
        <p:spPr/>
        <p:txBody>
          <a:bodyPr/>
          <a:lstStyle/>
          <a:p>
            <a:fld id="{3AF21FA0-C69A-D549-B93E-AD7DB9D7EB7A}" type="slidenum">
              <a:rPr lang="en-US" smtClean="0"/>
              <a:pPr/>
              <a:t>44</a:t>
            </a:fld>
            <a:endParaRPr lang="en-US" dirty="0"/>
          </a:p>
        </p:txBody>
      </p:sp>
      <p:pic>
        <p:nvPicPr>
          <p:cNvPr id="4" name="Content Placeholder 3"/>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t="186" b="-38052"/>
          <a:stretch/>
        </p:blipFill>
        <p:spPr/>
      </p:pic>
    </p:spTree>
    <p:extLst>
      <p:ext uri="{BB962C8B-B14F-4D97-AF65-F5344CB8AC3E}">
        <p14:creationId xmlns:p14="http://schemas.microsoft.com/office/powerpoint/2010/main" val="42946142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2099">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3209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9" grpId="0" build="p"/>
    </p:bldLst>
  </p:timing>
</p:sld>
</file>

<file path=ppt/slides/slide4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r>
              <a:rPr lang="fr-FR" altLang="en-US" dirty="0"/>
              <a:t>De quoi discuter </a:t>
            </a:r>
            <a:br>
              <a:rPr lang="fr-FR" altLang="en-US" dirty="0"/>
            </a:br>
            <a:r>
              <a:rPr lang="fr-FR" altLang="en-US" dirty="0"/>
              <a:t>lors d’une conférence familiale? </a:t>
            </a:r>
          </a:p>
        </p:txBody>
      </p:sp>
      <p:sp>
        <p:nvSpPr>
          <p:cNvPr id="134147" name="Rectangle 3"/>
          <p:cNvSpPr>
            <a:spLocks noGrp="1" noChangeArrowheads="1"/>
          </p:cNvSpPr>
          <p:nvPr>
            <p:ph sz="half" idx="1"/>
          </p:nvPr>
        </p:nvSpPr>
        <p:spPr>
          <a:xfrm>
            <a:off x="681038" y="1813304"/>
            <a:ext cx="5927465" cy="4363661"/>
          </a:xfrm>
        </p:spPr>
        <p:txBody>
          <a:bodyPr/>
          <a:lstStyle/>
          <a:p>
            <a:r>
              <a:rPr lang="fr-FR" altLang="en-US" sz="2000" dirty="0"/>
              <a:t>Le PTS amène le ‘client’ qu’il n’a pas pu traiter seul au service social (chef de services/ travailleur social principal, les enquêteurs, relais communautaire, les services de la commune qui accompagnent l’enfant)</a:t>
            </a:r>
          </a:p>
          <a:p>
            <a:r>
              <a:rPr lang="fr-FR" altLang="en-US" sz="2000" dirty="0"/>
              <a:t>Présenter un résumé avec des informations pertinentes sur l’enfant et la famille et la communauté – L’enfant et la famille doivent en avoir eu connaissance et y avoir consenti auparavant </a:t>
            </a:r>
          </a:p>
          <a:p>
            <a:r>
              <a:rPr lang="fr-FR" altLang="en-US" sz="2000" dirty="0"/>
              <a:t>Discuter des forces de l’enfant et de la famille, de la communauté et surtout des besoins qui nécessitent l’intervention d’autres prestataires de services</a:t>
            </a:r>
          </a:p>
          <a:p>
            <a:r>
              <a:rPr lang="fr-FR" altLang="en-US" sz="2000" dirty="0"/>
              <a:t>Récapituler les points saillants </a:t>
            </a:r>
          </a:p>
        </p:txBody>
      </p:sp>
      <p:sp>
        <p:nvSpPr>
          <p:cNvPr id="3" name="Content Placeholder 2"/>
          <p:cNvSpPr>
            <a:spLocks noGrp="1"/>
          </p:cNvSpPr>
          <p:nvPr>
            <p:ph sz="half" idx="2"/>
          </p:nvPr>
        </p:nvSpPr>
        <p:spPr>
          <a:xfrm>
            <a:off x="6677310" y="1813304"/>
            <a:ext cx="2871804" cy="4363661"/>
          </a:xfrm>
        </p:spPr>
        <p:txBody>
          <a:bodyPr/>
          <a:lstStyle/>
          <a:p>
            <a:pPr algn="ctr"/>
            <a:r>
              <a:rPr lang="fr-FR" altLang="en-US" b="1" dirty="0">
                <a:ln w="3175">
                  <a:noFill/>
                </a:ln>
              </a:rPr>
              <a:t>CHOISIR LES OPTIONS:</a:t>
            </a:r>
          </a:p>
          <a:p>
            <a:pPr algn="ctr"/>
            <a:endParaRPr lang="en-US" dirty="0"/>
          </a:p>
        </p:txBody>
      </p:sp>
      <p:sp>
        <p:nvSpPr>
          <p:cNvPr id="2" name="Slide Number Placeholder 1"/>
          <p:cNvSpPr>
            <a:spLocks noGrp="1"/>
          </p:cNvSpPr>
          <p:nvPr>
            <p:ph type="sldNum" sz="quarter" idx="12"/>
          </p:nvPr>
        </p:nvSpPr>
        <p:spPr/>
        <p:txBody>
          <a:bodyPr/>
          <a:lstStyle/>
          <a:p>
            <a:fld id="{3AF21FA0-C69A-D549-B93E-AD7DB9D7EB7A}" type="slidenum">
              <a:rPr lang="en-US" smtClean="0"/>
              <a:pPr/>
              <a:t>45</a:t>
            </a:fld>
            <a:endParaRPr lang="en-US" dirty="0"/>
          </a:p>
        </p:txBody>
      </p:sp>
      <p:sp>
        <p:nvSpPr>
          <p:cNvPr id="9" name="Rectangle 8"/>
          <p:cNvSpPr/>
          <p:nvPr/>
        </p:nvSpPr>
        <p:spPr>
          <a:xfrm>
            <a:off x="6863846" y="2632576"/>
            <a:ext cx="2685268" cy="16683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tLang="en-US" sz="2000" b="1" dirty="0">
                <a:solidFill>
                  <a:schemeClr val="bg2"/>
                </a:solidFill>
              </a:rPr>
              <a:t>Préparer le plan de prise en charge/qui fait quoi, quand, où, comment et avec qui</a:t>
            </a:r>
          </a:p>
        </p:txBody>
      </p:sp>
      <p:sp>
        <p:nvSpPr>
          <p:cNvPr id="10" name="Rectangle 9"/>
          <p:cNvSpPr/>
          <p:nvPr/>
        </p:nvSpPr>
        <p:spPr>
          <a:xfrm>
            <a:off x="6932653" y="4300924"/>
            <a:ext cx="2549274" cy="166834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altLang="en-US" sz="2000" b="1" dirty="0">
                <a:solidFill>
                  <a:schemeClr val="accent4"/>
                </a:solidFill>
              </a:rPr>
              <a:t>Clore la </a:t>
            </a:r>
            <a:br>
              <a:rPr lang="fr-FR" altLang="en-US" sz="2000" b="1" dirty="0">
                <a:solidFill>
                  <a:schemeClr val="accent4"/>
                </a:solidFill>
              </a:rPr>
            </a:br>
            <a:r>
              <a:rPr lang="fr-FR" altLang="en-US" sz="2000" b="1" dirty="0">
                <a:solidFill>
                  <a:schemeClr val="accent4"/>
                </a:solidFill>
              </a:rPr>
              <a:t>conférence</a:t>
            </a:r>
            <a:endParaRPr lang="en-US" sz="2000" b="1" dirty="0">
              <a:solidFill>
                <a:schemeClr val="accent4"/>
              </a:solidFill>
            </a:endParaRPr>
          </a:p>
        </p:txBody>
      </p:sp>
    </p:spTree>
    <p:extLst>
      <p:ext uri="{BB962C8B-B14F-4D97-AF65-F5344CB8AC3E}">
        <p14:creationId xmlns:p14="http://schemas.microsoft.com/office/powerpoint/2010/main" val="46629724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414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414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4147">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4147">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4147" grpId="0" build="p"/>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Title 3"/>
          <p:cNvSpPr>
            <a:spLocks noGrp="1"/>
          </p:cNvSpPr>
          <p:nvPr>
            <p:ph type="title"/>
          </p:nvPr>
        </p:nvSpPr>
        <p:spPr/>
        <p:txBody>
          <a:bodyPr/>
          <a:lstStyle/>
          <a:p>
            <a:r>
              <a:rPr lang="fr-FR"/>
              <a:t>Le suivi et la révision du cas</a:t>
            </a:r>
            <a:endParaRPr lang="fr-FR" dirty="0"/>
          </a:p>
        </p:txBody>
      </p:sp>
      <p:sp>
        <p:nvSpPr>
          <p:cNvPr id="5" name="Content Placeholder 4"/>
          <p:cNvSpPr>
            <a:spLocks noGrp="1"/>
          </p:cNvSpPr>
          <p:nvPr>
            <p:ph sz="half" idx="1"/>
          </p:nvPr>
        </p:nvSpPr>
        <p:spPr/>
        <p:txBody>
          <a:bodyPr/>
          <a:lstStyle/>
          <a:p>
            <a:r>
              <a:rPr lang="fr-FR" b="1" dirty="0">
                <a:ln w="3175">
                  <a:noFill/>
                </a:ln>
                <a:solidFill>
                  <a:schemeClr val="accent1"/>
                </a:solidFill>
              </a:rPr>
              <a:t>Le suivi: </a:t>
            </a:r>
            <a:r>
              <a:rPr lang="fr-FR" dirty="0"/>
              <a:t>Vérifier que les activités retenues ont été réalisées et que les objectifs de l’enfant et de la famille ont été atteints tout au long du processus de gestion de cas.</a:t>
            </a:r>
          </a:p>
          <a:p>
            <a:pPr marL="380893" indent="-302575">
              <a:buFont typeface="Wingdings" charset="2"/>
              <a:buChar char="§"/>
            </a:pPr>
            <a:r>
              <a:rPr lang="fr-FR" dirty="0"/>
              <a:t> Vous pouvez utiliser l’Annexe 3 pour enregistrer vos visites de suivi et vos appels jusqu’à ce que l’objectif soit atteint ou le dossier clôturé pour une autre raison. </a:t>
            </a:r>
            <a:r>
              <a:rPr lang="en-GB" dirty="0"/>
              <a:t>	</a:t>
            </a:r>
          </a:p>
        </p:txBody>
      </p:sp>
      <p:sp>
        <p:nvSpPr>
          <p:cNvPr id="2" name="Content Placeholder 1"/>
          <p:cNvSpPr>
            <a:spLocks noGrp="1"/>
          </p:cNvSpPr>
          <p:nvPr>
            <p:ph sz="half" idx="2"/>
          </p:nvPr>
        </p:nvSpPr>
        <p:spPr/>
        <p:txBody>
          <a:bodyPr/>
          <a:lstStyle/>
          <a:p>
            <a:r>
              <a:rPr lang="fr-BE" b="1" dirty="0">
                <a:ln w="3175">
                  <a:noFill/>
                </a:ln>
                <a:solidFill>
                  <a:schemeClr val="accent1"/>
                </a:solidFill>
              </a:rPr>
              <a:t>La révision: </a:t>
            </a:r>
            <a:r>
              <a:rPr lang="fr-BE" dirty="0"/>
              <a:t>Réfléchir à la mise en place de la gestion du cas</a:t>
            </a:r>
          </a:p>
          <a:p>
            <a:r>
              <a:rPr lang="fr-BE" dirty="0"/>
              <a:t>Les objectifs du cas sont-ils atteints</a:t>
            </a:r>
            <a:r>
              <a:rPr lang="en-US" dirty="0"/>
              <a:t>?</a:t>
            </a:r>
            <a:r>
              <a:rPr lang="fr-BE" dirty="0"/>
              <a:t> </a:t>
            </a:r>
          </a:p>
          <a:p>
            <a:r>
              <a:rPr lang="fr-BE" b="1" dirty="0">
                <a:ln w="3175">
                  <a:noFill/>
                </a:ln>
              </a:rPr>
              <a:t>Si non, comment les modifier? </a:t>
            </a:r>
          </a:p>
          <a:p>
            <a:pPr lvl="1"/>
            <a:r>
              <a:rPr lang="fr-BE" dirty="0"/>
              <a:t>La révision peut être effectuée rapidement en regardant les progrès du client. D’anciens objectifs peuvent être repris à nouveau. </a:t>
            </a:r>
          </a:p>
        </p:txBody>
      </p:sp>
      <p:sp>
        <p:nvSpPr>
          <p:cNvPr id="3" name="Slide Number Placeholder 2"/>
          <p:cNvSpPr>
            <a:spLocks noGrp="1"/>
          </p:cNvSpPr>
          <p:nvPr>
            <p:ph type="sldNum" sz="quarter" idx="12"/>
          </p:nvPr>
        </p:nvSpPr>
        <p:spPr/>
        <p:txBody>
          <a:bodyPr/>
          <a:lstStyle/>
          <a:p>
            <a:fld id="{CB571937-2FE9-4B8D-BAC8-4951D4C3B477}" type="slidenum">
              <a:rPr lang="en-GB" smtClean="0"/>
              <a:pPr/>
              <a:t>46</a:t>
            </a:fld>
            <a:endParaRPr lang="en-GB" dirty="0"/>
          </a:p>
        </p:txBody>
      </p:sp>
    </p:spTree>
    <p:extLst>
      <p:ext uri="{BB962C8B-B14F-4D97-AF65-F5344CB8AC3E}">
        <p14:creationId xmlns:p14="http://schemas.microsoft.com/office/powerpoint/2010/main" val="2079407350"/>
      </p:ext>
    </p:extLst>
  </p:cSld>
  <p:clrMapOvr>
    <a:masterClrMapping/>
  </p:clrMapOvr>
  <p:transition spd="slow"/>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Title 1"/>
          <p:cNvSpPr>
            <a:spLocks noGrp="1"/>
          </p:cNvSpPr>
          <p:nvPr>
            <p:ph type="title"/>
          </p:nvPr>
        </p:nvSpPr>
        <p:spPr/>
        <p:txBody>
          <a:bodyPr/>
          <a:lstStyle/>
          <a:p>
            <a:r>
              <a:rPr lang="fr-FR" dirty="0"/>
              <a:t>La clôture du dossier </a:t>
            </a:r>
            <a:br>
              <a:rPr lang="fr-FR" dirty="0"/>
            </a:br>
            <a:r>
              <a:rPr lang="fr-FR" dirty="0">
                <a:latin typeface="+mn-lt"/>
              </a:rPr>
              <a:t>(le sevrage)</a:t>
            </a:r>
          </a:p>
        </p:txBody>
      </p:sp>
      <p:sp>
        <p:nvSpPr>
          <p:cNvPr id="3" name="Content Placeholder 2"/>
          <p:cNvSpPr>
            <a:spLocks noGrp="1"/>
          </p:cNvSpPr>
          <p:nvPr>
            <p:ph sz="half" idx="1"/>
          </p:nvPr>
        </p:nvSpPr>
        <p:spPr/>
        <p:txBody>
          <a:bodyPr/>
          <a:lstStyle/>
          <a:p>
            <a:r>
              <a:rPr lang="en-AU" altLang="en-US" dirty="0"/>
              <a:t>Le </a:t>
            </a:r>
            <a:r>
              <a:rPr lang="fr-FR" altLang="en-US" dirty="0"/>
              <a:t>moment où le travail avec l’enfant et la famille se termine</a:t>
            </a:r>
            <a:r>
              <a:rPr lang="en-AU" altLang="en-US" dirty="0"/>
              <a:t>. </a:t>
            </a:r>
          </a:p>
          <a:p>
            <a:r>
              <a:rPr lang="fr-BE" altLang="en-US" b="1" dirty="0">
                <a:ln w="3175">
                  <a:noFill/>
                </a:ln>
                <a:solidFill>
                  <a:schemeClr val="accent1"/>
                </a:solidFill>
              </a:rPr>
              <a:t>Les critères </a:t>
            </a:r>
            <a:r>
              <a:rPr lang="fr-BE" altLang="en-US" dirty="0"/>
              <a:t>pour clôturer un dossier doivent être déterminés:</a:t>
            </a:r>
            <a:endParaRPr lang="en-AU" altLang="en-US" dirty="0"/>
          </a:p>
          <a:p>
            <a:pPr lvl="1"/>
            <a:r>
              <a:rPr lang="en-US" altLang="en-US" dirty="0"/>
              <a:t>Le </a:t>
            </a:r>
            <a:r>
              <a:rPr lang="fr-FR" altLang="en-US" dirty="0"/>
              <a:t>client a atteint ses buts/a déménagé/est décédé </a:t>
            </a:r>
          </a:p>
          <a:p>
            <a:pPr lvl="1"/>
            <a:r>
              <a:rPr lang="fr-FR" altLang="en-US" dirty="0"/>
              <a:t>Le client refuse de participer au plan malgré tous les efforts du gestionnaire pour l’aider </a:t>
            </a:r>
          </a:p>
          <a:p>
            <a:pPr lvl="1"/>
            <a:r>
              <a:rPr lang="fr-FR" altLang="en-US" dirty="0"/>
              <a:t>Le temps accordé est expiré (dans les cas où les services sont limités dans le temps</a:t>
            </a:r>
            <a:r>
              <a:rPr lang="en-US" altLang="en-US" dirty="0"/>
              <a:t>)</a:t>
            </a:r>
          </a:p>
        </p:txBody>
      </p:sp>
      <p:sp>
        <p:nvSpPr>
          <p:cNvPr id="13" name="Content Placeholder 12"/>
          <p:cNvSpPr>
            <a:spLocks noGrp="1"/>
          </p:cNvSpPr>
          <p:nvPr>
            <p:ph sz="half" idx="2"/>
          </p:nvPr>
        </p:nvSpPr>
        <p:spPr/>
        <p:txBody>
          <a:bodyPr/>
          <a:lstStyle/>
          <a:p>
            <a:r>
              <a:rPr lang="en-AU" altLang="en-US" dirty="0"/>
              <a:t>Si </a:t>
            </a:r>
            <a:r>
              <a:rPr lang="fr-BE" altLang="en-US" dirty="0"/>
              <a:t>un PTS travaillant avec un enfant ou une famille pense qu’il n’y a plus besoin d’aide, il devra transférer le dossier au MINAS ou à un travailleur social pour classement</a:t>
            </a:r>
          </a:p>
          <a:p>
            <a:r>
              <a:rPr lang="en-AU" altLang="en-US" dirty="0"/>
              <a:t>Le </a:t>
            </a:r>
            <a:r>
              <a:rPr lang="fr-FR" altLang="en-US" dirty="0"/>
              <a:t>PTS pourra remplir le formulaire de clôture du dossier pour ses propres dossiers</a:t>
            </a:r>
            <a:r>
              <a:rPr lang="en-AU" altLang="en-US" dirty="0"/>
              <a:t>.</a:t>
            </a:r>
          </a:p>
        </p:txBody>
      </p:sp>
      <p:sp>
        <p:nvSpPr>
          <p:cNvPr id="2" name="Slide Number Placeholder 1"/>
          <p:cNvSpPr>
            <a:spLocks noGrp="1"/>
          </p:cNvSpPr>
          <p:nvPr>
            <p:ph type="sldNum" sz="quarter" idx="12"/>
          </p:nvPr>
        </p:nvSpPr>
        <p:spPr/>
        <p:txBody>
          <a:bodyPr/>
          <a:lstStyle/>
          <a:p>
            <a:fld id="{3AF21FA0-C69A-D549-B93E-AD7DB9D7EB7A}" type="slidenum">
              <a:rPr lang="en-US" smtClean="0"/>
              <a:pPr/>
              <a:t>47</a:t>
            </a:fld>
            <a:endParaRPr lang="en-US" dirty="0"/>
          </a:p>
        </p:txBody>
      </p:sp>
    </p:spTree>
    <p:extLst>
      <p:ext uri="{BB962C8B-B14F-4D97-AF65-F5344CB8AC3E}">
        <p14:creationId xmlns:p14="http://schemas.microsoft.com/office/powerpoint/2010/main" val="38122234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4.10</a:t>
            </a:r>
            <a:endParaRPr lang="en-US" dirty="0"/>
          </a:p>
        </p:txBody>
      </p:sp>
      <p:sp>
        <p:nvSpPr>
          <p:cNvPr id="3" name="Text Placeholder 2"/>
          <p:cNvSpPr>
            <a:spLocks noGrp="1"/>
          </p:cNvSpPr>
          <p:nvPr>
            <p:ph type="body" idx="1"/>
          </p:nvPr>
        </p:nvSpPr>
        <p:spPr/>
        <p:txBody>
          <a:bodyPr/>
          <a:lstStyle/>
          <a:p>
            <a:r>
              <a:rPr lang="fr-FR"/>
              <a:t>Les mécanismes de coordination</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48</a:t>
            </a:fld>
            <a:endParaRPr lang="en-US" dirty="0"/>
          </a:p>
        </p:txBody>
      </p:sp>
    </p:spTree>
    <p:extLst>
      <p:ext uri="{BB962C8B-B14F-4D97-AF65-F5344CB8AC3E}">
        <p14:creationId xmlns:p14="http://schemas.microsoft.com/office/powerpoint/2010/main" val="45836146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Les mécanismes de coordination</a:t>
            </a:r>
            <a:endParaRPr lang="fr-FR" dirty="0"/>
          </a:p>
        </p:txBody>
      </p:sp>
      <p:sp>
        <p:nvSpPr>
          <p:cNvPr id="4" name="Content Placeholder 3"/>
          <p:cNvSpPr>
            <a:spLocks noGrp="1"/>
          </p:cNvSpPr>
          <p:nvPr>
            <p:ph sz="half" idx="1"/>
          </p:nvPr>
        </p:nvSpPr>
        <p:spPr/>
        <p:txBody>
          <a:bodyPr anchor="t"/>
          <a:lstStyle/>
          <a:p>
            <a:r>
              <a:rPr lang="fr-FR" dirty="0"/>
              <a:t>Le système de référencement dépend d'une coordination régulière et cohérente de l'information, dans et entre les différents secteurs.</a:t>
            </a:r>
          </a:p>
          <a:p>
            <a:pPr lvl="1"/>
            <a:r>
              <a:rPr lang="fr-FR" dirty="0"/>
              <a:t>Réunion entre les intervenants clés</a:t>
            </a:r>
          </a:p>
          <a:p>
            <a:pPr lvl="1"/>
            <a:r>
              <a:rPr lang="fr-FR" dirty="0"/>
              <a:t>Réunion de coordination partagée</a:t>
            </a:r>
          </a:p>
          <a:p>
            <a:pPr lvl="1"/>
            <a:r>
              <a:rPr lang="fr-FR" dirty="0"/>
              <a:t>Coordination continue de l'information</a:t>
            </a:r>
          </a:p>
        </p:txBody>
      </p:sp>
      <p:pic>
        <p:nvPicPr>
          <p:cNvPr id="3" name="Content Placeholder 2"/>
          <p:cNvPicPr>
            <a:picLocks noGrp="1" noChangeAspect="1"/>
          </p:cNvPicPr>
          <p:nvPr>
            <p:ph sz="half" idx="2"/>
          </p:nvPr>
        </p:nvPicPr>
        <p:blipFill>
          <a:blip r:embed="rId2" cstate="email">
            <a:extLst>
              <a:ext uri="{28A0092B-C50C-407E-A947-70E740481C1C}">
                <a14:useLocalDpi xmlns:a14="http://schemas.microsoft.com/office/drawing/2010/main"/>
              </a:ext>
            </a:extLst>
          </a:blip>
          <a:stretch>
            <a:fillRect/>
          </a:stretch>
        </p:blipFill>
        <p:spPr>
          <a:xfrm>
            <a:off x="5014913" y="1861852"/>
            <a:ext cx="4210050" cy="4266184"/>
          </a:xfrm>
        </p:spPr>
      </p:pic>
      <p:sp>
        <p:nvSpPr>
          <p:cNvPr id="5" name="Slide Number Placeholder 4"/>
          <p:cNvSpPr>
            <a:spLocks noGrp="1"/>
          </p:cNvSpPr>
          <p:nvPr>
            <p:ph type="sldNum" sz="quarter" idx="12"/>
          </p:nvPr>
        </p:nvSpPr>
        <p:spPr/>
        <p:txBody>
          <a:bodyPr/>
          <a:lstStyle/>
          <a:p>
            <a:fld id="{CB571937-2FE9-4B8D-BAC8-4951D4C3B477}" type="slidenum">
              <a:rPr lang="en-GB" smtClean="0"/>
              <a:pPr/>
              <a:t>49</a:t>
            </a:fld>
            <a:endParaRPr lang="en-GB" dirty="0"/>
          </a:p>
        </p:txBody>
      </p:sp>
    </p:spTree>
    <p:extLst>
      <p:ext uri="{BB962C8B-B14F-4D97-AF65-F5344CB8AC3E}">
        <p14:creationId xmlns:p14="http://schemas.microsoft.com/office/powerpoint/2010/main" val="12579399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BE"/>
              <a:t>Vous êtes le pont </a:t>
            </a:r>
            <a:br>
              <a:rPr lang="fr-BE"/>
            </a:br>
            <a:r>
              <a:rPr lang="fr-BE"/>
              <a:t>entre l’enfant et le soutien</a:t>
            </a:r>
            <a:endParaRPr lang="fr-BE" b="1" dirty="0"/>
          </a:p>
        </p:txBody>
      </p:sp>
      <p:sp>
        <p:nvSpPr>
          <p:cNvPr id="6" name="Content Placeholder 2"/>
          <p:cNvSpPr>
            <a:spLocks noGrp="1"/>
          </p:cNvSpPr>
          <p:nvPr>
            <p:ph sz="half" idx="1"/>
          </p:nvPr>
        </p:nvSpPr>
        <p:spPr>
          <a:xfrm>
            <a:off x="887896" y="3363591"/>
            <a:ext cx="4009636" cy="2992759"/>
          </a:xfrm>
          <a:prstGeom prst="round2SameRect">
            <a:avLst>
              <a:gd name="adj1" fmla="val 0"/>
              <a:gd name="adj2" fmla="val 12315"/>
            </a:avLst>
          </a:prstGeom>
          <a:solidFill>
            <a:schemeClr val="bg1"/>
          </a:solidFill>
          <a:ln w="38100">
            <a:solidFill>
              <a:srgbClr val="2E2380"/>
            </a:solidFill>
          </a:ln>
        </p:spPr>
        <p:txBody>
          <a:bodyPr anchor="ctr">
            <a:noAutofit/>
          </a:bodyPr>
          <a:lstStyle/>
          <a:p>
            <a:pPr marL="380893" indent="-302575">
              <a:spcBef>
                <a:spcPts val="0"/>
              </a:spcBef>
              <a:buFont typeface="Wingdings" charset="2"/>
              <a:buChar char="§"/>
            </a:pPr>
            <a:r>
              <a:rPr lang="fr-FR" sz="1900" b="1" dirty="0">
                <a:ln w="3175">
                  <a:noFill/>
                </a:ln>
                <a:solidFill>
                  <a:schemeClr val="tx2"/>
                </a:solidFill>
              </a:rPr>
              <a:t>Identifier</a:t>
            </a:r>
            <a:r>
              <a:rPr lang="fr-FR" sz="1900" dirty="0">
                <a:ln w="3175">
                  <a:noFill/>
                </a:ln>
                <a:solidFill>
                  <a:schemeClr val="accent4"/>
                </a:solidFill>
              </a:rPr>
              <a:t> </a:t>
            </a:r>
            <a:r>
              <a:rPr lang="fr-FR" sz="1900" dirty="0">
                <a:ln w="3175">
                  <a:noFill/>
                </a:ln>
              </a:rPr>
              <a:t>les enfants et les familles vulnérables qui ont besoin d’une aide </a:t>
            </a:r>
          </a:p>
          <a:p>
            <a:pPr marL="380893" indent="-302575">
              <a:spcBef>
                <a:spcPts val="0"/>
              </a:spcBef>
              <a:buFont typeface="Wingdings" charset="2"/>
              <a:buChar char="§"/>
            </a:pPr>
            <a:r>
              <a:rPr lang="fr-FR" sz="1900" b="1" dirty="0">
                <a:ln w="3175">
                  <a:noFill/>
                </a:ln>
                <a:solidFill>
                  <a:schemeClr val="tx2"/>
                </a:solidFill>
              </a:rPr>
              <a:t>Entreprendre</a:t>
            </a:r>
            <a:r>
              <a:rPr lang="fr-FR" sz="1900" dirty="0">
                <a:ln w="3175">
                  <a:noFill/>
                </a:ln>
                <a:solidFill>
                  <a:schemeClr val="accent5">
                    <a:lumMod val="75000"/>
                  </a:schemeClr>
                </a:solidFill>
              </a:rPr>
              <a:t> </a:t>
            </a:r>
            <a:r>
              <a:rPr lang="fr-FR" sz="1900" dirty="0">
                <a:ln w="3175">
                  <a:noFill/>
                </a:ln>
              </a:rPr>
              <a:t>des activités pour renforcer et préserver la famille </a:t>
            </a:r>
          </a:p>
          <a:p>
            <a:pPr marL="380893" indent="-302575">
              <a:spcBef>
                <a:spcPts val="0"/>
              </a:spcBef>
              <a:buFont typeface="Wingdings" charset="2"/>
              <a:buChar char="§"/>
            </a:pPr>
            <a:r>
              <a:rPr lang="fr-FR" sz="1900" b="1" dirty="0">
                <a:ln w="3175">
                  <a:noFill/>
                </a:ln>
                <a:solidFill>
                  <a:schemeClr val="tx2"/>
                </a:solidFill>
              </a:rPr>
              <a:t>Mettre </a:t>
            </a:r>
            <a:r>
              <a:rPr lang="fr-FR" sz="1900" dirty="0">
                <a:ln w="3175">
                  <a:noFill/>
                </a:ln>
              </a:rPr>
              <a:t>les enfants et les familles </a:t>
            </a:r>
            <a:r>
              <a:rPr lang="fr-FR" sz="1900" b="1" dirty="0">
                <a:ln w="3175">
                  <a:noFill/>
                </a:ln>
                <a:solidFill>
                  <a:schemeClr val="tx2"/>
                </a:solidFill>
              </a:rPr>
              <a:t>en contact </a:t>
            </a:r>
            <a:r>
              <a:rPr lang="fr-FR" sz="1900" dirty="0">
                <a:ln w="3175">
                  <a:noFill/>
                </a:ln>
              </a:rPr>
              <a:t>avec les ressources dont ils ont besoin</a:t>
            </a:r>
          </a:p>
        </p:txBody>
      </p:sp>
      <p:sp>
        <p:nvSpPr>
          <p:cNvPr id="3" name="Content Placeholder 2"/>
          <p:cNvSpPr>
            <a:spLocks noGrp="1"/>
          </p:cNvSpPr>
          <p:nvPr>
            <p:ph sz="half" idx="2"/>
          </p:nvPr>
        </p:nvSpPr>
        <p:spPr>
          <a:xfrm>
            <a:off x="5008469" y="3363591"/>
            <a:ext cx="4095773" cy="2992759"/>
          </a:xfrm>
          <a:prstGeom prst="round2SameRect">
            <a:avLst>
              <a:gd name="adj1" fmla="val 0"/>
              <a:gd name="adj2" fmla="val 12808"/>
            </a:avLst>
          </a:prstGeom>
          <a:solidFill>
            <a:schemeClr val="bg1"/>
          </a:solidFill>
          <a:ln w="38100">
            <a:solidFill>
              <a:srgbClr val="2E2380"/>
            </a:solidFill>
          </a:ln>
        </p:spPr>
        <p:txBody>
          <a:bodyPr anchor="ctr"/>
          <a:lstStyle/>
          <a:p>
            <a:pPr marL="380893" indent="-302575">
              <a:spcBef>
                <a:spcPts val="0"/>
              </a:spcBef>
              <a:buFont typeface="Wingdings" charset="2"/>
              <a:buChar char="§"/>
            </a:pPr>
            <a:r>
              <a:rPr lang="fr-FR" sz="1900" b="1" dirty="0">
                <a:ln w="3175">
                  <a:noFill/>
                </a:ln>
                <a:solidFill>
                  <a:schemeClr val="tx2"/>
                </a:solidFill>
              </a:rPr>
              <a:t>Fournir un appui de base </a:t>
            </a:r>
            <a:r>
              <a:rPr lang="fr-FR" sz="1900" dirty="0">
                <a:ln w="3175">
                  <a:noFill/>
                </a:ln>
                <a:solidFill>
                  <a:srgbClr val="000000"/>
                </a:solidFill>
              </a:rPr>
              <a:t>au domicile</a:t>
            </a:r>
          </a:p>
          <a:p>
            <a:pPr marL="380893" indent="-302575">
              <a:spcBef>
                <a:spcPts val="0"/>
              </a:spcBef>
              <a:buFont typeface="Wingdings" charset="2"/>
              <a:buChar char="§"/>
            </a:pPr>
            <a:r>
              <a:rPr lang="fr-FR" sz="1900" b="1" dirty="0">
                <a:ln w="3175">
                  <a:noFill/>
                </a:ln>
                <a:solidFill>
                  <a:schemeClr val="tx2"/>
                </a:solidFill>
              </a:rPr>
              <a:t>Référer</a:t>
            </a:r>
            <a:r>
              <a:rPr lang="fr-FR" sz="1900" b="1" dirty="0">
                <a:ln w="3175">
                  <a:noFill/>
                </a:ln>
                <a:solidFill>
                  <a:srgbClr val="79308C"/>
                </a:solidFill>
              </a:rPr>
              <a:t> </a:t>
            </a:r>
            <a:r>
              <a:rPr lang="fr-FR" sz="1900" dirty="0">
                <a:ln w="3175">
                  <a:noFill/>
                </a:ln>
                <a:solidFill>
                  <a:srgbClr val="000000"/>
                </a:solidFill>
              </a:rPr>
              <a:t>les cas complexes vers des travailleurs sociaux professionnels</a:t>
            </a:r>
          </a:p>
          <a:p>
            <a:pPr marL="380893" indent="-302575">
              <a:spcBef>
                <a:spcPts val="0"/>
              </a:spcBef>
              <a:buFont typeface="Wingdings" charset="2"/>
              <a:buChar char="§"/>
            </a:pPr>
            <a:r>
              <a:rPr lang="fr-FR" sz="1900" b="1" dirty="0">
                <a:ln w="3175">
                  <a:noFill/>
                </a:ln>
                <a:solidFill>
                  <a:schemeClr val="tx2"/>
                </a:solidFill>
              </a:rPr>
              <a:t>Faciliter</a:t>
            </a:r>
            <a:r>
              <a:rPr lang="fr-FR" sz="1900" b="1" dirty="0">
                <a:ln w="3175">
                  <a:noFill/>
                </a:ln>
                <a:solidFill>
                  <a:srgbClr val="79308C"/>
                </a:solidFill>
              </a:rPr>
              <a:t> </a:t>
            </a:r>
            <a:r>
              <a:rPr lang="fr-FR" sz="1900" dirty="0">
                <a:ln w="3175">
                  <a:noFill/>
                </a:ln>
                <a:solidFill>
                  <a:srgbClr val="000000"/>
                </a:solidFill>
              </a:rPr>
              <a:t>la gestion de cas </a:t>
            </a:r>
          </a:p>
          <a:p>
            <a:pPr marL="380893" indent="-302575">
              <a:spcBef>
                <a:spcPts val="0"/>
              </a:spcBef>
              <a:buFont typeface="Wingdings" charset="2"/>
              <a:buChar char="§"/>
            </a:pPr>
            <a:r>
              <a:rPr lang="fr-FR" sz="1900" b="1" dirty="0">
                <a:ln w="3175">
                  <a:noFill/>
                </a:ln>
                <a:solidFill>
                  <a:schemeClr val="tx2"/>
                </a:solidFill>
              </a:rPr>
              <a:t>Collaborer</a:t>
            </a:r>
            <a:r>
              <a:rPr lang="fr-FR" sz="1900" b="1" dirty="0">
                <a:ln w="3175">
                  <a:noFill/>
                </a:ln>
                <a:solidFill>
                  <a:srgbClr val="797979">
                    <a:lumMod val="75000"/>
                  </a:srgbClr>
                </a:solidFill>
              </a:rPr>
              <a:t> </a:t>
            </a:r>
            <a:r>
              <a:rPr lang="fr-FR" sz="1900" dirty="0">
                <a:ln w="3175">
                  <a:noFill/>
                </a:ln>
                <a:solidFill>
                  <a:srgbClr val="000000"/>
                </a:solidFill>
              </a:rPr>
              <a:t>avec d’autres secteurs pour fournir un accès holistique</a:t>
            </a:r>
          </a:p>
        </p:txBody>
      </p:sp>
      <p:sp>
        <p:nvSpPr>
          <p:cNvPr id="4" name="Slide Number Placeholder 3"/>
          <p:cNvSpPr>
            <a:spLocks noGrp="1"/>
          </p:cNvSpPr>
          <p:nvPr>
            <p:ph type="sldNum" sz="quarter" idx="12"/>
          </p:nvPr>
        </p:nvSpPr>
        <p:spPr/>
        <p:txBody>
          <a:bodyPr/>
          <a:lstStyle/>
          <a:p>
            <a:fld id="{3AF21FA0-C69A-D549-B93E-AD7DB9D7EB7A}" type="slidenum">
              <a:rPr lang="en-US" smtClean="0"/>
              <a:pPr/>
              <a:t>5</a:t>
            </a:fld>
            <a:endParaRPr lang="en-US" dirty="0"/>
          </a:p>
        </p:txBody>
      </p:sp>
      <p:pic>
        <p:nvPicPr>
          <p:cNvPr id="10" name="Picture 9"/>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53282" y="1654205"/>
            <a:ext cx="4888500" cy="1700467"/>
          </a:xfrm>
          <a:prstGeom prst="rect">
            <a:avLst/>
          </a:prstGeom>
        </p:spPr>
      </p:pic>
      <p:sp>
        <p:nvSpPr>
          <p:cNvPr id="11" name="Round Same Side Corner Rectangle 10"/>
          <p:cNvSpPr/>
          <p:nvPr/>
        </p:nvSpPr>
        <p:spPr>
          <a:xfrm>
            <a:off x="887896" y="2840732"/>
            <a:ext cx="4009636" cy="522859"/>
          </a:xfrm>
          <a:prstGeom prst="round2SameRect">
            <a:avLst/>
          </a:prstGeom>
          <a:solidFill>
            <a:srgbClr val="2E2380"/>
          </a:solidFill>
          <a:ln w="38100">
            <a:solidFill>
              <a:srgbClr val="2E2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59"/>
          </a:p>
        </p:txBody>
      </p:sp>
      <p:sp>
        <p:nvSpPr>
          <p:cNvPr id="13" name="Round Same Side Corner Rectangle 12"/>
          <p:cNvSpPr/>
          <p:nvPr/>
        </p:nvSpPr>
        <p:spPr>
          <a:xfrm>
            <a:off x="5008469" y="2840731"/>
            <a:ext cx="4095773" cy="522859"/>
          </a:xfrm>
          <a:prstGeom prst="round2SameRect">
            <a:avLst/>
          </a:prstGeom>
          <a:solidFill>
            <a:srgbClr val="2E2380"/>
          </a:solidFill>
          <a:ln w="38100">
            <a:solidFill>
              <a:srgbClr val="2E238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59"/>
          </a:p>
        </p:txBody>
      </p:sp>
    </p:spTree>
    <p:extLst>
      <p:ext uri="{BB962C8B-B14F-4D97-AF65-F5344CB8AC3E}">
        <p14:creationId xmlns:p14="http://schemas.microsoft.com/office/powerpoint/2010/main" val="1173061685"/>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4.11</a:t>
            </a:r>
            <a:endParaRPr lang="en-US" dirty="0"/>
          </a:p>
        </p:txBody>
      </p:sp>
      <p:sp>
        <p:nvSpPr>
          <p:cNvPr id="3" name="Text Placeholder 2"/>
          <p:cNvSpPr>
            <a:spLocks noGrp="1"/>
          </p:cNvSpPr>
          <p:nvPr>
            <p:ph type="body" idx="1"/>
          </p:nvPr>
        </p:nvSpPr>
        <p:spPr/>
        <p:txBody>
          <a:bodyPr/>
          <a:lstStyle/>
          <a:p>
            <a:r>
              <a:rPr lang="fr-FR" dirty="0"/>
              <a:t>La préparation pour </a:t>
            </a:r>
            <a:br>
              <a:rPr lang="fr-FR" dirty="0"/>
            </a:br>
            <a:r>
              <a:rPr lang="fr-FR" dirty="0"/>
              <a:t>l’observation sur le terrain/ les échanges</a:t>
            </a:r>
            <a:endParaRPr lang="en-US"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50</a:t>
            </a:fld>
            <a:endParaRPr lang="en-US" dirty="0"/>
          </a:p>
        </p:txBody>
      </p:sp>
    </p:spTree>
    <p:extLst>
      <p:ext uri="{BB962C8B-B14F-4D97-AF65-F5344CB8AC3E}">
        <p14:creationId xmlns:p14="http://schemas.microsoft.com/office/powerpoint/2010/main" val="39432657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objectifs d’une visite de terrain</a:t>
            </a:r>
          </a:p>
        </p:txBody>
      </p:sp>
      <p:sp>
        <p:nvSpPr>
          <p:cNvPr id="3" name="Content Placeholder 2"/>
          <p:cNvSpPr>
            <a:spLocks noGrp="1"/>
          </p:cNvSpPr>
          <p:nvPr>
            <p:ph sz="half" idx="1"/>
          </p:nvPr>
        </p:nvSpPr>
        <p:spPr/>
        <p:txBody>
          <a:bodyPr>
            <a:normAutofit lnSpcReduction="10000"/>
          </a:bodyPr>
          <a:lstStyle/>
          <a:p>
            <a:pPr>
              <a:spcBef>
                <a:spcPts val="0"/>
              </a:spcBef>
            </a:pPr>
            <a:r>
              <a:rPr lang="fr-FR" dirty="0"/>
              <a:t>Utiliser les connaissances et les compétences apprises à ce stade, avec des enfants, des familles réelles ainsi que celles des membres de la communauté , dont:</a:t>
            </a:r>
          </a:p>
          <a:p>
            <a:pPr lvl="1"/>
            <a:r>
              <a:rPr lang="fr-FR" dirty="0"/>
              <a:t>L’écoute active </a:t>
            </a:r>
          </a:p>
          <a:p>
            <a:pPr lvl="1"/>
            <a:r>
              <a:rPr lang="fr-FR" dirty="0"/>
              <a:t>L’évaluation des forces (ressources matérielles, matériels, niveau intellectuel,…)</a:t>
            </a:r>
          </a:p>
          <a:p>
            <a:pPr lvl="1"/>
            <a:r>
              <a:rPr lang="fr-FR" dirty="0"/>
              <a:t>L’évaluation des besoins </a:t>
            </a:r>
          </a:p>
          <a:p>
            <a:pPr lvl="1"/>
            <a:r>
              <a:rPr lang="fr-FR" dirty="0"/>
              <a:t>L’identification des sources locales de soutien </a:t>
            </a:r>
          </a:p>
          <a:p>
            <a:pPr lvl="1"/>
            <a:r>
              <a:rPr lang="fr-FR" dirty="0"/>
              <a:t>L’utilisation des formulaires et la tenue des dossiers </a:t>
            </a:r>
          </a:p>
        </p:txBody>
      </p:sp>
      <p:sp>
        <p:nvSpPr>
          <p:cNvPr id="5" name="Slide Number Placeholder 4"/>
          <p:cNvSpPr>
            <a:spLocks noGrp="1"/>
          </p:cNvSpPr>
          <p:nvPr>
            <p:ph type="sldNum" sz="quarter" idx="12"/>
          </p:nvPr>
        </p:nvSpPr>
        <p:spPr/>
        <p:txBody>
          <a:bodyPr/>
          <a:lstStyle/>
          <a:p>
            <a:fld id="{CB571937-2FE9-4B8D-BAC8-4951D4C3B477}" type="slidenum">
              <a:rPr lang="en-GB" smtClean="0"/>
              <a:pPr/>
              <a:t>51</a:t>
            </a:fld>
            <a:endParaRPr lang="en-GB" dirty="0"/>
          </a:p>
        </p:txBody>
      </p:sp>
      <p:pic>
        <p:nvPicPr>
          <p:cNvPr id="7" name="Content Placeholder 6"/>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127188304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objectifs d’une visite de terrain</a:t>
            </a:r>
          </a:p>
        </p:txBody>
      </p:sp>
      <p:sp>
        <p:nvSpPr>
          <p:cNvPr id="3" name="Content Placeholder 2"/>
          <p:cNvSpPr>
            <a:spLocks noGrp="1"/>
          </p:cNvSpPr>
          <p:nvPr>
            <p:ph sz="half" idx="1"/>
          </p:nvPr>
        </p:nvSpPr>
        <p:spPr/>
        <p:txBody>
          <a:bodyPr>
            <a:normAutofit/>
          </a:bodyPr>
          <a:lstStyle/>
          <a:p>
            <a:r>
              <a:rPr lang="fr-FR" dirty="0"/>
              <a:t>Consolider les valeurs et les principes de:</a:t>
            </a:r>
          </a:p>
          <a:p>
            <a:pPr lvl="1"/>
            <a:r>
              <a:rPr lang="fr-FR" dirty="0"/>
              <a:t>L’intérêt supérieur de l’enfant</a:t>
            </a:r>
          </a:p>
          <a:p>
            <a:pPr lvl="1"/>
            <a:r>
              <a:rPr lang="fr-FR" dirty="0"/>
              <a:t>La confidentialité</a:t>
            </a:r>
          </a:p>
          <a:p>
            <a:pPr lvl="1"/>
            <a:r>
              <a:rPr lang="fr-FR" dirty="0"/>
              <a:t>La participation</a:t>
            </a:r>
          </a:p>
          <a:p>
            <a:pPr lvl="1"/>
            <a:r>
              <a:rPr lang="fr-FR" dirty="0"/>
              <a:t>L’autonomie du client </a:t>
            </a:r>
          </a:p>
          <a:p>
            <a:pPr lvl="1"/>
            <a:r>
              <a:rPr lang="fr-FR" dirty="0"/>
              <a:t>La pratique basée sur les forces </a:t>
            </a:r>
          </a:p>
          <a:p>
            <a:pPr lvl="1"/>
            <a:r>
              <a:rPr lang="fr-FR" dirty="0"/>
              <a:t>L’importance de construire une relation de travail positive</a:t>
            </a:r>
          </a:p>
        </p:txBody>
      </p:sp>
      <p:sp>
        <p:nvSpPr>
          <p:cNvPr id="5" name="Slide Number Placeholder 4"/>
          <p:cNvSpPr>
            <a:spLocks noGrp="1"/>
          </p:cNvSpPr>
          <p:nvPr>
            <p:ph type="sldNum" sz="quarter" idx="12"/>
          </p:nvPr>
        </p:nvSpPr>
        <p:spPr/>
        <p:txBody>
          <a:bodyPr/>
          <a:lstStyle/>
          <a:p>
            <a:fld id="{CB571937-2FE9-4B8D-BAC8-4951D4C3B477}" type="slidenum">
              <a:rPr lang="en-GB" smtClean="0"/>
              <a:pPr/>
              <a:t>52</a:t>
            </a:fld>
            <a:endParaRPr lang="en-GB" dirty="0"/>
          </a:p>
        </p:txBody>
      </p:sp>
      <p:pic>
        <p:nvPicPr>
          <p:cNvPr id="7" name="Content Placeholder 6"/>
          <p:cNvPicPr>
            <a:picLocks noGrp="1" noChangeAspect="1"/>
          </p:cNvPicPr>
          <p:nvPr>
            <p:ph type="pic" sz="quarter" idx="13"/>
          </p:nvPr>
        </p:nvPicPr>
        <p:blipFill>
          <a:blip r:embed="rId2" cstate="email">
            <a:extLst>
              <a:ext uri="{28A0092B-C50C-407E-A947-70E740481C1C}">
                <a14:useLocalDpi xmlns:a14="http://schemas.microsoft.com/office/drawing/2010/main"/>
              </a:ext>
            </a:extLst>
          </a:blip>
          <a:srcRect/>
          <a:stretch>
            <a:fillRect/>
          </a:stretch>
        </p:blipFill>
        <p:spPr/>
      </p:pic>
    </p:spTree>
    <p:extLst>
      <p:ext uri="{BB962C8B-B14F-4D97-AF65-F5344CB8AC3E}">
        <p14:creationId xmlns:p14="http://schemas.microsoft.com/office/powerpoint/2010/main" val="3629025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BE" dirty="0"/>
              <a:t>Avant la visite de terrain</a:t>
            </a:r>
          </a:p>
        </p:txBody>
      </p:sp>
      <p:sp>
        <p:nvSpPr>
          <p:cNvPr id="7" name="Content Placeholder 6"/>
          <p:cNvSpPr>
            <a:spLocks noGrp="1"/>
          </p:cNvSpPr>
          <p:nvPr>
            <p:ph idx="1"/>
          </p:nvPr>
        </p:nvSpPr>
        <p:spPr/>
        <p:txBody>
          <a:bodyPr>
            <a:normAutofit fontScale="92500"/>
          </a:bodyPr>
          <a:lstStyle/>
          <a:p>
            <a:pPr marL="430308" indent="-342900">
              <a:buFont typeface="Wingdings" charset="2"/>
              <a:buChar char="§"/>
            </a:pPr>
            <a:r>
              <a:rPr lang="fr-FR" dirty="0"/>
              <a:t>Vous allez rendre visite à des enfants et des familles qui ont été informés de votre venue. </a:t>
            </a:r>
          </a:p>
          <a:p>
            <a:pPr marL="430308" indent="-342900">
              <a:buFont typeface="Wingdings" charset="2"/>
              <a:buChar char="§"/>
            </a:pPr>
            <a:r>
              <a:rPr lang="fr-FR" dirty="0"/>
              <a:t>Ils ont donné leur accord pour que vous leur parliez. </a:t>
            </a:r>
          </a:p>
          <a:p>
            <a:pPr marL="430308" indent="-342900">
              <a:buFont typeface="Wingdings" charset="2"/>
              <a:buChar char="§"/>
            </a:pPr>
            <a:r>
              <a:rPr lang="fr-FR" dirty="0"/>
              <a:t>Ils s’attendent à ce que vous leur posiez des questions du formulaire d’évaluation. Avant de le faire, parlez avec l’organisation hôte afin d’être informé de tout point important dont vous devriez avoir connaissance avant de rencontrer l’enfant et sa famille.</a:t>
            </a:r>
          </a:p>
          <a:p>
            <a:pPr marL="430308" indent="-342900">
              <a:buFont typeface="Wingdings" charset="2"/>
              <a:buChar char="§"/>
            </a:pPr>
            <a:r>
              <a:rPr lang="fr-FR" dirty="0"/>
              <a:t>Relisez tous les outils et les feuilles d’information des Modules 2, 3 et 4 concernant l’évaluation des besoins et la communication avec les enfants et les familles. </a:t>
            </a:r>
          </a:p>
          <a:p>
            <a:r>
              <a:rPr lang="fr-FR" dirty="0">
                <a:ln w="3175">
                  <a:noFill/>
                </a:ln>
              </a:rPr>
              <a:t>Soyez bien préparé(e) !</a:t>
            </a:r>
          </a:p>
          <a:p>
            <a:r>
              <a:rPr lang="fr-FR" dirty="0"/>
              <a:t>Si vous avez des questions, vous pouvez toujours les poser au superviseur qui sera avec vous sur le terrain. </a:t>
            </a:r>
          </a:p>
        </p:txBody>
      </p:sp>
      <p:sp>
        <p:nvSpPr>
          <p:cNvPr id="5" name="Slide Number Placeholder 4"/>
          <p:cNvSpPr>
            <a:spLocks noGrp="1"/>
          </p:cNvSpPr>
          <p:nvPr>
            <p:ph type="sldNum" sz="quarter" idx="12"/>
          </p:nvPr>
        </p:nvSpPr>
        <p:spPr/>
        <p:txBody>
          <a:bodyPr/>
          <a:lstStyle/>
          <a:p>
            <a:fld id="{CB571937-2FE9-4B8D-BAC8-4951D4C3B477}" type="slidenum">
              <a:rPr lang="en-GB" smtClean="0"/>
              <a:pPr/>
              <a:t>53</a:t>
            </a:fld>
            <a:endParaRPr lang="en-GB"/>
          </a:p>
        </p:txBody>
      </p:sp>
    </p:spTree>
    <p:extLst>
      <p:ext uri="{BB962C8B-B14F-4D97-AF65-F5344CB8AC3E}">
        <p14:creationId xmlns:p14="http://schemas.microsoft.com/office/powerpoint/2010/main" val="2955956437"/>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Ce qu’il faut garder en </a:t>
            </a:r>
            <a:br>
              <a:rPr lang="fr-FR" dirty="0"/>
            </a:br>
            <a:r>
              <a:rPr lang="fr-FR" dirty="0"/>
              <a:t>tête pendant l’observation de terrain</a:t>
            </a:r>
          </a:p>
        </p:txBody>
      </p:sp>
      <p:sp>
        <p:nvSpPr>
          <p:cNvPr id="3" name="Content Placeholder 2"/>
          <p:cNvSpPr>
            <a:spLocks noGrp="1"/>
          </p:cNvSpPr>
          <p:nvPr>
            <p:ph sz="half" idx="1"/>
          </p:nvPr>
        </p:nvSpPr>
        <p:spPr/>
        <p:txBody>
          <a:bodyPr/>
          <a:lstStyle/>
          <a:p>
            <a:r>
              <a:rPr lang="fr-FR" sz="2000" dirty="0"/>
              <a:t>Vous assurer que les clients comprennent le but de votre visite et ont donné leur consentement formel par écrit (ou empreinte de pouce). </a:t>
            </a:r>
          </a:p>
          <a:p>
            <a:r>
              <a:rPr lang="fr-FR" sz="2000" dirty="0"/>
              <a:t>Ce n’est pas un simple exercice, mais un cas réel qui va recevoir un soutien de l’organisation hôte. </a:t>
            </a:r>
          </a:p>
          <a:p>
            <a:r>
              <a:rPr lang="fr-FR" sz="2000" dirty="0"/>
              <a:t>Il ne faudrait pas plus de quatre participants à la fois plus un superviseur par famille visitée, afin que les familles ne soient pas submergées (si possible moins de quatre).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54</a:t>
            </a:fld>
            <a:endParaRPr lang="en-US" dirty="0"/>
          </a:p>
        </p:txBody>
      </p:sp>
      <p:pic>
        <p:nvPicPr>
          <p:cNvPr id="7" name="Content Placeholder 6"/>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b="-32562"/>
          <a:stretch/>
        </p:blipFill>
        <p:spPr/>
      </p:pic>
    </p:spTree>
    <p:extLst>
      <p:ext uri="{BB962C8B-B14F-4D97-AF65-F5344CB8AC3E}">
        <p14:creationId xmlns:p14="http://schemas.microsoft.com/office/powerpoint/2010/main" val="4621554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Ce qu’il faut garder en </a:t>
            </a:r>
            <a:br>
              <a:rPr lang="fr-FR" dirty="0"/>
            </a:br>
            <a:r>
              <a:rPr lang="fr-FR" dirty="0"/>
              <a:t>tête pendant l’observation de terrain</a:t>
            </a:r>
          </a:p>
        </p:txBody>
      </p:sp>
      <p:sp>
        <p:nvSpPr>
          <p:cNvPr id="3" name="Content Placeholder 2"/>
          <p:cNvSpPr>
            <a:spLocks noGrp="1"/>
          </p:cNvSpPr>
          <p:nvPr>
            <p:ph sz="half" idx="1"/>
          </p:nvPr>
        </p:nvSpPr>
        <p:spPr/>
        <p:txBody>
          <a:bodyPr/>
          <a:lstStyle/>
          <a:p>
            <a:r>
              <a:rPr lang="fr-FR" sz="2000" dirty="0"/>
              <a:t>Avant d’aller chez la famille, les rôles de chaque participant devraient être définis.</a:t>
            </a:r>
          </a:p>
          <a:p>
            <a:pPr lvl="1"/>
            <a:r>
              <a:rPr lang="fr-FR" sz="2000" dirty="0"/>
              <a:t>Est-ce le superviseur qui introduit le cas</a:t>
            </a:r>
            <a:r>
              <a:rPr lang="mr-IN" sz="2000" dirty="0"/>
              <a:t>?</a:t>
            </a:r>
            <a:r>
              <a:rPr lang="fr-FR" sz="2000" dirty="0"/>
              <a:t> </a:t>
            </a:r>
          </a:p>
          <a:p>
            <a:pPr lvl="1"/>
            <a:r>
              <a:rPr lang="fr-FR" sz="2000" dirty="0"/>
              <a:t>Est-ce que les participants interviennent à tour de rôle pour faciliter les différentes parties de la visite</a:t>
            </a:r>
            <a:r>
              <a:rPr lang="mr-IN" sz="2000" dirty="0"/>
              <a:t>?</a:t>
            </a:r>
            <a:r>
              <a:rPr lang="fr-FR" sz="2000" dirty="0"/>
              <a:t> Etc. </a:t>
            </a:r>
          </a:p>
          <a:p>
            <a:endParaRPr lang="fr-FR" sz="2000" dirty="0"/>
          </a:p>
        </p:txBody>
      </p:sp>
      <p:sp>
        <p:nvSpPr>
          <p:cNvPr id="7" name="Content Placeholder 6"/>
          <p:cNvSpPr>
            <a:spLocks noGrp="1"/>
          </p:cNvSpPr>
          <p:nvPr>
            <p:ph sz="half" idx="2"/>
          </p:nvPr>
        </p:nvSpPr>
        <p:spPr/>
        <p:txBody>
          <a:bodyPr/>
          <a:lstStyle/>
          <a:p>
            <a:pPr lvl="0"/>
            <a:r>
              <a:rPr lang="fr-FR" sz="2000" dirty="0">
                <a:ln w="3175">
                  <a:solidFill>
                    <a:srgbClr val="FFFFFF"/>
                  </a:solidFill>
                </a:ln>
                <a:solidFill>
                  <a:srgbClr val="000000"/>
                </a:solidFill>
              </a:rPr>
              <a:t>Les clients peuvent être intimidés par tant de monde. Si c’est le cas, tout le monde devrait s’asseoir un peu en retrait. Une visite de suivi pourrait être nécessaire. </a:t>
            </a:r>
          </a:p>
          <a:p>
            <a:pPr lvl="0"/>
            <a:r>
              <a:rPr lang="fr-FR" sz="2000" dirty="0">
                <a:ln w="3175">
                  <a:solidFill>
                    <a:srgbClr val="FFFFFF"/>
                  </a:solidFill>
                </a:ln>
                <a:solidFill>
                  <a:srgbClr val="000000"/>
                </a:solidFill>
              </a:rPr>
              <a:t>Protéger la vie privée des clients: ne discuter de rien avec les voisins. </a:t>
            </a:r>
          </a:p>
          <a:p>
            <a:pPr lvl="0"/>
            <a:endParaRPr lang="en-US" dirty="0">
              <a:ln w="3175">
                <a:solidFill>
                  <a:srgbClr val="FFFFFF"/>
                </a:solidFill>
              </a:ln>
              <a:solidFill>
                <a:srgbClr val="000000"/>
              </a:solidFill>
            </a:endParaRPr>
          </a:p>
        </p:txBody>
      </p:sp>
      <p:sp>
        <p:nvSpPr>
          <p:cNvPr id="4" name="Slide Number Placeholder 3"/>
          <p:cNvSpPr>
            <a:spLocks noGrp="1"/>
          </p:cNvSpPr>
          <p:nvPr>
            <p:ph type="sldNum" sz="quarter" idx="12"/>
          </p:nvPr>
        </p:nvSpPr>
        <p:spPr/>
        <p:txBody>
          <a:bodyPr/>
          <a:lstStyle/>
          <a:p>
            <a:fld id="{3AF21FA0-C69A-D549-B93E-AD7DB9D7EB7A}" type="slidenum">
              <a:rPr lang="en-US" smtClean="0"/>
              <a:pPr/>
              <a:t>55</a:t>
            </a:fld>
            <a:endParaRPr lang="en-US" dirty="0"/>
          </a:p>
        </p:txBody>
      </p:sp>
    </p:spTree>
    <p:extLst>
      <p:ext uri="{BB962C8B-B14F-4D97-AF65-F5344CB8AC3E}">
        <p14:creationId xmlns:p14="http://schemas.microsoft.com/office/powerpoint/2010/main" val="171668474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processus d’une visite de terrain</a:t>
            </a:r>
          </a:p>
        </p:txBody>
      </p:sp>
      <p:sp>
        <p:nvSpPr>
          <p:cNvPr id="3" name="Slide Number Placeholder 2"/>
          <p:cNvSpPr>
            <a:spLocks noGrp="1"/>
          </p:cNvSpPr>
          <p:nvPr>
            <p:ph type="sldNum" sz="quarter" idx="12"/>
          </p:nvPr>
        </p:nvSpPr>
        <p:spPr/>
        <p:txBody>
          <a:bodyPr/>
          <a:lstStyle/>
          <a:p>
            <a:fld id="{3AF21FA0-C69A-D549-B93E-AD7DB9D7EB7A}" type="slidenum">
              <a:rPr lang="en-US" smtClean="0"/>
              <a:pPr/>
              <a:t>56</a:t>
            </a:fld>
            <a:endParaRPr lang="en-US" dirty="0"/>
          </a:p>
        </p:txBody>
      </p:sp>
      <p:sp>
        <p:nvSpPr>
          <p:cNvPr id="6" name="Right Arrow 5"/>
          <p:cNvSpPr/>
          <p:nvPr/>
        </p:nvSpPr>
        <p:spPr>
          <a:xfrm>
            <a:off x="2035692" y="2076943"/>
            <a:ext cx="1587912" cy="1388034"/>
          </a:xfrm>
          <a:prstGeom prst="rightArrow">
            <a:avLst>
              <a:gd name="adj1" fmla="val 70000"/>
              <a:gd name="adj2" fmla="val 50000"/>
            </a:avLst>
          </a:prstGeom>
          <a:solidFill>
            <a:schemeClr val="accent1"/>
          </a:solidFill>
          <a:ln>
            <a:noFill/>
          </a:ln>
        </p:spPr>
        <p:style>
          <a:lnRef idx="2">
            <a:schemeClr val="accent2">
              <a:tint val="40000"/>
              <a:alpha val="90000"/>
              <a:hueOff val="0"/>
              <a:satOff val="0"/>
              <a:lumOff val="0"/>
              <a:alphaOff val="0"/>
            </a:schemeClr>
          </a:lnRef>
          <a:fillRef idx="1">
            <a:schemeClr val="accent2">
              <a:tint val="40000"/>
              <a:alpha val="90000"/>
              <a:hueOff val="0"/>
              <a:satOff val="0"/>
              <a:lumOff val="0"/>
              <a:alphaOff val="0"/>
            </a:schemeClr>
          </a:fillRef>
          <a:effectRef idx="0">
            <a:schemeClr val="accent2">
              <a:tint val="40000"/>
              <a:alpha val="90000"/>
              <a:hueOff val="0"/>
              <a:satOff val="0"/>
              <a:lumOff val="0"/>
              <a:alphaOff val="0"/>
            </a:schemeClr>
          </a:effectRef>
          <a:fontRef idx="minor">
            <a:schemeClr val="dk1">
              <a:hueOff val="0"/>
              <a:satOff val="0"/>
              <a:lumOff val="0"/>
              <a:alphaOff val="0"/>
            </a:schemeClr>
          </a:fontRef>
        </p:style>
      </p:sp>
      <p:sp>
        <p:nvSpPr>
          <p:cNvPr id="7" name="Rounded Rectangle 6"/>
          <p:cNvSpPr/>
          <p:nvPr/>
        </p:nvSpPr>
        <p:spPr>
          <a:xfrm>
            <a:off x="555315" y="1993305"/>
            <a:ext cx="2040762" cy="1483545"/>
          </a:xfrm>
          <a:prstGeom prst="roundRect">
            <a:avLst/>
          </a:prstGeom>
          <a:solidFill>
            <a:schemeClr val="bg1"/>
          </a:solidFill>
          <a:ln w="34925">
            <a:solidFill>
              <a:schemeClr val="accent1"/>
            </a:solidFill>
          </a:ln>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algn="ctr" defTabSz="235336">
              <a:lnSpc>
                <a:spcPct val="90000"/>
              </a:lnSpc>
              <a:spcBef>
                <a:spcPct val="0"/>
              </a:spcBef>
              <a:spcAft>
                <a:spcPct val="35000"/>
              </a:spcAft>
            </a:pPr>
            <a:r>
              <a:rPr lang="fr-FR" sz="1412" b="1" dirty="0">
                <a:solidFill>
                  <a:schemeClr val="accent1"/>
                </a:solidFill>
              </a:rPr>
              <a:t>ÉTABLIR DES RELATIONS</a:t>
            </a:r>
            <a:r>
              <a:rPr lang="en-US" sz="1412" b="1" dirty="0">
                <a:solidFill>
                  <a:schemeClr val="accent1"/>
                </a:solidFill>
              </a:rPr>
              <a:t>	</a:t>
            </a:r>
          </a:p>
        </p:txBody>
      </p:sp>
      <p:sp>
        <p:nvSpPr>
          <p:cNvPr id="8" name="Right Arrow 7"/>
          <p:cNvSpPr/>
          <p:nvPr/>
        </p:nvSpPr>
        <p:spPr>
          <a:xfrm>
            <a:off x="5146927" y="2059049"/>
            <a:ext cx="1587912" cy="1388034"/>
          </a:xfrm>
          <a:prstGeom prst="rightArrow">
            <a:avLst>
              <a:gd name="adj1" fmla="val 70000"/>
              <a:gd name="adj2" fmla="val 50000"/>
            </a:avLst>
          </a:prstGeom>
          <a:solidFill>
            <a:schemeClr val="accent2">
              <a:alpha val="90000"/>
            </a:schemeClr>
          </a:solidFill>
          <a:ln>
            <a:noFill/>
          </a:ln>
        </p:spPr>
        <p:style>
          <a:lnRef idx="2">
            <a:schemeClr val="accent3">
              <a:tint val="40000"/>
              <a:alpha val="90000"/>
              <a:hueOff val="0"/>
              <a:satOff val="0"/>
              <a:lumOff val="0"/>
              <a:alphaOff val="0"/>
            </a:schemeClr>
          </a:lnRef>
          <a:fillRef idx="1">
            <a:schemeClr val="accent3">
              <a:tint val="40000"/>
              <a:alpha val="90000"/>
              <a:hueOff val="0"/>
              <a:satOff val="0"/>
              <a:lumOff val="0"/>
              <a:alphaOff val="0"/>
            </a:schemeClr>
          </a:fillRef>
          <a:effectRef idx="0">
            <a:schemeClr val="accent3">
              <a:tint val="40000"/>
              <a:alpha val="90000"/>
              <a:hueOff val="0"/>
              <a:satOff val="0"/>
              <a:lumOff val="0"/>
              <a:alphaOff val="0"/>
            </a:schemeClr>
          </a:effectRef>
          <a:fontRef idx="minor">
            <a:schemeClr val="dk1">
              <a:hueOff val="0"/>
              <a:satOff val="0"/>
              <a:lumOff val="0"/>
              <a:alphaOff val="0"/>
            </a:schemeClr>
          </a:fontRef>
        </p:style>
      </p:sp>
      <p:sp>
        <p:nvSpPr>
          <p:cNvPr id="9" name="Rounded Rectangle 8"/>
          <p:cNvSpPr/>
          <p:nvPr/>
        </p:nvSpPr>
        <p:spPr>
          <a:xfrm>
            <a:off x="3693428" y="1993305"/>
            <a:ext cx="2040762" cy="1483545"/>
          </a:xfrm>
          <a:prstGeom prst="roundRect">
            <a:avLst/>
          </a:prstGeom>
          <a:solidFill>
            <a:schemeClr val="bg1"/>
          </a:solidFill>
          <a:ln w="34925">
            <a:solidFill>
              <a:schemeClr val="accent2"/>
            </a:solidFill>
          </a:ln>
        </p:spPr>
        <p:style>
          <a:lnRef idx="2">
            <a:schemeClr val="lt1">
              <a:hueOff val="0"/>
              <a:satOff val="0"/>
              <a:lumOff val="0"/>
              <a:alphaOff val="0"/>
            </a:schemeClr>
          </a:lnRef>
          <a:fillRef idx="1">
            <a:schemeClr val="accent3">
              <a:hueOff val="0"/>
              <a:satOff val="0"/>
              <a:lumOff val="0"/>
              <a:alphaOff val="0"/>
            </a:schemeClr>
          </a:fillRef>
          <a:effectRef idx="0">
            <a:schemeClr val="accent3">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algn="ctr" defTabSz="235336">
              <a:lnSpc>
                <a:spcPct val="90000"/>
              </a:lnSpc>
              <a:spcBef>
                <a:spcPct val="0"/>
              </a:spcBef>
              <a:spcAft>
                <a:spcPct val="35000"/>
              </a:spcAft>
            </a:pPr>
            <a:r>
              <a:rPr lang="fr-FR" sz="1412" b="1" dirty="0" err="1">
                <a:solidFill>
                  <a:schemeClr val="accent2"/>
                </a:solidFill>
              </a:rPr>
              <a:t>É</a:t>
            </a:r>
            <a:r>
              <a:rPr lang="en-US" sz="1412" b="1" dirty="0">
                <a:solidFill>
                  <a:schemeClr val="accent2"/>
                </a:solidFill>
              </a:rPr>
              <a:t>VALUATION</a:t>
            </a:r>
          </a:p>
        </p:txBody>
      </p:sp>
      <p:sp>
        <p:nvSpPr>
          <p:cNvPr id="10" name="Right Arrow 9"/>
          <p:cNvSpPr/>
          <p:nvPr/>
        </p:nvSpPr>
        <p:spPr>
          <a:xfrm rot="7884623">
            <a:off x="6810338" y="2873226"/>
            <a:ext cx="1587912" cy="1388034"/>
          </a:xfrm>
          <a:prstGeom prst="rightArrow">
            <a:avLst>
              <a:gd name="adj1" fmla="val 70000"/>
              <a:gd name="adj2" fmla="val 50000"/>
            </a:avLst>
          </a:prstGeom>
          <a:solidFill>
            <a:schemeClr val="accent5">
              <a:lumMod val="60000"/>
              <a:lumOff val="40000"/>
            </a:schemeClr>
          </a:solidFill>
          <a:ln>
            <a:noFill/>
          </a:ln>
        </p:spPr>
        <p:style>
          <a:lnRef idx="2">
            <a:schemeClr val="accent4">
              <a:tint val="40000"/>
              <a:alpha val="90000"/>
              <a:hueOff val="0"/>
              <a:satOff val="0"/>
              <a:lumOff val="0"/>
              <a:alphaOff val="0"/>
            </a:schemeClr>
          </a:lnRef>
          <a:fillRef idx="1">
            <a:schemeClr val="accent4">
              <a:tint val="40000"/>
              <a:alpha val="90000"/>
              <a:hueOff val="0"/>
              <a:satOff val="0"/>
              <a:lumOff val="0"/>
              <a:alphaOff val="0"/>
            </a:schemeClr>
          </a:fillRef>
          <a:effectRef idx="0">
            <a:schemeClr val="accent4">
              <a:tint val="40000"/>
              <a:alpha val="90000"/>
              <a:hueOff val="0"/>
              <a:satOff val="0"/>
              <a:lumOff val="0"/>
              <a:alphaOff val="0"/>
            </a:schemeClr>
          </a:effectRef>
          <a:fontRef idx="minor">
            <a:schemeClr val="dk1">
              <a:hueOff val="0"/>
              <a:satOff val="0"/>
              <a:lumOff val="0"/>
              <a:alphaOff val="0"/>
            </a:schemeClr>
          </a:fontRef>
        </p:style>
      </p:sp>
      <p:sp>
        <p:nvSpPr>
          <p:cNvPr id="11" name="Rounded Rectangle 10"/>
          <p:cNvSpPr/>
          <p:nvPr/>
        </p:nvSpPr>
        <p:spPr>
          <a:xfrm>
            <a:off x="7538856" y="1896336"/>
            <a:ext cx="2040762" cy="1483545"/>
          </a:xfrm>
          <a:prstGeom prst="roundRect">
            <a:avLst/>
          </a:prstGeom>
          <a:solidFill>
            <a:schemeClr val="bg1"/>
          </a:solidFill>
          <a:ln w="34925">
            <a:solidFill>
              <a:schemeClr val="accent5">
                <a:lumMod val="60000"/>
                <a:lumOff val="40000"/>
              </a:schemeClr>
            </a:solidFill>
          </a:ln>
        </p:spPr>
        <p:style>
          <a:lnRef idx="2">
            <a:schemeClr val="lt1">
              <a:hueOff val="0"/>
              <a:satOff val="0"/>
              <a:lumOff val="0"/>
              <a:alphaOff val="0"/>
            </a:schemeClr>
          </a:lnRef>
          <a:fillRef idx="1">
            <a:schemeClr val="accent4">
              <a:hueOff val="0"/>
              <a:satOff val="0"/>
              <a:lumOff val="0"/>
              <a:alphaOff val="0"/>
            </a:schemeClr>
          </a:fillRef>
          <a:effectRef idx="0">
            <a:schemeClr val="accent4">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algn="ctr" defTabSz="235336">
              <a:lnSpc>
                <a:spcPct val="90000"/>
              </a:lnSpc>
              <a:spcBef>
                <a:spcPct val="0"/>
              </a:spcBef>
              <a:spcAft>
                <a:spcPct val="35000"/>
              </a:spcAft>
            </a:pPr>
            <a:r>
              <a:rPr lang="fr-FR" sz="1412" b="1" dirty="0">
                <a:solidFill>
                  <a:schemeClr val="accent5">
                    <a:lumMod val="60000"/>
                    <a:lumOff val="40000"/>
                  </a:schemeClr>
                </a:solidFill>
              </a:rPr>
              <a:t>PLANIFICATION </a:t>
            </a:r>
            <a:br>
              <a:rPr lang="fr-FR" sz="1412" b="1" dirty="0">
                <a:solidFill>
                  <a:schemeClr val="accent5">
                    <a:lumMod val="60000"/>
                    <a:lumOff val="40000"/>
                  </a:schemeClr>
                </a:solidFill>
              </a:rPr>
            </a:br>
            <a:r>
              <a:rPr lang="fr-FR" sz="1412" b="1" dirty="0">
                <a:solidFill>
                  <a:schemeClr val="accent5">
                    <a:lumMod val="60000"/>
                    <a:lumOff val="40000"/>
                  </a:schemeClr>
                </a:solidFill>
              </a:rPr>
              <a:t>DU CAS</a:t>
            </a:r>
          </a:p>
        </p:txBody>
      </p:sp>
      <p:sp>
        <p:nvSpPr>
          <p:cNvPr id="12" name="Right Arrow 11"/>
          <p:cNvSpPr/>
          <p:nvPr/>
        </p:nvSpPr>
        <p:spPr>
          <a:xfrm rot="10800000">
            <a:off x="4762525" y="4722228"/>
            <a:ext cx="1587912" cy="1388034"/>
          </a:xfrm>
          <a:prstGeom prst="rightArrow">
            <a:avLst>
              <a:gd name="adj1" fmla="val 70000"/>
              <a:gd name="adj2" fmla="val 50000"/>
            </a:avLst>
          </a:prstGeom>
          <a:solidFill>
            <a:schemeClr val="accent5"/>
          </a:solidFill>
          <a:ln>
            <a:noFill/>
          </a:ln>
        </p:spPr>
        <p:style>
          <a:lnRef idx="2">
            <a:schemeClr val="accent5">
              <a:tint val="40000"/>
              <a:alpha val="90000"/>
              <a:hueOff val="0"/>
              <a:satOff val="0"/>
              <a:lumOff val="0"/>
              <a:alphaOff val="0"/>
            </a:schemeClr>
          </a:lnRef>
          <a:fillRef idx="1">
            <a:schemeClr val="accent5">
              <a:tint val="40000"/>
              <a:alpha val="90000"/>
              <a:hueOff val="0"/>
              <a:satOff val="0"/>
              <a:lumOff val="0"/>
              <a:alphaOff val="0"/>
            </a:schemeClr>
          </a:fillRef>
          <a:effectRef idx="0">
            <a:schemeClr val="accent5">
              <a:tint val="40000"/>
              <a:alpha val="90000"/>
              <a:hueOff val="0"/>
              <a:satOff val="0"/>
              <a:lumOff val="0"/>
              <a:alphaOff val="0"/>
            </a:schemeClr>
          </a:effectRef>
          <a:fontRef idx="minor">
            <a:schemeClr val="dk1">
              <a:hueOff val="0"/>
              <a:satOff val="0"/>
              <a:lumOff val="0"/>
              <a:alphaOff val="0"/>
            </a:schemeClr>
          </a:fontRef>
        </p:style>
      </p:sp>
      <p:sp>
        <p:nvSpPr>
          <p:cNvPr id="13" name="Rounded Rectangle 12"/>
          <p:cNvSpPr/>
          <p:nvPr/>
        </p:nvSpPr>
        <p:spPr>
          <a:xfrm>
            <a:off x="5850597" y="4435023"/>
            <a:ext cx="1978088" cy="1675239"/>
          </a:xfrm>
          <a:prstGeom prst="roundRect">
            <a:avLst/>
          </a:prstGeom>
          <a:solidFill>
            <a:schemeClr val="bg1"/>
          </a:solidFill>
          <a:ln w="34925">
            <a:solidFill>
              <a:schemeClr val="accent5"/>
            </a:solidFill>
          </a:ln>
        </p:spPr>
        <p:style>
          <a:lnRef idx="2">
            <a:schemeClr val="lt1">
              <a:hueOff val="0"/>
              <a:satOff val="0"/>
              <a:lumOff val="0"/>
              <a:alphaOff val="0"/>
            </a:schemeClr>
          </a:lnRef>
          <a:fillRef idx="1">
            <a:schemeClr val="accent5">
              <a:hueOff val="0"/>
              <a:satOff val="0"/>
              <a:lumOff val="0"/>
              <a:alphaOff val="0"/>
            </a:schemeClr>
          </a:fillRef>
          <a:effectRef idx="0">
            <a:schemeClr val="accent5">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algn="ctr" defTabSz="235336">
              <a:lnSpc>
                <a:spcPct val="90000"/>
              </a:lnSpc>
              <a:spcBef>
                <a:spcPct val="0"/>
              </a:spcBef>
              <a:spcAft>
                <a:spcPct val="35000"/>
              </a:spcAft>
            </a:pPr>
            <a:r>
              <a:rPr lang="fr-FR" sz="1412" b="1" dirty="0">
                <a:solidFill>
                  <a:schemeClr val="accent5"/>
                </a:solidFill>
              </a:rPr>
              <a:t>RÉFÉRENCEMENTS</a:t>
            </a:r>
          </a:p>
        </p:txBody>
      </p:sp>
      <p:sp>
        <p:nvSpPr>
          <p:cNvPr id="14" name="Right Arrow 13"/>
          <p:cNvSpPr/>
          <p:nvPr/>
        </p:nvSpPr>
        <p:spPr>
          <a:xfrm rot="10800000">
            <a:off x="1180098" y="4787978"/>
            <a:ext cx="1587912" cy="1388034"/>
          </a:xfrm>
          <a:prstGeom prst="rightArrow">
            <a:avLst>
              <a:gd name="adj1" fmla="val 70000"/>
              <a:gd name="adj2" fmla="val 50000"/>
            </a:avLst>
          </a:prstGeom>
          <a:solidFill>
            <a:schemeClr val="accent6"/>
          </a:solidFill>
          <a:ln>
            <a:noFill/>
          </a:ln>
        </p:spPr>
        <p:style>
          <a:lnRef idx="2">
            <a:schemeClr val="accent6">
              <a:tint val="40000"/>
              <a:alpha val="90000"/>
              <a:hueOff val="0"/>
              <a:satOff val="0"/>
              <a:lumOff val="0"/>
              <a:alphaOff val="0"/>
            </a:schemeClr>
          </a:lnRef>
          <a:fillRef idx="1">
            <a:schemeClr val="accent6">
              <a:tint val="40000"/>
              <a:alpha val="90000"/>
              <a:hueOff val="0"/>
              <a:satOff val="0"/>
              <a:lumOff val="0"/>
              <a:alphaOff val="0"/>
            </a:schemeClr>
          </a:fillRef>
          <a:effectRef idx="0">
            <a:schemeClr val="accent6">
              <a:tint val="40000"/>
              <a:alpha val="90000"/>
              <a:hueOff val="0"/>
              <a:satOff val="0"/>
              <a:lumOff val="0"/>
              <a:alphaOff val="0"/>
            </a:schemeClr>
          </a:effectRef>
          <a:fontRef idx="minor">
            <a:schemeClr val="dk1">
              <a:hueOff val="0"/>
              <a:satOff val="0"/>
              <a:lumOff val="0"/>
              <a:alphaOff val="0"/>
            </a:schemeClr>
          </a:fontRef>
        </p:style>
      </p:sp>
      <p:sp>
        <p:nvSpPr>
          <p:cNvPr id="15" name="Rounded Rectangle 14"/>
          <p:cNvSpPr/>
          <p:nvPr/>
        </p:nvSpPr>
        <p:spPr>
          <a:xfrm>
            <a:off x="2397142" y="4600504"/>
            <a:ext cx="1978088" cy="1675239"/>
          </a:xfrm>
          <a:prstGeom prst="roundRect">
            <a:avLst/>
          </a:prstGeom>
          <a:solidFill>
            <a:schemeClr val="bg1"/>
          </a:solidFill>
          <a:ln w="34925">
            <a:solidFill>
              <a:schemeClr val="accent6"/>
            </a:solidFill>
          </a:ln>
        </p:spPr>
        <p:style>
          <a:lnRef idx="2">
            <a:schemeClr val="lt1">
              <a:hueOff val="0"/>
              <a:satOff val="0"/>
              <a:lumOff val="0"/>
              <a:alphaOff val="0"/>
            </a:schemeClr>
          </a:lnRef>
          <a:fillRef idx="1">
            <a:schemeClr val="accent6">
              <a:hueOff val="0"/>
              <a:satOff val="0"/>
              <a:lumOff val="0"/>
              <a:alphaOff val="0"/>
            </a:schemeClr>
          </a:fillRef>
          <a:effectRef idx="0">
            <a:schemeClr val="accent6">
              <a:hueOff val="0"/>
              <a:satOff val="0"/>
              <a:lumOff val="0"/>
              <a:alphaOff val="0"/>
            </a:schemeClr>
          </a:effectRef>
          <a:fontRef idx="minor">
            <a:schemeClr val="lt1"/>
          </a:fontRef>
        </p:style>
        <p:txBody>
          <a:bodyPr spcFirstLastPara="0" vert="horz" wrap="square" lIns="0" tIns="0" rIns="0" bIns="0" numCol="1" spcCol="1270" anchor="b" anchorCtr="0">
            <a:noAutofit/>
          </a:bodyPr>
          <a:lstStyle/>
          <a:p>
            <a:pPr algn="ctr" defTabSz="235336">
              <a:lnSpc>
                <a:spcPct val="90000"/>
              </a:lnSpc>
              <a:spcBef>
                <a:spcPct val="0"/>
              </a:spcBef>
              <a:spcAft>
                <a:spcPct val="35000"/>
              </a:spcAft>
            </a:pPr>
            <a:r>
              <a:rPr lang="en-US" sz="1412" b="1" dirty="0">
                <a:solidFill>
                  <a:schemeClr val="accent6"/>
                </a:solidFill>
              </a:rPr>
              <a:t>RÉSUMÉ &amp; </a:t>
            </a:r>
            <a:br>
              <a:rPr lang="en-US" sz="1412" b="1" dirty="0">
                <a:solidFill>
                  <a:schemeClr val="accent6"/>
                </a:solidFill>
              </a:rPr>
            </a:br>
            <a:r>
              <a:rPr lang="fr-FR" sz="1412" b="1" dirty="0">
                <a:solidFill>
                  <a:schemeClr val="accent6"/>
                </a:solidFill>
              </a:rPr>
              <a:t>FEUILLE</a:t>
            </a:r>
            <a:r>
              <a:rPr lang="en-US" sz="1412" b="1" dirty="0">
                <a:solidFill>
                  <a:schemeClr val="accent6"/>
                </a:solidFill>
              </a:rPr>
              <a:t> DE ROUTE</a:t>
            </a:r>
          </a:p>
        </p:txBody>
      </p:sp>
      <p:sp>
        <p:nvSpPr>
          <p:cNvPr id="4" name="TextBox 3"/>
          <p:cNvSpPr txBox="1"/>
          <p:nvPr/>
        </p:nvSpPr>
        <p:spPr>
          <a:xfrm>
            <a:off x="2633284" y="2319578"/>
            <a:ext cx="466434" cy="830997"/>
          </a:xfrm>
          <a:prstGeom prst="rect">
            <a:avLst/>
          </a:prstGeom>
          <a:noFill/>
        </p:spPr>
        <p:txBody>
          <a:bodyPr wrap="square" rtlCol="0">
            <a:spAutoFit/>
          </a:bodyPr>
          <a:lstStyle/>
          <a:p>
            <a:r>
              <a:rPr lang="en-US" sz="4800" b="1" dirty="0">
                <a:solidFill>
                  <a:schemeClr val="bg1"/>
                </a:solidFill>
              </a:rPr>
              <a:t>1</a:t>
            </a:r>
          </a:p>
        </p:txBody>
      </p:sp>
      <p:sp>
        <p:nvSpPr>
          <p:cNvPr id="16" name="TextBox 15"/>
          <p:cNvSpPr txBox="1"/>
          <p:nvPr/>
        </p:nvSpPr>
        <p:spPr>
          <a:xfrm>
            <a:off x="5771397" y="2319578"/>
            <a:ext cx="466434" cy="830997"/>
          </a:xfrm>
          <a:prstGeom prst="rect">
            <a:avLst/>
          </a:prstGeom>
          <a:noFill/>
        </p:spPr>
        <p:txBody>
          <a:bodyPr wrap="square" rtlCol="0">
            <a:spAutoFit/>
          </a:bodyPr>
          <a:lstStyle/>
          <a:p>
            <a:r>
              <a:rPr lang="en-US" sz="4800" b="1" dirty="0">
                <a:solidFill>
                  <a:schemeClr val="bg1"/>
                </a:solidFill>
              </a:rPr>
              <a:t>2</a:t>
            </a:r>
          </a:p>
        </p:txBody>
      </p:sp>
      <p:sp>
        <p:nvSpPr>
          <p:cNvPr id="17" name="TextBox 16"/>
          <p:cNvSpPr txBox="1"/>
          <p:nvPr/>
        </p:nvSpPr>
        <p:spPr>
          <a:xfrm rot="19254245">
            <a:off x="7187689" y="3262791"/>
            <a:ext cx="511799" cy="830997"/>
          </a:xfrm>
          <a:prstGeom prst="rect">
            <a:avLst/>
          </a:prstGeom>
          <a:noFill/>
        </p:spPr>
        <p:txBody>
          <a:bodyPr wrap="square" rtlCol="0">
            <a:spAutoFit/>
          </a:bodyPr>
          <a:lstStyle/>
          <a:p>
            <a:r>
              <a:rPr lang="en-US" sz="4800" b="1" dirty="0">
                <a:solidFill>
                  <a:schemeClr val="bg1"/>
                </a:solidFill>
              </a:rPr>
              <a:t>3</a:t>
            </a:r>
          </a:p>
        </p:txBody>
      </p:sp>
      <p:sp>
        <p:nvSpPr>
          <p:cNvPr id="18" name="TextBox 17"/>
          <p:cNvSpPr txBox="1"/>
          <p:nvPr/>
        </p:nvSpPr>
        <p:spPr>
          <a:xfrm>
            <a:off x="5029320" y="4972089"/>
            <a:ext cx="466434" cy="830997"/>
          </a:xfrm>
          <a:prstGeom prst="rect">
            <a:avLst/>
          </a:prstGeom>
          <a:noFill/>
        </p:spPr>
        <p:txBody>
          <a:bodyPr wrap="square" rtlCol="0">
            <a:spAutoFit/>
          </a:bodyPr>
          <a:lstStyle/>
          <a:p>
            <a:r>
              <a:rPr lang="en-US" sz="4800" b="1" dirty="0">
                <a:solidFill>
                  <a:schemeClr val="bg1"/>
                </a:solidFill>
              </a:rPr>
              <a:t>4</a:t>
            </a:r>
          </a:p>
        </p:txBody>
      </p:sp>
      <p:sp>
        <p:nvSpPr>
          <p:cNvPr id="19" name="TextBox 18"/>
          <p:cNvSpPr txBox="1"/>
          <p:nvPr/>
        </p:nvSpPr>
        <p:spPr>
          <a:xfrm>
            <a:off x="1613137" y="5022624"/>
            <a:ext cx="466434" cy="830997"/>
          </a:xfrm>
          <a:prstGeom prst="rect">
            <a:avLst/>
          </a:prstGeom>
          <a:noFill/>
        </p:spPr>
        <p:txBody>
          <a:bodyPr wrap="square" rtlCol="0">
            <a:spAutoFit/>
          </a:bodyPr>
          <a:lstStyle/>
          <a:p>
            <a:r>
              <a:rPr lang="en-US" sz="4800" b="1" dirty="0">
                <a:solidFill>
                  <a:schemeClr val="bg1"/>
                </a:solidFill>
              </a:rPr>
              <a:t>5</a:t>
            </a:r>
          </a:p>
        </p:txBody>
      </p:sp>
      <p:pic>
        <p:nvPicPr>
          <p:cNvPr id="25" name="Picture 2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1424" y="2031430"/>
            <a:ext cx="1282924" cy="978272"/>
          </a:xfrm>
          <a:prstGeom prst="rect">
            <a:avLst/>
          </a:prstGeom>
        </p:spPr>
      </p:pic>
      <p:pic>
        <p:nvPicPr>
          <p:cNvPr id="26" name="Picture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086586" y="2008442"/>
            <a:ext cx="1208650" cy="1186741"/>
          </a:xfrm>
          <a:prstGeom prst="rect">
            <a:avLst/>
          </a:prstGeom>
        </p:spPr>
      </p:pic>
      <p:pic>
        <p:nvPicPr>
          <p:cNvPr id="27" name="Picture 2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006303" y="1913118"/>
            <a:ext cx="1061295" cy="1006400"/>
          </a:xfrm>
          <a:prstGeom prst="rect">
            <a:avLst/>
          </a:prstGeom>
        </p:spPr>
      </p:pic>
      <p:pic>
        <p:nvPicPr>
          <p:cNvPr id="28" name="Picture 2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90578" y="4495835"/>
            <a:ext cx="1098126" cy="1198872"/>
          </a:xfrm>
          <a:prstGeom prst="rect">
            <a:avLst/>
          </a:prstGeom>
        </p:spPr>
      </p:pic>
      <p:pic>
        <p:nvPicPr>
          <p:cNvPr id="29" name="Picture 28"/>
          <p:cNvPicPr>
            <a:picLocks noChangeAspect="1"/>
          </p:cNvPicPr>
          <p:nvPr/>
        </p:nvPicPr>
        <p:blipFill>
          <a:blip r:embed="rId6" cstate="email">
            <a:duotone>
              <a:schemeClr val="accent6">
                <a:shade val="45000"/>
                <a:satMod val="135000"/>
              </a:schemeClr>
              <a:prstClr val="white"/>
            </a:duotone>
            <a:extLst>
              <a:ext uri="{BEBA8EAE-BF5A-486C-A8C5-ECC9F3942E4B}">
                <a14:imgProps xmlns:a14="http://schemas.microsoft.com/office/drawing/2010/main">
                  <a14:imgLayer r:embed="rId7">
                    <a14:imgEffect>
                      <a14:colorTemperature colorTemp="11200"/>
                    </a14:imgEffect>
                    <a14:imgEffect>
                      <a14:saturation sat="400000"/>
                    </a14:imgEffect>
                  </a14:imgLayer>
                </a14:imgProps>
              </a:ext>
              <a:ext uri="{28A0092B-C50C-407E-A947-70E740481C1C}">
                <a14:useLocalDpi xmlns:a14="http://schemas.microsoft.com/office/drawing/2010/main"/>
              </a:ext>
            </a:extLst>
          </a:blip>
          <a:stretch>
            <a:fillRect/>
          </a:stretch>
        </p:blipFill>
        <p:spPr>
          <a:xfrm>
            <a:off x="2901408" y="4600504"/>
            <a:ext cx="969556" cy="1175305"/>
          </a:xfrm>
          <a:prstGeom prst="rect">
            <a:avLst/>
          </a:prstGeom>
        </p:spPr>
      </p:pic>
    </p:spTree>
    <p:extLst>
      <p:ext uri="{BB962C8B-B14F-4D97-AF65-F5344CB8AC3E}">
        <p14:creationId xmlns:p14="http://schemas.microsoft.com/office/powerpoint/2010/main" val="84009553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1: établir des relations </a:t>
            </a:r>
          </a:p>
        </p:txBody>
      </p:sp>
      <p:sp>
        <p:nvSpPr>
          <p:cNvPr id="3" name="Content Placeholder 2"/>
          <p:cNvSpPr>
            <a:spLocks noGrp="1"/>
          </p:cNvSpPr>
          <p:nvPr>
            <p:ph sz="half" idx="1"/>
          </p:nvPr>
        </p:nvSpPr>
        <p:spPr>
          <a:xfrm>
            <a:off x="681039" y="1813305"/>
            <a:ext cx="5624067" cy="4363661"/>
          </a:xfrm>
        </p:spPr>
        <p:txBody>
          <a:bodyPr/>
          <a:lstStyle/>
          <a:p>
            <a:r>
              <a:rPr lang="fr-FR" dirty="0"/>
              <a:t>Le jour de la visite de terrain, envoyez la personne qui a obtenu le consentement dans la même maison afin qu’il y ait un visage familier dans le groupe. </a:t>
            </a:r>
          </a:p>
          <a:p>
            <a:r>
              <a:rPr lang="fr-FR" dirty="0"/>
              <a:t>Une fois arrivé, expliquez à nouveau le but de votre présence et combien de temps durera la visite. </a:t>
            </a:r>
          </a:p>
          <a:p>
            <a:r>
              <a:rPr lang="fr-FR" dirty="0"/>
              <a:t>Présentez-vous avec un fait spécial qui vous aimeriez partager avec la famille et qui pourrait créer des liens.  « Ma grand-mère m’a élevée, Ma fille aussi a 15 ans, etc. »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57</a:t>
            </a:fld>
            <a:endParaRPr lang="en-US" dirty="0"/>
          </a:p>
        </p:txBody>
      </p:sp>
      <p:pic>
        <p:nvPicPr>
          <p:cNvPr id="7" name="Content Placeholder 6"/>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t="-23484" b="-65952"/>
          <a:stretch/>
        </p:blipFill>
        <p:spPr>
          <a:prstGeom prst="rect">
            <a:avLst/>
          </a:prstGeom>
        </p:spPr>
      </p:pic>
    </p:spTree>
    <p:extLst>
      <p:ext uri="{BB962C8B-B14F-4D97-AF65-F5344CB8AC3E}">
        <p14:creationId xmlns:p14="http://schemas.microsoft.com/office/powerpoint/2010/main" val="32635589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1: établir des relations </a:t>
            </a:r>
          </a:p>
        </p:txBody>
      </p:sp>
      <p:sp>
        <p:nvSpPr>
          <p:cNvPr id="3" name="Content Placeholder 2"/>
          <p:cNvSpPr>
            <a:spLocks noGrp="1"/>
          </p:cNvSpPr>
          <p:nvPr>
            <p:ph idx="1"/>
          </p:nvPr>
        </p:nvSpPr>
        <p:spPr/>
        <p:txBody>
          <a:bodyPr/>
          <a:lstStyle/>
          <a:p>
            <a:r>
              <a:rPr lang="fr-FR" dirty="0"/>
              <a:t>Expliquez la procédure. </a:t>
            </a:r>
          </a:p>
          <a:p>
            <a:pPr lvl="1"/>
            <a:r>
              <a:rPr lang="fr-FR" dirty="0"/>
              <a:t>« D’abord, nous allons parler des forces positives de votre famille et de [Enfant], et aussi identifier quels sont vos besoins pour soutenir et protéger [Enfant] ».</a:t>
            </a:r>
          </a:p>
          <a:p>
            <a:pPr lvl="1"/>
            <a:r>
              <a:rPr lang="fr-FR" dirty="0"/>
              <a:t>« Nous allons nous concentrer sur toutes les choses vraiment positives que vous et votre famille faites déjà pour votre enfant/vos enfants et parler ensemble de comment en tirer le meilleur parti ». </a:t>
            </a:r>
          </a:p>
          <a:p>
            <a:pPr lvl="1"/>
            <a:r>
              <a:rPr lang="fr-FR" dirty="0"/>
              <a:t>« Après cette visite nous partirons, mais nous aimerions revenir pour discuter des pistes qui pourraient vous permettre de recevoir certains des services et du soutien dont vous avez besoin ». </a:t>
            </a:r>
          </a:p>
          <a:p>
            <a:pPr lvl="1"/>
            <a:r>
              <a:rPr lang="fr-FR" dirty="0"/>
              <a:t>« ________________________ [représentant de l’organisation hôte] vous rendra visite plus tard  ».</a:t>
            </a:r>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58</a:t>
            </a:fld>
            <a:endParaRPr lang="en-US" dirty="0"/>
          </a:p>
        </p:txBody>
      </p:sp>
    </p:spTree>
    <p:extLst>
      <p:ext uri="{BB962C8B-B14F-4D97-AF65-F5344CB8AC3E}">
        <p14:creationId xmlns:p14="http://schemas.microsoft.com/office/powerpoint/2010/main" val="208828181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terrain—étape 2: évaluation</a:t>
            </a:r>
            <a:br>
              <a:rPr lang="fr-FR" dirty="0"/>
            </a:br>
            <a:endParaRPr lang="fr-FR" dirty="0"/>
          </a:p>
        </p:txBody>
      </p:sp>
      <p:sp>
        <p:nvSpPr>
          <p:cNvPr id="3" name="Content Placeholder 2"/>
          <p:cNvSpPr>
            <a:spLocks noGrp="1"/>
          </p:cNvSpPr>
          <p:nvPr>
            <p:ph sz="half" idx="1"/>
          </p:nvPr>
        </p:nvSpPr>
        <p:spPr/>
        <p:txBody>
          <a:bodyPr/>
          <a:lstStyle/>
          <a:p>
            <a:r>
              <a:rPr lang="fr-FR" dirty="0"/>
              <a:t>Poursuivez avec l’évaluation. Expliquez que toute information détaillée est très utile pour concilier besoins et ressources et que cela prendra du temps. </a:t>
            </a:r>
          </a:p>
          <a:p>
            <a:r>
              <a:rPr lang="fr-FR" dirty="0"/>
              <a:t>Remplissez le formulaire d’évaluation. </a:t>
            </a:r>
          </a:p>
          <a:p>
            <a:r>
              <a:rPr lang="fr-FR" dirty="0"/>
              <a:t>Faites-le d’une façon familière, en discutant avec le client et en évitant de baisser les yeux. </a:t>
            </a:r>
          </a:p>
        </p:txBody>
      </p:sp>
      <p:sp>
        <p:nvSpPr>
          <p:cNvPr id="4" name="Slide Number Placeholder 3"/>
          <p:cNvSpPr>
            <a:spLocks noGrp="1"/>
          </p:cNvSpPr>
          <p:nvPr>
            <p:ph type="sldNum" sz="quarter" idx="12"/>
          </p:nvPr>
        </p:nvSpPr>
        <p:spPr/>
        <p:txBody>
          <a:bodyPr/>
          <a:lstStyle/>
          <a:p>
            <a:fld id="{CB571937-2FE9-4B8D-BAC8-4951D4C3B477}" type="slidenum">
              <a:rPr lang="en-GB" smtClean="0"/>
              <a:pPr/>
              <a:t>59</a:t>
            </a:fld>
            <a:endParaRPr lang="en-GB" dirty="0"/>
          </a:p>
        </p:txBody>
      </p:sp>
      <p:pic>
        <p:nvPicPr>
          <p:cNvPr id="8" name="Content Placeholder 7"/>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t="199" b="-47318"/>
          <a:stretch/>
        </p:blipFill>
        <p:spPr>
          <a:prstGeom prst="rect">
            <a:avLst/>
          </a:prstGeom>
        </p:spPr>
      </p:pic>
    </p:spTree>
    <p:extLst>
      <p:ext uri="{BB962C8B-B14F-4D97-AF65-F5344CB8AC3E}">
        <p14:creationId xmlns:p14="http://schemas.microsoft.com/office/powerpoint/2010/main" val="18466289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Mais personne </a:t>
            </a:r>
            <a:br>
              <a:rPr lang="fr-FR"/>
            </a:br>
            <a:r>
              <a:rPr lang="fr-FR"/>
              <a:t>ne peut faire ce travail seul</a:t>
            </a:r>
            <a:endParaRPr lang="fr-FR" dirty="0"/>
          </a:p>
        </p:txBody>
      </p:sp>
      <p:pic>
        <p:nvPicPr>
          <p:cNvPr id="11" name="Content Placeholder 10"/>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681038" y="2114939"/>
            <a:ext cx="8543925" cy="3760009"/>
          </a:xfrm>
        </p:spPr>
      </p:pic>
      <p:sp>
        <p:nvSpPr>
          <p:cNvPr id="3" name="Slide Number Placeholder 2"/>
          <p:cNvSpPr>
            <a:spLocks noGrp="1"/>
          </p:cNvSpPr>
          <p:nvPr>
            <p:ph type="sldNum" sz="quarter" idx="12"/>
          </p:nvPr>
        </p:nvSpPr>
        <p:spPr/>
        <p:txBody>
          <a:bodyPr/>
          <a:lstStyle/>
          <a:p>
            <a:fld id="{3AF21FA0-C69A-D549-B93E-AD7DB9D7EB7A}" type="slidenum">
              <a:rPr lang="en-US" smtClean="0"/>
              <a:pPr/>
              <a:t>6</a:t>
            </a:fld>
            <a:endParaRPr lang="en-US" dirty="0"/>
          </a:p>
        </p:txBody>
      </p:sp>
      <p:sp>
        <p:nvSpPr>
          <p:cNvPr id="8" name="Up Arrow 7"/>
          <p:cNvSpPr/>
          <p:nvPr/>
        </p:nvSpPr>
        <p:spPr>
          <a:xfrm flipH="1">
            <a:off x="7025653" y="4151322"/>
            <a:ext cx="753796" cy="1455539"/>
          </a:xfrm>
          <a:prstGeom prst="upArrow">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GB" sz="1659" dirty="0"/>
          </a:p>
        </p:txBody>
      </p:sp>
      <p:sp>
        <p:nvSpPr>
          <p:cNvPr id="12" name="Up Arrow 11"/>
          <p:cNvSpPr/>
          <p:nvPr/>
        </p:nvSpPr>
        <p:spPr>
          <a:xfrm flipH="1">
            <a:off x="2448085" y="4093102"/>
            <a:ext cx="753796" cy="1455540"/>
          </a:xfrm>
          <a:prstGeom prst="upArrow">
            <a:avLst/>
          </a:prstGeom>
          <a:solidFill>
            <a:schemeClr val="bg1">
              <a:lumMod val="65000"/>
            </a:schemeClr>
          </a:solidFill>
          <a:ln>
            <a:noFill/>
          </a:ln>
        </p:spPr>
        <p:style>
          <a:lnRef idx="1">
            <a:schemeClr val="dk1"/>
          </a:lnRef>
          <a:fillRef idx="2">
            <a:schemeClr val="dk1"/>
          </a:fillRef>
          <a:effectRef idx="1">
            <a:schemeClr val="dk1"/>
          </a:effectRef>
          <a:fontRef idx="minor">
            <a:schemeClr val="dk1"/>
          </a:fontRef>
        </p:style>
        <p:txBody>
          <a:bodyPr rtlCol="0" anchor="ctr"/>
          <a:lstStyle/>
          <a:p>
            <a:pPr algn="ctr"/>
            <a:endParaRPr lang="en-GB" sz="1659" dirty="0"/>
          </a:p>
        </p:txBody>
      </p:sp>
      <p:pic>
        <p:nvPicPr>
          <p:cNvPr id="13" name="Content Placeholder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2802511" flipH="1">
            <a:off x="6570554" y="4961175"/>
            <a:ext cx="1663995" cy="1636339"/>
          </a:xfrm>
          <a:prstGeom prst="rect">
            <a:avLst/>
          </a:prstGeom>
        </p:spPr>
      </p:pic>
      <p:pic>
        <p:nvPicPr>
          <p:cNvPr id="14" name="Content Placeholder 3"/>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3457504" flipH="1">
            <a:off x="1992986" y="4971182"/>
            <a:ext cx="1663995" cy="1636339"/>
          </a:xfrm>
          <a:prstGeom prst="rect">
            <a:avLst/>
          </a:prstGeom>
        </p:spPr>
      </p:pic>
    </p:spTree>
    <p:extLst>
      <p:ext uri="{BB962C8B-B14F-4D97-AF65-F5344CB8AC3E}">
        <p14:creationId xmlns:p14="http://schemas.microsoft.com/office/powerpoint/2010/main" val="49697467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a:t>
            </a:r>
            <a:r>
              <a:rPr lang="en-US" dirty="0"/>
              <a:t>3: </a:t>
            </a:r>
            <a:r>
              <a:rPr lang="en-US" dirty="0" err="1"/>
              <a:t>Planification</a:t>
            </a:r>
            <a:r>
              <a:rPr lang="en-US" dirty="0"/>
              <a:t> du </a:t>
            </a:r>
            <a:r>
              <a:rPr lang="en-US" dirty="0" err="1"/>
              <a:t>cas</a:t>
            </a:r>
            <a:endParaRPr lang="en-US" dirty="0"/>
          </a:p>
        </p:txBody>
      </p:sp>
      <p:sp>
        <p:nvSpPr>
          <p:cNvPr id="3" name="Content Placeholder 2"/>
          <p:cNvSpPr>
            <a:spLocks noGrp="1"/>
          </p:cNvSpPr>
          <p:nvPr>
            <p:ph sz="half" idx="1"/>
          </p:nvPr>
        </p:nvSpPr>
        <p:spPr/>
        <p:txBody>
          <a:bodyPr/>
          <a:lstStyle/>
          <a:p>
            <a:r>
              <a:rPr lang="fr-FR" sz="2100" dirty="0"/>
              <a:t>Une fois l’évaluation terminée, remerciez la famille et expliquez qu’ils vont maintenant devoir envisager des plans plus spécifiques qui répondent à leurs besoins. Rappelez-leur qu’ils ont beaucoup de points forts qui deviendront des éléments protecteurs et des ressources tout au long du processus de gestion du cas. Sollicitez des questions et des commentaires. </a:t>
            </a:r>
          </a:p>
          <a:p>
            <a:endParaRPr lang="en-US"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60</a:t>
            </a:fld>
            <a:endParaRPr lang="en-US" dirty="0"/>
          </a:p>
        </p:txBody>
      </p:sp>
      <p:pic>
        <p:nvPicPr>
          <p:cNvPr id="6" name="Content Placeholder 5"/>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t="206" b="-52538"/>
          <a:stretch/>
        </p:blipFill>
        <p:spPr>
          <a:prstGeom prst="rect">
            <a:avLst/>
          </a:prstGeom>
        </p:spPr>
      </p:pic>
    </p:spTree>
    <p:extLst>
      <p:ext uri="{BB962C8B-B14F-4D97-AF65-F5344CB8AC3E}">
        <p14:creationId xmlns:p14="http://schemas.microsoft.com/office/powerpoint/2010/main" val="81125647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a:t>
            </a:r>
            <a:r>
              <a:rPr lang="en-US" dirty="0"/>
              <a:t>3: </a:t>
            </a:r>
            <a:r>
              <a:rPr lang="en-US" dirty="0" err="1"/>
              <a:t>Planification</a:t>
            </a:r>
            <a:r>
              <a:rPr lang="en-US" dirty="0"/>
              <a:t> du </a:t>
            </a:r>
            <a:r>
              <a:rPr lang="en-US" dirty="0" err="1"/>
              <a:t>cas</a:t>
            </a:r>
            <a:endParaRPr lang="en-US" dirty="0"/>
          </a:p>
        </p:txBody>
      </p:sp>
      <p:sp>
        <p:nvSpPr>
          <p:cNvPr id="3" name="Content Placeholder 2"/>
          <p:cNvSpPr>
            <a:spLocks noGrp="1"/>
          </p:cNvSpPr>
          <p:nvPr>
            <p:ph sz="half" idx="1"/>
          </p:nvPr>
        </p:nvSpPr>
        <p:spPr/>
        <p:txBody>
          <a:bodyPr/>
          <a:lstStyle/>
          <a:p>
            <a:r>
              <a:rPr lang="fr-FR" sz="2100" dirty="0"/>
              <a:t>Poursuivez avec la planification du cas. Commencez par expliquer que vous voulez faire des plans qui peuvent être mesurables. Donnez des exemples: “Au lieu de dire que la santé de l’enfant va s’améliorer, essayez de décomposer cette affirmation en une séquence de comportements qui auront lieu—comme Le père conduira l’enfant dans un centre de santé. Au lieu de dire que l’éducation de l’enfant va s’améliorer, basez-vous sur un comportement comme La mère inscrira l’enfant à l’école. Ensuite, nous fixerons des délais pour chacun de ces comportements”.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61</a:t>
            </a:fld>
            <a:endParaRPr lang="en-US" dirty="0"/>
          </a:p>
        </p:txBody>
      </p:sp>
      <p:pic>
        <p:nvPicPr>
          <p:cNvPr id="8" name="Content Placeholder 5"/>
          <p:cNvPicPr>
            <a:picLocks noGrp="1" noChangeAspect="1"/>
          </p:cNvPicPr>
          <p:nvPr>
            <p:ph type="pic" sz="quarter" idx="13"/>
          </p:nvPr>
        </p:nvPicPr>
        <p:blipFill rotWithShape="1">
          <a:blip r:embed="rId3" cstate="email">
            <a:extLst>
              <a:ext uri="{28A0092B-C50C-407E-A947-70E740481C1C}">
                <a14:useLocalDpi xmlns:a14="http://schemas.microsoft.com/office/drawing/2010/main"/>
              </a:ext>
            </a:extLst>
          </a:blip>
          <a:srcRect t="206" b="-52538"/>
          <a:stretch/>
        </p:blipFill>
        <p:spPr>
          <a:prstGeom prst="rect">
            <a:avLst/>
          </a:prstGeom>
        </p:spPr>
      </p:pic>
    </p:spTree>
    <p:extLst>
      <p:ext uri="{BB962C8B-B14F-4D97-AF65-F5344CB8AC3E}">
        <p14:creationId xmlns:p14="http://schemas.microsoft.com/office/powerpoint/2010/main" val="5408627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Qu’est-ce qu’un cas à HAUT RISQUE? </a:t>
            </a:r>
            <a:endParaRPr lang="fr-FR" dirty="0"/>
          </a:p>
        </p:txBody>
      </p:sp>
      <p:sp>
        <p:nvSpPr>
          <p:cNvPr id="4" name="Content Placeholder 3"/>
          <p:cNvSpPr>
            <a:spLocks noGrp="1"/>
          </p:cNvSpPr>
          <p:nvPr>
            <p:ph sz="half" idx="1"/>
          </p:nvPr>
        </p:nvSpPr>
        <p:spPr/>
        <p:txBody>
          <a:bodyPr/>
          <a:lstStyle/>
          <a:p>
            <a:r>
              <a:rPr lang="en-US" dirty="0"/>
              <a:t>Un </a:t>
            </a:r>
            <a:r>
              <a:rPr lang="fr-FR" dirty="0"/>
              <a:t>cas à </a:t>
            </a:r>
            <a:r>
              <a:rPr lang="fr-FR" dirty="0">
                <a:ln w="3175">
                  <a:noFill/>
                </a:ln>
                <a:solidFill>
                  <a:schemeClr val="accent1"/>
                </a:solidFill>
              </a:rPr>
              <a:t>HAUT RISQUE </a:t>
            </a:r>
            <a:r>
              <a:rPr lang="fr-FR" dirty="0"/>
              <a:t>nécessite une attention immédiate. </a:t>
            </a:r>
          </a:p>
          <a:p>
            <a:r>
              <a:rPr lang="fr-FR" dirty="0"/>
              <a:t>Un cas à </a:t>
            </a:r>
            <a:r>
              <a:rPr lang="fr-FR" dirty="0">
                <a:ln w="3175">
                  <a:noFill/>
                </a:ln>
                <a:solidFill>
                  <a:schemeClr val="accent1"/>
                </a:solidFill>
              </a:rPr>
              <a:t>HAUT RISQUE </a:t>
            </a:r>
            <a:r>
              <a:rPr lang="fr-FR" dirty="0"/>
              <a:t>c’est quand un enfant est susceptible d’être blessé, d’être sujet à des abus sexuels immédiats et continus ou d’être invalide à vie, d’être victime de traite ou menacé de mort, s’il est laissé dans sa situation actuelle, sans intervention pour le protéger. </a:t>
            </a:r>
          </a:p>
        </p:txBody>
      </p:sp>
      <p:sp>
        <p:nvSpPr>
          <p:cNvPr id="5" name="Content Placeholder 4"/>
          <p:cNvSpPr>
            <a:spLocks noGrp="1"/>
          </p:cNvSpPr>
          <p:nvPr>
            <p:ph sz="half" idx="2"/>
          </p:nvPr>
        </p:nvSpPr>
        <p:spPr/>
        <p:txBody>
          <a:bodyPr/>
          <a:lstStyle/>
          <a:p>
            <a:r>
              <a:rPr lang="fr-FR" dirty="0"/>
              <a:t>Un cas à </a:t>
            </a:r>
            <a:r>
              <a:rPr lang="fr-FR" dirty="0">
                <a:ln w="3175">
                  <a:noFill/>
                </a:ln>
                <a:solidFill>
                  <a:schemeClr val="accent1"/>
                </a:solidFill>
              </a:rPr>
              <a:t>HAUT RISQUE </a:t>
            </a:r>
            <a:r>
              <a:rPr lang="fr-FR" dirty="0"/>
              <a:t>est </a:t>
            </a:r>
            <a:r>
              <a:rPr lang="fr-FR" dirty="0">
                <a:ln w="3175">
                  <a:noFill/>
                </a:ln>
                <a:solidFill>
                  <a:schemeClr val="accent1"/>
                </a:solidFill>
              </a:rPr>
              <a:t>PRIORITAIRE</a:t>
            </a:r>
            <a:r>
              <a:rPr lang="fr-FR" dirty="0"/>
              <a:t> sur tous les autres cas. </a:t>
            </a:r>
          </a:p>
          <a:p>
            <a:r>
              <a:rPr lang="fr-FR" dirty="0"/>
              <a:t>Si vous suspectez un cas à </a:t>
            </a:r>
            <a:r>
              <a:rPr lang="fr-FR" dirty="0">
                <a:ln w="3175">
                  <a:noFill/>
                </a:ln>
                <a:solidFill>
                  <a:schemeClr val="accent1"/>
                </a:solidFill>
              </a:rPr>
              <a:t>HAUT RISQUE </a:t>
            </a:r>
            <a:r>
              <a:rPr lang="fr-FR" dirty="0"/>
              <a:t>de préjudice dans la famille visitée, parlez-en au superviseur de l’organisation hôte et à l’animateur du cours immédiatement après avoir quitté la famille</a:t>
            </a:r>
            <a:r>
              <a:rPr lang="en-US" dirty="0"/>
              <a:t>. </a:t>
            </a:r>
            <a:endParaRPr lang="en-GB" dirty="0"/>
          </a:p>
          <a:p>
            <a:endParaRPr lang="en-US" dirty="0"/>
          </a:p>
        </p:txBody>
      </p:sp>
      <p:sp>
        <p:nvSpPr>
          <p:cNvPr id="3" name="Slide Number Placeholder 2"/>
          <p:cNvSpPr>
            <a:spLocks noGrp="1"/>
          </p:cNvSpPr>
          <p:nvPr>
            <p:ph type="sldNum" sz="quarter" idx="12"/>
          </p:nvPr>
        </p:nvSpPr>
        <p:spPr/>
        <p:txBody>
          <a:bodyPr/>
          <a:lstStyle/>
          <a:p>
            <a:fld id="{3AF21FA0-C69A-D549-B93E-AD7DB9D7EB7A}" type="slidenum">
              <a:rPr lang="en-US" smtClean="0"/>
              <a:pPr/>
              <a:t>62</a:t>
            </a:fld>
            <a:endParaRPr lang="en-US" dirty="0"/>
          </a:p>
        </p:txBody>
      </p:sp>
    </p:spTree>
    <p:extLst>
      <p:ext uri="{BB962C8B-B14F-4D97-AF65-F5344CB8AC3E}">
        <p14:creationId xmlns:p14="http://schemas.microsoft.com/office/powerpoint/2010/main" val="287476843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a:t>
            </a:r>
            <a:r>
              <a:rPr lang="en-US" dirty="0"/>
              <a:t>4: </a:t>
            </a:r>
            <a:r>
              <a:rPr lang="en-US" dirty="0" err="1"/>
              <a:t>Connexion</a:t>
            </a:r>
            <a:r>
              <a:rPr lang="en-US" dirty="0"/>
              <a:t> aux services</a:t>
            </a:r>
          </a:p>
        </p:txBody>
      </p:sp>
      <p:sp>
        <p:nvSpPr>
          <p:cNvPr id="3" name="Content Placeholder 2"/>
          <p:cNvSpPr>
            <a:spLocks noGrp="1"/>
          </p:cNvSpPr>
          <p:nvPr>
            <p:ph sz="half" idx="1"/>
          </p:nvPr>
        </p:nvSpPr>
        <p:spPr/>
        <p:txBody>
          <a:bodyPr/>
          <a:lstStyle/>
          <a:p>
            <a:r>
              <a:rPr lang="fr-FR" dirty="0"/>
              <a:t>Après avoir terminé la planification du cas, remerciez la famille. Expliquez-leur de quelle façon ils sont responsables de leurs objectifs et exprimez votre confiance dans leur capacité à les atteindre. </a:t>
            </a:r>
          </a:p>
          <a:p>
            <a:r>
              <a:rPr lang="fr-FR" dirty="0"/>
              <a:t>Ensuite, révisez chaque objectif en demandant: </a:t>
            </a:r>
          </a:p>
          <a:p>
            <a:pPr marL="380893" indent="-302575">
              <a:spcBef>
                <a:spcPts val="0"/>
              </a:spcBef>
              <a:buFont typeface="Wingdings" charset="2"/>
              <a:buChar char="§"/>
            </a:pPr>
            <a:r>
              <a:rPr lang="fr-FR" dirty="0"/>
              <a:t>Aurez-vous besoin d’aide pour réaliser cet objectif</a:t>
            </a:r>
            <a:r>
              <a:rPr lang="mr-IN" dirty="0"/>
              <a:t>?</a:t>
            </a:r>
            <a:r>
              <a:rPr lang="fr-FR" dirty="0"/>
              <a:t> </a:t>
            </a:r>
          </a:p>
          <a:p>
            <a:pPr marL="380893" indent="-302575">
              <a:spcBef>
                <a:spcPts val="0"/>
              </a:spcBef>
              <a:buFont typeface="Wingdings" charset="2"/>
              <a:buChar char="§"/>
            </a:pPr>
            <a:r>
              <a:rPr lang="fr-FR" dirty="0"/>
              <a:t>Ou serez-vous capable d’y arriver sans aide</a:t>
            </a:r>
            <a:r>
              <a:rPr lang="mr-IN" dirty="0"/>
              <a:t>?</a:t>
            </a:r>
            <a:endParaRPr lang="fr-FR"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63</a:t>
            </a:fld>
            <a:endParaRPr lang="en-US" dirty="0"/>
          </a:p>
        </p:txBody>
      </p:sp>
      <p:pic>
        <p:nvPicPr>
          <p:cNvPr id="7" name="Content Placeholder 6"/>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t="179" b="-32492"/>
          <a:stretch/>
        </p:blipFill>
        <p:spPr>
          <a:prstGeom prst="rect">
            <a:avLst/>
          </a:prstGeom>
        </p:spPr>
      </p:pic>
    </p:spTree>
    <p:extLst>
      <p:ext uri="{BB962C8B-B14F-4D97-AF65-F5344CB8AC3E}">
        <p14:creationId xmlns:p14="http://schemas.microsoft.com/office/powerpoint/2010/main" val="29826126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 </a:t>
            </a:r>
            <a:r>
              <a:rPr lang="en-US" dirty="0"/>
              <a:t>4: </a:t>
            </a:r>
            <a:r>
              <a:rPr lang="en-US" dirty="0" err="1"/>
              <a:t>Connexion</a:t>
            </a:r>
            <a:r>
              <a:rPr lang="en-US" dirty="0"/>
              <a:t> aux services</a:t>
            </a:r>
          </a:p>
        </p:txBody>
      </p:sp>
      <p:sp>
        <p:nvSpPr>
          <p:cNvPr id="3" name="Content Placeholder 2"/>
          <p:cNvSpPr>
            <a:spLocks noGrp="1"/>
          </p:cNvSpPr>
          <p:nvPr>
            <p:ph sz="half" idx="1"/>
          </p:nvPr>
        </p:nvSpPr>
        <p:spPr/>
        <p:txBody>
          <a:bodyPr/>
          <a:lstStyle/>
          <a:p>
            <a:r>
              <a:rPr lang="fr-FR" sz="2000" dirty="0"/>
              <a:t>S’ils expriment le désir d’être aidés, cherchez à savoir ce qu’ils pensent pouvoir leur être utile (par exemple, s’ils estiment avoir besoin de nourriture, recherchez avec eux les programmes alimentaires disponibles, comment leurs voisins reçoivent de l’aide, si l’église ou la communauté proposent de l’aide). Assurez-vous TOUJOURS que les idées et les objectifs appartiennent aux clients (mais vous pouvez donner des informations et des encouragements). </a:t>
            </a:r>
          </a:p>
        </p:txBody>
      </p:sp>
      <p:sp>
        <p:nvSpPr>
          <p:cNvPr id="5" name="Content Placeholder 4"/>
          <p:cNvSpPr>
            <a:spLocks noGrp="1"/>
          </p:cNvSpPr>
          <p:nvPr>
            <p:ph sz="half" idx="2"/>
          </p:nvPr>
        </p:nvSpPr>
        <p:spPr/>
        <p:txBody>
          <a:bodyPr/>
          <a:lstStyle/>
          <a:p>
            <a:r>
              <a:rPr lang="fr-FR" sz="2000" dirty="0"/>
              <a:t>Pour les points où de l’aide est nécessaire, expliquez le système de référencement. Présentez les services disponibles auxquels ils peuvent accéder. Demandez-leur s’ils souhaitent être référés et, si oui, remplissez les formulaires de référencement appropriés et expliquez que vous allez transmettre ces informations à l’organisation hôte, qui sera chargée de suivre les prestataires de services et la famille.</a:t>
            </a:r>
          </a:p>
          <a:p>
            <a:endParaRPr lang="en-US" sz="2000"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64</a:t>
            </a:fld>
            <a:endParaRPr lang="en-US" dirty="0"/>
          </a:p>
        </p:txBody>
      </p:sp>
    </p:spTree>
    <p:extLst>
      <p:ext uri="{BB962C8B-B14F-4D97-AF65-F5344CB8AC3E}">
        <p14:creationId xmlns:p14="http://schemas.microsoft.com/office/powerpoint/2010/main" val="68098927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a:t>
            </a:r>
            <a:br>
              <a:rPr lang="fr-FR" dirty="0"/>
            </a:br>
            <a:r>
              <a:rPr lang="fr-FR" dirty="0"/>
              <a:t>étape</a:t>
            </a:r>
            <a:r>
              <a:rPr lang="en-US" dirty="0"/>
              <a:t> 5: </a:t>
            </a:r>
            <a:r>
              <a:rPr lang="en-US" dirty="0" err="1"/>
              <a:t>Feuille</a:t>
            </a:r>
            <a:r>
              <a:rPr lang="en-US" dirty="0"/>
              <a:t> de route pour le </a:t>
            </a:r>
            <a:r>
              <a:rPr lang="en-US" dirty="0" err="1"/>
              <a:t>futur</a:t>
            </a:r>
            <a:endParaRPr lang="en-US" dirty="0"/>
          </a:p>
        </p:txBody>
      </p:sp>
      <p:sp>
        <p:nvSpPr>
          <p:cNvPr id="3" name="Content Placeholder 2"/>
          <p:cNvSpPr>
            <a:spLocks noGrp="1"/>
          </p:cNvSpPr>
          <p:nvPr>
            <p:ph sz="half" idx="1"/>
          </p:nvPr>
        </p:nvSpPr>
        <p:spPr/>
        <p:txBody>
          <a:bodyPr/>
          <a:lstStyle/>
          <a:p>
            <a:r>
              <a:rPr lang="fr-FR" dirty="0"/>
              <a:t>Résumez ce qui a été fait pendant la visite. « Nous avons déjà accompli un important travail d’exploration ensemble pour s’assurer que [le nom de l’enfant] est protégé et en sécurité /que votre famille est aidée à rester unie et forte. Nous avons fait l’inventaire de vos forces et identifié vos besoins. Sur ces bases, nous avons établi des plans spécifiques. Nous avons déterminé où vous pouvez trouver de l’aide, et vous avez les référencements avec vous</a:t>
            </a:r>
            <a:r>
              <a:rPr lang="en-US" dirty="0"/>
              <a:t>. »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65</a:t>
            </a:fld>
            <a:endParaRPr lang="en-US" dirty="0"/>
          </a:p>
        </p:txBody>
      </p:sp>
      <p:pic>
        <p:nvPicPr>
          <p:cNvPr id="7" name="Content Placeholder 6"/>
          <p:cNvPicPr>
            <a:picLocks noGrp="1" noChangeAspect="1"/>
          </p:cNvPicPr>
          <p:nvPr>
            <p:ph type="pic" sz="quarter" idx="13"/>
          </p:nvPr>
        </p:nvPicPr>
        <p:blipFill rotWithShape="1">
          <a:blip r:embed="rId2" cstate="email">
            <a:extLst>
              <a:ext uri="{28A0092B-C50C-407E-A947-70E740481C1C}">
                <a14:useLocalDpi xmlns:a14="http://schemas.microsoft.com/office/drawing/2010/main"/>
              </a:ext>
            </a:extLst>
          </a:blip>
          <a:srcRect t="161" b="-19325"/>
          <a:stretch/>
        </p:blipFill>
        <p:spPr>
          <a:prstGeom prst="rect">
            <a:avLst/>
          </a:prstGeom>
        </p:spPr>
      </p:pic>
    </p:spTree>
    <p:extLst>
      <p:ext uri="{BB962C8B-B14F-4D97-AF65-F5344CB8AC3E}">
        <p14:creationId xmlns:p14="http://schemas.microsoft.com/office/powerpoint/2010/main" val="711705063"/>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Visite de Terrain—étape</a:t>
            </a:r>
            <a:r>
              <a:rPr lang="en-US" dirty="0"/>
              <a:t> 5: </a:t>
            </a:r>
            <a:r>
              <a:rPr lang="en-US" dirty="0" err="1"/>
              <a:t>Feuille</a:t>
            </a:r>
            <a:r>
              <a:rPr lang="en-US" dirty="0"/>
              <a:t> de route pour le </a:t>
            </a:r>
            <a:r>
              <a:rPr lang="en-US" dirty="0" err="1"/>
              <a:t>futur</a:t>
            </a:r>
            <a:endParaRPr lang="en-US" dirty="0"/>
          </a:p>
        </p:txBody>
      </p:sp>
      <p:sp>
        <p:nvSpPr>
          <p:cNvPr id="3" name="Content Placeholder 2"/>
          <p:cNvSpPr>
            <a:spLocks noGrp="1"/>
          </p:cNvSpPr>
          <p:nvPr>
            <p:ph idx="1"/>
          </p:nvPr>
        </p:nvSpPr>
        <p:spPr/>
        <p:txBody>
          <a:bodyPr/>
          <a:lstStyle/>
          <a:p>
            <a:r>
              <a:rPr lang="fr-FR" sz="2100" dirty="0"/>
              <a:t>« </a:t>
            </a:r>
            <a:r>
              <a:rPr lang="en-US" sz="2100" dirty="0"/>
              <a:t> </a:t>
            </a:r>
            <a:r>
              <a:rPr lang="fr-FR" sz="2100" dirty="0"/>
              <a:t>Maintenant, parlons de la suite. Nous allons transmettre ce plan à [nom du coordinateur/de la coordinatrice de l’organisation hôte pour cet enfant ou la famille]. Il/elle viendra vous rendre visite [indiquer les intervalles de temps]. Quand il/elle viendra, n’hésitez pas à dire: comment vous vous approchez de vos objectifs, si [le nom de l’enfant] et la famille se portent bien. Vous pouvez discuter de tous les problèmes que vous pourriez avoir, tout comme des réussites. Durant ces visites, vous pouvez aussi discuter de vos besoins de référencements vers d’autres services, de votre volonté à vous fixer de nouveaux objectifs puisque vous aurez réussi à en atteindre certains”</a:t>
            </a:r>
            <a:r>
              <a:rPr lang="en-US" sz="2100" dirty="0"/>
              <a:t>. </a:t>
            </a:r>
          </a:p>
          <a:p>
            <a:r>
              <a:rPr lang="en-US" sz="2100" dirty="0" err="1"/>
              <a:t>En</a:t>
            </a:r>
            <a:r>
              <a:rPr lang="en-US" sz="2100" dirty="0"/>
              <a:t> </a:t>
            </a:r>
            <a:r>
              <a:rPr lang="fr-FR" sz="2100" dirty="0"/>
              <a:t>cas d’urgence (par exemple, l’enfant risque d’être maltraité) ou de tout autre besoin urgent qui ne peut attendre la prochaine visite, vous pouvez joindre </a:t>
            </a:r>
            <a:r>
              <a:rPr lang="en-US" sz="2100" dirty="0"/>
              <a:t>XX </a:t>
            </a:r>
            <a:r>
              <a:rPr lang="en-US" sz="2100" dirty="0" err="1"/>
              <a:t>à</a:t>
            </a:r>
            <a:r>
              <a:rPr lang="en-US" sz="2100" dirty="0"/>
              <a:t> ______________.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66</a:t>
            </a:fld>
            <a:endParaRPr lang="en-US" dirty="0"/>
          </a:p>
        </p:txBody>
      </p:sp>
    </p:spTree>
    <p:extLst>
      <p:ext uri="{BB962C8B-B14F-4D97-AF65-F5344CB8AC3E}">
        <p14:creationId xmlns:p14="http://schemas.microsoft.com/office/powerpoint/2010/main" val="2034573902"/>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3219061" algn="l"/>
              </a:tabLst>
            </a:pPr>
            <a:r>
              <a:rPr lang="fr-FR" dirty="0"/>
              <a:t>Visite de terrain</a:t>
            </a:r>
            <a:r>
              <a:rPr lang="en-US" dirty="0"/>
              <a:t>—</a:t>
            </a:r>
            <a:br>
              <a:rPr lang="en-US" dirty="0"/>
            </a:br>
            <a:r>
              <a:rPr lang="fr-FR" dirty="0"/>
              <a:t>Compte rendu/</a:t>
            </a:r>
            <a:r>
              <a:rPr lang="fr-FR" dirty="0" err="1"/>
              <a:t>Debriefing</a:t>
            </a:r>
            <a:endParaRPr lang="fr-FR" dirty="0"/>
          </a:p>
        </p:txBody>
      </p:sp>
      <p:sp>
        <p:nvSpPr>
          <p:cNvPr id="3" name="Content Placeholder 2"/>
          <p:cNvSpPr>
            <a:spLocks noGrp="1"/>
          </p:cNvSpPr>
          <p:nvPr>
            <p:ph sz="half" idx="1"/>
          </p:nvPr>
        </p:nvSpPr>
        <p:spPr/>
        <p:txBody>
          <a:bodyPr/>
          <a:lstStyle/>
          <a:p>
            <a:r>
              <a:rPr lang="fr-FR" dirty="0">
                <a:ln w="3175">
                  <a:noFill/>
                </a:ln>
              </a:rPr>
              <a:t>Procédure d’évaluation:</a:t>
            </a:r>
            <a:r>
              <a:rPr lang="en-US" dirty="0">
                <a:ln w="3175">
                  <a:noFill/>
                </a:ln>
              </a:rPr>
              <a:t> </a:t>
            </a:r>
            <a:br>
              <a:rPr lang="en-US" dirty="0"/>
            </a:br>
            <a:r>
              <a:rPr lang="fr-FR" dirty="0"/>
              <a:t>Qu’est-ce qui a bien marché</a:t>
            </a:r>
            <a:r>
              <a:rPr lang="mr-IN" dirty="0"/>
              <a:t>?</a:t>
            </a:r>
            <a:r>
              <a:rPr lang="en-US" dirty="0"/>
              <a:t> </a:t>
            </a:r>
            <a:br>
              <a:rPr lang="en-US" dirty="0"/>
            </a:br>
            <a:r>
              <a:rPr lang="fr-FR" dirty="0"/>
              <a:t>Quelles étaient les difficultés</a:t>
            </a:r>
            <a:r>
              <a:rPr lang="mr-IN" dirty="0"/>
              <a:t>?</a:t>
            </a:r>
            <a:endParaRPr lang="en-GB" dirty="0"/>
          </a:p>
          <a:p>
            <a:r>
              <a:rPr lang="fr-FR" dirty="0">
                <a:ln w="3175">
                  <a:noFill/>
                </a:ln>
              </a:rPr>
              <a:t>Planification du cas:</a:t>
            </a:r>
            <a:r>
              <a:rPr lang="en-US" dirty="0">
                <a:ln w="3175">
                  <a:noFill/>
                </a:ln>
              </a:rPr>
              <a:t> </a:t>
            </a:r>
            <a:br>
              <a:rPr lang="en-US" dirty="0"/>
            </a:br>
            <a:r>
              <a:rPr lang="fr-FR" dirty="0"/>
              <a:t>Qu’est-ce qui a bien marché</a:t>
            </a:r>
            <a:r>
              <a:rPr lang="mr-IN" dirty="0"/>
              <a:t>?</a:t>
            </a:r>
            <a:r>
              <a:rPr lang="fr-FR" dirty="0"/>
              <a:t> </a:t>
            </a:r>
            <a:br>
              <a:rPr lang="fr-FR" dirty="0"/>
            </a:br>
            <a:r>
              <a:rPr lang="fr-FR" dirty="0"/>
              <a:t>Quelles étaient les difficultés</a:t>
            </a:r>
            <a:r>
              <a:rPr lang="mr-IN" dirty="0"/>
              <a:t>?</a:t>
            </a:r>
            <a:endParaRPr lang="en-GB" dirty="0"/>
          </a:p>
          <a:p>
            <a:r>
              <a:rPr lang="fr-FR" dirty="0">
                <a:ln w="3175">
                  <a:noFill/>
                </a:ln>
              </a:rPr>
              <a:t>Procédure de référencement:</a:t>
            </a:r>
            <a:r>
              <a:rPr lang="en-US" dirty="0">
                <a:ln w="3175">
                  <a:noFill/>
                </a:ln>
              </a:rPr>
              <a:t> </a:t>
            </a:r>
            <a:br>
              <a:rPr lang="en-US" dirty="0"/>
            </a:br>
            <a:r>
              <a:rPr lang="fr-FR" dirty="0"/>
              <a:t>Des référencements d’urgence </a:t>
            </a:r>
            <a:br>
              <a:rPr lang="fr-FR" dirty="0"/>
            </a:br>
            <a:r>
              <a:rPr lang="fr-FR" dirty="0"/>
              <a:t>étaient-ils nécessaires</a:t>
            </a:r>
            <a:r>
              <a:rPr lang="mr-IN" dirty="0"/>
              <a:t>?</a:t>
            </a:r>
            <a:r>
              <a:rPr lang="fr-FR" dirty="0"/>
              <a:t> </a:t>
            </a:r>
            <a:br>
              <a:rPr lang="fr-FR" dirty="0"/>
            </a:br>
            <a:r>
              <a:rPr lang="fr-FR" dirty="0"/>
              <a:t>Quels étaient les aspects positifs</a:t>
            </a:r>
            <a:r>
              <a:rPr lang="mr-IN" dirty="0"/>
              <a:t>?</a:t>
            </a:r>
            <a:endParaRPr lang="en-GB" dirty="0"/>
          </a:p>
          <a:p>
            <a:r>
              <a:rPr lang="fr-FR" dirty="0">
                <a:ln w="3175">
                  <a:noFill/>
                </a:ln>
              </a:rPr>
              <a:t>Feuille de route:</a:t>
            </a:r>
            <a:r>
              <a:rPr lang="en-US" dirty="0">
                <a:ln w="3175">
                  <a:noFill/>
                </a:ln>
              </a:rPr>
              <a:t> </a:t>
            </a:r>
            <a:br>
              <a:rPr lang="en-US" dirty="0"/>
            </a:br>
            <a:r>
              <a:rPr lang="fr-FR" dirty="0"/>
              <a:t>Qu’est-ce qui a été bien fait</a:t>
            </a:r>
            <a:r>
              <a:rPr lang="mr-IN" dirty="0"/>
              <a:t>?</a:t>
            </a:r>
            <a:r>
              <a:rPr lang="fr-FR" dirty="0"/>
              <a:t> </a:t>
            </a:r>
            <a:br>
              <a:rPr lang="fr-FR" dirty="0"/>
            </a:br>
            <a:r>
              <a:rPr lang="fr-FR" dirty="0"/>
              <a:t>Que pourrait-on améliorer</a:t>
            </a:r>
            <a:r>
              <a:rPr lang="mr-IN" dirty="0"/>
              <a:t>?</a:t>
            </a:r>
            <a:r>
              <a:rPr lang="en-US" dirty="0"/>
              <a:t> </a:t>
            </a:r>
            <a:endParaRPr lang="en-GB" dirty="0"/>
          </a:p>
        </p:txBody>
      </p:sp>
      <p:sp>
        <p:nvSpPr>
          <p:cNvPr id="4" name="Content Placeholder 3"/>
          <p:cNvSpPr>
            <a:spLocks noGrp="1"/>
          </p:cNvSpPr>
          <p:nvPr>
            <p:ph sz="half" idx="2"/>
          </p:nvPr>
        </p:nvSpPr>
        <p:spPr/>
        <p:txBody>
          <a:bodyPr/>
          <a:lstStyle/>
          <a:p>
            <a:pPr algn="ctr"/>
            <a:r>
              <a:rPr lang="fr-BE" sz="3600" b="1" dirty="0">
                <a:ln w="3175">
                  <a:noFill/>
                </a:ln>
                <a:solidFill>
                  <a:schemeClr val="accent2">
                    <a:lumMod val="50000"/>
                  </a:schemeClr>
                </a:solidFill>
              </a:rPr>
              <a:t>Comment avez-vous ressenti </a:t>
            </a:r>
            <a:br>
              <a:rPr lang="fr-BE" sz="3600" b="1" dirty="0">
                <a:ln w="3175">
                  <a:noFill/>
                </a:ln>
                <a:solidFill>
                  <a:schemeClr val="accent2">
                    <a:lumMod val="50000"/>
                  </a:schemeClr>
                </a:solidFill>
              </a:rPr>
            </a:br>
            <a:r>
              <a:rPr lang="fr-BE" sz="3600" b="1" dirty="0">
                <a:ln w="3175">
                  <a:noFill/>
                </a:ln>
                <a:solidFill>
                  <a:schemeClr val="accent2">
                    <a:lumMod val="50000"/>
                  </a:schemeClr>
                </a:solidFill>
              </a:rPr>
              <a:t>le rapport entre la famille et le PTS?</a:t>
            </a:r>
            <a:endParaRPr lang="en-GB" dirty="0"/>
          </a:p>
        </p:txBody>
      </p:sp>
      <p:sp>
        <p:nvSpPr>
          <p:cNvPr id="5" name="Slide Number Placeholder 4"/>
          <p:cNvSpPr>
            <a:spLocks noGrp="1"/>
          </p:cNvSpPr>
          <p:nvPr>
            <p:ph type="sldNum" sz="quarter" idx="12"/>
          </p:nvPr>
        </p:nvSpPr>
        <p:spPr/>
        <p:txBody>
          <a:bodyPr/>
          <a:lstStyle/>
          <a:p>
            <a:fld id="{CB571937-2FE9-4B8D-BAC8-4951D4C3B477}" type="slidenum">
              <a:rPr lang="en-GB" smtClean="0"/>
              <a:pPr/>
              <a:t>67</a:t>
            </a:fld>
            <a:endParaRPr lang="en-GB" dirty="0"/>
          </a:p>
        </p:txBody>
      </p:sp>
    </p:spTree>
    <p:extLst>
      <p:ext uri="{BB962C8B-B14F-4D97-AF65-F5344CB8AC3E}">
        <p14:creationId xmlns:p14="http://schemas.microsoft.com/office/powerpoint/2010/main" val="259458859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tabLst>
                <a:tab pos="3219061" algn="l"/>
              </a:tabLst>
            </a:pPr>
            <a:r>
              <a:rPr lang="fr-FR" dirty="0"/>
              <a:t>Visite de terrain</a:t>
            </a:r>
            <a:r>
              <a:rPr lang="en-US" dirty="0"/>
              <a:t>—</a:t>
            </a:r>
            <a:br>
              <a:rPr lang="en-US" dirty="0"/>
            </a:br>
            <a:r>
              <a:rPr lang="fr-FR" dirty="0"/>
              <a:t>Compte rendu/</a:t>
            </a:r>
            <a:r>
              <a:rPr lang="fr-FR" dirty="0" err="1"/>
              <a:t>Debriefing</a:t>
            </a:r>
            <a:endParaRPr lang="fr-FR" dirty="0"/>
          </a:p>
        </p:txBody>
      </p:sp>
      <p:sp>
        <p:nvSpPr>
          <p:cNvPr id="3" name="Content Placeholder 2"/>
          <p:cNvSpPr>
            <a:spLocks noGrp="1"/>
          </p:cNvSpPr>
          <p:nvPr>
            <p:ph sz="half" idx="1"/>
          </p:nvPr>
        </p:nvSpPr>
        <p:spPr/>
        <p:txBody>
          <a:bodyPr/>
          <a:lstStyle/>
          <a:p>
            <a:r>
              <a:rPr lang="fr-FR" dirty="0"/>
              <a:t>Analyse du rôle de l’évaluation</a:t>
            </a:r>
          </a:p>
          <a:p>
            <a:pPr lvl="1"/>
            <a:r>
              <a:rPr lang="fr-FR" dirty="0"/>
              <a:t>Avez-vous des suggestions ou des recommandations sur la manière dont vous pouvez utiliser les outils d’évaluation dans votre organisation</a:t>
            </a:r>
            <a:r>
              <a:rPr lang="mr-IN" dirty="0"/>
              <a:t>?</a:t>
            </a:r>
            <a:r>
              <a:rPr lang="fr-FR" dirty="0"/>
              <a:t> </a:t>
            </a:r>
          </a:p>
          <a:p>
            <a:pPr lvl="1"/>
            <a:r>
              <a:rPr lang="fr-FR" dirty="0"/>
              <a:t>Avez-vous des suggestions à propos des améliorations que l’on pourrait apporter au formulaire d’évaluation</a:t>
            </a:r>
            <a:r>
              <a:rPr lang="mr-IN" dirty="0"/>
              <a:t>?</a:t>
            </a:r>
            <a:r>
              <a:rPr lang="fr-FR" dirty="0"/>
              <a:t> Veuillez expliquer. </a:t>
            </a:r>
          </a:p>
        </p:txBody>
      </p:sp>
      <p:sp>
        <p:nvSpPr>
          <p:cNvPr id="5" name="Slide Number Placeholder 4"/>
          <p:cNvSpPr>
            <a:spLocks noGrp="1"/>
          </p:cNvSpPr>
          <p:nvPr>
            <p:ph type="sldNum" sz="quarter" idx="12"/>
          </p:nvPr>
        </p:nvSpPr>
        <p:spPr/>
        <p:txBody>
          <a:bodyPr/>
          <a:lstStyle/>
          <a:p>
            <a:fld id="{CB571937-2FE9-4B8D-BAC8-4951D4C3B477}" type="slidenum">
              <a:rPr lang="en-GB" smtClean="0"/>
              <a:pPr/>
              <a:t>68</a:t>
            </a:fld>
            <a:endParaRPr lang="en-GB" dirty="0"/>
          </a:p>
        </p:txBody>
      </p:sp>
      <p:sp>
        <p:nvSpPr>
          <p:cNvPr id="7" name="Content Placeholder 6"/>
          <p:cNvSpPr>
            <a:spLocks noGrp="1"/>
          </p:cNvSpPr>
          <p:nvPr>
            <p:ph sz="quarter" idx="13"/>
          </p:nvPr>
        </p:nvSpPr>
        <p:spPr/>
        <p:txBody>
          <a:bodyPr/>
          <a:lstStyle/>
          <a:p>
            <a:pPr algn="ctr">
              <a:spcBef>
                <a:spcPts val="2100"/>
              </a:spcBef>
            </a:pPr>
            <a:r>
              <a:rPr lang="fr-FR" b="1" dirty="0"/>
              <a:t>Questions?</a:t>
            </a:r>
          </a:p>
          <a:p>
            <a:pPr algn="ctr">
              <a:spcBef>
                <a:spcPts val="2100"/>
              </a:spcBef>
            </a:pPr>
            <a:r>
              <a:rPr lang="fr-FR" b="1" dirty="0"/>
              <a:t>Commentaires</a:t>
            </a:r>
            <a:r>
              <a:rPr lang="mr-IN" b="1" dirty="0"/>
              <a:t>?</a:t>
            </a:r>
            <a:r>
              <a:rPr lang="fr-FR" b="1" dirty="0"/>
              <a:t> </a:t>
            </a:r>
          </a:p>
          <a:p>
            <a:pPr algn="ctr">
              <a:spcBef>
                <a:spcPts val="2100"/>
              </a:spcBef>
            </a:pPr>
            <a:r>
              <a:rPr lang="fr-FR" b="1" dirty="0"/>
              <a:t>Autre chose qu’il faudrait mieux apprendre ou pratiquer plus</a:t>
            </a:r>
            <a:r>
              <a:rPr lang="mr-IN" b="1" dirty="0"/>
              <a:t>?</a:t>
            </a:r>
            <a:r>
              <a:rPr lang="fr-FR" b="1" dirty="0"/>
              <a:t> </a:t>
            </a:r>
          </a:p>
        </p:txBody>
      </p:sp>
    </p:spTree>
    <p:extLst>
      <p:ext uri="{BB962C8B-B14F-4D97-AF65-F5344CB8AC3E}">
        <p14:creationId xmlns:p14="http://schemas.microsoft.com/office/powerpoint/2010/main" val="186274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740076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FR" sz="2824" dirty="0"/>
              <a:t>Quelles sont les autres personnes qui peuvent assembler les autres pièces de la voiture?</a:t>
            </a:r>
            <a:endParaRPr lang="fr-FR" dirty="0"/>
          </a:p>
        </p:txBody>
      </p:sp>
      <p:sp>
        <p:nvSpPr>
          <p:cNvPr id="3" name="Slide Number Placeholder 2"/>
          <p:cNvSpPr>
            <a:spLocks noGrp="1"/>
          </p:cNvSpPr>
          <p:nvPr>
            <p:ph type="sldNum" sz="quarter" idx="12"/>
          </p:nvPr>
        </p:nvSpPr>
        <p:spPr>
          <a:noFill/>
        </p:spPr>
        <p:txBody>
          <a:bodyPr/>
          <a:lstStyle/>
          <a:p>
            <a:fld id="{3AF21FA0-C69A-D549-B93E-AD7DB9D7EB7A}" type="slidenum">
              <a:rPr lang="en-US" smtClean="0"/>
              <a:pPr/>
              <a:t>7</a:t>
            </a:fld>
            <a:endParaRPr lang="en-US" dirty="0"/>
          </a:p>
        </p:txBody>
      </p:sp>
      <p:sp>
        <p:nvSpPr>
          <p:cNvPr id="6" name="Rounded Rectangle 5"/>
          <p:cNvSpPr/>
          <p:nvPr/>
        </p:nvSpPr>
        <p:spPr>
          <a:xfrm>
            <a:off x="684401" y="2909323"/>
            <a:ext cx="1689286" cy="343534"/>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3">
                    <a:lumMod val="75000"/>
                  </a:schemeClr>
                </a:solidFill>
              </a:rPr>
              <a:t>La police </a:t>
            </a:r>
          </a:p>
        </p:txBody>
      </p:sp>
      <p:sp>
        <p:nvSpPr>
          <p:cNvPr id="7" name="Rounded Rectangle 6"/>
          <p:cNvSpPr/>
          <p:nvPr/>
        </p:nvSpPr>
        <p:spPr>
          <a:xfrm>
            <a:off x="901662" y="4574192"/>
            <a:ext cx="1834498" cy="927847"/>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3">
                    <a:lumMod val="75000"/>
                  </a:schemeClr>
                </a:solidFill>
              </a:rPr>
              <a:t>Les éducateurs des enfants des rues</a:t>
            </a:r>
          </a:p>
        </p:txBody>
      </p:sp>
      <p:sp>
        <p:nvSpPr>
          <p:cNvPr id="8" name="Rounded Rectangle 7"/>
          <p:cNvSpPr/>
          <p:nvPr/>
        </p:nvSpPr>
        <p:spPr>
          <a:xfrm>
            <a:off x="2936551" y="5262160"/>
            <a:ext cx="2344406" cy="319004"/>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tIns="182880" rtlCol="0" anchor="ctr"/>
          <a:lstStyle/>
          <a:p>
            <a:pPr algn="ctr"/>
            <a:r>
              <a:rPr lang="fr-FR" sz="1659" b="1" dirty="0">
                <a:solidFill>
                  <a:schemeClr val="accent3">
                    <a:lumMod val="75000"/>
                  </a:schemeClr>
                </a:solidFill>
              </a:rPr>
              <a:t>Les bénévoles des OSC</a:t>
            </a:r>
          </a:p>
        </p:txBody>
      </p:sp>
      <p:sp>
        <p:nvSpPr>
          <p:cNvPr id="9" name="Rounded Rectangle 8"/>
          <p:cNvSpPr/>
          <p:nvPr/>
        </p:nvSpPr>
        <p:spPr>
          <a:xfrm>
            <a:off x="4823623" y="5906404"/>
            <a:ext cx="2552382" cy="418047"/>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3">
                    <a:lumMod val="75000"/>
                  </a:schemeClr>
                </a:solidFill>
              </a:rPr>
              <a:t>Les chefs religieux</a:t>
            </a:r>
          </a:p>
        </p:txBody>
      </p:sp>
      <p:sp>
        <p:nvSpPr>
          <p:cNvPr id="10" name="Rounded Rectangle 9"/>
          <p:cNvSpPr/>
          <p:nvPr/>
        </p:nvSpPr>
        <p:spPr>
          <a:xfrm>
            <a:off x="6694033" y="5020915"/>
            <a:ext cx="2295715" cy="295682"/>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tIns="182880" rtlCol="0" anchor="ctr"/>
          <a:lstStyle/>
          <a:p>
            <a:pPr algn="ctr"/>
            <a:r>
              <a:rPr lang="fr-FR" sz="1659" b="1" dirty="0">
                <a:solidFill>
                  <a:schemeClr val="accent3">
                    <a:lumMod val="75000"/>
                  </a:schemeClr>
                </a:solidFill>
              </a:rPr>
              <a:t>Les amis des enfants</a:t>
            </a:r>
          </a:p>
        </p:txBody>
      </p:sp>
      <p:sp>
        <p:nvSpPr>
          <p:cNvPr id="11" name="Rounded Rectangle 10"/>
          <p:cNvSpPr/>
          <p:nvPr/>
        </p:nvSpPr>
        <p:spPr>
          <a:xfrm>
            <a:off x="7376005" y="3620164"/>
            <a:ext cx="1678592" cy="336260"/>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3">
                    <a:lumMod val="75000"/>
                  </a:schemeClr>
                </a:solidFill>
              </a:rPr>
              <a:t>Les enseignants</a:t>
            </a:r>
          </a:p>
        </p:txBody>
      </p:sp>
      <p:sp>
        <p:nvSpPr>
          <p:cNvPr id="12" name="Rounded Rectangle 11"/>
          <p:cNvSpPr/>
          <p:nvPr/>
        </p:nvSpPr>
        <p:spPr>
          <a:xfrm>
            <a:off x="6186700" y="1744375"/>
            <a:ext cx="2006531" cy="540677"/>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bIns="274320" rtlCol="0" anchor="ctr"/>
          <a:lstStyle/>
          <a:p>
            <a:pPr algn="ctr"/>
            <a:r>
              <a:rPr lang="fr-FR" sz="1659" b="1" dirty="0">
                <a:solidFill>
                  <a:schemeClr val="accent3">
                    <a:lumMod val="75000"/>
                  </a:schemeClr>
                </a:solidFill>
              </a:rPr>
              <a:t>Les professionnels </a:t>
            </a:r>
            <a:br>
              <a:rPr lang="fr-FR" sz="1659" b="1" dirty="0">
                <a:solidFill>
                  <a:schemeClr val="accent3">
                    <a:lumMod val="75000"/>
                  </a:schemeClr>
                </a:solidFill>
              </a:rPr>
            </a:br>
            <a:r>
              <a:rPr lang="fr-FR" sz="1659" b="1" dirty="0">
                <a:solidFill>
                  <a:schemeClr val="accent3">
                    <a:lumMod val="75000"/>
                  </a:schemeClr>
                </a:solidFill>
              </a:rPr>
              <a:t>de la santé</a:t>
            </a:r>
          </a:p>
        </p:txBody>
      </p:sp>
      <p:sp>
        <p:nvSpPr>
          <p:cNvPr id="13" name="Rounded Rectangle 12"/>
          <p:cNvSpPr/>
          <p:nvPr/>
        </p:nvSpPr>
        <p:spPr>
          <a:xfrm>
            <a:off x="1853883" y="1915787"/>
            <a:ext cx="1689286" cy="376830"/>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bIns="182880" rtlCol="0" anchor="ctr"/>
          <a:lstStyle/>
          <a:p>
            <a:pPr algn="ctr"/>
            <a:r>
              <a:rPr lang="fr-FR" sz="1659" b="1" dirty="0">
                <a:solidFill>
                  <a:schemeClr val="accent3">
                    <a:lumMod val="75000"/>
                  </a:schemeClr>
                </a:solidFill>
              </a:rPr>
              <a:t>Les magistrats</a:t>
            </a:r>
          </a:p>
        </p:txBody>
      </p:sp>
      <p:sp>
        <p:nvSpPr>
          <p:cNvPr id="14" name="Rounded Rectangle 13"/>
          <p:cNvSpPr/>
          <p:nvPr/>
        </p:nvSpPr>
        <p:spPr>
          <a:xfrm>
            <a:off x="4314833" y="1653120"/>
            <a:ext cx="1689286" cy="287750"/>
          </a:xfrm>
          <a:prstGeom prst="roundRect">
            <a:avLst/>
          </a:prstGeom>
          <a:noFill/>
          <a:ln w="12700">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3">
                    <a:lumMod val="75000"/>
                  </a:schemeClr>
                </a:solidFill>
              </a:rPr>
              <a:t>D’autres…</a:t>
            </a:r>
          </a:p>
        </p:txBody>
      </p:sp>
      <p:sp>
        <p:nvSpPr>
          <p:cNvPr id="16" name="Slide Number Placeholder 2"/>
          <p:cNvSpPr txBox="1">
            <a:spLocks/>
          </p:cNvSpPr>
          <p:nvPr/>
        </p:nvSpPr>
        <p:spPr>
          <a:xfrm>
            <a:off x="6783482" y="6370025"/>
            <a:ext cx="1996888" cy="365125"/>
          </a:xfrm>
          <a:prstGeom prst="rect">
            <a:avLst/>
          </a:prstGeom>
          <a:noFill/>
        </p:spPr>
        <p:txBody>
          <a:bodyPr vert="horz" lIns="80682" tIns="40341" rIns="80682" bIns="40341" rtlCol="0" anchor="ctr"/>
          <a:lstStyle>
            <a:defPPr>
              <a:defRPr lang="en-US"/>
            </a:defPPr>
            <a:lvl1pPr marL="0" algn="r" defTabSz="509412" rtl="0" eaLnBrk="1" latinLnBrk="0" hangingPunct="1">
              <a:defRPr sz="961" kern="1200">
                <a:solidFill>
                  <a:schemeClr val="tx1">
                    <a:tint val="75000"/>
                  </a:schemeClr>
                </a:solidFill>
                <a:latin typeface="+mn-lt"/>
                <a:ea typeface="+mn-ea"/>
                <a:cs typeface="+mn-cs"/>
              </a:defRPr>
            </a:lvl1pPr>
            <a:lvl2pPr marL="509412" algn="l" defTabSz="509412" rtl="0" eaLnBrk="1" latinLnBrk="0" hangingPunct="1">
              <a:defRPr sz="2000" kern="1200">
                <a:solidFill>
                  <a:schemeClr val="tx1"/>
                </a:solidFill>
                <a:latin typeface="+mn-lt"/>
                <a:ea typeface="+mn-ea"/>
                <a:cs typeface="+mn-cs"/>
              </a:defRPr>
            </a:lvl2pPr>
            <a:lvl3pPr marL="1018824" algn="l" defTabSz="509412" rtl="0" eaLnBrk="1" latinLnBrk="0" hangingPunct="1">
              <a:defRPr sz="2000" kern="1200">
                <a:solidFill>
                  <a:schemeClr val="tx1"/>
                </a:solidFill>
                <a:latin typeface="+mn-lt"/>
                <a:ea typeface="+mn-ea"/>
                <a:cs typeface="+mn-cs"/>
              </a:defRPr>
            </a:lvl3pPr>
            <a:lvl4pPr marL="1528237" algn="l" defTabSz="509412" rtl="0" eaLnBrk="1" latinLnBrk="0" hangingPunct="1">
              <a:defRPr sz="2000" kern="1200">
                <a:solidFill>
                  <a:schemeClr val="tx1"/>
                </a:solidFill>
                <a:latin typeface="+mn-lt"/>
                <a:ea typeface="+mn-ea"/>
                <a:cs typeface="+mn-cs"/>
              </a:defRPr>
            </a:lvl4pPr>
            <a:lvl5pPr marL="2037649" algn="l" defTabSz="509412" rtl="0" eaLnBrk="1" latinLnBrk="0" hangingPunct="1">
              <a:defRPr sz="2000" kern="1200">
                <a:solidFill>
                  <a:schemeClr val="tx1"/>
                </a:solidFill>
                <a:latin typeface="+mn-lt"/>
                <a:ea typeface="+mn-ea"/>
                <a:cs typeface="+mn-cs"/>
              </a:defRPr>
            </a:lvl5pPr>
            <a:lvl6pPr marL="2547061" algn="l" defTabSz="509412" rtl="0" eaLnBrk="1" latinLnBrk="0" hangingPunct="1">
              <a:defRPr sz="2000" kern="1200">
                <a:solidFill>
                  <a:schemeClr val="tx1"/>
                </a:solidFill>
                <a:latin typeface="+mn-lt"/>
                <a:ea typeface="+mn-ea"/>
                <a:cs typeface="+mn-cs"/>
              </a:defRPr>
            </a:lvl6pPr>
            <a:lvl7pPr marL="3056473" algn="l" defTabSz="509412" rtl="0" eaLnBrk="1" latinLnBrk="0" hangingPunct="1">
              <a:defRPr sz="2000" kern="1200">
                <a:solidFill>
                  <a:schemeClr val="tx1"/>
                </a:solidFill>
                <a:latin typeface="+mn-lt"/>
                <a:ea typeface="+mn-ea"/>
                <a:cs typeface="+mn-cs"/>
              </a:defRPr>
            </a:lvl7pPr>
            <a:lvl8pPr marL="3565886" algn="l" defTabSz="509412" rtl="0" eaLnBrk="1" latinLnBrk="0" hangingPunct="1">
              <a:defRPr sz="2000" kern="1200">
                <a:solidFill>
                  <a:schemeClr val="tx1"/>
                </a:solidFill>
                <a:latin typeface="+mn-lt"/>
                <a:ea typeface="+mn-ea"/>
                <a:cs typeface="+mn-cs"/>
              </a:defRPr>
            </a:lvl8pPr>
            <a:lvl9pPr marL="4075298" algn="l" defTabSz="509412" rtl="0" eaLnBrk="1" latinLnBrk="0" hangingPunct="1">
              <a:defRPr sz="2000" kern="1200">
                <a:solidFill>
                  <a:schemeClr val="tx1"/>
                </a:solidFill>
                <a:latin typeface="+mn-lt"/>
                <a:ea typeface="+mn-ea"/>
                <a:cs typeface="+mn-cs"/>
              </a:defRPr>
            </a:lvl9pPr>
          </a:lstStyle>
          <a:p>
            <a:fld id="{3AF21FA0-C69A-D549-B93E-AD7DB9D7EB7A}" type="slidenum">
              <a:rPr lang="en-US" sz="848"/>
              <a:pPr/>
              <a:t>7</a:t>
            </a:fld>
            <a:endParaRPr lang="en-US" sz="848" dirty="0"/>
          </a:p>
        </p:txBody>
      </p:sp>
      <p:sp>
        <p:nvSpPr>
          <p:cNvPr id="21" name="Rounded Rectangle 20"/>
          <p:cNvSpPr/>
          <p:nvPr/>
        </p:nvSpPr>
        <p:spPr>
          <a:xfrm>
            <a:off x="17209183" y="2894537"/>
            <a:ext cx="1689286" cy="927847"/>
          </a:xfrm>
          <a:prstGeom prst="roundRect">
            <a:avLst/>
          </a:prstGeom>
          <a:noFill/>
          <a:ln w="1905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4"/>
                </a:solidFill>
              </a:rPr>
              <a:t>Les amis des enfants</a:t>
            </a:r>
          </a:p>
        </p:txBody>
      </p:sp>
      <p:sp>
        <p:nvSpPr>
          <p:cNvPr id="22" name="Rounded Rectangle 21"/>
          <p:cNvSpPr/>
          <p:nvPr/>
        </p:nvSpPr>
        <p:spPr>
          <a:xfrm>
            <a:off x="17370648" y="1424938"/>
            <a:ext cx="1689286" cy="927847"/>
          </a:xfrm>
          <a:prstGeom prst="roundRect">
            <a:avLst/>
          </a:prstGeom>
          <a:noFill/>
          <a:ln w="1905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4"/>
                </a:solidFill>
              </a:rPr>
              <a:t>Les enseignants</a:t>
            </a:r>
          </a:p>
        </p:txBody>
      </p:sp>
      <p:sp>
        <p:nvSpPr>
          <p:cNvPr id="23" name="Rounded Rectangle 22"/>
          <p:cNvSpPr/>
          <p:nvPr/>
        </p:nvSpPr>
        <p:spPr>
          <a:xfrm>
            <a:off x="16364540" y="35439"/>
            <a:ext cx="1689286" cy="927847"/>
          </a:xfrm>
          <a:prstGeom prst="roundRect">
            <a:avLst/>
          </a:prstGeom>
          <a:noFill/>
          <a:ln w="19050">
            <a:solidFill>
              <a:schemeClr val="accent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fr-FR" sz="1659" b="1" dirty="0">
                <a:solidFill>
                  <a:schemeClr val="accent4"/>
                </a:solidFill>
              </a:rPr>
              <a:t>Les professionnels de la santé</a:t>
            </a:r>
          </a:p>
        </p:txBody>
      </p:sp>
      <p:pic>
        <p:nvPicPr>
          <p:cNvPr id="26" name="Picture 2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38371" y="2978891"/>
            <a:ext cx="3655662" cy="1729126"/>
          </a:xfrm>
          <a:prstGeom prst="rect">
            <a:avLst/>
          </a:prstGeom>
          <a:noFill/>
        </p:spPr>
      </p:pic>
      <p:cxnSp>
        <p:nvCxnSpPr>
          <p:cNvPr id="30" name="Straight Arrow Connector 29"/>
          <p:cNvCxnSpPr/>
          <p:nvPr/>
        </p:nvCxnSpPr>
        <p:spPr>
          <a:xfrm flipH="1" flipV="1">
            <a:off x="5971058" y="4664699"/>
            <a:ext cx="3505" cy="1241705"/>
          </a:xfrm>
          <a:prstGeom prst="straightConnector1">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p:cNvCxnSpPr>
            <a:stCxn id="8" idx="0"/>
          </p:cNvCxnSpPr>
          <p:nvPr/>
        </p:nvCxnSpPr>
        <p:spPr>
          <a:xfrm flipV="1">
            <a:off x="4108755" y="4708018"/>
            <a:ext cx="581" cy="554142"/>
          </a:xfrm>
          <a:prstGeom prst="straightConnector1">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2" name="Elbow Connector 41"/>
          <p:cNvCxnSpPr>
            <a:stCxn id="13" idx="2"/>
          </p:cNvCxnSpPr>
          <p:nvPr/>
        </p:nvCxnSpPr>
        <p:spPr>
          <a:xfrm rot="16200000" flipH="1">
            <a:off x="3006331" y="1984811"/>
            <a:ext cx="1217931" cy="1833541"/>
          </a:xfrm>
          <a:prstGeom prst="bentConnector2">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4" name="Elbow Connector 43"/>
          <p:cNvCxnSpPr>
            <a:stCxn id="6" idx="2"/>
          </p:cNvCxnSpPr>
          <p:nvPr/>
        </p:nvCxnSpPr>
        <p:spPr>
          <a:xfrm rot="16200000" flipH="1">
            <a:off x="2124064" y="2657837"/>
            <a:ext cx="703567" cy="1893607"/>
          </a:xfrm>
          <a:prstGeom prst="bentConnector2">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6" name="Elbow Connector 45"/>
          <p:cNvCxnSpPr>
            <a:stCxn id="7" idx="0"/>
          </p:cNvCxnSpPr>
          <p:nvPr/>
        </p:nvCxnSpPr>
        <p:spPr>
          <a:xfrm rot="5400000" flipH="1" flipV="1">
            <a:off x="2345075" y="3782323"/>
            <a:ext cx="265707" cy="1318032"/>
          </a:xfrm>
          <a:prstGeom prst="bentConnector2">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49" name="Elbow Connector 48"/>
          <p:cNvCxnSpPr>
            <a:stCxn id="12" idx="2"/>
          </p:cNvCxnSpPr>
          <p:nvPr/>
        </p:nvCxnSpPr>
        <p:spPr>
          <a:xfrm rot="5400000">
            <a:off x="5742140" y="2026921"/>
            <a:ext cx="1189697" cy="1705958"/>
          </a:xfrm>
          <a:prstGeom prst="bentConnector2">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a:stCxn id="11" idx="1"/>
          </p:cNvCxnSpPr>
          <p:nvPr/>
        </p:nvCxnSpPr>
        <p:spPr>
          <a:xfrm flipH="1">
            <a:off x="6426289" y="3788294"/>
            <a:ext cx="949717" cy="38514"/>
          </a:xfrm>
          <a:prstGeom prst="straightConnector1">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54" name="Elbow Connector 53"/>
          <p:cNvCxnSpPr>
            <a:stCxn id="10" idx="0"/>
          </p:cNvCxnSpPr>
          <p:nvPr/>
        </p:nvCxnSpPr>
        <p:spPr>
          <a:xfrm rot="16200000" flipV="1">
            <a:off x="6826656" y="4005679"/>
            <a:ext cx="712430" cy="1318042"/>
          </a:xfrm>
          <a:prstGeom prst="bentConnector2">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a:stCxn id="14" idx="2"/>
          </p:cNvCxnSpPr>
          <p:nvPr/>
        </p:nvCxnSpPr>
        <p:spPr>
          <a:xfrm flipH="1">
            <a:off x="5146031" y="1940870"/>
            <a:ext cx="13445" cy="1847424"/>
          </a:xfrm>
          <a:prstGeom prst="straightConnector1">
            <a:avLst/>
          </a:prstGeom>
          <a:ln w="57150">
            <a:solidFill>
              <a:schemeClr val="bg1">
                <a:lumMod val="50000"/>
              </a:schemeClr>
            </a:solidFill>
            <a:prstDash val="sys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643605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système de référencement</a:t>
            </a:r>
          </a:p>
        </p:txBody>
      </p:sp>
      <p:sp>
        <p:nvSpPr>
          <p:cNvPr id="3" name="Content Placeholder 2"/>
          <p:cNvSpPr>
            <a:spLocks noGrp="1"/>
          </p:cNvSpPr>
          <p:nvPr>
            <p:ph type="body" idx="1"/>
          </p:nvPr>
        </p:nvSpPr>
        <p:spPr/>
        <p:txBody>
          <a:bodyPr/>
          <a:lstStyle/>
          <a:p>
            <a:r>
              <a:rPr lang="fr-FR"/>
              <a:t>Que veulent dire ces mots à votre avis? </a:t>
            </a:r>
            <a:endParaRPr lang="fr-FR" dirty="0"/>
          </a:p>
        </p:txBody>
      </p:sp>
      <p:sp>
        <p:nvSpPr>
          <p:cNvPr id="4" name="Slide Number Placeholder 3"/>
          <p:cNvSpPr>
            <a:spLocks noGrp="1"/>
          </p:cNvSpPr>
          <p:nvPr>
            <p:ph type="sldNum" sz="quarter" idx="4294967295"/>
          </p:nvPr>
        </p:nvSpPr>
        <p:spPr>
          <a:xfrm>
            <a:off x="7910513" y="6356350"/>
            <a:ext cx="1995487" cy="365125"/>
          </a:xfrm>
        </p:spPr>
        <p:txBody>
          <a:bodyPr/>
          <a:lstStyle/>
          <a:p>
            <a:fld id="{3AF21FA0-C69A-D549-B93E-AD7DB9D7EB7A}" type="slidenum">
              <a:rPr lang="en-US" smtClean="0"/>
              <a:pPr/>
              <a:t>8</a:t>
            </a:fld>
            <a:endParaRPr lang="en-US" dirty="0"/>
          </a:p>
        </p:txBody>
      </p:sp>
    </p:spTree>
    <p:extLst>
      <p:ext uri="{BB962C8B-B14F-4D97-AF65-F5344CB8AC3E}">
        <p14:creationId xmlns:p14="http://schemas.microsoft.com/office/powerpoint/2010/main" val="25201998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Les référencements</a:t>
            </a:r>
            <a:endParaRPr lang="fr-FR" dirty="0"/>
          </a:p>
        </p:txBody>
      </p:sp>
      <p:sp>
        <p:nvSpPr>
          <p:cNvPr id="3" name="Content Placeholder 2"/>
          <p:cNvSpPr>
            <a:spLocks noGrp="1"/>
          </p:cNvSpPr>
          <p:nvPr>
            <p:ph idx="1"/>
          </p:nvPr>
        </p:nvSpPr>
        <p:spPr/>
        <p:txBody>
          <a:bodyPr/>
          <a:lstStyle/>
          <a:p>
            <a:pPr marL="380893" indent="-302575">
              <a:spcBef>
                <a:spcPts val="0"/>
              </a:spcBef>
              <a:buFont typeface="Wingdings" charset="2"/>
              <a:buChar char="§"/>
            </a:pPr>
            <a:r>
              <a:rPr lang="en-GB" dirty="0"/>
              <a:t>Les </a:t>
            </a:r>
            <a:r>
              <a:rPr lang="en-GB" dirty="0" err="1"/>
              <a:t>référencements</a:t>
            </a:r>
            <a:r>
              <a:rPr lang="en-GB" dirty="0"/>
              <a:t> et la </a:t>
            </a:r>
            <a:r>
              <a:rPr lang="en-GB" dirty="0" err="1"/>
              <a:t>gestion</a:t>
            </a:r>
            <a:r>
              <a:rPr lang="en-GB" dirty="0"/>
              <a:t> de </a:t>
            </a:r>
            <a:r>
              <a:rPr lang="en-GB" dirty="0" err="1"/>
              <a:t>cas</a:t>
            </a:r>
            <a:r>
              <a:rPr lang="en-GB" dirty="0"/>
              <a:t> </a:t>
            </a:r>
            <a:r>
              <a:rPr lang="en-GB" dirty="0" err="1"/>
              <a:t>sont</a:t>
            </a:r>
            <a:r>
              <a:rPr lang="en-GB" dirty="0"/>
              <a:t> ‘la </a:t>
            </a:r>
            <a:r>
              <a:rPr lang="en-GB" dirty="0" err="1"/>
              <a:t>colle</a:t>
            </a:r>
            <a:r>
              <a:rPr lang="en-GB" dirty="0"/>
              <a:t>’ qui </a:t>
            </a:r>
            <a:r>
              <a:rPr lang="en-GB" dirty="0" err="1"/>
              <a:t>permet</a:t>
            </a:r>
            <a:r>
              <a:rPr lang="en-GB" dirty="0"/>
              <a:t> aux </a:t>
            </a:r>
            <a:r>
              <a:rPr lang="en-GB" dirty="0" err="1"/>
              <a:t>différentes</a:t>
            </a:r>
            <a:r>
              <a:rPr lang="en-GB" dirty="0"/>
              <a:t> </a:t>
            </a:r>
            <a:r>
              <a:rPr lang="en-GB" dirty="0" err="1"/>
              <a:t>pièces</a:t>
            </a:r>
            <a:r>
              <a:rPr lang="en-GB" dirty="0"/>
              <a:t> de la </a:t>
            </a:r>
            <a:r>
              <a:rPr lang="en-GB" dirty="0" err="1"/>
              <a:t>voiture</a:t>
            </a:r>
            <a:r>
              <a:rPr lang="en-GB" dirty="0"/>
              <a:t> de </a:t>
            </a:r>
            <a:r>
              <a:rPr lang="en-GB" dirty="0" err="1"/>
              <a:t>rester</a:t>
            </a:r>
            <a:r>
              <a:rPr lang="en-GB" dirty="0"/>
              <a:t> ensemble pour la faire </a:t>
            </a:r>
            <a:r>
              <a:rPr lang="en-GB" dirty="0" err="1"/>
              <a:t>fonctionner</a:t>
            </a:r>
            <a:r>
              <a:rPr lang="en-GB" dirty="0"/>
              <a:t>.</a:t>
            </a:r>
          </a:p>
          <a:p>
            <a:pPr marL="380893" indent="-302575">
              <a:spcBef>
                <a:spcPts val="0"/>
              </a:spcBef>
              <a:buFont typeface="Wingdings" charset="2"/>
              <a:buChar char="§"/>
            </a:pPr>
            <a:r>
              <a:rPr lang="fr-FR" dirty="0"/>
              <a:t>«  Un bon système de référencement permet d'organiser, de réaliser et d'offrir un soutien professionnel adéquat et en temps utile, aux enfants vulnérables et à leurs familles qui en ont besoin. </a:t>
            </a:r>
          </a:p>
          <a:p>
            <a:pPr marL="380893" indent="-302575">
              <a:spcBef>
                <a:spcPts val="0"/>
              </a:spcBef>
              <a:buFont typeface="Wingdings" charset="2"/>
              <a:buChar char="§"/>
            </a:pPr>
            <a:r>
              <a:rPr lang="fr-FR" dirty="0"/>
              <a:t>Il a pour but de permettre aux enfants, à travers des soins facilités par la bonne coordination et la collaboration entre les acteurs et les services, de bénéficier de la prise en charge dont ils ont besoin. »</a:t>
            </a:r>
          </a:p>
          <a:p>
            <a:pPr>
              <a:spcBef>
                <a:spcPts val="0"/>
              </a:spcBef>
            </a:pPr>
            <a:endParaRPr lang="en-US" dirty="0"/>
          </a:p>
          <a:p>
            <a:pPr>
              <a:spcBef>
                <a:spcPts val="0"/>
              </a:spcBef>
            </a:pPr>
            <a:endParaRPr lang="en-GB" dirty="0"/>
          </a:p>
          <a:p>
            <a:pPr>
              <a:spcBef>
                <a:spcPts val="0"/>
              </a:spcBef>
            </a:pPr>
            <a:endParaRPr lang="en-GB" dirty="0"/>
          </a:p>
        </p:txBody>
      </p:sp>
      <p:sp>
        <p:nvSpPr>
          <p:cNvPr id="4" name="Slide Number Placeholder 3"/>
          <p:cNvSpPr>
            <a:spLocks noGrp="1"/>
          </p:cNvSpPr>
          <p:nvPr>
            <p:ph type="sldNum" sz="quarter" idx="12"/>
          </p:nvPr>
        </p:nvSpPr>
        <p:spPr/>
        <p:txBody>
          <a:bodyPr/>
          <a:lstStyle/>
          <a:p>
            <a:fld id="{3AF21FA0-C69A-D549-B93E-AD7DB9D7EB7A}" type="slidenum">
              <a:rPr lang="en-US" smtClean="0"/>
              <a:pPr/>
              <a:t>9</a:t>
            </a:fld>
            <a:endParaRPr lang="en-US" dirty="0"/>
          </a:p>
        </p:txBody>
      </p:sp>
    </p:spTree>
    <p:extLst>
      <p:ext uri="{BB962C8B-B14F-4D97-AF65-F5344CB8AC3E}">
        <p14:creationId xmlns:p14="http://schemas.microsoft.com/office/powerpoint/2010/main" val="3717829118"/>
      </p:ext>
    </p:extLst>
  </p:cSld>
  <p:clrMapOvr>
    <a:masterClrMapping/>
  </p:clrMapOvr>
</p:sld>
</file>

<file path=ppt/theme/theme1.xml><?xml version="1.0" encoding="utf-8"?>
<a:theme xmlns:a="http://schemas.openxmlformats.org/drawingml/2006/main" name="3_Office Theme">
  <a:themeElements>
    <a:clrScheme name="#4">
      <a:dk1>
        <a:srgbClr val="000000"/>
      </a:dk1>
      <a:lt1>
        <a:srgbClr val="FFFFFF"/>
      </a:lt1>
      <a:dk2>
        <a:srgbClr val="172A9C"/>
      </a:dk2>
      <a:lt2>
        <a:srgbClr val="4B3CCC"/>
      </a:lt2>
      <a:accent1>
        <a:srgbClr val="2E2280"/>
      </a:accent1>
      <a:accent2>
        <a:srgbClr val="E750BB"/>
      </a:accent2>
      <a:accent3>
        <a:srgbClr val="2E2280"/>
      </a:accent3>
      <a:accent4>
        <a:srgbClr val="912B62"/>
      </a:accent4>
      <a:accent5>
        <a:srgbClr val="005392"/>
      </a:accent5>
      <a:accent6>
        <a:srgbClr val="011892"/>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33785</TotalTime>
  <Words>4891</Words>
  <Application>Microsoft Office PowerPoint</Application>
  <PresentationFormat>A4 Paper (210x297 mm)</PresentationFormat>
  <Paragraphs>511</Paragraphs>
  <Slides>69</Slides>
  <Notes>19</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69</vt:i4>
      </vt:variant>
    </vt:vector>
  </HeadingPairs>
  <TitlesOfParts>
    <vt:vector size="73" baseType="lpstr">
      <vt:lpstr>Arial</vt:lpstr>
      <vt:lpstr>Calibri</vt:lpstr>
      <vt:lpstr>Wingdings</vt:lpstr>
      <vt:lpstr>3_Office Theme</vt:lpstr>
      <vt:lpstr>Module 4:  Le référencement  et gestion de cas </vt:lpstr>
      <vt:lpstr>Session 4.1</vt:lpstr>
      <vt:lpstr>Les objectifs du module </vt:lpstr>
      <vt:lpstr>Rappelez-vous! </vt:lpstr>
      <vt:lpstr>Vous êtes le pont  entre l’enfant et le soutien</vt:lpstr>
      <vt:lpstr>Mais personne  ne peut faire ce travail seul</vt:lpstr>
      <vt:lpstr>Quelles sont les autres personnes qui peuvent assembler les autres pièces de la voiture?</vt:lpstr>
      <vt:lpstr>Le système de référencement</vt:lpstr>
      <vt:lpstr>Les référencements</vt:lpstr>
      <vt:lpstr>Les référencements</vt:lpstr>
      <vt:lpstr>Que veut dire un référencement? </vt:lpstr>
      <vt:lpstr>Le processus de référencement</vt:lpstr>
      <vt:lpstr>Le processus de référencement</vt:lpstr>
      <vt:lpstr>La gestion de cas</vt:lpstr>
      <vt:lpstr>Qu’est-ce qu’une gestion de cas?</vt:lpstr>
      <vt:lpstr>Qu’est-ce qu’une gestion de cas?</vt:lpstr>
      <vt:lpstr>Le processus de gestion de cas  (les étapes de prise en charge)</vt:lpstr>
      <vt:lpstr>La gestion de cas </vt:lpstr>
      <vt:lpstr>Exemples de systèmes  de référencement</vt:lpstr>
      <vt:lpstr>L’approche Communauté protectrice</vt:lpstr>
      <vt:lpstr>Les étapes pour la mise en œuvre du système de référencement et de  contre-référencement dans l’approche Communauté protectrice</vt:lpstr>
      <vt:lpstr>Les étapes pour la mise en œuvre du système de référencement et de  contre-référencement dans l’approche Communauté protectrice</vt:lpstr>
      <vt:lpstr>Modèle de LIZADEEL dans le Centre d’Assistance Judiciaire pour Enfants et Mères victimes de violence (CAJEM)</vt:lpstr>
      <vt:lpstr>Modèle de LIZADEEL dans le Centre d’Assistance Judiciaire pour Enfants et Mères victimes de violence (CAJEM)</vt:lpstr>
      <vt:lpstr>Modèle du REJEER et le CATSR </vt:lpstr>
      <vt:lpstr>Système de référencement 4Children Kinshasa</vt:lpstr>
      <vt:lpstr>Session 4.6</vt:lpstr>
      <vt:lpstr>Un indicateur: qu’est-ce que c’est?</vt:lpstr>
      <vt:lpstr>Le suivi: qu’est-ce que c’est?</vt:lpstr>
      <vt:lpstr>L’évaluation: qu’est-ce que c’est?</vt:lpstr>
      <vt:lpstr>Questions  auxquelles répondre en groupes</vt:lpstr>
      <vt:lpstr>Pourquoi mesurer  le bien-être des enfants?</vt:lpstr>
      <vt:lpstr>Quelques domaines  possibles pour mesurer le bien-être </vt:lpstr>
      <vt:lpstr>Demander aux enfants </vt:lpstr>
      <vt:lpstr>Questions et instructions  auxquelles répondre en groupes</vt:lpstr>
      <vt:lpstr>Session 4.9</vt:lpstr>
      <vt:lpstr>Qu’est-ce qu’un plan de prise en charge?</vt:lpstr>
      <vt:lpstr>La planification d’une prise en charge </vt:lpstr>
      <vt:lpstr>La planification d’une prise en charge </vt:lpstr>
      <vt:lpstr>Les étapes de prise en charge  (ou le processus de la gestion de cas)</vt:lpstr>
      <vt:lpstr>Un plan de prise en charge décrit</vt:lpstr>
      <vt:lpstr>Un plan de prise en charge décrit</vt:lpstr>
      <vt:lpstr>La mise en place d’un plan de prise  en charge-la conférence familiale</vt:lpstr>
      <vt:lpstr>La mise en place d’un plan de prise  en charge-la conférence familiale</vt:lpstr>
      <vt:lpstr>De quoi discuter  lors d’une conférence familiale? </vt:lpstr>
      <vt:lpstr>Le suivi et la révision du cas</vt:lpstr>
      <vt:lpstr>La clôture du dossier  (le sevrage)</vt:lpstr>
      <vt:lpstr>Session 4.10</vt:lpstr>
      <vt:lpstr>Les mécanismes de coordination</vt:lpstr>
      <vt:lpstr>Session 4.11</vt:lpstr>
      <vt:lpstr>Les objectifs d’une visite de terrain</vt:lpstr>
      <vt:lpstr>Les objectifs d’une visite de terrain</vt:lpstr>
      <vt:lpstr>Avant la visite de terrain</vt:lpstr>
      <vt:lpstr>Ce qu’il faut garder en  tête pendant l’observation de terrain</vt:lpstr>
      <vt:lpstr>Ce qu’il faut garder en  tête pendant l’observation de terrain</vt:lpstr>
      <vt:lpstr>Le processus d’une visite de terrain</vt:lpstr>
      <vt:lpstr>Visite de terrain— étape 1: établir des relations </vt:lpstr>
      <vt:lpstr>Visite de terrain— étape 1: établir des relations </vt:lpstr>
      <vt:lpstr>Visite de terrain—étape 2: évaluation </vt:lpstr>
      <vt:lpstr>Visite de terrain— étape 3: Planification du cas</vt:lpstr>
      <vt:lpstr>Visite de terrain— étape 3: Planification du cas</vt:lpstr>
      <vt:lpstr>Qu’est-ce qu’un cas à HAUT RISQUE? </vt:lpstr>
      <vt:lpstr>Visite de terrain— étape 4: Connexion aux services</vt:lpstr>
      <vt:lpstr>Visite de terrain— étape 4: Connexion aux services</vt:lpstr>
      <vt:lpstr>Visite de Terrain— étape 5: Feuille de route pour le futur</vt:lpstr>
      <vt:lpstr>Visite de Terrain—étape 5: Feuille de route pour le futur</vt:lpstr>
      <vt:lpstr>Visite de terrain— Compte rendu/Debriefing</vt:lpstr>
      <vt:lpstr>Visite de terrain— Compte rendu/Debriefing</vt:lpstr>
      <vt:lpstr>PowerPoint Presentation</vt:lpstr>
    </vt:vector>
  </TitlesOfParts>
  <Manager/>
  <Company>Catholic Relief Services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CRS Presentation Template</dc:title>
  <dc:subject/>
  <dc:creator>Pause for Thought</dc:creator>
  <cp:keywords/>
  <dc:description/>
  <cp:lastModifiedBy>Kristen Castrataro</cp:lastModifiedBy>
  <cp:revision>731</cp:revision>
  <cp:lastPrinted>2017-09-29T08:21:05Z</cp:lastPrinted>
  <dcterms:created xsi:type="dcterms:W3CDTF">2014-08-13T11:43:29Z</dcterms:created>
  <dcterms:modified xsi:type="dcterms:W3CDTF">2019-01-22T15:21:59Z</dcterms:modified>
  <cp:category/>
</cp:coreProperties>
</file>