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4"/>
    <p:sldMasterId id="2147483687" r:id="rId5"/>
  </p:sldMasterIdLst>
  <p:notesMasterIdLst>
    <p:notesMasterId r:id="rId77"/>
  </p:notesMasterIdLst>
  <p:handoutMasterIdLst>
    <p:handoutMasterId r:id="rId78"/>
  </p:handoutMasterIdLst>
  <p:sldIdLst>
    <p:sldId id="256" r:id="rId6"/>
    <p:sldId id="451" r:id="rId7"/>
    <p:sldId id="453" r:id="rId8"/>
    <p:sldId id="450" r:id="rId9"/>
    <p:sldId id="424" r:id="rId10"/>
    <p:sldId id="461" r:id="rId11"/>
    <p:sldId id="436" r:id="rId12"/>
    <p:sldId id="339" r:id="rId13"/>
    <p:sldId id="396" r:id="rId14"/>
    <p:sldId id="397" r:id="rId15"/>
    <p:sldId id="448" r:id="rId16"/>
    <p:sldId id="399" r:id="rId17"/>
    <p:sldId id="400" r:id="rId18"/>
    <p:sldId id="348" r:id="rId19"/>
    <p:sldId id="406" r:id="rId20"/>
    <p:sldId id="435" r:id="rId21"/>
    <p:sldId id="338" r:id="rId22"/>
    <p:sldId id="336" r:id="rId23"/>
    <p:sldId id="394" r:id="rId24"/>
    <p:sldId id="411" r:id="rId25"/>
    <p:sldId id="408" r:id="rId26"/>
    <p:sldId id="346" r:id="rId27"/>
    <p:sldId id="465" r:id="rId28"/>
    <p:sldId id="467" r:id="rId29"/>
    <p:sldId id="466" r:id="rId30"/>
    <p:sldId id="343" r:id="rId31"/>
    <p:sldId id="402" r:id="rId32"/>
    <p:sldId id="395" r:id="rId33"/>
    <p:sldId id="469" r:id="rId34"/>
    <p:sldId id="409" r:id="rId35"/>
    <p:sldId id="412" r:id="rId36"/>
    <p:sldId id="354" r:id="rId37"/>
    <p:sldId id="441" r:id="rId38"/>
    <p:sldId id="357" r:id="rId39"/>
    <p:sldId id="355" r:id="rId40"/>
    <p:sldId id="413" r:id="rId41"/>
    <p:sldId id="365" r:id="rId42"/>
    <p:sldId id="462" r:id="rId43"/>
    <p:sldId id="442" r:id="rId44"/>
    <p:sldId id="414" r:id="rId45"/>
    <p:sldId id="367" r:id="rId46"/>
    <p:sldId id="366" r:id="rId47"/>
    <p:sldId id="468" r:id="rId48"/>
    <p:sldId id="369" r:id="rId49"/>
    <p:sldId id="415" r:id="rId50"/>
    <p:sldId id="388" r:id="rId51"/>
    <p:sldId id="432" r:id="rId52"/>
    <p:sldId id="386" r:id="rId53"/>
    <p:sldId id="374" r:id="rId54"/>
    <p:sldId id="463" r:id="rId55"/>
    <p:sldId id="375" r:id="rId56"/>
    <p:sldId id="445" r:id="rId57"/>
    <p:sldId id="416" r:id="rId58"/>
    <p:sldId id="360" r:id="rId59"/>
    <p:sldId id="447" r:id="rId60"/>
    <p:sldId id="379" r:id="rId61"/>
    <p:sldId id="433" r:id="rId62"/>
    <p:sldId id="378" r:id="rId63"/>
    <p:sldId id="381" r:id="rId64"/>
    <p:sldId id="382" r:id="rId65"/>
    <p:sldId id="392" r:id="rId66"/>
    <p:sldId id="439" r:id="rId67"/>
    <p:sldId id="383" r:id="rId68"/>
    <p:sldId id="384" r:id="rId69"/>
    <p:sldId id="417" r:id="rId70"/>
    <p:sldId id="389" r:id="rId71"/>
    <p:sldId id="425" r:id="rId72"/>
    <p:sldId id="437" r:id="rId73"/>
    <p:sldId id="427" r:id="rId74"/>
    <p:sldId id="431" r:id="rId75"/>
    <p:sldId id="265" r:id="rId7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3">
          <p15:clr>
            <a:srgbClr val="A4A3A4"/>
          </p15:clr>
        </p15:guide>
        <p15:guide id="2" orient="horz" pos="738">
          <p15:clr>
            <a:srgbClr val="A4A3A4"/>
          </p15:clr>
        </p15:guide>
        <p15:guide id="3" orient="horz" pos="1008" userDrawn="1">
          <p15:clr>
            <a:srgbClr val="A4A3A4"/>
          </p15:clr>
        </p15:guide>
        <p15:guide id="4" pos="5658">
          <p15:clr>
            <a:srgbClr val="A4A3A4"/>
          </p15:clr>
        </p15:guide>
        <p15:guide id="5" pos="95">
          <p15:clr>
            <a:srgbClr val="A4A3A4"/>
          </p15:clr>
        </p15:guide>
        <p15:guide id="6" pos="272">
          <p15:clr>
            <a:srgbClr val="A4A3A4"/>
          </p15:clr>
        </p15:guide>
        <p15:guide id="7" pos="287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di Liametz" initials="JL" lastIdx="4" clrIdx="0"/>
  <p:cmAuthor id="2" name="Claire Mason" initials="CM" lastIdx="8" clrIdx="1">
    <p:extLst>
      <p:ext uri="{19B8F6BF-5375-455C-9EA6-DF929625EA0E}">
        <p15:presenceInfo xmlns:p15="http://schemas.microsoft.com/office/powerpoint/2012/main" userId="0cc9f1b038de09e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9BC7"/>
    <a:srgbClr val="FFFFFF"/>
    <a:srgbClr val="4BBF9B"/>
    <a:srgbClr val="00A0CB"/>
    <a:srgbClr val="A62379"/>
    <a:srgbClr val="FA0007"/>
    <a:srgbClr val="F60006"/>
    <a:srgbClr val="F1030A"/>
    <a:srgbClr val="ED0409"/>
    <a:srgbClr val="ED10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2931" autoAdjust="0"/>
  </p:normalViewPr>
  <p:slideViewPr>
    <p:cSldViewPr snapToObjects="1" showGuides="1">
      <p:cViewPr varScale="1">
        <p:scale>
          <a:sx n="29" d="100"/>
          <a:sy n="29" d="100"/>
        </p:scale>
        <p:origin x="1564" y="12"/>
      </p:cViewPr>
      <p:guideLst>
        <p:guide orient="horz" pos="3973"/>
        <p:guide orient="horz" pos="738"/>
        <p:guide orient="horz" pos="1008"/>
        <p:guide pos="5658"/>
        <p:guide pos="95"/>
        <p:guide pos="272"/>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1754"/>
    </p:cViewPr>
  </p:sorterViewPr>
  <p:notesViewPr>
    <p:cSldViewPr snapToObjects="1">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microsoft.com/office/2016/11/relationships/changesInfo" Target="changesInfos/changesInfo1.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Mason" userId="0cc9f1b038de09e5" providerId="LiveId" clId="{9ECA16E9-C786-45A1-9A6A-4B951BF1DDA2}"/>
    <pc:docChg chg="custSel modSld">
      <pc:chgData name="Claire Mason" userId="0cc9f1b038de09e5" providerId="LiveId" clId="{9ECA16E9-C786-45A1-9A6A-4B951BF1DDA2}" dt="2021-02-18T03:53:28.620" v="105" actId="368"/>
      <pc:docMkLst>
        <pc:docMk/>
      </pc:docMkLst>
      <pc:sldChg chg="modNotes">
        <pc:chgData name="Claire Mason" userId="0cc9f1b038de09e5" providerId="LiveId" clId="{9ECA16E9-C786-45A1-9A6A-4B951BF1DDA2}" dt="2021-02-18T03:53:27.376" v="23" actId="368"/>
        <pc:sldMkLst>
          <pc:docMk/>
          <pc:sldMk cId="830056991" sldId="336"/>
        </pc:sldMkLst>
      </pc:sldChg>
      <pc:sldChg chg="modNotes">
        <pc:chgData name="Claire Mason" userId="0cc9f1b038de09e5" providerId="LiveId" clId="{9ECA16E9-C786-45A1-9A6A-4B951BF1DDA2}" dt="2021-02-18T03:53:27.339" v="21" actId="368"/>
        <pc:sldMkLst>
          <pc:docMk/>
          <pc:sldMk cId="1728902228" sldId="338"/>
        </pc:sldMkLst>
      </pc:sldChg>
      <pc:sldChg chg="modNotes">
        <pc:chgData name="Claire Mason" userId="0cc9f1b038de09e5" providerId="LiveId" clId="{9ECA16E9-C786-45A1-9A6A-4B951BF1DDA2}" dt="2021-02-18T03:53:27.158" v="9" actId="368"/>
        <pc:sldMkLst>
          <pc:docMk/>
          <pc:sldMk cId="311997836" sldId="339"/>
        </pc:sldMkLst>
      </pc:sldChg>
      <pc:sldChg chg="modNotes">
        <pc:chgData name="Claire Mason" userId="0cc9f1b038de09e5" providerId="LiveId" clId="{9ECA16E9-C786-45A1-9A6A-4B951BF1DDA2}" dt="2021-02-18T03:53:27.618" v="39" actId="368"/>
        <pc:sldMkLst>
          <pc:docMk/>
          <pc:sldMk cId="1075310828" sldId="343"/>
        </pc:sldMkLst>
      </pc:sldChg>
      <pc:sldChg chg="modNotes">
        <pc:chgData name="Claire Mason" userId="0cc9f1b038de09e5" providerId="LiveId" clId="{9ECA16E9-C786-45A1-9A6A-4B951BF1DDA2}" dt="2021-02-18T03:53:27.489" v="31" actId="368"/>
        <pc:sldMkLst>
          <pc:docMk/>
          <pc:sldMk cId="2429776091" sldId="346"/>
        </pc:sldMkLst>
      </pc:sldChg>
      <pc:sldChg chg="modNotes">
        <pc:chgData name="Claire Mason" userId="0cc9f1b038de09e5" providerId="LiveId" clId="{9ECA16E9-C786-45A1-9A6A-4B951BF1DDA2}" dt="2021-02-18T03:53:27.303" v="19" actId="368"/>
        <pc:sldMkLst>
          <pc:docMk/>
          <pc:sldMk cId="2561892180" sldId="348"/>
        </pc:sldMkLst>
      </pc:sldChg>
      <pc:sldChg chg="modNotes">
        <pc:chgData name="Claire Mason" userId="0cc9f1b038de09e5" providerId="LiveId" clId="{9ECA16E9-C786-45A1-9A6A-4B951BF1DDA2}" dt="2021-02-18T03:53:27.740" v="47" actId="368"/>
        <pc:sldMkLst>
          <pc:docMk/>
          <pc:sldMk cId="1409436475" sldId="354"/>
        </pc:sldMkLst>
      </pc:sldChg>
      <pc:sldChg chg="modNotes">
        <pc:chgData name="Claire Mason" userId="0cc9f1b038de09e5" providerId="LiveId" clId="{9ECA16E9-C786-45A1-9A6A-4B951BF1DDA2}" dt="2021-02-18T03:53:27.822" v="53" actId="368"/>
        <pc:sldMkLst>
          <pc:docMk/>
          <pc:sldMk cId="1617294182" sldId="355"/>
        </pc:sldMkLst>
      </pc:sldChg>
      <pc:sldChg chg="modNotes">
        <pc:chgData name="Claire Mason" userId="0cc9f1b038de09e5" providerId="LiveId" clId="{9ECA16E9-C786-45A1-9A6A-4B951BF1DDA2}" dt="2021-02-18T03:53:27.795" v="51" actId="368"/>
        <pc:sldMkLst>
          <pc:docMk/>
          <pc:sldMk cId="3391553230" sldId="357"/>
        </pc:sldMkLst>
      </pc:sldChg>
      <pc:sldChg chg="modNotes">
        <pc:chgData name="Claire Mason" userId="0cc9f1b038de09e5" providerId="LiveId" clId="{9ECA16E9-C786-45A1-9A6A-4B951BF1DDA2}" dt="2021-02-18T03:53:28.257" v="79" actId="368"/>
        <pc:sldMkLst>
          <pc:docMk/>
          <pc:sldMk cId="1236597416" sldId="360"/>
        </pc:sldMkLst>
      </pc:sldChg>
      <pc:sldChg chg="modNotes">
        <pc:chgData name="Claire Mason" userId="0cc9f1b038de09e5" providerId="LiveId" clId="{9ECA16E9-C786-45A1-9A6A-4B951BF1DDA2}" dt="2021-02-18T03:53:27.889" v="57" actId="368"/>
        <pc:sldMkLst>
          <pc:docMk/>
          <pc:sldMk cId="2155677666" sldId="365"/>
        </pc:sldMkLst>
      </pc:sldChg>
      <pc:sldChg chg="modNotes">
        <pc:chgData name="Claire Mason" userId="0cc9f1b038de09e5" providerId="LiveId" clId="{9ECA16E9-C786-45A1-9A6A-4B951BF1DDA2}" dt="2021-02-18T03:53:27.978" v="63" actId="368"/>
        <pc:sldMkLst>
          <pc:docMk/>
          <pc:sldMk cId="437730800" sldId="366"/>
        </pc:sldMkLst>
      </pc:sldChg>
      <pc:sldChg chg="modNotes">
        <pc:chgData name="Claire Mason" userId="0cc9f1b038de09e5" providerId="LiveId" clId="{9ECA16E9-C786-45A1-9A6A-4B951BF1DDA2}" dt="2021-02-18T03:53:27.948" v="61" actId="368"/>
        <pc:sldMkLst>
          <pc:docMk/>
          <pc:sldMk cId="1711896411" sldId="367"/>
        </pc:sldMkLst>
      </pc:sldChg>
      <pc:sldChg chg="modNotes">
        <pc:chgData name="Claire Mason" userId="0cc9f1b038de09e5" providerId="LiveId" clId="{9ECA16E9-C786-45A1-9A6A-4B951BF1DDA2}" dt="2021-02-18T03:53:28.036" v="67" actId="368"/>
        <pc:sldMkLst>
          <pc:docMk/>
          <pc:sldMk cId="4258476666" sldId="369"/>
        </pc:sldMkLst>
      </pc:sldChg>
      <pc:sldChg chg="modNotes">
        <pc:chgData name="Claire Mason" userId="0cc9f1b038de09e5" providerId="LiveId" clId="{9ECA16E9-C786-45A1-9A6A-4B951BF1DDA2}" dt="2021-02-18T03:53:28.162" v="73" actId="368"/>
        <pc:sldMkLst>
          <pc:docMk/>
          <pc:sldMk cId="3593243916" sldId="374"/>
        </pc:sldMkLst>
      </pc:sldChg>
      <pc:sldChg chg="modNotes">
        <pc:chgData name="Claire Mason" userId="0cc9f1b038de09e5" providerId="LiveId" clId="{9ECA16E9-C786-45A1-9A6A-4B951BF1DDA2}" dt="2021-02-18T03:53:28.194" v="75" actId="368"/>
        <pc:sldMkLst>
          <pc:docMk/>
          <pc:sldMk cId="2545924775" sldId="375"/>
        </pc:sldMkLst>
      </pc:sldChg>
      <pc:sldChg chg="modNotes">
        <pc:chgData name="Claire Mason" userId="0cc9f1b038de09e5" providerId="LiveId" clId="{9ECA16E9-C786-45A1-9A6A-4B951BF1DDA2}" dt="2021-02-18T03:53:28.365" v="87" actId="368"/>
        <pc:sldMkLst>
          <pc:docMk/>
          <pc:sldMk cId="1305984560" sldId="378"/>
        </pc:sldMkLst>
      </pc:sldChg>
      <pc:sldChg chg="modNotes">
        <pc:chgData name="Claire Mason" userId="0cc9f1b038de09e5" providerId="LiveId" clId="{9ECA16E9-C786-45A1-9A6A-4B951BF1DDA2}" dt="2021-02-18T03:53:28.311" v="83" actId="368"/>
        <pc:sldMkLst>
          <pc:docMk/>
          <pc:sldMk cId="395695517" sldId="379"/>
        </pc:sldMkLst>
      </pc:sldChg>
      <pc:sldChg chg="modNotes">
        <pc:chgData name="Claire Mason" userId="0cc9f1b038de09e5" providerId="LiveId" clId="{9ECA16E9-C786-45A1-9A6A-4B951BF1DDA2}" dt="2021-02-18T03:53:28.400" v="89" actId="368"/>
        <pc:sldMkLst>
          <pc:docMk/>
          <pc:sldMk cId="3862323383" sldId="381"/>
        </pc:sldMkLst>
      </pc:sldChg>
      <pc:sldChg chg="modNotes">
        <pc:chgData name="Claire Mason" userId="0cc9f1b038de09e5" providerId="LiveId" clId="{9ECA16E9-C786-45A1-9A6A-4B951BF1DDA2}" dt="2021-02-18T03:53:28.426" v="91" actId="368"/>
        <pc:sldMkLst>
          <pc:docMk/>
          <pc:sldMk cId="31289601" sldId="382"/>
        </pc:sldMkLst>
      </pc:sldChg>
      <pc:sldChg chg="modNotes">
        <pc:chgData name="Claire Mason" userId="0cc9f1b038de09e5" providerId="LiveId" clId="{9ECA16E9-C786-45A1-9A6A-4B951BF1DDA2}" dt="2021-02-18T03:53:28.485" v="95" actId="368"/>
        <pc:sldMkLst>
          <pc:docMk/>
          <pc:sldMk cId="1537350891" sldId="383"/>
        </pc:sldMkLst>
      </pc:sldChg>
      <pc:sldChg chg="modNotes">
        <pc:chgData name="Claire Mason" userId="0cc9f1b038de09e5" providerId="LiveId" clId="{9ECA16E9-C786-45A1-9A6A-4B951BF1DDA2}" dt="2021-02-18T03:53:28.512" v="97" actId="368"/>
        <pc:sldMkLst>
          <pc:docMk/>
          <pc:sldMk cId="564942720" sldId="384"/>
        </pc:sldMkLst>
      </pc:sldChg>
      <pc:sldChg chg="modNotes">
        <pc:chgData name="Claire Mason" userId="0cc9f1b038de09e5" providerId="LiveId" clId="{9ECA16E9-C786-45A1-9A6A-4B951BF1DDA2}" dt="2021-02-18T03:53:28.131" v="71" actId="368"/>
        <pc:sldMkLst>
          <pc:docMk/>
          <pc:sldMk cId="4138806019" sldId="386"/>
        </pc:sldMkLst>
      </pc:sldChg>
      <pc:sldChg chg="modNotes">
        <pc:chgData name="Claire Mason" userId="0cc9f1b038de09e5" providerId="LiveId" clId="{9ECA16E9-C786-45A1-9A6A-4B951BF1DDA2}" dt="2021-02-18T03:53:28.070" v="69" actId="368"/>
        <pc:sldMkLst>
          <pc:docMk/>
          <pc:sldMk cId="3475751545" sldId="388"/>
        </pc:sldMkLst>
      </pc:sldChg>
      <pc:sldChg chg="modNotes">
        <pc:chgData name="Claire Mason" userId="0cc9f1b038de09e5" providerId="LiveId" clId="{9ECA16E9-C786-45A1-9A6A-4B951BF1DDA2}" dt="2021-02-18T03:53:28.541" v="99" actId="368"/>
        <pc:sldMkLst>
          <pc:docMk/>
          <pc:sldMk cId="3154101596" sldId="389"/>
        </pc:sldMkLst>
      </pc:sldChg>
      <pc:sldChg chg="modNotes">
        <pc:chgData name="Claire Mason" userId="0cc9f1b038de09e5" providerId="LiveId" clId="{9ECA16E9-C786-45A1-9A6A-4B951BF1DDA2}" dt="2021-02-18T03:53:28.459" v="93" actId="368"/>
        <pc:sldMkLst>
          <pc:docMk/>
          <pc:sldMk cId="1852055076" sldId="392"/>
        </pc:sldMkLst>
      </pc:sldChg>
      <pc:sldChg chg="modNotes">
        <pc:chgData name="Claire Mason" userId="0cc9f1b038de09e5" providerId="LiveId" clId="{9ECA16E9-C786-45A1-9A6A-4B951BF1DDA2}" dt="2021-02-18T03:53:27.401" v="25" actId="368"/>
        <pc:sldMkLst>
          <pc:docMk/>
          <pc:sldMk cId="1879385923" sldId="394"/>
        </pc:sldMkLst>
      </pc:sldChg>
      <pc:sldChg chg="modNotes">
        <pc:chgData name="Claire Mason" userId="0cc9f1b038de09e5" providerId="LiveId" clId="{9ECA16E9-C786-45A1-9A6A-4B951BF1DDA2}" dt="2021-02-18T03:53:27.674" v="43" actId="368"/>
        <pc:sldMkLst>
          <pc:docMk/>
          <pc:sldMk cId="842109392" sldId="395"/>
        </pc:sldMkLst>
      </pc:sldChg>
      <pc:sldChg chg="modNotes">
        <pc:chgData name="Claire Mason" userId="0cc9f1b038de09e5" providerId="LiveId" clId="{9ECA16E9-C786-45A1-9A6A-4B951BF1DDA2}" dt="2021-02-18T03:53:27.200" v="11" actId="368"/>
        <pc:sldMkLst>
          <pc:docMk/>
          <pc:sldMk cId="3946304701" sldId="397"/>
        </pc:sldMkLst>
      </pc:sldChg>
      <pc:sldChg chg="modNotes">
        <pc:chgData name="Claire Mason" userId="0cc9f1b038de09e5" providerId="LiveId" clId="{9ECA16E9-C786-45A1-9A6A-4B951BF1DDA2}" dt="2021-02-18T03:53:27.249" v="15" actId="368"/>
        <pc:sldMkLst>
          <pc:docMk/>
          <pc:sldMk cId="501134960" sldId="399"/>
        </pc:sldMkLst>
      </pc:sldChg>
      <pc:sldChg chg="modNotes">
        <pc:chgData name="Claire Mason" userId="0cc9f1b038de09e5" providerId="LiveId" clId="{9ECA16E9-C786-45A1-9A6A-4B951BF1DDA2}" dt="2021-02-18T03:53:27.279" v="17" actId="368"/>
        <pc:sldMkLst>
          <pc:docMk/>
          <pc:sldMk cId="3973870176" sldId="400"/>
        </pc:sldMkLst>
      </pc:sldChg>
      <pc:sldChg chg="modNotes">
        <pc:chgData name="Claire Mason" userId="0cc9f1b038de09e5" providerId="LiveId" clId="{9ECA16E9-C786-45A1-9A6A-4B951BF1DDA2}" dt="2021-02-18T03:53:27.643" v="41" actId="368"/>
        <pc:sldMkLst>
          <pc:docMk/>
          <pc:sldMk cId="2670331604" sldId="402"/>
        </pc:sldMkLst>
      </pc:sldChg>
      <pc:sldChg chg="modNotes">
        <pc:chgData name="Claire Mason" userId="0cc9f1b038de09e5" providerId="LiveId" clId="{9ECA16E9-C786-45A1-9A6A-4B951BF1DDA2}" dt="2021-02-18T03:53:27.451" v="29" actId="368"/>
        <pc:sldMkLst>
          <pc:docMk/>
          <pc:sldMk cId="42801143" sldId="408"/>
        </pc:sldMkLst>
      </pc:sldChg>
      <pc:sldChg chg="modNotes">
        <pc:chgData name="Claire Mason" userId="0cc9f1b038de09e5" providerId="LiveId" clId="{9ECA16E9-C786-45A1-9A6A-4B951BF1DDA2}" dt="2021-02-18T03:53:27.701" v="45" actId="368"/>
        <pc:sldMkLst>
          <pc:docMk/>
          <pc:sldMk cId="757069444" sldId="409"/>
        </pc:sldMkLst>
      </pc:sldChg>
      <pc:sldChg chg="modNotes">
        <pc:chgData name="Claire Mason" userId="0cc9f1b038de09e5" providerId="LiveId" clId="{9ECA16E9-C786-45A1-9A6A-4B951BF1DDA2}" dt="2021-02-18T03:53:27.424" v="27" actId="368"/>
        <pc:sldMkLst>
          <pc:docMk/>
          <pc:sldMk cId="457735226" sldId="411"/>
        </pc:sldMkLst>
      </pc:sldChg>
      <pc:sldChg chg="modNotes">
        <pc:chgData name="Claire Mason" userId="0cc9f1b038de09e5" providerId="LiveId" clId="{9ECA16E9-C786-45A1-9A6A-4B951BF1DDA2}" dt="2021-02-18T03:53:27.864" v="55" actId="368"/>
        <pc:sldMkLst>
          <pc:docMk/>
          <pc:sldMk cId="276340726" sldId="413"/>
        </pc:sldMkLst>
      </pc:sldChg>
      <pc:sldChg chg="modNotes">
        <pc:chgData name="Claire Mason" userId="0cc9f1b038de09e5" providerId="LiveId" clId="{9ECA16E9-C786-45A1-9A6A-4B951BF1DDA2}" dt="2021-02-18T03:53:27.105" v="5" actId="368"/>
        <pc:sldMkLst>
          <pc:docMk/>
          <pc:sldMk cId="1206411094" sldId="424"/>
        </pc:sldMkLst>
      </pc:sldChg>
      <pc:sldChg chg="modNotes">
        <pc:chgData name="Claire Mason" userId="0cc9f1b038de09e5" providerId="LiveId" clId="{9ECA16E9-C786-45A1-9A6A-4B951BF1DDA2}" dt="2021-02-18T03:53:28.593" v="103" actId="368"/>
        <pc:sldMkLst>
          <pc:docMk/>
          <pc:sldMk cId="8192190" sldId="427"/>
        </pc:sldMkLst>
      </pc:sldChg>
      <pc:sldChg chg="modNotes">
        <pc:chgData name="Claire Mason" userId="0cc9f1b038de09e5" providerId="LiveId" clId="{9ECA16E9-C786-45A1-9A6A-4B951BF1DDA2}" dt="2021-02-18T03:53:28.620" v="105" actId="368"/>
        <pc:sldMkLst>
          <pc:docMk/>
          <pc:sldMk cId="2591672234" sldId="431"/>
        </pc:sldMkLst>
      </pc:sldChg>
      <pc:sldChg chg="modNotes">
        <pc:chgData name="Claire Mason" userId="0cc9f1b038de09e5" providerId="LiveId" clId="{9ECA16E9-C786-45A1-9A6A-4B951BF1DDA2}" dt="2021-02-18T03:53:28.340" v="85" actId="368"/>
        <pc:sldMkLst>
          <pc:docMk/>
          <pc:sldMk cId="3792473811" sldId="433"/>
        </pc:sldMkLst>
      </pc:sldChg>
      <pc:sldChg chg="modNotes">
        <pc:chgData name="Claire Mason" userId="0cc9f1b038de09e5" providerId="LiveId" clId="{9ECA16E9-C786-45A1-9A6A-4B951BF1DDA2}" dt="2021-02-18T03:53:27.135" v="7" actId="368"/>
        <pc:sldMkLst>
          <pc:docMk/>
          <pc:sldMk cId="1922695826" sldId="436"/>
        </pc:sldMkLst>
      </pc:sldChg>
      <pc:sldChg chg="modNotes">
        <pc:chgData name="Claire Mason" userId="0cc9f1b038de09e5" providerId="LiveId" clId="{9ECA16E9-C786-45A1-9A6A-4B951BF1DDA2}" dt="2021-02-18T03:53:28.565" v="101" actId="368"/>
        <pc:sldMkLst>
          <pc:docMk/>
          <pc:sldMk cId="2939716213" sldId="437"/>
        </pc:sldMkLst>
      </pc:sldChg>
      <pc:sldChg chg="modNotes">
        <pc:chgData name="Claire Mason" userId="0cc9f1b038de09e5" providerId="LiveId" clId="{9ECA16E9-C786-45A1-9A6A-4B951BF1DDA2}" dt="2021-02-18T03:53:27.770" v="49" actId="368"/>
        <pc:sldMkLst>
          <pc:docMk/>
          <pc:sldMk cId="1342513579" sldId="441"/>
        </pc:sldMkLst>
      </pc:sldChg>
      <pc:sldChg chg="modNotes">
        <pc:chgData name="Claire Mason" userId="0cc9f1b038de09e5" providerId="LiveId" clId="{9ECA16E9-C786-45A1-9A6A-4B951BF1DDA2}" dt="2021-02-18T03:53:27.919" v="59" actId="368"/>
        <pc:sldMkLst>
          <pc:docMk/>
          <pc:sldMk cId="844135939" sldId="442"/>
        </pc:sldMkLst>
      </pc:sldChg>
      <pc:sldChg chg="modNotes">
        <pc:chgData name="Claire Mason" userId="0cc9f1b038de09e5" providerId="LiveId" clId="{9ECA16E9-C786-45A1-9A6A-4B951BF1DDA2}" dt="2021-02-18T03:53:28.224" v="77" actId="368"/>
        <pc:sldMkLst>
          <pc:docMk/>
          <pc:sldMk cId="1366858917" sldId="445"/>
        </pc:sldMkLst>
      </pc:sldChg>
      <pc:sldChg chg="modNotes">
        <pc:chgData name="Claire Mason" userId="0cc9f1b038de09e5" providerId="LiveId" clId="{9ECA16E9-C786-45A1-9A6A-4B951BF1DDA2}" dt="2021-02-18T03:53:28.286" v="81" actId="368"/>
        <pc:sldMkLst>
          <pc:docMk/>
          <pc:sldMk cId="1810497209" sldId="447"/>
        </pc:sldMkLst>
      </pc:sldChg>
      <pc:sldChg chg="modNotes">
        <pc:chgData name="Claire Mason" userId="0cc9f1b038de09e5" providerId="LiveId" clId="{9ECA16E9-C786-45A1-9A6A-4B951BF1DDA2}" dt="2021-02-18T03:53:27.225" v="13" actId="368"/>
        <pc:sldMkLst>
          <pc:docMk/>
          <pc:sldMk cId="3870757778" sldId="448"/>
        </pc:sldMkLst>
      </pc:sldChg>
      <pc:sldChg chg="modNotes">
        <pc:chgData name="Claire Mason" userId="0cc9f1b038de09e5" providerId="LiveId" clId="{9ECA16E9-C786-45A1-9A6A-4B951BF1DDA2}" dt="2021-02-18T03:53:27.074" v="3" actId="368"/>
        <pc:sldMkLst>
          <pc:docMk/>
          <pc:sldMk cId="1420329796" sldId="450"/>
        </pc:sldMkLst>
      </pc:sldChg>
      <pc:sldChg chg="modNotesTx">
        <pc:chgData name="Claire Mason" userId="0cc9f1b038de09e5" providerId="LiveId" clId="{9ECA16E9-C786-45A1-9A6A-4B951BF1DDA2}" dt="2021-02-18T03:45:37.225" v="0" actId="20577"/>
        <pc:sldMkLst>
          <pc:docMk/>
          <pc:sldMk cId="3074851302" sldId="451"/>
        </pc:sldMkLst>
      </pc:sldChg>
      <pc:sldChg chg="modNotesTx">
        <pc:chgData name="Claire Mason" userId="0cc9f1b038de09e5" providerId="LiveId" clId="{9ECA16E9-C786-45A1-9A6A-4B951BF1DDA2}" dt="2021-02-18T03:45:42.331" v="1" actId="20577"/>
        <pc:sldMkLst>
          <pc:docMk/>
          <pc:sldMk cId="981685355" sldId="453"/>
        </pc:sldMkLst>
      </pc:sldChg>
      <pc:sldChg chg="modNotes">
        <pc:chgData name="Claire Mason" userId="0cc9f1b038de09e5" providerId="LiveId" clId="{9ECA16E9-C786-45A1-9A6A-4B951BF1DDA2}" dt="2021-02-18T03:53:27.520" v="33" actId="368"/>
        <pc:sldMkLst>
          <pc:docMk/>
          <pc:sldMk cId="2868948625" sldId="465"/>
        </pc:sldMkLst>
      </pc:sldChg>
      <pc:sldChg chg="modNotes">
        <pc:chgData name="Claire Mason" userId="0cc9f1b038de09e5" providerId="LiveId" clId="{9ECA16E9-C786-45A1-9A6A-4B951BF1DDA2}" dt="2021-02-18T03:53:27.587" v="37" actId="368"/>
        <pc:sldMkLst>
          <pc:docMk/>
          <pc:sldMk cId="354865071" sldId="466"/>
        </pc:sldMkLst>
      </pc:sldChg>
      <pc:sldChg chg="modNotes">
        <pc:chgData name="Claire Mason" userId="0cc9f1b038de09e5" providerId="LiveId" clId="{9ECA16E9-C786-45A1-9A6A-4B951BF1DDA2}" dt="2021-02-18T03:53:27.547" v="35" actId="368"/>
        <pc:sldMkLst>
          <pc:docMk/>
          <pc:sldMk cId="1290390818" sldId="467"/>
        </pc:sldMkLst>
      </pc:sldChg>
      <pc:sldChg chg="modNotes">
        <pc:chgData name="Claire Mason" userId="0cc9f1b038de09e5" providerId="LiveId" clId="{9ECA16E9-C786-45A1-9A6A-4B951BF1DDA2}" dt="2021-02-18T03:53:28.007" v="65" actId="368"/>
        <pc:sldMkLst>
          <pc:docMk/>
          <pc:sldMk cId="72450654" sldId="46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46DF63-DE78-4F82-B424-08481E73B811}" type="doc">
      <dgm:prSet loTypeId="urn:microsoft.com/office/officeart/2005/8/layout/cycle3" loCatId="cycle" qsTypeId="urn:microsoft.com/office/officeart/2005/8/quickstyle/simple2" qsCatId="simple" csTypeId="urn:microsoft.com/office/officeart/2005/8/colors/colorful4" csCatId="colorful" phldr="1"/>
      <dgm:spPr/>
      <dgm:t>
        <a:bodyPr/>
        <a:lstStyle/>
        <a:p>
          <a:endParaRPr lang="es"/>
        </a:p>
      </dgm:t>
    </dgm:pt>
    <dgm:pt modelId="{D41D92F6-6193-486D-BB54-DD8B4B724FAE}">
      <dgm:prSet phldrT="[Text]"/>
      <dgm:spPr/>
      <dgm:t>
        <a:bodyPr/>
        <a:lstStyle/>
        <a:p>
          <a:pPr algn="ctr" rtl="0"/>
          <a:r>
            <a:rPr lang="es" b="1" i="0" u="none" baseline="0" dirty="0"/>
            <a:t>Establecimiento de la agenda</a:t>
          </a:r>
        </a:p>
      </dgm:t>
    </dgm:pt>
    <dgm:pt modelId="{2F81C239-381E-4B07-AAE1-3C4D34FED381}" type="parTrans" cxnId="{8FECFB21-8E89-4D7F-B747-1AE82C6E283E}">
      <dgm:prSet/>
      <dgm:spPr/>
      <dgm:t>
        <a:bodyPr/>
        <a:lstStyle/>
        <a:p>
          <a:endParaRPr lang="es"/>
        </a:p>
      </dgm:t>
    </dgm:pt>
    <dgm:pt modelId="{6F29B08A-713D-4A70-BF93-048DE5A41286}" type="sibTrans" cxnId="{8FECFB21-8E89-4D7F-B747-1AE82C6E283E}">
      <dgm:prSet/>
      <dgm:spPr/>
      <dgm:t>
        <a:bodyPr/>
        <a:lstStyle/>
        <a:p>
          <a:endParaRPr lang="es"/>
        </a:p>
      </dgm:t>
    </dgm:pt>
    <dgm:pt modelId="{6566A9DB-2C5B-4DF1-9BCD-43EC0CE17B5C}">
      <dgm:prSet phldrT="[Text]"/>
      <dgm:spPr/>
      <dgm:t>
        <a:bodyPr/>
        <a:lstStyle/>
        <a:p>
          <a:pPr algn="ctr" rtl="0"/>
          <a:r>
            <a:rPr lang="es" b="1" i="0" u="none" baseline="0"/>
            <a:t>Formulación de la política</a:t>
          </a:r>
        </a:p>
      </dgm:t>
    </dgm:pt>
    <dgm:pt modelId="{550C4D44-56B7-4898-A531-667FF6C20AA9}" type="parTrans" cxnId="{E44C3F60-BCF1-4B8C-9001-211545962E9E}">
      <dgm:prSet/>
      <dgm:spPr/>
      <dgm:t>
        <a:bodyPr/>
        <a:lstStyle/>
        <a:p>
          <a:endParaRPr lang="es"/>
        </a:p>
      </dgm:t>
    </dgm:pt>
    <dgm:pt modelId="{07EB3CC9-6897-4743-B34D-1D0374515F3B}" type="sibTrans" cxnId="{E44C3F60-BCF1-4B8C-9001-211545962E9E}">
      <dgm:prSet/>
      <dgm:spPr/>
      <dgm:t>
        <a:bodyPr/>
        <a:lstStyle/>
        <a:p>
          <a:endParaRPr lang="es"/>
        </a:p>
      </dgm:t>
    </dgm:pt>
    <dgm:pt modelId="{DC003290-D12C-4C91-B2B1-32104902CC4F}">
      <dgm:prSet phldrT="[Text]"/>
      <dgm:spPr/>
      <dgm:t>
        <a:bodyPr/>
        <a:lstStyle/>
        <a:p>
          <a:pPr algn="ctr" rtl="0"/>
          <a:r>
            <a:rPr lang="es" b="1" i="0" u="none" baseline="0"/>
            <a:t>Promulgación de la política</a:t>
          </a:r>
        </a:p>
      </dgm:t>
    </dgm:pt>
    <dgm:pt modelId="{547539CC-7986-4A8C-BFB4-8E4325EA5CF0}" type="parTrans" cxnId="{EE4B20D6-2725-40C1-A40F-EB078ED509D1}">
      <dgm:prSet/>
      <dgm:spPr/>
      <dgm:t>
        <a:bodyPr/>
        <a:lstStyle/>
        <a:p>
          <a:endParaRPr lang="es"/>
        </a:p>
      </dgm:t>
    </dgm:pt>
    <dgm:pt modelId="{02DB4CD7-6D04-4E2A-8310-B430B1FDAEE6}" type="sibTrans" cxnId="{EE4B20D6-2725-40C1-A40F-EB078ED509D1}">
      <dgm:prSet/>
      <dgm:spPr/>
      <dgm:t>
        <a:bodyPr/>
        <a:lstStyle/>
        <a:p>
          <a:endParaRPr lang="es"/>
        </a:p>
      </dgm:t>
    </dgm:pt>
    <dgm:pt modelId="{91653042-484A-4ED6-84F9-4D4C7FA02418}">
      <dgm:prSet phldrT="[Text]"/>
      <dgm:spPr/>
      <dgm:t>
        <a:bodyPr/>
        <a:lstStyle/>
        <a:p>
          <a:pPr algn="ctr" rtl="0"/>
          <a:r>
            <a:rPr lang="es" b="1" i="0" u="none" baseline="0"/>
            <a:t>Aplicación y cumplimiento</a:t>
          </a:r>
        </a:p>
      </dgm:t>
    </dgm:pt>
    <dgm:pt modelId="{C9E39AF8-93AF-4403-92A0-B2A4CABB08C6}" type="parTrans" cxnId="{E0A8020D-B092-4A8D-B3BA-165E0DA04891}">
      <dgm:prSet/>
      <dgm:spPr/>
      <dgm:t>
        <a:bodyPr/>
        <a:lstStyle/>
        <a:p>
          <a:endParaRPr lang="es"/>
        </a:p>
      </dgm:t>
    </dgm:pt>
    <dgm:pt modelId="{C0281797-D3D2-4CEE-8ED2-892E89C84F85}" type="sibTrans" cxnId="{E0A8020D-B092-4A8D-B3BA-165E0DA04891}">
      <dgm:prSet/>
      <dgm:spPr/>
      <dgm:t>
        <a:bodyPr/>
        <a:lstStyle/>
        <a:p>
          <a:endParaRPr lang="es"/>
        </a:p>
      </dgm:t>
    </dgm:pt>
    <dgm:pt modelId="{909F888F-BF47-417A-8526-E5B6D4B4B4D9}">
      <dgm:prSet phldrT="[Text]"/>
      <dgm:spPr/>
      <dgm:t>
        <a:bodyPr/>
        <a:lstStyle/>
        <a:p>
          <a:pPr algn="ctr" rtl="0"/>
          <a:r>
            <a:rPr lang="es" b="1" i="0" u="none" baseline="0"/>
            <a:t>Supervisión y evaluación</a:t>
          </a:r>
        </a:p>
      </dgm:t>
    </dgm:pt>
    <dgm:pt modelId="{C2BB1FC1-2E5C-4678-B117-61B5EBC2861A}" type="parTrans" cxnId="{94EDA3F9-639D-4AFE-9AFC-5CBCAAF7447E}">
      <dgm:prSet/>
      <dgm:spPr/>
      <dgm:t>
        <a:bodyPr/>
        <a:lstStyle/>
        <a:p>
          <a:endParaRPr lang="es"/>
        </a:p>
      </dgm:t>
    </dgm:pt>
    <dgm:pt modelId="{5A95D3E4-5F97-45AE-93CE-5E040D583678}" type="sibTrans" cxnId="{94EDA3F9-639D-4AFE-9AFC-5CBCAAF7447E}">
      <dgm:prSet/>
      <dgm:spPr/>
      <dgm:t>
        <a:bodyPr/>
        <a:lstStyle/>
        <a:p>
          <a:endParaRPr lang="es"/>
        </a:p>
      </dgm:t>
    </dgm:pt>
    <dgm:pt modelId="{EE228783-9971-454D-B3DC-D91E3994B6FB}" type="pres">
      <dgm:prSet presAssocID="{2246DF63-DE78-4F82-B424-08481E73B811}" presName="Name0" presStyleCnt="0">
        <dgm:presLayoutVars>
          <dgm:dir/>
          <dgm:resizeHandles val="exact"/>
        </dgm:presLayoutVars>
      </dgm:prSet>
      <dgm:spPr/>
      <dgm:t>
        <a:bodyPr/>
        <a:lstStyle/>
        <a:p>
          <a:endParaRPr lang="en-US"/>
        </a:p>
      </dgm:t>
    </dgm:pt>
    <dgm:pt modelId="{406FD480-BB09-45DC-9A29-A8D1B631E1DB}" type="pres">
      <dgm:prSet presAssocID="{2246DF63-DE78-4F82-B424-08481E73B811}" presName="cycle" presStyleCnt="0"/>
      <dgm:spPr/>
    </dgm:pt>
    <dgm:pt modelId="{B4D00B08-34BE-46B4-A48F-1752158D7B3F}" type="pres">
      <dgm:prSet presAssocID="{D41D92F6-6193-486D-BB54-DD8B4B724FAE}" presName="nodeFirstNode" presStyleLbl="node1" presStyleIdx="0" presStyleCnt="5" custRadScaleRad="100094" custRadScaleInc="0">
        <dgm:presLayoutVars>
          <dgm:bulletEnabled val="1"/>
        </dgm:presLayoutVars>
      </dgm:prSet>
      <dgm:spPr/>
      <dgm:t>
        <a:bodyPr/>
        <a:lstStyle/>
        <a:p>
          <a:endParaRPr lang="en-US"/>
        </a:p>
      </dgm:t>
    </dgm:pt>
    <dgm:pt modelId="{AAEC6138-C95B-4100-985B-2B77E7E99D46}" type="pres">
      <dgm:prSet presAssocID="{6F29B08A-713D-4A70-BF93-048DE5A41286}" presName="sibTransFirstNode" presStyleLbl="bgShp" presStyleIdx="0" presStyleCnt="1"/>
      <dgm:spPr/>
      <dgm:t>
        <a:bodyPr/>
        <a:lstStyle/>
        <a:p>
          <a:endParaRPr lang="en-US"/>
        </a:p>
      </dgm:t>
    </dgm:pt>
    <dgm:pt modelId="{418B4CB6-5CF8-4DFC-BB1C-FBF9A62BB430}" type="pres">
      <dgm:prSet presAssocID="{6566A9DB-2C5B-4DF1-9BCD-43EC0CE17B5C}" presName="nodeFollowingNodes" presStyleLbl="node1" presStyleIdx="1" presStyleCnt="5">
        <dgm:presLayoutVars>
          <dgm:bulletEnabled val="1"/>
        </dgm:presLayoutVars>
      </dgm:prSet>
      <dgm:spPr/>
      <dgm:t>
        <a:bodyPr/>
        <a:lstStyle/>
        <a:p>
          <a:endParaRPr lang="en-US"/>
        </a:p>
      </dgm:t>
    </dgm:pt>
    <dgm:pt modelId="{CFFCE40D-BA63-479E-B070-A88F4660E433}" type="pres">
      <dgm:prSet presAssocID="{DC003290-D12C-4C91-B2B1-32104902CC4F}" presName="nodeFollowingNodes" presStyleLbl="node1" presStyleIdx="2" presStyleCnt="5" custRadScaleRad="94909" custRadScaleInc="-16155">
        <dgm:presLayoutVars>
          <dgm:bulletEnabled val="1"/>
        </dgm:presLayoutVars>
      </dgm:prSet>
      <dgm:spPr/>
      <dgm:t>
        <a:bodyPr/>
        <a:lstStyle/>
        <a:p>
          <a:endParaRPr lang="en-US"/>
        </a:p>
      </dgm:t>
    </dgm:pt>
    <dgm:pt modelId="{5A6D7E1C-493C-4B5A-A937-852161B103C3}" type="pres">
      <dgm:prSet presAssocID="{91653042-484A-4ED6-84F9-4D4C7FA02418}" presName="nodeFollowingNodes" presStyleLbl="node1" presStyleIdx="3" presStyleCnt="5" custRadScaleRad="95469" custRadScaleInc="16701">
        <dgm:presLayoutVars>
          <dgm:bulletEnabled val="1"/>
        </dgm:presLayoutVars>
      </dgm:prSet>
      <dgm:spPr/>
      <dgm:t>
        <a:bodyPr/>
        <a:lstStyle/>
        <a:p>
          <a:endParaRPr lang="en-US"/>
        </a:p>
      </dgm:t>
    </dgm:pt>
    <dgm:pt modelId="{A51EB5C7-CE39-45DE-A22B-C462B568E54D}" type="pres">
      <dgm:prSet presAssocID="{909F888F-BF47-417A-8526-E5B6D4B4B4D9}" presName="nodeFollowingNodes" presStyleLbl="node1" presStyleIdx="4" presStyleCnt="5">
        <dgm:presLayoutVars>
          <dgm:bulletEnabled val="1"/>
        </dgm:presLayoutVars>
      </dgm:prSet>
      <dgm:spPr/>
      <dgm:t>
        <a:bodyPr/>
        <a:lstStyle/>
        <a:p>
          <a:endParaRPr lang="en-US"/>
        </a:p>
      </dgm:t>
    </dgm:pt>
  </dgm:ptLst>
  <dgm:cxnLst>
    <dgm:cxn modelId="{49C29288-540D-444E-AC0A-1FC6CB7A2DEC}" type="presOf" srcId="{D41D92F6-6193-486D-BB54-DD8B4B724FAE}" destId="{B4D00B08-34BE-46B4-A48F-1752158D7B3F}" srcOrd="0" destOrd="0" presId="urn:microsoft.com/office/officeart/2005/8/layout/cycle3"/>
    <dgm:cxn modelId="{FEBF7A62-2CCB-48CE-AEBF-F54E0D4AFC0D}" type="presOf" srcId="{DC003290-D12C-4C91-B2B1-32104902CC4F}" destId="{CFFCE40D-BA63-479E-B070-A88F4660E433}" srcOrd="0" destOrd="0" presId="urn:microsoft.com/office/officeart/2005/8/layout/cycle3"/>
    <dgm:cxn modelId="{E44C3F60-BCF1-4B8C-9001-211545962E9E}" srcId="{2246DF63-DE78-4F82-B424-08481E73B811}" destId="{6566A9DB-2C5B-4DF1-9BCD-43EC0CE17B5C}" srcOrd="1" destOrd="0" parTransId="{550C4D44-56B7-4898-A531-667FF6C20AA9}" sibTransId="{07EB3CC9-6897-4743-B34D-1D0374515F3B}"/>
    <dgm:cxn modelId="{09B07718-0EBC-4784-8D67-E1E6F1D24F01}" type="presOf" srcId="{6566A9DB-2C5B-4DF1-9BCD-43EC0CE17B5C}" destId="{418B4CB6-5CF8-4DFC-BB1C-FBF9A62BB430}" srcOrd="0" destOrd="0" presId="urn:microsoft.com/office/officeart/2005/8/layout/cycle3"/>
    <dgm:cxn modelId="{A79A5436-17EB-452F-AB38-DF4661E685CA}" type="presOf" srcId="{909F888F-BF47-417A-8526-E5B6D4B4B4D9}" destId="{A51EB5C7-CE39-45DE-A22B-C462B568E54D}" srcOrd="0" destOrd="0" presId="urn:microsoft.com/office/officeart/2005/8/layout/cycle3"/>
    <dgm:cxn modelId="{E0A8020D-B092-4A8D-B3BA-165E0DA04891}" srcId="{2246DF63-DE78-4F82-B424-08481E73B811}" destId="{91653042-484A-4ED6-84F9-4D4C7FA02418}" srcOrd="3" destOrd="0" parTransId="{C9E39AF8-93AF-4403-92A0-B2A4CABB08C6}" sibTransId="{C0281797-D3D2-4CEE-8ED2-892E89C84F85}"/>
    <dgm:cxn modelId="{9F9ABFB1-15E3-48B8-A806-C4519211915C}" type="presOf" srcId="{6F29B08A-713D-4A70-BF93-048DE5A41286}" destId="{AAEC6138-C95B-4100-985B-2B77E7E99D46}" srcOrd="0" destOrd="0" presId="urn:microsoft.com/office/officeart/2005/8/layout/cycle3"/>
    <dgm:cxn modelId="{EE4B20D6-2725-40C1-A40F-EB078ED509D1}" srcId="{2246DF63-DE78-4F82-B424-08481E73B811}" destId="{DC003290-D12C-4C91-B2B1-32104902CC4F}" srcOrd="2" destOrd="0" parTransId="{547539CC-7986-4A8C-BFB4-8E4325EA5CF0}" sibTransId="{02DB4CD7-6D04-4E2A-8310-B430B1FDAEE6}"/>
    <dgm:cxn modelId="{00B09F80-8BCB-4D7C-8D44-248CE0A7EDD1}" type="presOf" srcId="{91653042-484A-4ED6-84F9-4D4C7FA02418}" destId="{5A6D7E1C-493C-4B5A-A937-852161B103C3}" srcOrd="0" destOrd="0" presId="urn:microsoft.com/office/officeart/2005/8/layout/cycle3"/>
    <dgm:cxn modelId="{94EDA3F9-639D-4AFE-9AFC-5CBCAAF7447E}" srcId="{2246DF63-DE78-4F82-B424-08481E73B811}" destId="{909F888F-BF47-417A-8526-E5B6D4B4B4D9}" srcOrd="4" destOrd="0" parTransId="{C2BB1FC1-2E5C-4678-B117-61B5EBC2861A}" sibTransId="{5A95D3E4-5F97-45AE-93CE-5E040D583678}"/>
    <dgm:cxn modelId="{8FECFB21-8E89-4D7F-B747-1AE82C6E283E}" srcId="{2246DF63-DE78-4F82-B424-08481E73B811}" destId="{D41D92F6-6193-486D-BB54-DD8B4B724FAE}" srcOrd="0" destOrd="0" parTransId="{2F81C239-381E-4B07-AAE1-3C4D34FED381}" sibTransId="{6F29B08A-713D-4A70-BF93-048DE5A41286}"/>
    <dgm:cxn modelId="{F685B4FC-FD8A-4FAF-9CC1-E4163CB62ED9}" type="presOf" srcId="{2246DF63-DE78-4F82-B424-08481E73B811}" destId="{EE228783-9971-454D-B3DC-D91E3994B6FB}" srcOrd="0" destOrd="0" presId="urn:microsoft.com/office/officeart/2005/8/layout/cycle3"/>
    <dgm:cxn modelId="{91F0EB70-AFEA-40A1-9EB2-1F452B9EF1AA}" type="presParOf" srcId="{EE228783-9971-454D-B3DC-D91E3994B6FB}" destId="{406FD480-BB09-45DC-9A29-A8D1B631E1DB}" srcOrd="0" destOrd="0" presId="urn:microsoft.com/office/officeart/2005/8/layout/cycle3"/>
    <dgm:cxn modelId="{DC79D38E-28C3-49CD-93E4-59F984FE8046}" type="presParOf" srcId="{406FD480-BB09-45DC-9A29-A8D1B631E1DB}" destId="{B4D00B08-34BE-46B4-A48F-1752158D7B3F}" srcOrd="0" destOrd="0" presId="urn:microsoft.com/office/officeart/2005/8/layout/cycle3"/>
    <dgm:cxn modelId="{BEACE3AC-9C6E-4A93-B49D-C073B7048576}" type="presParOf" srcId="{406FD480-BB09-45DC-9A29-A8D1B631E1DB}" destId="{AAEC6138-C95B-4100-985B-2B77E7E99D46}" srcOrd="1" destOrd="0" presId="urn:microsoft.com/office/officeart/2005/8/layout/cycle3"/>
    <dgm:cxn modelId="{A5E3DA68-741C-4721-9F52-DBB906001AA5}" type="presParOf" srcId="{406FD480-BB09-45DC-9A29-A8D1B631E1DB}" destId="{418B4CB6-5CF8-4DFC-BB1C-FBF9A62BB430}" srcOrd="2" destOrd="0" presId="urn:microsoft.com/office/officeart/2005/8/layout/cycle3"/>
    <dgm:cxn modelId="{AE9E0EF0-2721-4E87-9E26-193EDD4E7254}" type="presParOf" srcId="{406FD480-BB09-45DC-9A29-A8D1B631E1DB}" destId="{CFFCE40D-BA63-479E-B070-A88F4660E433}" srcOrd="3" destOrd="0" presId="urn:microsoft.com/office/officeart/2005/8/layout/cycle3"/>
    <dgm:cxn modelId="{564A5812-1EFF-4C9A-905A-8C2D1E75848E}" type="presParOf" srcId="{406FD480-BB09-45DC-9A29-A8D1B631E1DB}" destId="{5A6D7E1C-493C-4B5A-A937-852161B103C3}" srcOrd="4" destOrd="0" presId="urn:microsoft.com/office/officeart/2005/8/layout/cycle3"/>
    <dgm:cxn modelId="{98C8005B-BAA9-4717-BAE2-F2B1BBDA7F23}" type="presParOf" srcId="{406FD480-BB09-45DC-9A29-A8D1B631E1DB}" destId="{A51EB5C7-CE39-45DE-A22B-C462B568E54D}"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46DF63-DE78-4F82-B424-08481E73B811}" type="doc">
      <dgm:prSet loTypeId="urn:microsoft.com/office/officeart/2005/8/layout/cycle3" loCatId="cycle" qsTypeId="urn:microsoft.com/office/officeart/2005/8/quickstyle/simple2" qsCatId="simple" csTypeId="urn:microsoft.com/office/officeart/2005/8/colors/colorful4" csCatId="colorful" phldr="1"/>
      <dgm:spPr/>
      <dgm:t>
        <a:bodyPr/>
        <a:lstStyle/>
        <a:p>
          <a:endParaRPr lang="es"/>
        </a:p>
      </dgm:t>
    </dgm:pt>
    <dgm:pt modelId="{D41D92F6-6193-486D-BB54-DD8B4B724FAE}">
      <dgm:prSet phldrT="[Text]"/>
      <dgm:spPr/>
      <dgm:t>
        <a:bodyPr/>
        <a:lstStyle/>
        <a:p>
          <a:pPr algn="ctr" rtl="0"/>
          <a:r>
            <a:rPr lang="es" b="1" i="0" u="none" baseline="0"/>
            <a:t>Establecimiento de la agenda</a:t>
          </a:r>
        </a:p>
      </dgm:t>
    </dgm:pt>
    <dgm:pt modelId="{2F81C239-381E-4B07-AAE1-3C4D34FED381}" type="parTrans" cxnId="{8FECFB21-8E89-4D7F-B747-1AE82C6E283E}">
      <dgm:prSet/>
      <dgm:spPr/>
      <dgm:t>
        <a:bodyPr/>
        <a:lstStyle/>
        <a:p>
          <a:endParaRPr lang="es"/>
        </a:p>
      </dgm:t>
    </dgm:pt>
    <dgm:pt modelId="{6F29B08A-713D-4A70-BF93-048DE5A41286}" type="sibTrans" cxnId="{8FECFB21-8E89-4D7F-B747-1AE82C6E283E}">
      <dgm:prSet/>
      <dgm:spPr/>
      <dgm:t>
        <a:bodyPr/>
        <a:lstStyle/>
        <a:p>
          <a:endParaRPr lang="es"/>
        </a:p>
      </dgm:t>
    </dgm:pt>
    <dgm:pt modelId="{6566A9DB-2C5B-4DF1-9BCD-43EC0CE17B5C}">
      <dgm:prSet phldrT="[Text]"/>
      <dgm:spPr/>
      <dgm:t>
        <a:bodyPr/>
        <a:lstStyle/>
        <a:p>
          <a:pPr algn="ctr" rtl="0"/>
          <a:r>
            <a:rPr lang="es" b="1" i="0" u="none" baseline="0"/>
            <a:t>Formulación de la política</a:t>
          </a:r>
        </a:p>
      </dgm:t>
    </dgm:pt>
    <dgm:pt modelId="{550C4D44-56B7-4898-A531-667FF6C20AA9}" type="parTrans" cxnId="{E44C3F60-BCF1-4B8C-9001-211545962E9E}">
      <dgm:prSet/>
      <dgm:spPr/>
      <dgm:t>
        <a:bodyPr/>
        <a:lstStyle/>
        <a:p>
          <a:endParaRPr lang="es"/>
        </a:p>
      </dgm:t>
    </dgm:pt>
    <dgm:pt modelId="{07EB3CC9-6897-4743-B34D-1D0374515F3B}" type="sibTrans" cxnId="{E44C3F60-BCF1-4B8C-9001-211545962E9E}">
      <dgm:prSet/>
      <dgm:spPr/>
      <dgm:t>
        <a:bodyPr/>
        <a:lstStyle/>
        <a:p>
          <a:endParaRPr lang="es"/>
        </a:p>
      </dgm:t>
    </dgm:pt>
    <dgm:pt modelId="{DC003290-D12C-4C91-B2B1-32104902CC4F}">
      <dgm:prSet phldrT="[Text]"/>
      <dgm:spPr/>
      <dgm:t>
        <a:bodyPr/>
        <a:lstStyle/>
        <a:p>
          <a:pPr algn="ctr" rtl="0"/>
          <a:r>
            <a:rPr lang="es" b="1" i="0" u="none" baseline="0"/>
            <a:t>Promulgación de la política</a:t>
          </a:r>
        </a:p>
      </dgm:t>
    </dgm:pt>
    <dgm:pt modelId="{547539CC-7986-4A8C-BFB4-8E4325EA5CF0}" type="parTrans" cxnId="{EE4B20D6-2725-40C1-A40F-EB078ED509D1}">
      <dgm:prSet/>
      <dgm:spPr/>
      <dgm:t>
        <a:bodyPr/>
        <a:lstStyle/>
        <a:p>
          <a:endParaRPr lang="es"/>
        </a:p>
      </dgm:t>
    </dgm:pt>
    <dgm:pt modelId="{02DB4CD7-6D04-4E2A-8310-B430B1FDAEE6}" type="sibTrans" cxnId="{EE4B20D6-2725-40C1-A40F-EB078ED509D1}">
      <dgm:prSet/>
      <dgm:spPr/>
      <dgm:t>
        <a:bodyPr/>
        <a:lstStyle/>
        <a:p>
          <a:endParaRPr lang="es"/>
        </a:p>
      </dgm:t>
    </dgm:pt>
    <dgm:pt modelId="{91653042-484A-4ED6-84F9-4D4C7FA02418}">
      <dgm:prSet phldrT="[Text]"/>
      <dgm:spPr/>
      <dgm:t>
        <a:bodyPr/>
        <a:lstStyle/>
        <a:p>
          <a:pPr algn="ctr" rtl="0"/>
          <a:r>
            <a:rPr lang="es" b="1" i="0" u="none" baseline="0"/>
            <a:t>Aplicación y cumplimiento</a:t>
          </a:r>
        </a:p>
      </dgm:t>
    </dgm:pt>
    <dgm:pt modelId="{C9E39AF8-93AF-4403-92A0-B2A4CABB08C6}" type="parTrans" cxnId="{E0A8020D-B092-4A8D-B3BA-165E0DA04891}">
      <dgm:prSet/>
      <dgm:spPr/>
      <dgm:t>
        <a:bodyPr/>
        <a:lstStyle/>
        <a:p>
          <a:endParaRPr lang="es"/>
        </a:p>
      </dgm:t>
    </dgm:pt>
    <dgm:pt modelId="{C0281797-D3D2-4CEE-8ED2-892E89C84F85}" type="sibTrans" cxnId="{E0A8020D-B092-4A8D-B3BA-165E0DA04891}">
      <dgm:prSet/>
      <dgm:spPr/>
      <dgm:t>
        <a:bodyPr/>
        <a:lstStyle/>
        <a:p>
          <a:endParaRPr lang="es"/>
        </a:p>
      </dgm:t>
    </dgm:pt>
    <dgm:pt modelId="{909F888F-BF47-417A-8526-E5B6D4B4B4D9}">
      <dgm:prSet phldrT="[Text]"/>
      <dgm:spPr/>
      <dgm:t>
        <a:bodyPr/>
        <a:lstStyle/>
        <a:p>
          <a:pPr algn="ctr" rtl="0"/>
          <a:r>
            <a:rPr lang="es" b="1" i="0" u="none" baseline="0"/>
            <a:t>Supervisión y evaluación</a:t>
          </a:r>
        </a:p>
      </dgm:t>
    </dgm:pt>
    <dgm:pt modelId="{C2BB1FC1-2E5C-4678-B117-61B5EBC2861A}" type="parTrans" cxnId="{94EDA3F9-639D-4AFE-9AFC-5CBCAAF7447E}">
      <dgm:prSet/>
      <dgm:spPr/>
      <dgm:t>
        <a:bodyPr/>
        <a:lstStyle/>
        <a:p>
          <a:endParaRPr lang="es"/>
        </a:p>
      </dgm:t>
    </dgm:pt>
    <dgm:pt modelId="{5A95D3E4-5F97-45AE-93CE-5E040D583678}" type="sibTrans" cxnId="{94EDA3F9-639D-4AFE-9AFC-5CBCAAF7447E}">
      <dgm:prSet/>
      <dgm:spPr/>
      <dgm:t>
        <a:bodyPr/>
        <a:lstStyle/>
        <a:p>
          <a:endParaRPr lang="es"/>
        </a:p>
      </dgm:t>
    </dgm:pt>
    <dgm:pt modelId="{EE228783-9971-454D-B3DC-D91E3994B6FB}" type="pres">
      <dgm:prSet presAssocID="{2246DF63-DE78-4F82-B424-08481E73B811}" presName="Name0" presStyleCnt="0">
        <dgm:presLayoutVars>
          <dgm:dir/>
          <dgm:resizeHandles val="exact"/>
        </dgm:presLayoutVars>
      </dgm:prSet>
      <dgm:spPr/>
      <dgm:t>
        <a:bodyPr/>
        <a:lstStyle/>
        <a:p>
          <a:endParaRPr lang="en-US"/>
        </a:p>
      </dgm:t>
    </dgm:pt>
    <dgm:pt modelId="{406FD480-BB09-45DC-9A29-A8D1B631E1DB}" type="pres">
      <dgm:prSet presAssocID="{2246DF63-DE78-4F82-B424-08481E73B811}" presName="cycle" presStyleCnt="0"/>
      <dgm:spPr/>
    </dgm:pt>
    <dgm:pt modelId="{B4D00B08-34BE-46B4-A48F-1752158D7B3F}" type="pres">
      <dgm:prSet presAssocID="{D41D92F6-6193-486D-BB54-DD8B4B724FAE}" presName="nodeFirstNode" presStyleLbl="node1" presStyleIdx="0" presStyleCnt="5" custRadScaleRad="100094" custRadScaleInc="0">
        <dgm:presLayoutVars>
          <dgm:bulletEnabled val="1"/>
        </dgm:presLayoutVars>
      </dgm:prSet>
      <dgm:spPr/>
      <dgm:t>
        <a:bodyPr/>
        <a:lstStyle/>
        <a:p>
          <a:endParaRPr lang="en-US"/>
        </a:p>
      </dgm:t>
    </dgm:pt>
    <dgm:pt modelId="{AAEC6138-C95B-4100-985B-2B77E7E99D46}" type="pres">
      <dgm:prSet presAssocID="{6F29B08A-713D-4A70-BF93-048DE5A41286}" presName="sibTransFirstNode" presStyleLbl="bgShp" presStyleIdx="0" presStyleCnt="1"/>
      <dgm:spPr/>
      <dgm:t>
        <a:bodyPr/>
        <a:lstStyle/>
        <a:p>
          <a:endParaRPr lang="en-US"/>
        </a:p>
      </dgm:t>
    </dgm:pt>
    <dgm:pt modelId="{418B4CB6-5CF8-4DFC-BB1C-FBF9A62BB430}" type="pres">
      <dgm:prSet presAssocID="{6566A9DB-2C5B-4DF1-9BCD-43EC0CE17B5C}" presName="nodeFollowingNodes" presStyleLbl="node1" presStyleIdx="1" presStyleCnt="5">
        <dgm:presLayoutVars>
          <dgm:bulletEnabled val="1"/>
        </dgm:presLayoutVars>
      </dgm:prSet>
      <dgm:spPr/>
      <dgm:t>
        <a:bodyPr/>
        <a:lstStyle/>
        <a:p>
          <a:endParaRPr lang="en-US"/>
        </a:p>
      </dgm:t>
    </dgm:pt>
    <dgm:pt modelId="{CFFCE40D-BA63-479E-B070-A88F4660E433}" type="pres">
      <dgm:prSet presAssocID="{DC003290-D12C-4C91-B2B1-32104902CC4F}" presName="nodeFollowingNodes" presStyleLbl="node1" presStyleIdx="2" presStyleCnt="5" custRadScaleRad="94909" custRadScaleInc="-16155">
        <dgm:presLayoutVars>
          <dgm:bulletEnabled val="1"/>
        </dgm:presLayoutVars>
      </dgm:prSet>
      <dgm:spPr/>
      <dgm:t>
        <a:bodyPr/>
        <a:lstStyle/>
        <a:p>
          <a:endParaRPr lang="en-US"/>
        </a:p>
      </dgm:t>
    </dgm:pt>
    <dgm:pt modelId="{5A6D7E1C-493C-4B5A-A937-852161B103C3}" type="pres">
      <dgm:prSet presAssocID="{91653042-484A-4ED6-84F9-4D4C7FA02418}" presName="nodeFollowingNodes" presStyleLbl="node1" presStyleIdx="3" presStyleCnt="5" custRadScaleRad="95469" custRadScaleInc="16701">
        <dgm:presLayoutVars>
          <dgm:bulletEnabled val="1"/>
        </dgm:presLayoutVars>
      </dgm:prSet>
      <dgm:spPr/>
      <dgm:t>
        <a:bodyPr/>
        <a:lstStyle/>
        <a:p>
          <a:endParaRPr lang="en-US"/>
        </a:p>
      </dgm:t>
    </dgm:pt>
    <dgm:pt modelId="{A51EB5C7-CE39-45DE-A22B-C462B568E54D}" type="pres">
      <dgm:prSet presAssocID="{909F888F-BF47-417A-8526-E5B6D4B4B4D9}" presName="nodeFollowingNodes" presStyleLbl="node1" presStyleIdx="4" presStyleCnt="5">
        <dgm:presLayoutVars>
          <dgm:bulletEnabled val="1"/>
        </dgm:presLayoutVars>
      </dgm:prSet>
      <dgm:spPr/>
      <dgm:t>
        <a:bodyPr/>
        <a:lstStyle/>
        <a:p>
          <a:endParaRPr lang="en-US"/>
        </a:p>
      </dgm:t>
    </dgm:pt>
  </dgm:ptLst>
  <dgm:cxnLst>
    <dgm:cxn modelId="{49C29288-540D-444E-AC0A-1FC6CB7A2DEC}" type="presOf" srcId="{D41D92F6-6193-486D-BB54-DD8B4B724FAE}" destId="{B4D00B08-34BE-46B4-A48F-1752158D7B3F}" srcOrd="0" destOrd="0" presId="urn:microsoft.com/office/officeart/2005/8/layout/cycle3"/>
    <dgm:cxn modelId="{FEBF7A62-2CCB-48CE-AEBF-F54E0D4AFC0D}" type="presOf" srcId="{DC003290-D12C-4C91-B2B1-32104902CC4F}" destId="{CFFCE40D-BA63-479E-B070-A88F4660E433}" srcOrd="0" destOrd="0" presId="urn:microsoft.com/office/officeart/2005/8/layout/cycle3"/>
    <dgm:cxn modelId="{E44C3F60-BCF1-4B8C-9001-211545962E9E}" srcId="{2246DF63-DE78-4F82-B424-08481E73B811}" destId="{6566A9DB-2C5B-4DF1-9BCD-43EC0CE17B5C}" srcOrd="1" destOrd="0" parTransId="{550C4D44-56B7-4898-A531-667FF6C20AA9}" sibTransId="{07EB3CC9-6897-4743-B34D-1D0374515F3B}"/>
    <dgm:cxn modelId="{09B07718-0EBC-4784-8D67-E1E6F1D24F01}" type="presOf" srcId="{6566A9DB-2C5B-4DF1-9BCD-43EC0CE17B5C}" destId="{418B4CB6-5CF8-4DFC-BB1C-FBF9A62BB430}" srcOrd="0" destOrd="0" presId="urn:microsoft.com/office/officeart/2005/8/layout/cycle3"/>
    <dgm:cxn modelId="{A79A5436-17EB-452F-AB38-DF4661E685CA}" type="presOf" srcId="{909F888F-BF47-417A-8526-E5B6D4B4B4D9}" destId="{A51EB5C7-CE39-45DE-A22B-C462B568E54D}" srcOrd="0" destOrd="0" presId="urn:microsoft.com/office/officeart/2005/8/layout/cycle3"/>
    <dgm:cxn modelId="{E0A8020D-B092-4A8D-B3BA-165E0DA04891}" srcId="{2246DF63-DE78-4F82-B424-08481E73B811}" destId="{91653042-484A-4ED6-84F9-4D4C7FA02418}" srcOrd="3" destOrd="0" parTransId="{C9E39AF8-93AF-4403-92A0-B2A4CABB08C6}" sibTransId="{C0281797-D3D2-4CEE-8ED2-892E89C84F85}"/>
    <dgm:cxn modelId="{9F9ABFB1-15E3-48B8-A806-C4519211915C}" type="presOf" srcId="{6F29B08A-713D-4A70-BF93-048DE5A41286}" destId="{AAEC6138-C95B-4100-985B-2B77E7E99D46}" srcOrd="0" destOrd="0" presId="urn:microsoft.com/office/officeart/2005/8/layout/cycle3"/>
    <dgm:cxn modelId="{EE4B20D6-2725-40C1-A40F-EB078ED509D1}" srcId="{2246DF63-DE78-4F82-B424-08481E73B811}" destId="{DC003290-D12C-4C91-B2B1-32104902CC4F}" srcOrd="2" destOrd="0" parTransId="{547539CC-7986-4A8C-BFB4-8E4325EA5CF0}" sibTransId="{02DB4CD7-6D04-4E2A-8310-B430B1FDAEE6}"/>
    <dgm:cxn modelId="{00B09F80-8BCB-4D7C-8D44-248CE0A7EDD1}" type="presOf" srcId="{91653042-484A-4ED6-84F9-4D4C7FA02418}" destId="{5A6D7E1C-493C-4B5A-A937-852161B103C3}" srcOrd="0" destOrd="0" presId="urn:microsoft.com/office/officeart/2005/8/layout/cycle3"/>
    <dgm:cxn modelId="{94EDA3F9-639D-4AFE-9AFC-5CBCAAF7447E}" srcId="{2246DF63-DE78-4F82-B424-08481E73B811}" destId="{909F888F-BF47-417A-8526-E5B6D4B4B4D9}" srcOrd="4" destOrd="0" parTransId="{C2BB1FC1-2E5C-4678-B117-61B5EBC2861A}" sibTransId="{5A95D3E4-5F97-45AE-93CE-5E040D583678}"/>
    <dgm:cxn modelId="{8FECFB21-8E89-4D7F-B747-1AE82C6E283E}" srcId="{2246DF63-DE78-4F82-B424-08481E73B811}" destId="{D41D92F6-6193-486D-BB54-DD8B4B724FAE}" srcOrd="0" destOrd="0" parTransId="{2F81C239-381E-4B07-AAE1-3C4D34FED381}" sibTransId="{6F29B08A-713D-4A70-BF93-048DE5A41286}"/>
    <dgm:cxn modelId="{F685B4FC-FD8A-4FAF-9CC1-E4163CB62ED9}" type="presOf" srcId="{2246DF63-DE78-4F82-B424-08481E73B811}" destId="{EE228783-9971-454D-B3DC-D91E3994B6FB}" srcOrd="0" destOrd="0" presId="urn:microsoft.com/office/officeart/2005/8/layout/cycle3"/>
    <dgm:cxn modelId="{91F0EB70-AFEA-40A1-9EB2-1F452B9EF1AA}" type="presParOf" srcId="{EE228783-9971-454D-B3DC-D91E3994B6FB}" destId="{406FD480-BB09-45DC-9A29-A8D1B631E1DB}" srcOrd="0" destOrd="0" presId="urn:microsoft.com/office/officeart/2005/8/layout/cycle3"/>
    <dgm:cxn modelId="{DC79D38E-28C3-49CD-93E4-59F984FE8046}" type="presParOf" srcId="{406FD480-BB09-45DC-9A29-A8D1B631E1DB}" destId="{B4D00B08-34BE-46B4-A48F-1752158D7B3F}" srcOrd="0" destOrd="0" presId="urn:microsoft.com/office/officeart/2005/8/layout/cycle3"/>
    <dgm:cxn modelId="{BEACE3AC-9C6E-4A93-B49D-C073B7048576}" type="presParOf" srcId="{406FD480-BB09-45DC-9A29-A8D1B631E1DB}" destId="{AAEC6138-C95B-4100-985B-2B77E7E99D46}" srcOrd="1" destOrd="0" presId="urn:microsoft.com/office/officeart/2005/8/layout/cycle3"/>
    <dgm:cxn modelId="{A5E3DA68-741C-4721-9F52-DBB906001AA5}" type="presParOf" srcId="{406FD480-BB09-45DC-9A29-A8D1B631E1DB}" destId="{418B4CB6-5CF8-4DFC-BB1C-FBF9A62BB430}" srcOrd="2" destOrd="0" presId="urn:microsoft.com/office/officeart/2005/8/layout/cycle3"/>
    <dgm:cxn modelId="{AE9E0EF0-2721-4E87-9E26-193EDD4E7254}" type="presParOf" srcId="{406FD480-BB09-45DC-9A29-A8D1B631E1DB}" destId="{CFFCE40D-BA63-479E-B070-A88F4660E433}" srcOrd="3" destOrd="0" presId="urn:microsoft.com/office/officeart/2005/8/layout/cycle3"/>
    <dgm:cxn modelId="{564A5812-1EFF-4C9A-905A-8C2D1E75848E}" type="presParOf" srcId="{406FD480-BB09-45DC-9A29-A8D1B631E1DB}" destId="{5A6D7E1C-493C-4B5A-A937-852161B103C3}" srcOrd="4" destOrd="0" presId="urn:microsoft.com/office/officeart/2005/8/layout/cycle3"/>
    <dgm:cxn modelId="{98C8005B-BAA9-4717-BAE2-F2B1BBDA7F23}" type="presParOf" srcId="{406FD480-BB09-45DC-9A29-A8D1B631E1DB}" destId="{A51EB5C7-CE39-45DE-A22B-C462B568E54D}"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D09518-85C6-4404-9CC1-BCA4A2CD75B4}" type="doc">
      <dgm:prSet loTypeId="urn:microsoft.com/office/officeart/2005/8/layout/hProcess9" loCatId="process" qsTypeId="urn:microsoft.com/office/officeart/2005/8/quickstyle/simple2" qsCatId="simple" csTypeId="urn:microsoft.com/office/officeart/2005/8/colors/colorful4" csCatId="colorful" phldr="1"/>
      <dgm:spPr/>
    </dgm:pt>
    <dgm:pt modelId="{F2FA7015-8971-4783-9E53-D7F212C36AE5}">
      <dgm:prSet phldrT="[Text]" custT="1"/>
      <dgm:spPr/>
      <dgm:t>
        <a:bodyPr/>
        <a:lstStyle/>
        <a:p>
          <a:pPr algn="ctr" rtl="0"/>
          <a:r>
            <a:rPr lang="es" sz="2300" b="0" i="0" u="none" baseline="0"/>
            <a:t>Interés</a:t>
          </a:r>
        </a:p>
      </dgm:t>
    </dgm:pt>
    <dgm:pt modelId="{6288C0A1-F055-4A8D-884B-23597E8BC1E4}" type="parTrans" cxnId="{6C6D2781-7C91-4A73-B563-94A0CC06EE51}">
      <dgm:prSet/>
      <dgm:spPr/>
      <dgm:t>
        <a:bodyPr/>
        <a:lstStyle/>
        <a:p>
          <a:endParaRPr lang="es"/>
        </a:p>
      </dgm:t>
    </dgm:pt>
    <dgm:pt modelId="{FEDAAAB4-D159-4CE6-A9B1-E8F46BFEDC74}" type="sibTrans" cxnId="{6C6D2781-7C91-4A73-B563-94A0CC06EE51}">
      <dgm:prSet/>
      <dgm:spPr/>
      <dgm:t>
        <a:bodyPr/>
        <a:lstStyle/>
        <a:p>
          <a:endParaRPr lang="es"/>
        </a:p>
      </dgm:t>
    </dgm:pt>
    <dgm:pt modelId="{D7D377F1-FA64-49A8-8E4C-E219954C72D7}">
      <dgm:prSet phldrT="[Text]" custT="1"/>
      <dgm:spPr/>
      <dgm:t>
        <a:bodyPr/>
        <a:lstStyle/>
        <a:p>
          <a:pPr algn="ctr" rtl="0"/>
          <a:r>
            <a:rPr lang="es" sz="2300" b="0" i="0" u="none" baseline="0"/>
            <a:t>Evidencias</a:t>
          </a:r>
        </a:p>
      </dgm:t>
    </dgm:pt>
    <dgm:pt modelId="{A8DADC50-B9A8-4252-9E1E-F3601AEAED7F}" type="parTrans" cxnId="{AA2B99DF-E93C-41FA-9477-E411D6D648CE}">
      <dgm:prSet/>
      <dgm:spPr/>
      <dgm:t>
        <a:bodyPr/>
        <a:lstStyle/>
        <a:p>
          <a:endParaRPr lang="es"/>
        </a:p>
      </dgm:t>
    </dgm:pt>
    <dgm:pt modelId="{D443621E-C634-489A-9F23-002FFF947EE4}" type="sibTrans" cxnId="{AA2B99DF-E93C-41FA-9477-E411D6D648CE}">
      <dgm:prSet/>
      <dgm:spPr/>
      <dgm:t>
        <a:bodyPr/>
        <a:lstStyle/>
        <a:p>
          <a:endParaRPr lang="es"/>
        </a:p>
      </dgm:t>
    </dgm:pt>
    <dgm:pt modelId="{E82CE8EF-479B-4B0A-8138-E5B67CF9FB28}">
      <dgm:prSet phldrT="[Text]" custT="1"/>
      <dgm:spPr/>
      <dgm:t>
        <a:bodyPr/>
        <a:lstStyle/>
        <a:p>
          <a:pPr algn="ctr" rtl="0"/>
          <a:r>
            <a:rPr lang="es" sz="2200" b="0" i="0" u="none" baseline="0"/>
            <a:t>CAMBIO</a:t>
          </a:r>
        </a:p>
      </dgm:t>
    </dgm:pt>
    <dgm:pt modelId="{9FB3A3A8-1F9B-45ED-BB07-A278A3948776}" type="parTrans" cxnId="{2ECF16AD-6D65-4870-BB66-FCDD5697A19A}">
      <dgm:prSet/>
      <dgm:spPr/>
      <dgm:t>
        <a:bodyPr/>
        <a:lstStyle/>
        <a:p>
          <a:endParaRPr lang="es"/>
        </a:p>
      </dgm:t>
    </dgm:pt>
    <dgm:pt modelId="{EC6AF57A-C72C-433D-B681-68E961E6A8F5}" type="sibTrans" cxnId="{2ECF16AD-6D65-4870-BB66-FCDD5697A19A}">
      <dgm:prSet/>
      <dgm:spPr/>
      <dgm:t>
        <a:bodyPr/>
        <a:lstStyle/>
        <a:p>
          <a:endParaRPr lang="es"/>
        </a:p>
      </dgm:t>
    </dgm:pt>
    <dgm:pt modelId="{39679942-E55E-442A-A79C-2C08664EAAF2}">
      <dgm:prSet custT="1"/>
      <dgm:spPr/>
      <dgm:t>
        <a:bodyPr/>
        <a:lstStyle/>
        <a:p>
          <a:pPr algn="ctr" rtl="0"/>
          <a:r>
            <a:rPr lang="es" sz="2300" b="0" i="0" u="none" baseline="0"/>
            <a:t>Relaciones</a:t>
          </a:r>
          <a:r>
            <a:rPr lang="es" sz="1800" b="0" i="0" u="none" baseline="0"/>
            <a:t> </a:t>
          </a:r>
        </a:p>
      </dgm:t>
    </dgm:pt>
    <dgm:pt modelId="{373413A7-D168-49DD-B49A-C11448D3C37A}" type="parTrans" cxnId="{71AC3E6F-398C-425A-9C96-77855A76D43E}">
      <dgm:prSet/>
      <dgm:spPr/>
      <dgm:t>
        <a:bodyPr/>
        <a:lstStyle/>
        <a:p>
          <a:endParaRPr lang="es"/>
        </a:p>
      </dgm:t>
    </dgm:pt>
    <dgm:pt modelId="{0A29DA42-C0D1-415F-B3A5-4C1A26F532B4}" type="sibTrans" cxnId="{71AC3E6F-398C-425A-9C96-77855A76D43E}">
      <dgm:prSet/>
      <dgm:spPr/>
      <dgm:t>
        <a:bodyPr/>
        <a:lstStyle/>
        <a:p>
          <a:endParaRPr lang="es"/>
        </a:p>
      </dgm:t>
    </dgm:pt>
    <dgm:pt modelId="{DCB74D82-19D5-4C9E-A8A5-7779F054E044}">
      <dgm:prSet custT="1"/>
      <dgm:spPr/>
      <dgm:t>
        <a:bodyPr/>
        <a:lstStyle/>
        <a:p>
          <a:pPr algn="ctr" rtl="0"/>
          <a:r>
            <a:rPr lang="es" sz="2300" b="0" i="0" u="none" baseline="0"/>
            <a:t>Solución</a:t>
          </a:r>
        </a:p>
      </dgm:t>
    </dgm:pt>
    <dgm:pt modelId="{8427B002-7170-4D28-B809-2A9D41A36039}" type="parTrans" cxnId="{211A392A-87D5-410F-9C48-1589D64D63DA}">
      <dgm:prSet/>
      <dgm:spPr/>
      <dgm:t>
        <a:bodyPr/>
        <a:lstStyle/>
        <a:p>
          <a:endParaRPr lang="es"/>
        </a:p>
      </dgm:t>
    </dgm:pt>
    <dgm:pt modelId="{BA8C8CEF-DDDF-48B2-B119-7CEF6912FB51}" type="sibTrans" cxnId="{211A392A-87D5-410F-9C48-1589D64D63DA}">
      <dgm:prSet/>
      <dgm:spPr/>
      <dgm:t>
        <a:bodyPr/>
        <a:lstStyle/>
        <a:p>
          <a:endParaRPr lang="es"/>
        </a:p>
      </dgm:t>
    </dgm:pt>
    <dgm:pt modelId="{98D79D6A-7B8E-4922-9590-1EF488D18C15}" type="pres">
      <dgm:prSet presAssocID="{92D09518-85C6-4404-9CC1-BCA4A2CD75B4}" presName="CompostProcess" presStyleCnt="0">
        <dgm:presLayoutVars>
          <dgm:dir/>
          <dgm:resizeHandles val="exact"/>
        </dgm:presLayoutVars>
      </dgm:prSet>
      <dgm:spPr/>
    </dgm:pt>
    <dgm:pt modelId="{9B194F19-0D0D-4FE8-89D5-A4B66EB226B3}" type="pres">
      <dgm:prSet presAssocID="{92D09518-85C6-4404-9CC1-BCA4A2CD75B4}" presName="arrow" presStyleLbl="bgShp" presStyleIdx="0" presStyleCnt="1"/>
      <dgm:spPr/>
    </dgm:pt>
    <dgm:pt modelId="{7F933660-C778-4E2C-B7F4-E5E77D028E10}" type="pres">
      <dgm:prSet presAssocID="{92D09518-85C6-4404-9CC1-BCA4A2CD75B4}" presName="linearProcess" presStyleCnt="0"/>
      <dgm:spPr/>
    </dgm:pt>
    <dgm:pt modelId="{A20762C6-36D0-4BD6-8135-BDB7A1282C8F}" type="pres">
      <dgm:prSet presAssocID="{F2FA7015-8971-4783-9E53-D7F212C36AE5}" presName="textNode" presStyleLbl="node1" presStyleIdx="0" presStyleCnt="5" custLinFactNeighborX="-368" custLinFactNeighborY="837">
        <dgm:presLayoutVars>
          <dgm:bulletEnabled val="1"/>
        </dgm:presLayoutVars>
      </dgm:prSet>
      <dgm:spPr/>
      <dgm:t>
        <a:bodyPr/>
        <a:lstStyle/>
        <a:p>
          <a:endParaRPr lang="en-US"/>
        </a:p>
      </dgm:t>
    </dgm:pt>
    <dgm:pt modelId="{5E1A6FEB-D646-4D13-A7BB-FD26C53DEC62}" type="pres">
      <dgm:prSet presAssocID="{FEDAAAB4-D159-4CE6-A9B1-E8F46BFEDC74}" presName="sibTrans" presStyleCnt="0"/>
      <dgm:spPr/>
    </dgm:pt>
    <dgm:pt modelId="{4798DB76-8FDE-4B3C-A4A3-67740CE79C53}" type="pres">
      <dgm:prSet presAssocID="{D7D377F1-FA64-49A8-8E4C-E219954C72D7}" presName="textNode" presStyleLbl="node1" presStyleIdx="1" presStyleCnt="5">
        <dgm:presLayoutVars>
          <dgm:bulletEnabled val="1"/>
        </dgm:presLayoutVars>
      </dgm:prSet>
      <dgm:spPr/>
      <dgm:t>
        <a:bodyPr/>
        <a:lstStyle/>
        <a:p>
          <a:endParaRPr lang="en-US"/>
        </a:p>
      </dgm:t>
    </dgm:pt>
    <dgm:pt modelId="{4DE267BE-655F-4183-9248-7C9D77C86357}" type="pres">
      <dgm:prSet presAssocID="{D443621E-C634-489A-9F23-002FFF947EE4}" presName="sibTrans" presStyleCnt="0"/>
      <dgm:spPr/>
    </dgm:pt>
    <dgm:pt modelId="{C7B3A0E5-B419-4FE5-A2E1-EBF84AE9B68E}" type="pres">
      <dgm:prSet presAssocID="{39679942-E55E-442A-A79C-2C08664EAAF2}" presName="textNode" presStyleLbl="node1" presStyleIdx="2" presStyleCnt="5">
        <dgm:presLayoutVars>
          <dgm:bulletEnabled val="1"/>
        </dgm:presLayoutVars>
      </dgm:prSet>
      <dgm:spPr/>
      <dgm:t>
        <a:bodyPr/>
        <a:lstStyle/>
        <a:p>
          <a:endParaRPr lang="en-US"/>
        </a:p>
      </dgm:t>
    </dgm:pt>
    <dgm:pt modelId="{9B6922F2-DCE1-4FB2-9771-8C48314D122E}" type="pres">
      <dgm:prSet presAssocID="{0A29DA42-C0D1-415F-B3A5-4C1A26F532B4}" presName="sibTrans" presStyleCnt="0"/>
      <dgm:spPr/>
    </dgm:pt>
    <dgm:pt modelId="{3C17DC16-2F4F-4CB6-98FF-32178165F960}" type="pres">
      <dgm:prSet presAssocID="{DCB74D82-19D5-4C9E-A8A5-7779F054E044}" presName="textNode" presStyleLbl="node1" presStyleIdx="3" presStyleCnt="5">
        <dgm:presLayoutVars>
          <dgm:bulletEnabled val="1"/>
        </dgm:presLayoutVars>
      </dgm:prSet>
      <dgm:spPr/>
      <dgm:t>
        <a:bodyPr/>
        <a:lstStyle/>
        <a:p>
          <a:endParaRPr lang="en-US"/>
        </a:p>
      </dgm:t>
    </dgm:pt>
    <dgm:pt modelId="{A5BD1C15-8F16-48E1-90C8-28646C8AD01E}" type="pres">
      <dgm:prSet presAssocID="{BA8C8CEF-DDDF-48B2-B119-7CEF6912FB51}" presName="sibTrans" presStyleCnt="0"/>
      <dgm:spPr/>
    </dgm:pt>
    <dgm:pt modelId="{B9634D4C-91E2-4D49-84E5-52F621A2FA3E}" type="pres">
      <dgm:prSet presAssocID="{E82CE8EF-479B-4B0A-8138-E5B67CF9FB28}" presName="textNode" presStyleLbl="node1" presStyleIdx="4" presStyleCnt="5" custScaleX="110583">
        <dgm:presLayoutVars>
          <dgm:bulletEnabled val="1"/>
        </dgm:presLayoutVars>
      </dgm:prSet>
      <dgm:spPr/>
      <dgm:t>
        <a:bodyPr/>
        <a:lstStyle/>
        <a:p>
          <a:endParaRPr lang="en-US"/>
        </a:p>
      </dgm:t>
    </dgm:pt>
  </dgm:ptLst>
  <dgm:cxnLst>
    <dgm:cxn modelId="{EA34D615-DE72-4012-B2D7-7E0C7B694F54}" type="presOf" srcId="{D7D377F1-FA64-49A8-8E4C-E219954C72D7}" destId="{4798DB76-8FDE-4B3C-A4A3-67740CE79C53}" srcOrd="0" destOrd="0" presId="urn:microsoft.com/office/officeart/2005/8/layout/hProcess9"/>
    <dgm:cxn modelId="{6C6D2781-7C91-4A73-B563-94A0CC06EE51}" srcId="{92D09518-85C6-4404-9CC1-BCA4A2CD75B4}" destId="{F2FA7015-8971-4783-9E53-D7F212C36AE5}" srcOrd="0" destOrd="0" parTransId="{6288C0A1-F055-4A8D-884B-23597E8BC1E4}" sibTransId="{FEDAAAB4-D159-4CE6-A9B1-E8F46BFEDC74}"/>
    <dgm:cxn modelId="{7D12F296-5E53-4EFF-B0BA-494E360327F3}" type="presOf" srcId="{92D09518-85C6-4404-9CC1-BCA4A2CD75B4}" destId="{98D79D6A-7B8E-4922-9590-1EF488D18C15}" srcOrd="0" destOrd="0" presId="urn:microsoft.com/office/officeart/2005/8/layout/hProcess9"/>
    <dgm:cxn modelId="{06AC2767-C6E8-4684-AE67-AF32491B1476}" type="presOf" srcId="{DCB74D82-19D5-4C9E-A8A5-7779F054E044}" destId="{3C17DC16-2F4F-4CB6-98FF-32178165F960}" srcOrd="0" destOrd="0" presId="urn:microsoft.com/office/officeart/2005/8/layout/hProcess9"/>
    <dgm:cxn modelId="{2ECF16AD-6D65-4870-BB66-FCDD5697A19A}" srcId="{92D09518-85C6-4404-9CC1-BCA4A2CD75B4}" destId="{E82CE8EF-479B-4B0A-8138-E5B67CF9FB28}" srcOrd="4" destOrd="0" parTransId="{9FB3A3A8-1F9B-45ED-BB07-A278A3948776}" sibTransId="{EC6AF57A-C72C-433D-B681-68E961E6A8F5}"/>
    <dgm:cxn modelId="{71AC3E6F-398C-425A-9C96-77855A76D43E}" srcId="{92D09518-85C6-4404-9CC1-BCA4A2CD75B4}" destId="{39679942-E55E-442A-A79C-2C08664EAAF2}" srcOrd="2" destOrd="0" parTransId="{373413A7-D168-49DD-B49A-C11448D3C37A}" sibTransId="{0A29DA42-C0D1-415F-B3A5-4C1A26F532B4}"/>
    <dgm:cxn modelId="{0EF2C2FF-571D-4CB5-8896-D5800AA45860}" type="presOf" srcId="{F2FA7015-8971-4783-9E53-D7F212C36AE5}" destId="{A20762C6-36D0-4BD6-8135-BDB7A1282C8F}" srcOrd="0" destOrd="0" presId="urn:microsoft.com/office/officeart/2005/8/layout/hProcess9"/>
    <dgm:cxn modelId="{AA2B99DF-E93C-41FA-9477-E411D6D648CE}" srcId="{92D09518-85C6-4404-9CC1-BCA4A2CD75B4}" destId="{D7D377F1-FA64-49A8-8E4C-E219954C72D7}" srcOrd="1" destOrd="0" parTransId="{A8DADC50-B9A8-4252-9E1E-F3601AEAED7F}" sibTransId="{D443621E-C634-489A-9F23-002FFF947EE4}"/>
    <dgm:cxn modelId="{263DA6A2-8C13-4982-89A5-0B5F09F1E437}" type="presOf" srcId="{E82CE8EF-479B-4B0A-8138-E5B67CF9FB28}" destId="{B9634D4C-91E2-4D49-84E5-52F621A2FA3E}" srcOrd="0" destOrd="0" presId="urn:microsoft.com/office/officeart/2005/8/layout/hProcess9"/>
    <dgm:cxn modelId="{211A392A-87D5-410F-9C48-1589D64D63DA}" srcId="{92D09518-85C6-4404-9CC1-BCA4A2CD75B4}" destId="{DCB74D82-19D5-4C9E-A8A5-7779F054E044}" srcOrd="3" destOrd="0" parTransId="{8427B002-7170-4D28-B809-2A9D41A36039}" sibTransId="{BA8C8CEF-DDDF-48B2-B119-7CEF6912FB51}"/>
    <dgm:cxn modelId="{13EFFDF2-8C65-420B-9A5A-C7EB2EDC3D79}" type="presOf" srcId="{39679942-E55E-442A-A79C-2C08664EAAF2}" destId="{C7B3A0E5-B419-4FE5-A2E1-EBF84AE9B68E}" srcOrd="0" destOrd="0" presId="urn:microsoft.com/office/officeart/2005/8/layout/hProcess9"/>
    <dgm:cxn modelId="{43644512-150C-4DAF-86C7-E6E6038949B6}" type="presParOf" srcId="{98D79D6A-7B8E-4922-9590-1EF488D18C15}" destId="{9B194F19-0D0D-4FE8-89D5-A4B66EB226B3}" srcOrd="0" destOrd="0" presId="urn:microsoft.com/office/officeart/2005/8/layout/hProcess9"/>
    <dgm:cxn modelId="{E4A16361-6AD3-46FE-A1D2-FE05D5851E4E}" type="presParOf" srcId="{98D79D6A-7B8E-4922-9590-1EF488D18C15}" destId="{7F933660-C778-4E2C-B7F4-E5E77D028E10}" srcOrd="1" destOrd="0" presId="urn:microsoft.com/office/officeart/2005/8/layout/hProcess9"/>
    <dgm:cxn modelId="{A9A5DE3F-9749-4F1E-9A04-D792D0C701C4}" type="presParOf" srcId="{7F933660-C778-4E2C-B7F4-E5E77D028E10}" destId="{A20762C6-36D0-4BD6-8135-BDB7A1282C8F}" srcOrd="0" destOrd="0" presId="urn:microsoft.com/office/officeart/2005/8/layout/hProcess9"/>
    <dgm:cxn modelId="{79077C36-47F1-4E67-8D1A-344C27439705}" type="presParOf" srcId="{7F933660-C778-4E2C-B7F4-E5E77D028E10}" destId="{5E1A6FEB-D646-4D13-A7BB-FD26C53DEC62}" srcOrd="1" destOrd="0" presId="urn:microsoft.com/office/officeart/2005/8/layout/hProcess9"/>
    <dgm:cxn modelId="{B8E308D4-B8DA-40F8-B86D-BCAE6AB792CF}" type="presParOf" srcId="{7F933660-C778-4E2C-B7F4-E5E77D028E10}" destId="{4798DB76-8FDE-4B3C-A4A3-67740CE79C53}" srcOrd="2" destOrd="0" presId="urn:microsoft.com/office/officeart/2005/8/layout/hProcess9"/>
    <dgm:cxn modelId="{170208DD-38FA-4D66-9E88-9A952C32FF47}" type="presParOf" srcId="{7F933660-C778-4E2C-B7F4-E5E77D028E10}" destId="{4DE267BE-655F-4183-9248-7C9D77C86357}" srcOrd="3" destOrd="0" presId="urn:microsoft.com/office/officeart/2005/8/layout/hProcess9"/>
    <dgm:cxn modelId="{4ED67267-9AE3-4D29-A26F-AA9F85DDBE9D}" type="presParOf" srcId="{7F933660-C778-4E2C-B7F4-E5E77D028E10}" destId="{C7B3A0E5-B419-4FE5-A2E1-EBF84AE9B68E}" srcOrd="4" destOrd="0" presId="urn:microsoft.com/office/officeart/2005/8/layout/hProcess9"/>
    <dgm:cxn modelId="{9ECAD6DE-B67A-4329-A2FC-377F16BEC581}" type="presParOf" srcId="{7F933660-C778-4E2C-B7F4-E5E77D028E10}" destId="{9B6922F2-DCE1-4FB2-9771-8C48314D122E}" srcOrd="5" destOrd="0" presId="urn:microsoft.com/office/officeart/2005/8/layout/hProcess9"/>
    <dgm:cxn modelId="{88821A6B-8068-4EBB-AEF6-898761C08B95}" type="presParOf" srcId="{7F933660-C778-4E2C-B7F4-E5E77D028E10}" destId="{3C17DC16-2F4F-4CB6-98FF-32178165F960}" srcOrd="6" destOrd="0" presId="urn:microsoft.com/office/officeart/2005/8/layout/hProcess9"/>
    <dgm:cxn modelId="{8F0C799A-ACB7-43E5-A59E-55F57F3D78EE}" type="presParOf" srcId="{7F933660-C778-4E2C-B7F4-E5E77D028E10}" destId="{A5BD1C15-8F16-48E1-90C8-28646C8AD01E}" srcOrd="7" destOrd="0" presId="urn:microsoft.com/office/officeart/2005/8/layout/hProcess9"/>
    <dgm:cxn modelId="{65C3464D-7E08-4D90-A34B-2F9096087F1A}" type="presParOf" srcId="{7F933660-C778-4E2C-B7F4-E5E77D028E10}" destId="{B9634D4C-91E2-4D49-84E5-52F621A2FA3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D6A617-0087-48B9-99FF-46B46C7E81AD}"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s"/>
        </a:p>
      </dgm:t>
    </dgm:pt>
    <dgm:pt modelId="{6CCF7003-8E2F-4699-8893-5BDDF5D98B91}">
      <dgm:prSet phldrT="[Text]"/>
      <dgm:spPr/>
      <dgm:t>
        <a:bodyPr/>
        <a:lstStyle/>
        <a:p>
          <a:pPr algn="ctr" rtl="0"/>
          <a:r>
            <a:rPr lang="es" b="1" i="0" u="none" baseline="0"/>
            <a:t>Declaración</a:t>
          </a:r>
        </a:p>
        <a:p>
          <a:pPr algn="ctr" rtl="0"/>
          <a:r>
            <a:rPr lang="es" b="0" i="0" u="none" baseline="0"/>
            <a:t>El problema en pocas palabras</a:t>
          </a:r>
        </a:p>
      </dgm:t>
    </dgm:pt>
    <dgm:pt modelId="{A542165C-8711-437E-9A0F-D6CE70C68973}" type="parTrans" cxnId="{9E4642A3-A34B-4A3F-9A7A-72C0F6FDE52A}">
      <dgm:prSet/>
      <dgm:spPr/>
      <dgm:t>
        <a:bodyPr/>
        <a:lstStyle/>
        <a:p>
          <a:endParaRPr lang="es"/>
        </a:p>
      </dgm:t>
    </dgm:pt>
    <dgm:pt modelId="{1316DB57-83CA-43BC-9A68-DA808D90E62B}" type="sibTrans" cxnId="{9E4642A3-A34B-4A3F-9A7A-72C0F6FDE52A}">
      <dgm:prSet/>
      <dgm:spPr/>
      <dgm:t>
        <a:bodyPr/>
        <a:lstStyle/>
        <a:p>
          <a:endParaRPr lang="es"/>
        </a:p>
      </dgm:t>
    </dgm:pt>
    <dgm:pt modelId="{9F9BD5E6-9F28-44E2-923D-A8578E1E74E5}">
      <dgm:prSet phldrT="[Text]"/>
      <dgm:spPr/>
      <dgm:t>
        <a:bodyPr/>
        <a:lstStyle/>
        <a:p>
          <a:pPr algn="ctr" rtl="0"/>
          <a:r>
            <a:rPr lang="es" b="1" i="0" u="none" baseline="0"/>
            <a:t>Evidencias</a:t>
          </a:r>
        </a:p>
        <a:p>
          <a:pPr algn="ctr" rtl="0"/>
          <a:r>
            <a:rPr lang="es" b="0" i="0" u="none" baseline="0"/>
            <a:t>Prueba del problema</a:t>
          </a:r>
        </a:p>
      </dgm:t>
    </dgm:pt>
    <dgm:pt modelId="{9F845B5D-7C7A-4D15-80C9-859C8060EC27}" type="parTrans" cxnId="{52A31960-4E78-4702-A3CC-5AACAA28F9D3}">
      <dgm:prSet/>
      <dgm:spPr/>
      <dgm:t>
        <a:bodyPr/>
        <a:lstStyle/>
        <a:p>
          <a:endParaRPr lang="es"/>
        </a:p>
      </dgm:t>
    </dgm:pt>
    <dgm:pt modelId="{6463CCB6-AEE5-492B-B967-1164943FD32C}" type="sibTrans" cxnId="{52A31960-4E78-4702-A3CC-5AACAA28F9D3}">
      <dgm:prSet/>
      <dgm:spPr/>
      <dgm:t>
        <a:bodyPr/>
        <a:lstStyle/>
        <a:p>
          <a:endParaRPr lang="es"/>
        </a:p>
      </dgm:t>
    </dgm:pt>
    <dgm:pt modelId="{8AA15543-04E9-4F72-B4A2-24457D92AEC7}">
      <dgm:prSet phldrT="[Text]"/>
      <dgm:spPr/>
      <dgm:t>
        <a:bodyPr/>
        <a:lstStyle/>
        <a:p>
          <a:pPr algn="ctr" rtl="0"/>
          <a:r>
            <a:rPr lang="es" b="1" i="0" u="none" baseline="0"/>
            <a:t>Ejemplo</a:t>
          </a:r>
        </a:p>
        <a:p>
          <a:pPr algn="ctr" rtl="0"/>
          <a:r>
            <a:rPr lang="es" b="0" i="0" u="none" baseline="0"/>
            <a:t>Humanizar el problema</a:t>
          </a:r>
        </a:p>
      </dgm:t>
    </dgm:pt>
    <dgm:pt modelId="{5B61FABB-8E06-48B0-996D-2F9779D0AD41}" type="parTrans" cxnId="{294CDEB1-4505-45C5-BDF7-727F72078143}">
      <dgm:prSet/>
      <dgm:spPr/>
      <dgm:t>
        <a:bodyPr/>
        <a:lstStyle/>
        <a:p>
          <a:endParaRPr lang="es"/>
        </a:p>
      </dgm:t>
    </dgm:pt>
    <dgm:pt modelId="{AB8B4490-9E8D-47D1-B876-F9462CAC7C63}" type="sibTrans" cxnId="{294CDEB1-4505-45C5-BDF7-727F72078143}">
      <dgm:prSet/>
      <dgm:spPr/>
      <dgm:t>
        <a:bodyPr/>
        <a:lstStyle/>
        <a:p>
          <a:endParaRPr lang="es"/>
        </a:p>
      </dgm:t>
    </dgm:pt>
    <dgm:pt modelId="{B129595F-D1F9-491E-B0ED-E8C01822E2DD}">
      <dgm:prSet phldrT="[Text]"/>
      <dgm:spPr/>
      <dgm:t>
        <a:bodyPr/>
        <a:lstStyle/>
        <a:p>
          <a:pPr algn="ctr" rtl="0"/>
          <a:r>
            <a:rPr lang="es" b="1"/>
            <a:t/>
          </a:r>
          <a:br>
            <a:rPr lang="es" b="1"/>
          </a:br>
          <a:r>
            <a:rPr lang="es" b="1" i="0" u="none" baseline="0"/>
            <a:t>Acción</a:t>
          </a:r>
        </a:p>
        <a:p>
          <a:pPr algn="ctr" rtl="0"/>
          <a:r>
            <a:rPr lang="es" b="0" i="0" u="none" baseline="0"/>
            <a:t>Lo que el destinatario puede hacer</a:t>
          </a:r>
        </a:p>
      </dgm:t>
    </dgm:pt>
    <dgm:pt modelId="{648665C6-4E9D-43D1-94A8-A6ED9E75A723}" type="parTrans" cxnId="{4DC3F13C-CB93-4904-B461-2CB4AB9D4F95}">
      <dgm:prSet/>
      <dgm:spPr/>
      <dgm:t>
        <a:bodyPr/>
        <a:lstStyle/>
        <a:p>
          <a:endParaRPr lang="es"/>
        </a:p>
      </dgm:t>
    </dgm:pt>
    <dgm:pt modelId="{BFB02653-2904-414C-B3CB-07021295D775}" type="sibTrans" cxnId="{4DC3F13C-CB93-4904-B461-2CB4AB9D4F95}">
      <dgm:prSet/>
      <dgm:spPr/>
      <dgm:t>
        <a:bodyPr/>
        <a:lstStyle/>
        <a:p>
          <a:endParaRPr lang="es"/>
        </a:p>
      </dgm:t>
    </dgm:pt>
    <dgm:pt modelId="{430DF868-1303-4BDB-B887-6794DF2F362E}" type="pres">
      <dgm:prSet presAssocID="{59D6A617-0087-48B9-99FF-46B46C7E81AD}" presName="Name0" presStyleCnt="0">
        <dgm:presLayoutVars>
          <dgm:dir/>
          <dgm:resizeHandles val="exact"/>
        </dgm:presLayoutVars>
      </dgm:prSet>
      <dgm:spPr/>
      <dgm:t>
        <a:bodyPr/>
        <a:lstStyle/>
        <a:p>
          <a:endParaRPr lang="en-US"/>
        </a:p>
      </dgm:t>
    </dgm:pt>
    <dgm:pt modelId="{9C3904C9-7901-4E78-B375-D29DB2067C11}" type="pres">
      <dgm:prSet presAssocID="{6CCF7003-8E2F-4699-8893-5BDDF5D98B91}" presName="Name5" presStyleLbl="vennNode1" presStyleIdx="0" presStyleCnt="4">
        <dgm:presLayoutVars>
          <dgm:bulletEnabled val="1"/>
        </dgm:presLayoutVars>
      </dgm:prSet>
      <dgm:spPr/>
      <dgm:t>
        <a:bodyPr/>
        <a:lstStyle/>
        <a:p>
          <a:endParaRPr lang="en-US"/>
        </a:p>
      </dgm:t>
    </dgm:pt>
    <dgm:pt modelId="{47692FDD-BC53-483C-B1B6-2870485EED65}" type="pres">
      <dgm:prSet presAssocID="{1316DB57-83CA-43BC-9A68-DA808D90E62B}" presName="space" presStyleCnt="0"/>
      <dgm:spPr/>
    </dgm:pt>
    <dgm:pt modelId="{F2A56B28-A434-4EB8-A3DB-47B4EC805019}" type="pres">
      <dgm:prSet presAssocID="{9F9BD5E6-9F28-44E2-923D-A8578E1E74E5}" presName="Name5" presStyleLbl="vennNode1" presStyleIdx="1" presStyleCnt="4">
        <dgm:presLayoutVars>
          <dgm:bulletEnabled val="1"/>
        </dgm:presLayoutVars>
      </dgm:prSet>
      <dgm:spPr/>
      <dgm:t>
        <a:bodyPr/>
        <a:lstStyle/>
        <a:p>
          <a:endParaRPr lang="en-US"/>
        </a:p>
      </dgm:t>
    </dgm:pt>
    <dgm:pt modelId="{E6E52387-8C7D-4080-968C-704A188B9D96}" type="pres">
      <dgm:prSet presAssocID="{6463CCB6-AEE5-492B-B967-1164943FD32C}" presName="space" presStyleCnt="0"/>
      <dgm:spPr/>
    </dgm:pt>
    <dgm:pt modelId="{70616930-C61F-4DD5-870E-EFC79A7694E9}" type="pres">
      <dgm:prSet presAssocID="{8AA15543-04E9-4F72-B4A2-24457D92AEC7}" presName="Name5" presStyleLbl="vennNode1" presStyleIdx="2" presStyleCnt="4">
        <dgm:presLayoutVars>
          <dgm:bulletEnabled val="1"/>
        </dgm:presLayoutVars>
      </dgm:prSet>
      <dgm:spPr/>
      <dgm:t>
        <a:bodyPr/>
        <a:lstStyle/>
        <a:p>
          <a:endParaRPr lang="en-US"/>
        </a:p>
      </dgm:t>
    </dgm:pt>
    <dgm:pt modelId="{53B0F15A-E867-4BFA-8111-34CA534CABEF}" type="pres">
      <dgm:prSet presAssocID="{AB8B4490-9E8D-47D1-B876-F9462CAC7C63}" presName="space" presStyleCnt="0"/>
      <dgm:spPr/>
    </dgm:pt>
    <dgm:pt modelId="{BD0BBD57-1587-4EDE-85F7-89BDCAACEE2A}" type="pres">
      <dgm:prSet presAssocID="{B129595F-D1F9-491E-B0ED-E8C01822E2DD}" presName="Name5" presStyleLbl="vennNode1" presStyleIdx="3" presStyleCnt="4">
        <dgm:presLayoutVars>
          <dgm:bulletEnabled val="1"/>
        </dgm:presLayoutVars>
      </dgm:prSet>
      <dgm:spPr/>
      <dgm:t>
        <a:bodyPr/>
        <a:lstStyle/>
        <a:p>
          <a:endParaRPr lang="en-US"/>
        </a:p>
      </dgm:t>
    </dgm:pt>
  </dgm:ptLst>
  <dgm:cxnLst>
    <dgm:cxn modelId="{52A31960-4E78-4702-A3CC-5AACAA28F9D3}" srcId="{59D6A617-0087-48B9-99FF-46B46C7E81AD}" destId="{9F9BD5E6-9F28-44E2-923D-A8578E1E74E5}" srcOrd="1" destOrd="0" parTransId="{9F845B5D-7C7A-4D15-80C9-859C8060EC27}" sibTransId="{6463CCB6-AEE5-492B-B967-1164943FD32C}"/>
    <dgm:cxn modelId="{5171ED4F-3A8A-4D8D-999C-2BC06BE97748}" type="presOf" srcId="{B129595F-D1F9-491E-B0ED-E8C01822E2DD}" destId="{BD0BBD57-1587-4EDE-85F7-89BDCAACEE2A}" srcOrd="0" destOrd="0" presId="urn:microsoft.com/office/officeart/2005/8/layout/venn3"/>
    <dgm:cxn modelId="{21ED0989-CA3D-4B6F-B9F6-9D17E32E6A2F}" type="presOf" srcId="{9F9BD5E6-9F28-44E2-923D-A8578E1E74E5}" destId="{F2A56B28-A434-4EB8-A3DB-47B4EC805019}" srcOrd="0" destOrd="0" presId="urn:microsoft.com/office/officeart/2005/8/layout/venn3"/>
    <dgm:cxn modelId="{E1CCEF4C-2EA6-4C50-947E-F5CC911619E3}" type="presOf" srcId="{59D6A617-0087-48B9-99FF-46B46C7E81AD}" destId="{430DF868-1303-4BDB-B887-6794DF2F362E}" srcOrd="0" destOrd="0" presId="urn:microsoft.com/office/officeart/2005/8/layout/venn3"/>
    <dgm:cxn modelId="{9E4642A3-A34B-4A3F-9A7A-72C0F6FDE52A}" srcId="{59D6A617-0087-48B9-99FF-46B46C7E81AD}" destId="{6CCF7003-8E2F-4699-8893-5BDDF5D98B91}" srcOrd="0" destOrd="0" parTransId="{A542165C-8711-437E-9A0F-D6CE70C68973}" sibTransId="{1316DB57-83CA-43BC-9A68-DA808D90E62B}"/>
    <dgm:cxn modelId="{294CDEB1-4505-45C5-BDF7-727F72078143}" srcId="{59D6A617-0087-48B9-99FF-46B46C7E81AD}" destId="{8AA15543-04E9-4F72-B4A2-24457D92AEC7}" srcOrd="2" destOrd="0" parTransId="{5B61FABB-8E06-48B0-996D-2F9779D0AD41}" sibTransId="{AB8B4490-9E8D-47D1-B876-F9462CAC7C63}"/>
    <dgm:cxn modelId="{B6679C7B-8CDF-49BD-891D-BBC02B70C1B2}" type="presOf" srcId="{6CCF7003-8E2F-4699-8893-5BDDF5D98B91}" destId="{9C3904C9-7901-4E78-B375-D29DB2067C11}" srcOrd="0" destOrd="0" presId="urn:microsoft.com/office/officeart/2005/8/layout/venn3"/>
    <dgm:cxn modelId="{4DC3F13C-CB93-4904-B461-2CB4AB9D4F95}" srcId="{59D6A617-0087-48B9-99FF-46B46C7E81AD}" destId="{B129595F-D1F9-491E-B0ED-E8C01822E2DD}" srcOrd="3" destOrd="0" parTransId="{648665C6-4E9D-43D1-94A8-A6ED9E75A723}" sibTransId="{BFB02653-2904-414C-B3CB-07021295D775}"/>
    <dgm:cxn modelId="{1FF7C78F-212E-4FB7-8181-E42961F7F34D}" type="presOf" srcId="{8AA15543-04E9-4F72-B4A2-24457D92AEC7}" destId="{70616930-C61F-4DD5-870E-EFC79A7694E9}" srcOrd="0" destOrd="0" presId="urn:microsoft.com/office/officeart/2005/8/layout/venn3"/>
    <dgm:cxn modelId="{2BCA0669-07D3-420A-AA03-018DE8671EA3}" type="presParOf" srcId="{430DF868-1303-4BDB-B887-6794DF2F362E}" destId="{9C3904C9-7901-4E78-B375-D29DB2067C11}" srcOrd="0" destOrd="0" presId="urn:microsoft.com/office/officeart/2005/8/layout/venn3"/>
    <dgm:cxn modelId="{5DFE1147-51B5-4B71-9BDC-99E59C72E40A}" type="presParOf" srcId="{430DF868-1303-4BDB-B887-6794DF2F362E}" destId="{47692FDD-BC53-483C-B1B6-2870485EED65}" srcOrd="1" destOrd="0" presId="urn:microsoft.com/office/officeart/2005/8/layout/venn3"/>
    <dgm:cxn modelId="{960F6247-4475-4693-958D-50447E567512}" type="presParOf" srcId="{430DF868-1303-4BDB-B887-6794DF2F362E}" destId="{F2A56B28-A434-4EB8-A3DB-47B4EC805019}" srcOrd="2" destOrd="0" presId="urn:microsoft.com/office/officeart/2005/8/layout/venn3"/>
    <dgm:cxn modelId="{43CE3035-9E58-4991-94DF-DBC3666AF057}" type="presParOf" srcId="{430DF868-1303-4BDB-B887-6794DF2F362E}" destId="{E6E52387-8C7D-4080-968C-704A188B9D96}" srcOrd="3" destOrd="0" presId="urn:microsoft.com/office/officeart/2005/8/layout/venn3"/>
    <dgm:cxn modelId="{E0B28370-E14A-422E-8B9B-7382EB782965}" type="presParOf" srcId="{430DF868-1303-4BDB-B887-6794DF2F362E}" destId="{70616930-C61F-4DD5-870E-EFC79A7694E9}" srcOrd="4" destOrd="0" presId="urn:microsoft.com/office/officeart/2005/8/layout/venn3"/>
    <dgm:cxn modelId="{1137E6F1-3873-43A7-B034-CF7B27D20A21}" type="presParOf" srcId="{430DF868-1303-4BDB-B887-6794DF2F362E}" destId="{53B0F15A-E867-4BFA-8111-34CA534CABEF}" srcOrd="5" destOrd="0" presId="urn:microsoft.com/office/officeart/2005/8/layout/venn3"/>
    <dgm:cxn modelId="{3A93202C-100C-4EAB-935D-C239B3A375E1}" type="presParOf" srcId="{430DF868-1303-4BDB-B887-6794DF2F362E}" destId="{BD0BBD57-1587-4EDE-85F7-89BDCAACEE2A}"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C6138-C95B-4100-985B-2B77E7E99D46}">
      <dsp:nvSpPr>
        <dsp:cNvPr id="0" name=""/>
        <dsp:cNvSpPr/>
      </dsp:nvSpPr>
      <dsp:spPr>
        <a:xfrm>
          <a:off x="1112091" y="-22576"/>
          <a:ext cx="3871816" cy="3871816"/>
        </a:xfrm>
        <a:prstGeom prst="circularArrow">
          <a:avLst>
            <a:gd name="adj1" fmla="val 5544"/>
            <a:gd name="adj2" fmla="val 330680"/>
            <a:gd name="adj3" fmla="val 13814263"/>
            <a:gd name="adj4" fmla="val 17362676"/>
            <a:gd name="adj5" fmla="val 5757"/>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D00B08-34BE-46B4-A48F-1752158D7B3F}">
      <dsp:nvSpPr>
        <dsp:cNvPr id="0" name=""/>
        <dsp:cNvSpPr/>
      </dsp:nvSpPr>
      <dsp:spPr>
        <a:xfrm>
          <a:off x="2156519" y="0"/>
          <a:ext cx="1782960" cy="89148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 sz="1800" b="1" i="0" u="none" kern="1200" baseline="0" dirty="0"/>
            <a:t>Establecimiento de la agenda</a:t>
          </a:r>
        </a:p>
      </dsp:txBody>
      <dsp:txXfrm>
        <a:off x="2200037" y="43518"/>
        <a:ext cx="1695924" cy="804444"/>
      </dsp:txXfrm>
    </dsp:sp>
    <dsp:sp modelId="{418B4CB6-5CF8-4DFC-BB1C-FBF9A62BB430}">
      <dsp:nvSpPr>
        <dsp:cNvPr id="0" name=""/>
        <dsp:cNvSpPr/>
      </dsp:nvSpPr>
      <dsp:spPr>
        <a:xfrm>
          <a:off x="3726803" y="1142428"/>
          <a:ext cx="1782960" cy="891480"/>
        </a:xfrm>
        <a:prstGeom prst="roundRect">
          <a:avLst/>
        </a:prstGeom>
        <a:solidFill>
          <a:schemeClr val="accent4">
            <a:hueOff val="-2742225"/>
            <a:satOff val="-2410"/>
            <a:lumOff val="465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 sz="1800" b="1" i="0" u="none" kern="1200" baseline="0"/>
            <a:t>Formulación de la política</a:t>
          </a:r>
        </a:p>
      </dsp:txBody>
      <dsp:txXfrm>
        <a:off x="3770321" y="1185946"/>
        <a:ext cx="1695924" cy="804444"/>
      </dsp:txXfrm>
    </dsp:sp>
    <dsp:sp modelId="{CFFCE40D-BA63-479E-B070-A88F4660E433}">
      <dsp:nvSpPr>
        <dsp:cNvPr id="0" name=""/>
        <dsp:cNvSpPr/>
      </dsp:nvSpPr>
      <dsp:spPr>
        <a:xfrm>
          <a:off x="3277902" y="2747224"/>
          <a:ext cx="1782960" cy="891480"/>
        </a:xfrm>
        <a:prstGeom prst="roundRect">
          <a:avLst/>
        </a:prstGeom>
        <a:solidFill>
          <a:schemeClr val="accent4">
            <a:hueOff val="-5484450"/>
            <a:satOff val="-4820"/>
            <a:lumOff val="9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 sz="1800" b="1" i="0" u="none" kern="1200" baseline="0"/>
            <a:t>Promulgación de la política</a:t>
          </a:r>
        </a:p>
      </dsp:txBody>
      <dsp:txXfrm>
        <a:off x="3321420" y="2790742"/>
        <a:ext cx="1695924" cy="804444"/>
      </dsp:txXfrm>
    </dsp:sp>
    <dsp:sp modelId="{5A6D7E1C-493C-4B5A-A937-852161B103C3}">
      <dsp:nvSpPr>
        <dsp:cNvPr id="0" name=""/>
        <dsp:cNvSpPr/>
      </dsp:nvSpPr>
      <dsp:spPr>
        <a:xfrm>
          <a:off x="1022242" y="2747214"/>
          <a:ext cx="1782960" cy="891480"/>
        </a:xfrm>
        <a:prstGeom prst="roundRect">
          <a:avLst/>
        </a:prstGeom>
        <a:solidFill>
          <a:schemeClr val="accent4">
            <a:hueOff val="-8226675"/>
            <a:satOff val="-7229"/>
            <a:lumOff val="1397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 sz="1800" b="1" i="0" u="none" kern="1200" baseline="0"/>
            <a:t>Aplicación y cumplimiento</a:t>
          </a:r>
        </a:p>
      </dsp:txBody>
      <dsp:txXfrm>
        <a:off x="1065760" y="2790732"/>
        <a:ext cx="1695924" cy="804444"/>
      </dsp:txXfrm>
    </dsp:sp>
    <dsp:sp modelId="{A51EB5C7-CE39-45DE-A22B-C462B568E54D}">
      <dsp:nvSpPr>
        <dsp:cNvPr id="0" name=""/>
        <dsp:cNvSpPr/>
      </dsp:nvSpPr>
      <dsp:spPr>
        <a:xfrm>
          <a:off x="586235" y="1142428"/>
          <a:ext cx="1782960" cy="891480"/>
        </a:xfrm>
        <a:prstGeom prst="roundRect">
          <a:avLst/>
        </a:prstGeom>
        <a:solidFill>
          <a:schemeClr val="accent4">
            <a:hueOff val="-10968900"/>
            <a:satOff val="-9639"/>
            <a:lumOff val="1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 sz="1800" b="1" i="0" u="none" kern="1200" baseline="0"/>
            <a:t>Supervisión y evaluación</a:t>
          </a:r>
        </a:p>
      </dsp:txBody>
      <dsp:txXfrm>
        <a:off x="629753" y="1185946"/>
        <a:ext cx="1695924" cy="8044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C6138-C95B-4100-985B-2B77E7E99D46}">
      <dsp:nvSpPr>
        <dsp:cNvPr id="0" name=""/>
        <dsp:cNvSpPr/>
      </dsp:nvSpPr>
      <dsp:spPr>
        <a:xfrm>
          <a:off x="594642" y="-15432"/>
          <a:ext cx="3042748" cy="3042748"/>
        </a:xfrm>
        <a:prstGeom prst="circularArrow">
          <a:avLst>
            <a:gd name="adj1" fmla="val 5544"/>
            <a:gd name="adj2" fmla="val 330680"/>
            <a:gd name="adj3" fmla="val 13894250"/>
            <a:gd name="adj4" fmla="val 17314365"/>
            <a:gd name="adj5" fmla="val 5757"/>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D00B08-34BE-46B4-A48F-1752158D7B3F}">
      <dsp:nvSpPr>
        <dsp:cNvPr id="0" name=""/>
        <dsp:cNvSpPr/>
      </dsp:nvSpPr>
      <dsp:spPr>
        <a:xfrm>
          <a:off x="1440296" y="0"/>
          <a:ext cx="1351440" cy="6757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 sz="1400" b="1" i="0" u="none" kern="1200" baseline="0"/>
            <a:t>Establecimiento de la agenda</a:t>
          </a:r>
        </a:p>
      </dsp:txBody>
      <dsp:txXfrm>
        <a:off x="1473282" y="32986"/>
        <a:ext cx="1285468" cy="609748"/>
      </dsp:txXfrm>
    </dsp:sp>
    <dsp:sp modelId="{418B4CB6-5CF8-4DFC-BB1C-FBF9A62BB430}">
      <dsp:nvSpPr>
        <dsp:cNvPr id="0" name=""/>
        <dsp:cNvSpPr/>
      </dsp:nvSpPr>
      <dsp:spPr>
        <a:xfrm>
          <a:off x="2674337" y="897248"/>
          <a:ext cx="1351440" cy="675720"/>
        </a:xfrm>
        <a:prstGeom prst="roundRect">
          <a:avLst/>
        </a:prstGeom>
        <a:solidFill>
          <a:schemeClr val="accent4">
            <a:hueOff val="-2742225"/>
            <a:satOff val="-2410"/>
            <a:lumOff val="465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 sz="1400" b="1" i="0" u="none" kern="1200" baseline="0"/>
            <a:t>Formulación de la política</a:t>
          </a:r>
        </a:p>
      </dsp:txBody>
      <dsp:txXfrm>
        <a:off x="2707323" y="930234"/>
        <a:ext cx="1285468" cy="609748"/>
      </dsp:txXfrm>
    </dsp:sp>
    <dsp:sp modelId="{CFFCE40D-BA63-479E-B070-A88F4660E433}">
      <dsp:nvSpPr>
        <dsp:cNvPr id="0" name=""/>
        <dsp:cNvSpPr/>
      </dsp:nvSpPr>
      <dsp:spPr>
        <a:xfrm>
          <a:off x="2321559" y="2158411"/>
          <a:ext cx="1351440" cy="675720"/>
        </a:xfrm>
        <a:prstGeom prst="roundRect">
          <a:avLst/>
        </a:prstGeom>
        <a:solidFill>
          <a:schemeClr val="accent4">
            <a:hueOff val="-5484450"/>
            <a:satOff val="-4820"/>
            <a:lumOff val="9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 sz="1400" b="1" i="0" u="none" kern="1200" baseline="0"/>
            <a:t>Promulgación de la política</a:t>
          </a:r>
        </a:p>
      </dsp:txBody>
      <dsp:txXfrm>
        <a:off x="2354545" y="2191397"/>
        <a:ext cx="1285468" cy="609748"/>
      </dsp:txXfrm>
    </dsp:sp>
    <dsp:sp modelId="{5A6D7E1C-493C-4B5A-A937-852161B103C3}">
      <dsp:nvSpPr>
        <dsp:cNvPr id="0" name=""/>
        <dsp:cNvSpPr/>
      </dsp:nvSpPr>
      <dsp:spPr>
        <a:xfrm>
          <a:off x="548901" y="2158404"/>
          <a:ext cx="1351440" cy="675720"/>
        </a:xfrm>
        <a:prstGeom prst="roundRect">
          <a:avLst/>
        </a:prstGeom>
        <a:solidFill>
          <a:schemeClr val="accent4">
            <a:hueOff val="-8226675"/>
            <a:satOff val="-7229"/>
            <a:lumOff val="1397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 sz="1400" b="1" i="0" u="none" kern="1200" baseline="0"/>
            <a:t>Aplicación y cumplimiento</a:t>
          </a:r>
        </a:p>
      </dsp:txBody>
      <dsp:txXfrm>
        <a:off x="581887" y="2191390"/>
        <a:ext cx="1285468" cy="609748"/>
      </dsp:txXfrm>
    </dsp:sp>
    <dsp:sp modelId="{A51EB5C7-CE39-45DE-A22B-C462B568E54D}">
      <dsp:nvSpPr>
        <dsp:cNvPr id="0" name=""/>
        <dsp:cNvSpPr/>
      </dsp:nvSpPr>
      <dsp:spPr>
        <a:xfrm>
          <a:off x="206255" y="897248"/>
          <a:ext cx="1351440" cy="675720"/>
        </a:xfrm>
        <a:prstGeom prst="roundRect">
          <a:avLst/>
        </a:prstGeom>
        <a:solidFill>
          <a:schemeClr val="accent4">
            <a:hueOff val="-10968900"/>
            <a:satOff val="-9639"/>
            <a:lumOff val="1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 sz="1400" b="1" i="0" u="none" kern="1200" baseline="0"/>
            <a:t>Supervisión y evaluación</a:t>
          </a:r>
        </a:p>
      </dsp:txBody>
      <dsp:txXfrm>
        <a:off x="239241" y="930234"/>
        <a:ext cx="1285468" cy="6097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194F19-0D0D-4FE8-89D5-A4B66EB226B3}">
      <dsp:nvSpPr>
        <dsp:cNvPr id="0" name=""/>
        <dsp:cNvSpPr/>
      </dsp:nvSpPr>
      <dsp:spPr>
        <a:xfrm>
          <a:off x="615668" y="0"/>
          <a:ext cx="6977575" cy="4684777"/>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0762C6-36D0-4BD6-8135-BDB7A1282C8F}">
      <dsp:nvSpPr>
        <dsp:cNvPr id="0" name=""/>
        <dsp:cNvSpPr/>
      </dsp:nvSpPr>
      <dsp:spPr>
        <a:xfrm>
          <a:off x="1278" y="1421117"/>
          <a:ext cx="1421328" cy="187391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 sz="2300" b="0" i="0" u="none" kern="1200" baseline="0"/>
            <a:t>Interés</a:t>
          </a:r>
        </a:p>
      </dsp:txBody>
      <dsp:txXfrm>
        <a:off x="70662" y="1490501"/>
        <a:ext cx="1282560" cy="1735142"/>
      </dsp:txXfrm>
    </dsp:sp>
    <dsp:sp modelId="{4798DB76-8FDE-4B3C-A4A3-67740CE79C53}">
      <dsp:nvSpPr>
        <dsp:cNvPr id="0" name=""/>
        <dsp:cNvSpPr/>
      </dsp:nvSpPr>
      <dsp:spPr>
        <a:xfrm>
          <a:off x="1660366" y="1405433"/>
          <a:ext cx="1421328" cy="1873910"/>
        </a:xfrm>
        <a:prstGeom prst="roundRect">
          <a:avLst/>
        </a:prstGeom>
        <a:solidFill>
          <a:schemeClr val="accent4">
            <a:hueOff val="-2742225"/>
            <a:satOff val="-2410"/>
            <a:lumOff val="465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 sz="2300" b="0" i="0" u="none" kern="1200" baseline="0"/>
            <a:t>Evidencias</a:t>
          </a:r>
        </a:p>
      </dsp:txBody>
      <dsp:txXfrm>
        <a:off x="1729750" y="1474817"/>
        <a:ext cx="1282560" cy="1735142"/>
      </dsp:txXfrm>
    </dsp:sp>
    <dsp:sp modelId="{C7B3A0E5-B419-4FE5-A2E1-EBF84AE9B68E}">
      <dsp:nvSpPr>
        <dsp:cNvPr id="0" name=""/>
        <dsp:cNvSpPr/>
      </dsp:nvSpPr>
      <dsp:spPr>
        <a:xfrm>
          <a:off x="3318582" y="1405433"/>
          <a:ext cx="1421328" cy="1873910"/>
        </a:xfrm>
        <a:prstGeom prst="roundRect">
          <a:avLst/>
        </a:prstGeom>
        <a:solidFill>
          <a:schemeClr val="accent4">
            <a:hueOff val="-5484450"/>
            <a:satOff val="-4820"/>
            <a:lumOff val="9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 sz="2300" b="0" i="0" u="none" kern="1200" baseline="0"/>
            <a:t>Relaciones</a:t>
          </a:r>
          <a:r>
            <a:rPr lang="es" sz="1800" b="0" i="0" u="none" kern="1200" baseline="0"/>
            <a:t> </a:t>
          </a:r>
        </a:p>
      </dsp:txBody>
      <dsp:txXfrm>
        <a:off x="3387966" y="1474817"/>
        <a:ext cx="1282560" cy="1735142"/>
      </dsp:txXfrm>
    </dsp:sp>
    <dsp:sp modelId="{3C17DC16-2F4F-4CB6-98FF-32178165F960}">
      <dsp:nvSpPr>
        <dsp:cNvPr id="0" name=""/>
        <dsp:cNvSpPr/>
      </dsp:nvSpPr>
      <dsp:spPr>
        <a:xfrm>
          <a:off x="4976798" y="1405433"/>
          <a:ext cx="1421328" cy="1873910"/>
        </a:xfrm>
        <a:prstGeom prst="roundRect">
          <a:avLst/>
        </a:prstGeom>
        <a:solidFill>
          <a:schemeClr val="accent4">
            <a:hueOff val="-8226675"/>
            <a:satOff val="-7229"/>
            <a:lumOff val="1397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 sz="2300" b="0" i="0" u="none" kern="1200" baseline="0"/>
            <a:t>Solución</a:t>
          </a:r>
        </a:p>
      </dsp:txBody>
      <dsp:txXfrm>
        <a:off x="5046182" y="1474817"/>
        <a:ext cx="1282560" cy="1735142"/>
      </dsp:txXfrm>
    </dsp:sp>
    <dsp:sp modelId="{B9634D4C-91E2-4D49-84E5-52F621A2FA3E}">
      <dsp:nvSpPr>
        <dsp:cNvPr id="0" name=""/>
        <dsp:cNvSpPr/>
      </dsp:nvSpPr>
      <dsp:spPr>
        <a:xfrm>
          <a:off x="6635014" y="1405433"/>
          <a:ext cx="1571747" cy="1873910"/>
        </a:xfrm>
        <a:prstGeom prst="roundRect">
          <a:avLst/>
        </a:prstGeom>
        <a:solidFill>
          <a:schemeClr val="accent4">
            <a:hueOff val="-10968900"/>
            <a:satOff val="-9639"/>
            <a:lumOff val="1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 sz="2200" b="0" i="0" u="none" kern="1200" baseline="0"/>
            <a:t>CAMBIO</a:t>
          </a:r>
        </a:p>
      </dsp:txBody>
      <dsp:txXfrm>
        <a:off x="6711740" y="1482159"/>
        <a:ext cx="1418295" cy="17204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904C9-7901-4E78-B375-D29DB2067C11}">
      <dsp:nvSpPr>
        <dsp:cNvPr id="0" name=""/>
        <dsp:cNvSpPr/>
      </dsp:nvSpPr>
      <dsp:spPr>
        <a:xfrm>
          <a:off x="1907" y="836903"/>
          <a:ext cx="1914276" cy="1914276"/>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5349" tIns="21590" rIns="105349" bIns="21590" numCol="1" spcCol="1270" anchor="ctr" anchorCtr="0">
          <a:noAutofit/>
        </a:bodyPr>
        <a:lstStyle/>
        <a:p>
          <a:pPr lvl="0" algn="ctr" defTabSz="755650" rtl="0">
            <a:lnSpc>
              <a:spcPct val="90000"/>
            </a:lnSpc>
            <a:spcBef>
              <a:spcPct val="0"/>
            </a:spcBef>
            <a:spcAft>
              <a:spcPct val="35000"/>
            </a:spcAft>
          </a:pPr>
          <a:r>
            <a:rPr lang="es" sz="1700" b="1" i="0" u="none" kern="1200" baseline="0"/>
            <a:t>Declaración</a:t>
          </a:r>
        </a:p>
        <a:p>
          <a:pPr lvl="0" algn="ctr" defTabSz="755650" rtl="0">
            <a:lnSpc>
              <a:spcPct val="90000"/>
            </a:lnSpc>
            <a:spcBef>
              <a:spcPct val="0"/>
            </a:spcBef>
            <a:spcAft>
              <a:spcPct val="35000"/>
            </a:spcAft>
          </a:pPr>
          <a:r>
            <a:rPr lang="es" sz="1700" b="0" i="0" u="none" kern="1200" baseline="0"/>
            <a:t>El problema en pocas palabras</a:t>
          </a:r>
        </a:p>
      </dsp:txBody>
      <dsp:txXfrm>
        <a:off x="282246" y="1117242"/>
        <a:ext cx="1353598" cy="1353598"/>
      </dsp:txXfrm>
    </dsp:sp>
    <dsp:sp modelId="{F2A56B28-A434-4EB8-A3DB-47B4EC805019}">
      <dsp:nvSpPr>
        <dsp:cNvPr id="0" name=""/>
        <dsp:cNvSpPr/>
      </dsp:nvSpPr>
      <dsp:spPr>
        <a:xfrm>
          <a:off x="1533329" y="836903"/>
          <a:ext cx="1914276" cy="1914276"/>
        </a:xfrm>
        <a:prstGeom prst="ellipse">
          <a:avLst/>
        </a:prstGeom>
        <a:solidFill>
          <a:schemeClr val="accent4">
            <a:alpha val="50000"/>
            <a:hueOff val="-3656300"/>
            <a:satOff val="-3213"/>
            <a:lumOff val="62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5349" tIns="21590" rIns="105349" bIns="21590" numCol="1" spcCol="1270" anchor="ctr" anchorCtr="0">
          <a:noAutofit/>
        </a:bodyPr>
        <a:lstStyle/>
        <a:p>
          <a:pPr lvl="0" algn="ctr" defTabSz="755650" rtl="0">
            <a:lnSpc>
              <a:spcPct val="90000"/>
            </a:lnSpc>
            <a:spcBef>
              <a:spcPct val="0"/>
            </a:spcBef>
            <a:spcAft>
              <a:spcPct val="35000"/>
            </a:spcAft>
          </a:pPr>
          <a:r>
            <a:rPr lang="es" sz="1700" b="1" i="0" u="none" kern="1200" baseline="0"/>
            <a:t>Evidencias</a:t>
          </a:r>
        </a:p>
        <a:p>
          <a:pPr lvl="0" algn="ctr" defTabSz="755650" rtl="0">
            <a:lnSpc>
              <a:spcPct val="90000"/>
            </a:lnSpc>
            <a:spcBef>
              <a:spcPct val="0"/>
            </a:spcBef>
            <a:spcAft>
              <a:spcPct val="35000"/>
            </a:spcAft>
          </a:pPr>
          <a:r>
            <a:rPr lang="es" sz="1700" b="0" i="0" u="none" kern="1200" baseline="0"/>
            <a:t>Prueba del problema</a:t>
          </a:r>
        </a:p>
      </dsp:txBody>
      <dsp:txXfrm>
        <a:off x="1813668" y="1117242"/>
        <a:ext cx="1353598" cy="1353598"/>
      </dsp:txXfrm>
    </dsp:sp>
    <dsp:sp modelId="{70616930-C61F-4DD5-870E-EFC79A7694E9}">
      <dsp:nvSpPr>
        <dsp:cNvPr id="0" name=""/>
        <dsp:cNvSpPr/>
      </dsp:nvSpPr>
      <dsp:spPr>
        <a:xfrm>
          <a:off x="3064750" y="836903"/>
          <a:ext cx="1914276" cy="1914276"/>
        </a:xfrm>
        <a:prstGeom prst="ellipse">
          <a:avLst/>
        </a:prstGeom>
        <a:solidFill>
          <a:schemeClr val="accent4">
            <a:alpha val="50000"/>
            <a:hueOff val="-7312600"/>
            <a:satOff val="-6426"/>
            <a:lumOff val="124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5349" tIns="21590" rIns="105349" bIns="21590" numCol="1" spcCol="1270" anchor="ctr" anchorCtr="0">
          <a:noAutofit/>
        </a:bodyPr>
        <a:lstStyle/>
        <a:p>
          <a:pPr lvl="0" algn="ctr" defTabSz="755650" rtl="0">
            <a:lnSpc>
              <a:spcPct val="90000"/>
            </a:lnSpc>
            <a:spcBef>
              <a:spcPct val="0"/>
            </a:spcBef>
            <a:spcAft>
              <a:spcPct val="35000"/>
            </a:spcAft>
          </a:pPr>
          <a:r>
            <a:rPr lang="es" sz="1700" b="1" i="0" u="none" kern="1200" baseline="0"/>
            <a:t>Ejemplo</a:t>
          </a:r>
        </a:p>
        <a:p>
          <a:pPr lvl="0" algn="ctr" defTabSz="755650" rtl="0">
            <a:lnSpc>
              <a:spcPct val="90000"/>
            </a:lnSpc>
            <a:spcBef>
              <a:spcPct val="0"/>
            </a:spcBef>
            <a:spcAft>
              <a:spcPct val="35000"/>
            </a:spcAft>
          </a:pPr>
          <a:r>
            <a:rPr lang="es" sz="1700" b="0" i="0" u="none" kern="1200" baseline="0"/>
            <a:t>Humanizar el problema</a:t>
          </a:r>
        </a:p>
      </dsp:txBody>
      <dsp:txXfrm>
        <a:off x="3345089" y="1117242"/>
        <a:ext cx="1353598" cy="1353598"/>
      </dsp:txXfrm>
    </dsp:sp>
    <dsp:sp modelId="{BD0BBD57-1587-4EDE-85F7-89BDCAACEE2A}">
      <dsp:nvSpPr>
        <dsp:cNvPr id="0" name=""/>
        <dsp:cNvSpPr/>
      </dsp:nvSpPr>
      <dsp:spPr>
        <a:xfrm>
          <a:off x="4596171" y="836903"/>
          <a:ext cx="1914276" cy="1914276"/>
        </a:xfrm>
        <a:prstGeom prst="ellipse">
          <a:avLst/>
        </a:prstGeom>
        <a:solidFill>
          <a:schemeClr val="accent4">
            <a:alpha val="50000"/>
            <a:hueOff val="-10968900"/>
            <a:satOff val="-9639"/>
            <a:lumOff val="1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5349" tIns="21590" rIns="105349" bIns="21590" numCol="1" spcCol="1270" anchor="ctr" anchorCtr="0">
          <a:noAutofit/>
        </a:bodyPr>
        <a:lstStyle/>
        <a:p>
          <a:pPr lvl="0" algn="ctr" defTabSz="755650" rtl="0">
            <a:lnSpc>
              <a:spcPct val="90000"/>
            </a:lnSpc>
            <a:spcBef>
              <a:spcPct val="0"/>
            </a:spcBef>
            <a:spcAft>
              <a:spcPct val="35000"/>
            </a:spcAft>
          </a:pPr>
          <a:r>
            <a:rPr lang="es" sz="1700" b="1" kern="1200"/>
            <a:t/>
          </a:r>
          <a:br>
            <a:rPr lang="es" sz="1700" b="1" kern="1200"/>
          </a:br>
          <a:r>
            <a:rPr lang="es" sz="1700" b="1" i="0" u="none" kern="1200" baseline="0"/>
            <a:t>Acción</a:t>
          </a:r>
        </a:p>
        <a:p>
          <a:pPr lvl="0" algn="ctr" defTabSz="755650" rtl="0">
            <a:lnSpc>
              <a:spcPct val="90000"/>
            </a:lnSpc>
            <a:spcBef>
              <a:spcPct val="0"/>
            </a:spcBef>
            <a:spcAft>
              <a:spcPct val="35000"/>
            </a:spcAft>
          </a:pPr>
          <a:r>
            <a:rPr lang="es" sz="1700" b="0" i="0" u="none" kern="1200" baseline="0"/>
            <a:t>Lo que el destinatario puede hacer</a:t>
          </a:r>
        </a:p>
      </dsp:txBody>
      <dsp:txXfrm>
        <a:off x="4876510" y="1117242"/>
        <a:ext cx="1353598" cy="135359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0D6A37-291F-4E46-BB73-3B99CE153558}" type="datetimeFigureOut">
              <a:rPr lang="en-US" smtClean="0"/>
              <a:t>12/14/2021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B6E366-02D8-9240-8F65-12E2F8F2864D}" type="slidenum">
              <a:rPr lang="en-US" smtClean="0"/>
              <a:t>‹#›</a:t>
            </a:fld>
            <a:endParaRPr lang="en-US"/>
          </a:p>
        </p:txBody>
      </p:sp>
    </p:spTree>
    <p:extLst>
      <p:ext uri="{BB962C8B-B14F-4D97-AF65-F5344CB8AC3E}">
        <p14:creationId xmlns:p14="http://schemas.microsoft.com/office/powerpoint/2010/main" val="27867992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CCD24-79A0-1B45-AEA8-F931F4D6188E}" type="datetimeFigureOut">
              <a:rPr lang="en-US" smtClean="0"/>
              <a:t>12/14/2021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FFF08-BA74-3E4E-B67B-CFCBDE5D9836}" type="slidenum">
              <a:rPr lang="en-US" smtClean="0"/>
              <a:t>‹#›</a:t>
            </a:fld>
            <a:endParaRPr lang="en-US"/>
          </a:p>
        </p:txBody>
      </p:sp>
    </p:spTree>
    <p:extLst>
      <p:ext uri="{BB962C8B-B14F-4D97-AF65-F5344CB8AC3E}">
        <p14:creationId xmlns:p14="http://schemas.microsoft.com/office/powerpoint/2010/main" val="1554738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unocha.org/sites/dms/Documents/OOM-humanitarianprinciples_eng_June12.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www.pond5.com/stock-footage/item/110308560-syrian-classroom-recreated-outside-british-parliament-kids-c"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www.childrenonthemove.org/"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s://campaigns.savethechildren.net/impact"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insights.digitalmediasolutions.com/articles/best-advocacy-campaign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10"/>
          </p:nvPr>
        </p:nvSpPr>
        <p:spPr/>
        <p:txBody>
          <a:bodyPr/>
          <a:lstStyle/>
          <a:p>
            <a:pPr algn="l" rtl="0"/>
            <a:fld id="{23FFFF08-BA74-3E4E-B67B-CFCBDE5D9836}" type="slidenum">
              <a:rPr/>
              <a:t>1</a:t>
            </a:fld>
            <a:endParaRPr lang="es" dirty="0"/>
          </a:p>
        </p:txBody>
      </p:sp>
    </p:spTree>
    <p:extLst>
      <p:ext uri="{BB962C8B-B14F-4D97-AF65-F5344CB8AC3E}">
        <p14:creationId xmlns:p14="http://schemas.microsoft.com/office/powerpoint/2010/main" val="323372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Vea las sugerencias en las notas de la diapositiva anterior.</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11</a:t>
            </a:fld>
            <a:endParaRPr lang="es"/>
          </a:p>
        </p:txBody>
      </p:sp>
    </p:spTree>
    <p:extLst>
      <p:ext uri="{BB962C8B-B14F-4D97-AF65-F5344CB8AC3E}">
        <p14:creationId xmlns:p14="http://schemas.microsoft.com/office/powerpoint/2010/main" val="2713066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Consulte el pdf </a:t>
            </a:r>
            <a:r>
              <a:rPr lang="es" sz="1200" b="0" i="0" u="none" kern="1200" baseline="0">
                <a:solidFill>
                  <a:schemeClr val="tx1"/>
                </a:solidFill>
                <a:effectLst/>
                <a:latin typeface="+mn-lt"/>
                <a:ea typeface="+mn-ea"/>
                <a:cs typeface="+mn-cs"/>
              </a:rPr>
              <a:t>‘'Qué es una excelente incidencia política por parte de SC" para tener la lista completa. Este pdf también se incluye en el material de los participantes para que lo consulten.</a:t>
            </a:r>
            <a:endParaRPr lang="es" dirty="0"/>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12</a:t>
            </a:fld>
            <a:endParaRPr lang="es"/>
          </a:p>
        </p:txBody>
      </p:sp>
    </p:spTree>
    <p:extLst>
      <p:ext uri="{BB962C8B-B14F-4D97-AF65-F5344CB8AC3E}">
        <p14:creationId xmlns:p14="http://schemas.microsoft.com/office/powerpoint/2010/main" val="3352005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sz="1200" b="0" i="0" u="none" kern="1200" baseline="0">
                <a:solidFill>
                  <a:schemeClr val="tx1"/>
                </a:solidFill>
                <a:effectLst/>
                <a:latin typeface="+mn-lt"/>
                <a:ea typeface="+mn-ea"/>
                <a:cs typeface="+mn-cs"/>
              </a:rPr>
              <a:t>Sin discriminación y con equidad</a:t>
            </a:r>
            <a:r>
              <a:rPr lang="es" b="0" i="0" u="none" baseline="0"/>
              <a:t>:</a:t>
            </a:r>
            <a:r>
              <a:rPr lang="es" sz="1200" b="0" i="0" u="none" kern="1200" baseline="0">
                <a:solidFill>
                  <a:schemeClr val="tx1"/>
                </a:solidFill>
                <a:effectLst/>
                <a:latin typeface="+mn-lt"/>
                <a:ea typeface="+mn-ea"/>
                <a:cs typeface="+mn-cs"/>
              </a:rPr>
              <a:t> Todos los niños están facultados a los mismos derechos; deberíamos reivindicar los derechos para todos, en lugar de caridad para unos cuantos</a:t>
            </a:r>
            <a:r>
              <a:rPr lang="es" b="0" i="0" u="none" baseline="0"/>
              <a:t>. </a:t>
            </a:r>
            <a:endParaRPr lang="es" sz="1200" kern="1200" dirty="0">
              <a:solidFill>
                <a:schemeClr val="tx1"/>
              </a:solidFill>
              <a:effectLst/>
              <a:latin typeface="+mn-lt"/>
              <a:cs typeface="Calibri"/>
            </a:endParaRPr>
          </a:p>
          <a:p>
            <a:pPr marL="171450" indent="-171450" algn="l" rtl="0">
              <a:buFont typeface="Arial" panose="020B0604020202020204" pitchFamily="34" charset="0"/>
              <a:buChar char="•"/>
            </a:pPr>
            <a:r>
              <a:rPr lang="es" b="0" i="0" u="none" baseline="0"/>
              <a:t>Rendición de cuentas: Los responsables</a:t>
            </a:r>
            <a:r>
              <a:rPr lang="es" sz="1200" b="0" i="0" u="none" kern="1200" baseline="0">
                <a:solidFill>
                  <a:schemeClr val="tx1"/>
                </a:solidFill>
                <a:effectLst/>
                <a:latin typeface="+mn-lt"/>
                <a:ea typeface="+mn-ea"/>
                <a:cs typeface="+mn-cs"/>
              </a:rPr>
              <a:t> deberían rendir cuentas sobre el cumplimiento de los derechos; los Estados tienen la obligación de respetar, proteger y cumplir los derechos de los niños; se invita a las ONG y a la sociedad civil a supervisar la Convención sobre los Derechos del Niño (CDN) y a hacer que los responsables rindan cuentas a través de los informes de la CDN</a:t>
            </a:r>
            <a:r>
              <a:rPr lang="es" b="0" i="0" u="none" baseline="0"/>
              <a:t>. </a:t>
            </a:r>
            <a:endParaRPr lang="es" sz="1200" kern="1200" dirty="0">
              <a:solidFill>
                <a:schemeClr val="tx1"/>
              </a:solidFill>
              <a:effectLst/>
              <a:latin typeface="+mn-lt"/>
              <a:cs typeface="Calibri"/>
            </a:endParaRPr>
          </a:p>
          <a:p>
            <a:pPr marL="171450" indent="-171450" algn="l" rtl="0">
              <a:buFont typeface="Arial" panose="020B0604020202020204" pitchFamily="34" charset="0"/>
              <a:buChar char="•"/>
            </a:pPr>
            <a:r>
              <a:rPr lang="es" sz="1200" b="0" i="0" u="none" kern="1200" baseline="0">
                <a:solidFill>
                  <a:schemeClr val="tx1"/>
                </a:solidFill>
                <a:effectLst/>
                <a:latin typeface="+mn-lt"/>
                <a:ea typeface="+mn-ea"/>
                <a:cs typeface="+mn-cs"/>
              </a:rPr>
              <a:t>Participación</a:t>
            </a:r>
            <a:r>
              <a:rPr lang="es" b="0" i="0" u="none" baseline="0"/>
              <a:t>:</a:t>
            </a:r>
            <a:r>
              <a:rPr lang="es" sz="1200" b="0" i="0" u="none" kern="1200" baseline="0">
                <a:solidFill>
                  <a:schemeClr val="tx1"/>
                </a:solidFill>
                <a:effectLst/>
                <a:latin typeface="+mn-lt"/>
                <a:ea typeface="+mn-ea"/>
                <a:cs typeface="+mn-cs"/>
              </a:rPr>
              <a:t> Las personas, incluidos los niños, son titulares de derechos, no son beneficiarios pasivos; deberían recibir apoyo para que desempeñen un papel activo en la consecución de sus derechos, incluida la expresión de sus opiniones.</a:t>
            </a:r>
            <a:endParaRPr lang="es" sz="1200" kern="1200" dirty="0">
              <a:solidFill>
                <a:schemeClr val="tx1"/>
              </a:solidFill>
              <a:effectLst/>
              <a:latin typeface="+mn-lt"/>
              <a:cs typeface="Calibri"/>
            </a:endParaRPr>
          </a:p>
          <a:p>
            <a:pPr marL="171450" indent="-171450" algn="l" rtl="0">
              <a:buFont typeface="Arial" panose="020B0604020202020204" pitchFamily="34" charset="0"/>
              <a:buChar char="•"/>
            </a:pPr>
            <a:r>
              <a:rPr lang="es" sz="1200" b="0" i="0" u="none" kern="1200" baseline="0">
                <a:solidFill>
                  <a:schemeClr val="tx1"/>
                </a:solidFill>
                <a:effectLst/>
                <a:latin typeface="+mn-lt"/>
                <a:ea typeface="+mn-ea"/>
                <a:cs typeface="+mn-cs"/>
              </a:rPr>
              <a:t>Interés superior</a:t>
            </a:r>
            <a:r>
              <a:rPr lang="es" b="0" i="0" u="none" baseline="0"/>
              <a:t>: Debemos</a:t>
            </a:r>
            <a:r>
              <a:rPr lang="es" sz="1200" b="0" i="0" u="none" kern="1200" baseline="0">
                <a:solidFill>
                  <a:schemeClr val="tx1"/>
                </a:solidFill>
                <a:effectLst/>
                <a:latin typeface="+mn-lt"/>
                <a:ea typeface="+mn-ea"/>
                <a:cs typeface="+mn-cs"/>
              </a:rPr>
              <a:t> abogar siempre por lo que es mejor para los niños.</a:t>
            </a:r>
            <a:endParaRPr lang="es" dirty="0"/>
          </a:p>
          <a:p>
            <a:pPr marL="171450" indent="-171450" algn="l" rtl="0">
              <a:buFont typeface="Arial" panose="020B0604020202020204" pitchFamily="34" charset="0"/>
              <a:buChar char="•"/>
            </a:pPr>
            <a:r>
              <a:rPr lang="es" b="0" i="0" u="none" baseline="0"/>
              <a:t>Para más información, consulte el pdf "Sesión 15: Incidencia humanitaria" (del curso Incidencia Política y Campañas de SC en la Universidad Abierta).</a:t>
            </a:r>
            <a:endParaRPr lang="es" dirty="0"/>
          </a:p>
          <a:p>
            <a:pPr marL="171450" indent="-171450" algn="l" rtl="0">
              <a:buFont typeface="Arial,Sans-Serif" panose="020B0604020202020204" pitchFamily="34" charset="0"/>
              <a:buChar char="•"/>
            </a:pPr>
            <a:r>
              <a:rPr lang="es" b="1" i="0" u="none" baseline="0"/>
              <a:t>Humanidad: </a:t>
            </a:r>
            <a:r>
              <a:rPr lang="es" b="0" i="0" u="none" baseline="0"/>
              <a:t>el sufrimiento humano debe abordarse donde quiera que se encuentre. El objetivo de la acción humanitaria es proteger la vida y la salud y garantizar el respeto por el ser humano.</a:t>
            </a:r>
            <a:endParaRPr lang="es" dirty="0"/>
          </a:p>
          <a:p>
            <a:pPr marL="171450" indent="-171450" algn="l" rtl="0">
              <a:buFont typeface="Arial,Sans-Serif" panose="020B0604020202020204" pitchFamily="34" charset="0"/>
              <a:buChar char="•"/>
            </a:pPr>
            <a:r>
              <a:rPr lang="es" b="1" i="0" u="none" baseline="0"/>
              <a:t>Neutralidad: </a:t>
            </a:r>
            <a:r>
              <a:rPr lang="es" b="0" i="0" u="none" baseline="0"/>
              <a:t>los actores humanitarios no deben tomar partido en las hostilidades ni participar en controversias de carácter político, racial, religioso ni ideológico.</a:t>
            </a:r>
            <a:endParaRPr lang="es" dirty="0"/>
          </a:p>
          <a:p>
            <a:pPr marL="171450" indent="-171450" algn="l" rtl="0">
              <a:buFont typeface="Arial,Sans-Serif" panose="020B0604020202020204" pitchFamily="34" charset="0"/>
              <a:buChar char="•"/>
            </a:pPr>
            <a:r>
              <a:rPr lang="es" b="1" i="0" u="none" baseline="0"/>
              <a:t>Imparcialidad: </a:t>
            </a:r>
            <a:r>
              <a:rPr lang="es" b="0" i="0" u="none" baseline="0"/>
              <a:t>la acción humanitaria debe llevarse a cabo únicamente en función de las necesidades, dar prioridad a los casos más urgentes de socorro, sin hacer distinciones por motivos de nacionalidad, raza, sexo, creencias religiosas, clase social u opiniones políticas.</a:t>
            </a:r>
            <a:endParaRPr lang="es" dirty="0"/>
          </a:p>
          <a:p>
            <a:pPr marL="171450" indent="-171450" algn="l" rtl="0">
              <a:buFont typeface="Arial,Sans-Serif" panose="020B0604020202020204" pitchFamily="34" charset="0"/>
              <a:buChar char="•"/>
            </a:pPr>
            <a:r>
              <a:rPr lang="es" b="1" i="0" u="none" baseline="0"/>
              <a:t>Independencia: </a:t>
            </a:r>
            <a:r>
              <a:rPr lang="es" b="0" i="0" u="none" baseline="0"/>
              <a:t>la acción humanitaria debe ser autónoma de los objetivos políticos, económicos, militares o de otro tipo que cualquier actor tenga con respecto a las zonas en las que se aplica la acción humanitaria. Para más información, consulte </a:t>
            </a:r>
            <a:r>
              <a:rPr lang="es" b="0" i="0" u="none" baseline="0">
                <a:hlinkClick r:id="rId3"/>
              </a:rPr>
              <a:t>https://www.unocha.org/sites/dms/Documents/OOM-humanitarianprinciples_eng_June12.pdf</a:t>
            </a:r>
            <a:r>
              <a:rPr lang="es" b="0" i="0" u="none" baseline="0"/>
              <a:t>   </a:t>
            </a:r>
            <a:endParaRPr lang="es" dirty="0">
              <a:cs typeface="Calibri"/>
            </a:endParaRPr>
          </a:p>
          <a:p>
            <a:pPr marL="171450" indent="-171450" algn="l" rtl="0">
              <a:buFont typeface="Arial,Sans-Serif" panose="020B0604020202020204" pitchFamily="34" charset="0"/>
              <a:buChar char="•"/>
            </a:pPr>
            <a:r>
              <a:rPr lang="es" b="0" i="0" u="none" baseline="0"/>
              <a:t>Analizar cómo la situación de los refugiados en el Líbano es una crisis prolongada y los matices de adoptar un enfoque de incidencia humanitaria en este tipo de contexto en comparación con una emergencia de inicio agudo (por ejemplo: una escalada repentina en el conflicto o un desastre originado por fenómenos de la naturaleza).</a:t>
            </a: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13</a:t>
            </a:fld>
            <a:endParaRPr lang="es"/>
          </a:p>
        </p:txBody>
      </p:sp>
    </p:spTree>
    <p:extLst>
      <p:ext uri="{BB962C8B-B14F-4D97-AF65-F5344CB8AC3E}">
        <p14:creationId xmlns:p14="http://schemas.microsoft.com/office/powerpoint/2010/main" val="2766592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Destacar que el impacto de la incidencia política de SC depende del trabajo conjunto. El aporte y el apoyo de la oficina del país (country office, CO) a la incidencia política mundial benefician este esfuerzo y viceversa.</a:t>
            </a:r>
            <a:endParaRPr lang="es" dirty="0">
              <a:cs typeface="Calibri"/>
            </a:endParaRPr>
          </a:p>
          <a:p>
            <a:pPr marL="171450" indent="-171450" algn="l" rtl="0">
              <a:buFont typeface="Arial" panose="020B0604020202020204" pitchFamily="34" charset="0"/>
              <a:buChar char="•"/>
            </a:pPr>
            <a:r>
              <a:rPr lang="es" b="0" i="0" u="none" baseline="0"/>
              <a:t>Mencione algunos casos sobresalientes.</a:t>
            </a:r>
          </a:p>
          <a:p>
            <a:pPr marL="628650" lvl="1" indent="-171450" algn="l" rtl="0">
              <a:buFont typeface="Arial" panose="020B0604020202020204" pitchFamily="34" charset="0"/>
              <a:buChar char="•"/>
            </a:pPr>
            <a:r>
              <a:rPr lang="es" b="0" i="0" u="none" baseline="0"/>
              <a:t>Declaración de Escuelas Seguras: trabajo mundial para presionar por normas colectivas y la adhesión de más países signatarios; iniciativas regionales para apoyar las mejores prácticas y más signatarios; trabajo a nivel nacional para lograr la adhesión de determinados países.</a:t>
            </a:r>
          </a:p>
          <a:p>
            <a:pPr marL="628650" lvl="1" indent="-171450" algn="l" rtl="0">
              <a:buFont typeface="Arial" panose="020B0604020202020204" pitchFamily="34" charset="0"/>
              <a:buChar char="•"/>
            </a:pPr>
            <a:r>
              <a:rPr lang="es" b="0" i="0" u="none" baseline="0"/>
              <a:t>Cese del fuego global durante la COVID-19: trabajo mundial para una resolución del Consejo de Seguridad de Naciones Unidas (CSNU); trabajo a nivel nacional para que cada uno de los países se comprometa.</a:t>
            </a:r>
            <a:endParaRPr lang="es" dirty="0"/>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14</a:t>
            </a:fld>
            <a:endParaRPr lang="es"/>
          </a:p>
        </p:txBody>
      </p:sp>
    </p:spTree>
    <p:extLst>
      <p:ext uri="{BB962C8B-B14F-4D97-AF65-F5344CB8AC3E}">
        <p14:creationId xmlns:p14="http://schemas.microsoft.com/office/powerpoint/2010/main" val="1829717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16</a:t>
            </a:fld>
            <a:endParaRPr lang="es"/>
          </a:p>
        </p:txBody>
      </p:sp>
    </p:spTree>
    <p:extLst>
      <p:ext uri="{BB962C8B-B14F-4D97-AF65-F5344CB8AC3E}">
        <p14:creationId xmlns:p14="http://schemas.microsoft.com/office/powerpoint/2010/main" val="161061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Explique a los participantes que este es el ciclo típico que debe seguir cualquier actividad planificada de incidencia política.</a:t>
            </a:r>
            <a:endParaRPr lang="es" sz="1200" b="0" i="0" kern="1200" dirty="0">
              <a:solidFill>
                <a:schemeClr val="tx1"/>
              </a:solidFill>
              <a:effectLst/>
              <a:latin typeface="+mn-lt"/>
              <a:ea typeface="+mn-ea"/>
              <a:cs typeface="+mn-cs"/>
            </a:endParaRPr>
          </a:p>
          <a:p>
            <a:pPr marL="171450" indent="-171450" algn="l" rtl="0">
              <a:buFont typeface="Arial" panose="020B0604020202020204" pitchFamily="34" charset="0"/>
              <a:buChar char="•"/>
            </a:pPr>
            <a:r>
              <a:rPr lang="es" b="0" i="0" u="none" baseline="0"/>
              <a:t>Aclare que no repasará cada paso en detalle, ya que lo haremos durante la capacitación. </a:t>
            </a:r>
          </a:p>
          <a:p>
            <a:pPr marL="171450" indent="-171450" algn="l" rtl="0">
              <a:buFont typeface="Arial" panose="020B0604020202020204" pitchFamily="34" charset="0"/>
              <a:buChar char="•"/>
            </a:pPr>
            <a:r>
              <a:rPr lang="es" b="0" i="0" u="none" baseline="0"/>
              <a:t>Tome en cuenta que pasos como "Reunir pruebas" y "Supervisar y evaluar" quedan fuera del ciclo, ya que no se trata de pasos puntuales, sino de lo que se hace continuamente a medida que se planifica y se lleva a cabo la incidencia política.</a:t>
            </a:r>
            <a:endParaRPr lang="es" dirty="0">
              <a:cs typeface="Calibri"/>
            </a:endParaRPr>
          </a:p>
          <a:p>
            <a:pPr marL="171450" indent="-171450" algn="l" rtl="0">
              <a:buFont typeface="Arial" panose="020B0604020202020204" pitchFamily="34" charset="0"/>
              <a:buChar char="•"/>
            </a:pPr>
            <a:r>
              <a:rPr lang="es" b="0" i="0" u="none" baseline="0"/>
              <a:t>Destaque también que la planificación de la incidencia política es un proceso iterativo y que es posible que tenga que </a:t>
            </a:r>
            <a:r>
              <a:rPr lang="es" sz="1200" b="0" i="0" u="none" kern="1200" baseline="0">
                <a:solidFill>
                  <a:schemeClr val="tx1"/>
                </a:solidFill>
                <a:effectLst/>
                <a:latin typeface="+mn-lt"/>
                <a:ea typeface="+mn-ea"/>
                <a:cs typeface="+mn-cs"/>
              </a:rPr>
              <a:t>adaptar su estrategia de incidencia política a medida que se desarrolla su proyecto. Esto puede deberse a todo tipo de razones (un cambio en el contexto o un enfoque en particular que no funciona) y podría significar que </a:t>
            </a:r>
            <a:r>
              <a:rPr lang="es" b="0" i="0" u="none" baseline="0"/>
              <a:t>tiene que reiniciar el ciclo o repasar los pasos esenciales para perfeccionar su enfoque de la incidencia política.</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17</a:t>
            </a:fld>
            <a:endParaRPr lang="es"/>
          </a:p>
        </p:txBody>
      </p:sp>
    </p:spTree>
    <p:extLst>
      <p:ext uri="{BB962C8B-B14F-4D97-AF65-F5344CB8AC3E}">
        <p14:creationId xmlns:p14="http://schemas.microsoft.com/office/powerpoint/2010/main" val="3508569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Haga hincapié en que una buena labor de incidencia política es importante cuando la capacidad es limitada: permite centrarse en el tema más importante para maximizar el efecto.</a:t>
            </a:r>
            <a:endParaRPr lang="es" dirty="0">
              <a:cs typeface="Calibri"/>
            </a:endParaRPr>
          </a:p>
          <a:p>
            <a:pPr marL="171450" indent="-171450" algn="l" rtl="0">
              <a:buFont typeface="Arial" panose="020B0604020202020204" pitchFamily="34" charset="0"/>
              <a:buChar char="•"/>
            </a:pPr>
            <a:r>
              <a:rPr lang="es" b="0" i="0" u="none" baseline="0"/>
              <a:t>Permite identificar las próximas oportunidades y planificar bien para influir en estas, en lugar de ser reactivo.</a:t>
            </a:r>
            <a:endParaRPr lang="es" dirty="0">
              <a:cs typeface="Calibri"/>
            </a:endParaRPr>
          </a:p>
          <a:p>
            <a:pPr marL="171450" indent="-171450" algn="l" rtl="0">
              <a:buFont typeface="Arial" panose="020B0604020202020204" pitchFamily="34" charset="0"/>
              <a:buChar char="•"/>
            </a:pPr>
            <a:r>
              <a:rPr lang="es" b="0" i="0" u="none" baseline="0"/>
              <a:t>Permite identificar y reducir los riesgos.</a:t>
            </a:r>
          </a:p>
          <a:p>
            <a:pPr marL="171450" indent="-171450" algn="l" rtl="0">
              <a:buFont typeface="Arial" panose="020B0604020202020204" pitchFamily="34" charset="0"/>
              <a:buChar char="•"/>
            </a:pPr>
            <a:r>
              <a:rPr lang="es" b="0" i="0" u="none" baseline="0"/>
              <a:t>¡Nuestro trabajo puede ser imprevisible; así que, cuanto más podamos planificar y elaborar estrategias, mejor!</a:t>
            </a:r>
            <a:endParaRPr lang="es" dirty="0">
              <a:cs typeface="Calibri"/>
            </a:endParaRP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18</a:t>
            </a:fld>
            <a:endParaRPr lang="es"/>
          </a:p>
        </p:txBody>
      </p:sp>
    </p:spTree>
    <p:extLst>
      <p:ext uri="{BB962C8B-B14F-4D97-AF65-F5344CB8AC3E}">
        <p14:creationId xmlns:p14="http://schemas.microsoft.com/office/powerpoint/2010/main" val="2442301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Pregunte a los participantes si tienen algún ejemplo para compartir de cuando la incidencia política estuvo mal planificada o se percibió que no había planificación.</a:t>
            </a:r>
          </a:p>
          <a:p>
            <a:pPr marL="171450" indent="-171450" algn="l" rtl="0">
              <a:buFont typeface="Arial" panose="020B0604020202020204" pitchFamily="34" charset="0"/>
              <a:buChar char="•"/>
            </a:pPr>
            <a:r>
              <a:rPr lang="es" b="0" i="0" u="none" baseline="0">
                <a:latin typeface="Calibri"/>
                <a:ea typeface="Calibri"/>
                <a:cs typeface="Calibri"/>
                <a:sym typeface="Calibri"/>
              </a:rPr>
              <a:t>¡Planifiquemos juntos!</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19</a:t>
            </a:fld>
            <a:endParaRPr lang="es"/>
          </a:p>
        </p:txBody>
      </p:sp>
    </p:spTree>
    <p:extLst>
      <p:ext uri="{BB962C8B-B14F-4D97-AF65-F5344CB8AC3E}">
        <p14:creationId xmlns:p14="http://schemas.microsoft.com/office/powerpoint/2010/main" val="2747220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latin typeface="Calibri"/>
                <a:ea typeface="Calibri"/>
                <a:cs typeface="Calibri"/>
                <a:sym typeface="Calibri"/>
              </a:rPr>
              <a:t>Notas del facilitador:</a:t>
            </a:r>
          </a:p>
          <a:p>
            <a:pPr marL="171450" indent="-171450" algn="l" rtl="0">
              <a:buFont typeface="Arial"/>
              <a:buChar char="•"/>
            </a:pPr>
            <a:r>
              <a:rPr lang="es" b="0" i="0" u="none" baseline="0">
                <a:latin typeface="Calibri"/>
                <a:ea typeface="Calibri"/>
                <a:cs typeface="Calibri"/>
                <a:sym typeface="Calibri"/>
              </a:rPr>
              <a:t>Para fomentar la colaboración en nuestro entorno virtual compartido, captaremos las ideas y el trabajo del grupo en un documento compartido de Google, lo que incluye el material y las plantillas de la hoja de trabajo.</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20</a:t>
            </a:fld>
            <a:endParaRPr lang="es"/>
          </a:p>
        </p:txBody>
      </p:sp>
    </p:spTree>
    <p:extLst>
      <p:ext uri="{BB962C8B-B14F-4D97-AF65-F5344CB8AC3E}">
        <p14:creationId xmlns:p14="http://schemas.microsoft.com/office/powerpoint/2010/main" val="3112977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Exponga que la mejor manera de abordar este paso es realizar o referirse a un análisis reciente de la situación de los derechos de los niños para obtener una visión general de los problemas fundamentales que enfrentan los niños en el contexto de usted, a fin de que usted pueda identificar los temas para la incidencia política.</a:t>
            </a:r>
          </a:p>
          <a:p>
            <a:pPr marL="171450" indent="-171450" algn="l" rtl="0">
              <a:buFont typeface="Arial" panose="020B0604020202020204" pitchFamily="34" charset="0"/>
              <a:buChar char="•"/>
            </a:pPr>
            <a:r>
              <a:rPr lang="es" b="0" i="0" u="none" baseline="0"/>
              <a:t>Cuando su incidencia política se centre en un tema, como la educación de los refugiados, tendrá que buscar un análisis de situación específico para la educación. A modo de ejemplo, consulte los tipos de documentos que se encuentran en la </a:t>
            </a:r>
            <a:r>
              <a:rPr lang="es" b="1" i="0" u="none" baseline="0"/>
              <a:t>lista de recursos</a:t>
            </a:r>
            <a:r>
              <a:rPr lang="es" b="0" i="0" u="none" baseline="0"/>
              <a:t>.</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21</a:t>
            </a:fld>
            <a:endParaRPr lang="es"/>
          </a:p>
        </p:txBody>
      </p:sp>
    </p:spTree>
    <p:extLst>
      <p:ext uri="{BB962C8B-B14F-4D97-AF65-F5344CB8AC3E}">
        <p14:creationId xmlns:p14="http://schemas.microsoft.com/office/powerpoint/2010/main" val="2067884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a:buChar char="•"/>
            </a:pPr>
            <a:r>
              <a:rPr lang="es" b="0" i="0" u="none" baseline="0"/>
              <a:t>Explicar que la capacitación se llevó a cabo mediante una serie de instrumentos de incidencia (Save the Children, UNICEF, otras ONG) y que, aunque cada quien aborda la planificación de la incidencia a su manera, estos pasos son clave para la buena planificación y ejecución.</a:t>
            </a:r>
            <a:endParaRPr lang="es" dirty="0">
              <a:cs typeface="Calibri"/>
            </a:endParaRPr>
          </a:p>
          <a:p>
            <a:endParaRPr lang="es" dirty="0">
              <a:cs typeface="Calibri"/>
            </a:endParaRPr>
          </a:p>
          <a:p>
            <a:endParaRPr lang="es" dirty="0">
              <a:cs typeface="Calibri"/>
            </a:endParaRPr>
          </a:p>
        </p:txBody>
      </p:sp>
      <p:sp>
        <p:nvSpPr>
          <p:cNvPr id="4" name="Slide Number Placeholder 3"/>
          <p:cNvSpPr>
            <a:spLocks noGrp="1"/>
          </p:cNvSpPr>
          <p:nvPr>
            <p:ph type="sldNum" sz="quarter" idx="5"/>
          </p:nvPr>
        </p:nvSpPr>
        <p:spPr/>
        <p:txBody>
          <a:bodyPr/>
          <a:lstStyle/>
          <a:p>
            <a:pPr algn="l" rtl="0"/>
            <a:fld id="{23FFFF08-BA74-3E4E-B67B-CFCBDE5D9836}" type="slidenum">
              <a:rPr/>
              <a:t>2</a:t>
            </a:fld>
            <a:endParaRPr lang="es"/>
          </a:p>
        </p:txBody>
      </p:sp>
    </p:spTree>
    <p:extLst>
      <p:ext uri="{BB962C8B-B14F-4D97-AF65-F5344CB8AC3E}">
        <p14:creationId xmlns:p14="http://schemas.microsoft.com/office/powerpoint/2010/main" val="606376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Explique que ya identificamos el tema de incidencia política a los efectos de esta capacitación: el acceso de los niños refugiados a la educación.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Tenga en cuenta que, si los participantes delinean una estrategia desde el principio y el tema fundamental aún no se ha identificado, tendrán que dedicar más tiempo a identificar los problemas fundamentales que enfrentan los niños en su contexto y a qué temas SC debería dar prioridad (protección infantil, matrimonio infantil, trabajo infantil, salud, etc.). También hay que tener en cuenta que está bien que las estrategias identifiquen más de un tema en el que centrarse, si es estratégico hacerlo. Para asegurarse de que dan prioridad a los temas correctos, remita a los participantes a las páginas 42-43 del Manual del Participante, donde encontrarán una lista de preguntas útiles y una hoja de trabajo que los ayudará en esta tarea.</a:t>
            </a:r>
          </a:p>
          <a:p>
            <a:pPr marL="171450" indent="-171450" algn="l" rtl="0">
              <a:buFont typeface="Arial,Sans-Serif" panose="020B0604020202020204" pitchFamily="34" charset="0"/>
              <a:buChar char="•"/>
              <a:defRPr/>
            </a:pPr>
            <a:r>
              <a:rPr lang="es" b="0" i="0" u="none" baseline="0"/>
              <a:t>Cuando los participantes identifiquen la raíz del problema de la educación de los refugiados, recuérdeles que analicen también el entorno político, es decir, ¿es la política o la ley (o la falta de estas) lo que causa el problema? En la sesión introductoria habrá aclarado que el objetivo de nuestra incidencia política es influir en las personas con poder para que cambien la política y la práctica (en vez de cambiar el comportamiento o las actitudes de los integrantes de la comunidad, por ejemplo). </a:t>
            </a:r>
          </a:p>
          <a:p>
            <a:pPr marL="171450" indent="-171450" algn="l" rtl="0">
              <a:buFont typeface="Arial" panose="020B0604020202020204" pitchFamily="34" charset="0"/>
              <a:buChar char="•"/>
              <a:defRPr/>
            </a:pPr>
            <a:r>
              <a:rPr lang="es" b="0" i="0" u="none" baseline="0"/>
              <a:t>Para cada grupo, designe a un escriba para que anote las ideas en el documento de Google compartido y a un presentador para que las comparta. </a:t>
            </a:r>
            <a:endParaRPr lang="es" dirty="0">
              <a:cs typeface="Calibri"/>
            </a:endParaRPr>
          </a:p>
          <a:p>
            <a:pPr marL="171450" indent="-171450" algn="l" rtl="0">
              <a:buFont typeface="Arial,Sans-Serif" panose="020B0604020202020204" pitchFamily="34" charset="0"/>
              <a:buChar char="•"/>
              <a:defRP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22</a:t>
            </a:fld>
            <a:endParaRPr lang="es"/>
          </a:p>
        </p:txBody>
      </p:sp>
    </p:spTree>
    <p:extLst>
      <p:ext uri="{BB962C8B-B14F-4D97-AF65-F5344CB8AC3E}">
        <p14:creationId xmlns:p14="http://schemas.microsoft.com/office/powerpoint/2010/main" val="1993951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Explique que ya identificamos el tema de incidencia política a los efectos de esta capacitación: el acceso de los niños refugiados a la educación.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Tenga en cuenta que, si los participantes delinean una estrategia desde el principio y el tema fundamental aún no se ha identificado, tendrán que dedicar más tiempo a identificar los problemas fundamentales que enfrentan los niños en su contexto y a qué temas SC debería dar prioridad (protección infantil, matrimonio infantil, trabajo infantil, salud, etc.). También hay que tener en cuenta que está bien que las estrategias identifiquen más de un tema en el que centrarse, si es estratégico hacerlo. Para asegurarse de que dan prioridad a los temas correctos, remita a los participantes a las páginas 42-43 del Manual del Participante, donde encontrarán una lista de preguntas útiles y una hoja de trabajo que los ayudará en esta tarea.</a:t>
            </a:r>
          </a:p>
          <a:p>
            <a:pPr marL="171450" indent="-171450" algn="l" rtl="0">
              <a:buFont typeface="Arial,Sans-Serif" panose="020B0604020202020204" pitchFamily="34" charset="0"/>
              <a:buChar char="•"/>
              <a:defRPr/>
            </a:pPr>
            <a:r>
              <a:rPr lang="es" b="0" i="0" u="none" baseline="0"/>
              <a:t>Cuando los participantes identifiquen la raíz del problema de la educación de los refugiados, recuérdeles que analicen también el entorno político, es decir, ¿es la política o la ley (o la falta de estas) lo que causa el problema? En la sesión introductoria habrá aclarado que el objetivo de nuestra incidencia política es influir en las personas con poder para que cambien la política y la práctica (en vez de cambiar el comportamiento o las actitudes de los integrantes de la comunidad, por ejemplo). </a:t>
            </a:r>
          </a:p>
          <a:p>
            <a:pPr marL="171450" indent="-171450" algn="l" rtl="0">
              <a:buFont typeface="Arial" panose="020B0604020202020204" pitchFamily="34" charset="0"/>
              <a:buChar char="•"/>
              <a:defRPr/>
            </a:pPr>
            <a:r>
              <a:rPr lang="es" b="0" i="0" u="none" baseline="0"/>
              <a:t>Tenga en cuenta que, para este ejercicio, las causas fundamentales del problema están en la parte inferior del árbol, el problema principal está en el medio y los efectos del problema están en la parte superior.</a:t>
            </a:r>
            <a:endParaRPr lang="es" dirty="0"/>
          </a:p>
          <a:p>
            <a:pPr marL="171450" indent="-171450" algn="l" rtl="0">
              <a:buFont typeface="Arial" panose="020B0604020202020204" pitchFamily="34" charset="0"/>
              <a:buChar char="•"/>
              <a:defRPr/>
            </a:pPr>
            <a:r>
              <a:rPr lang="es" b="0" i="0" u="none" baseline="0"/>
              <a:t>Para cada grupo, designe a un escriba para que anote las ideas en el documento de Google compartido y a un presentador para que las comparta. </a:t>
            </a:r>
            <a:endParaRPr lang="es" dirty="0">
              <a:cs typeface="Calibri"/>
            </a:endParaRPr>
          </a:p>
          <a:p>
            <a:pPr marL="171450" indent="-171450" algn="l" rtl="0">
              <a:buFont typeface="Arial,Sans-Serif" panose="020B0604020202020204" pitchFamily="34" charset="0"/>
              <a:buChar char="•"/>
              <a:defRP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23</a:t>
            </a:fld>
            <a:endParaRPr lang="es"/>
          </a:p>
        </p:txBody>
      </p:sp>
    </p:spTree>
    <p:extLst>
      <p:ext uri="{BB962C8B-B14F-4D97-AF65-F5344CB8AC3E}">
        <p14:creationId xmlns:p14="http://schemas.microsoft.com/office/powerpoint/2010/main" val="3609013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Explique que ya identificamos el tema de incidencia política a los efectos de esta capacitación: el acceso de los niños refugiados a la educación.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Tenga en cuenta que, si los participantes delinean una estrategia desde el principio y el tema fundamental aún no se ha identificado, tendrán que dedicar más tiempo a identificar los problemas fundamentales que enfrentan los niños en su contexto y a qué temas SC debería dar prioridad (protección infantil, matrimonio infantil, trabajo infantil, salud, etc.). También hay que tener en cuenta que está bien que las estrategias identifiquen más de un tema en el que centrarse, si es estratégico hacerlo. Para asegurarse de que dan prioridad a los temas correctos, remita a los participantes a las páginas 42-43 del Manual del Participante, donde encontrarán una lista de preguntas útiles y una hoja de trabajo que los ayudará en esta tarea.</a:t>
            </a:r>
          </a:p>
          <a:p>
            <a:pPr marL="171450" indent="-171450" algn="l" rtl="0">
              <a:buFont typeface="Arial,Sans-Serif" panose="020B0604020202020204" pitchFamily="34" charset="0"/>
              <a:buChar char="•"/>
              <a:defRPr/>
            </a:pPr>
            <a:r>
              <a:rPr lang="es" b="0" i="0" u="none" baseline="0"/>
              <a:t>Cuando los participantes identifiquen la raíz del problema de la educación de los refugiados, recuérdeles que analicen también el entorno político, es decir, ¿es la política o la ley (o la falta de estas) lo que causa el problema? En la sesión introductoria habrá aclarado que el objetivo de nuestra incidencia política es influir en las personas con poder para que cambien la política y la práctica (en vez de cambiar el comportamiento o las actitudes de los integrantes de la comunidad, por ejemplo).</a:t>
            </a:r>
          </a:p>
          <a:p>
            <a:pPr marL="171450" indent="-171450" algn="l" rtl="0">
              <a:buFont typeface="Arial,Sans-Serif" panose="020B0604020202020204" pitchFamily="34" charset="0"/>
              <a:buChar char="•"/>
              <a:defRPr/>
            </a:pPr>
            <a:r>
              <a:rPr lang="es" b="0" i="0" u="none" baseline="0"/>
              <a:t>Tenga en cuenta que, para este ejercicio, las causas fundamentales del problema están en la parte inferior del árbol, el problema principal está en el medio y los efectos del problema están en la parte superior. </a:t>
            </a:r>
          </a:p>
          <a:p>
            <a:pPr marL="171450" indent="-171450" algn="l" rtl="0">
              <a:buFont typeface="Arial" panose="020B0604020202020204" pitchFamily="34" charset="0"/>
              <a:buChar char="•"/>
              <a:defRPr/>
            </a:pPr>
            <a:r>
              <a:rPr lang="es" b="0" i="0" u="none" baseline="0"/>
              <a:t>Para cada grupo, designe a un escriba para que anote las ideas en el documento de Google compartido y a un presentador para que las comparta. </a:t>
            </a:r>
            <a:endParaRPr lang="es" dirty="0">
              <a:cs typeface="Calibri"/>
            </a:endParaRPr>
          </a:p>
          <a:p>
            <a:pPr marL="171450" indent="-171450" algn="l" rtl="0">
              <a:buFont typeface="Arial,Sans-Serif" panose="020B0604020202020204" pitchFamily="34" charset="0"/>
              <a:buChar char="•"/>
              <a:defRP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24</a:t>
            </a:fld>
            <a:endParaRPr lang="es"/>
          </a:p>
        </p:txBody>
      </p:sp>
    </p:spTree>
    <p:extLst>
      <p:ext uri="{BB962C8B-B14F-4D97-AF65-F5344CB8AC3E}">
        <p14:creationId xmlns:p14="http://schemas.microsoft.com/office/powerpoint/2010/main" val="2442784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Explique que ya identificamos el tema de incidencia política a los efectos de esta capacitación: el acceso de los niños refugiados a la educación.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Tenga en cuenta que, si los participantes delinean una estrategia desde el principio y el tema fundamental aún no se ha identificado, tendrán que dedicar más tiempo a identificar los problemas fundamentales que enfrentan los niños en su contexto y a qué temas SC debería dar prioridad (protección infantil, matrimonio infantil, trabajo infantil, salud, etc.). También hay que tener en cuenta que está bien que las estrategias identifiquen más de un tema en el que centrarse, si es estratégico hacerlo. Para asegurarse de que dan prioridad a los temas correctos, remita a los participantes a las páginas 42-43 del Manual del Participante, donde encontrarán una lista de preguntas útiles y una hoja de trabajo que los ayudará en esta tarea.</a:t>
            </a:r>
          </a:p>
          <a:p>
            <a:pPr marL="171450" indent="-171450" algn="l" rtl="0">
              <a:buFont typeface="Arial,Sans-Serif" panose="020B0604020202020204" pitchFamily="34" charset="0"/>
              <a:buChar char="•"/>
              <a:defRPr/>
            </a:pPr>
            <a:r>
              <a:rPr lang="es" b="0" i="0" u="none" baseline="0"/>
              <a:t>Cuando los participantes identifiquen la raíz del problema de la educación de los refugiados, recuérdeles que analicen también el entorno político, es decir, ¿es la política o la ley (o la falta de estas) lo que causa el problema? En la sesión introductoria habrá aclarado que el objetivo de nuestra incidencia política es influir en las personas con poder para que cambien la política y la práctica (en vez de cambiar el comportamiento o las actitudes de los integrantes de la comunidad, por ejemplo). </a:t>
            </a:r>
          </a:p>
          <a:p>
            <a:pPr marL="171450" indent="-171450" algn="l" rtl="0">
              <a:buFont typeface="Arial" panose="020B0604020202020204" pitchFamily="34" charset="0"/>
              <a:buChar char="•"/>
              <a:defRPr/>
            </a:pPr>
            <a:r>
              <a:rPr lang="es" b="0" i="0" u="none" baseline="0"/>
              <a:t>Para cada grupo, designe a un escriba para que anote las ideas en el documento de Google compartido y a un presentador para que las comparta. </a:t>
            </a:r>
            <a:endParaRPr lang="es" dirty="0">
              <a:cs typeface="Calibri"/>
            </a:endParaRPr>
          </a:p>
          <a:p>
            <a:pPr marL="171450" indent="-171450" algn="l" rtl="0">
              <a:buFont typeface="Arial,Sans-Serif" panose="020B0604020202020204" pitchFamily="34" charset="0"/>
              <a:buChar char="•"/>
              <a:defRP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25</a:t>
            </a:fld>
            <a:endParaRPr lang="es"/>
          </a:p>
        </p:txBody>
      </p:sp>
    </p:spTree>
    <p:extLst>
      <p:ext uri="{BB962C8B-B14F-4D97-AF65-F5344CB8AC3E}">
        <p14:creationId xmlns:p14="http://schemas.microsoft.com/office/powerpoint/2010/main" val="24545936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Sans-Serif" panose="020B0604020202020204" pitchFamily="34" charset="0"/>
              <a:buChar char="•"/>
              <a:defRPr/>
            </a:pPr>
            <a:r>
              <a:rPr lang="es" b="0" i="0" u="none" baseline="0"/>
              <a:t>Explique que el siguiente paso esencial en el ciclo de planificación es convertir su tema en una meta clara, y en un conjunto de objetivos, de incidencia política. </a:t>
            </a:r>
            <a:endParaRPr lang="es" dirty="0"/>
          </a:p>
          <a:p>
            <a:pPr marL="171450" indent="-171450" algn="l" rtl="0">
              <a:buFont typeface="Arial,Sans-Serif" panose="020B0604020202020204" pitchFamily="34" charset="0"/>
              <a:buChar char="•"/>
              <a:defRPr/>
            </a:pPr>
            <a:r>
              <a:rPr lang="es" b="0" i="0" u="none" baseline="0"/>
              <a:t>Haga hincapié en que tener una meta y unos objetivos claros de incidencia política ayudará a la CO a centrar sus esfuerzos, lo cual es importante si la capacidad es limitada. Establecer la meta y los objetivos de incidencia política también servirá para rastrear y medir el avance y el efecto.</a:t>
            </a:r>
            <a:endParaRPr lang="es" dirty="0"/>
          </a:p>
          <a:p>
            <a:pPr marL="171450" indent="-171450" algn="l" rtl="0">
              <a:buFont typeface="Arial,Sans-Serif" panose="020B0604020202020204" pitchFamily="34" charset="0"/>
              <a:buChar char="•"/>
              <a:defRPr/>
            </a:pPr>
            <a:r>
              <a:rPr lang="es" b="0" i="0" u="none" baseline="0"/>
              <a:t>Admita que el establecimiento de la meta y de los objetivos de incidencia es un poco técnico, pero que en esta sesión revisaremos los aspectos básicos. </a:t>
            </a:r>
          </a:p>
          <a:p>
            <a:pPr marL="171450" indent="-171450" algn="l" rtl="0">
              <a:buFont typeface="Arial" panose="020B0604020202020204" pitchFamily="34" charset="0"/>
              <a:buChar char="•"/>
              <a:defRPr/>
            </a:pPr>
            <a:r>
              <a:rPr lang="es" b="0" i="0" u="none" baseline="0"/>
              <a:t>Enfatice que la </a:t>
            </a:r>
            <a:r>
              <a:rPr lang="es" sz="1200" b="0" i="0" u="none" kern="1200" baseline="0">
                <a:solidFill>
                  <a:schemeClr val="tx1"/>
                </a:solidFill>
                <a:effectLst/>
                <a:latin typeface="+mn-lt"/>
                <a:ea typeface="+mn-ea"/>
                <a:cs typeface="+mn-cs"/>
              </a:rPr>
              <a:t>meta de incidencia política debería redactarse según el resultado o logro deseado, no en términos de una actividad o de lo que se hará. </a:t>
            </a:r>
          </a:p>
          <a:p>
            <a:pPr marL="171450" indent="-171450" algn="l" rtl="0">
              <a:buFont typeface="Arial,Sans-Serif" panose="020B0604020202020204" pitchFamily="34" charset="0"/>
              <a:buChar char="•"/>
              <a:defRPr/>
            </a:pPr>
            <a:endParaRPr lang="es" dirty="0">
              <a:cs typeface="Calibri"/>
            </a:endParaRPr>
          </a:p>
          <a:p>
            <a:pPr marL="171450" indent="-171450" algn="l" rtl="0">
              <a:buFont typeface="Arial" panose="020B0604020202020204" pitchFamily="34" charset="0"/>
              <a:buChar char="•"/>
              <a:defRP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26</a:t>
            </a:fld>
            <a:endParaRPr lang="es"/>
          </a:p>
        </p:txBody>
      </p:sp>
    </p:spTree>
    <p:extLst>
      <p:ext uri="{BB962C8B-B14F-4D97-AF65-F5344CB8AC3E}">
        <p14:creationId xmlns:p14="http://schemas.microsoft.com/office/powerpoint/2010/main" val="3400966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Recuerde a los participantes que SC ha diseñado una estrategia mundial de incidencia política para el Pacto Mundial sobre Refugiados (Global Compact on Refugees, GCR). En cuanto a la educación de los refugiados, la meta de la incidencia política mundial de SC refleja el compromiso educativo del GCR de que </a:t>
            </a:r>
            <a:r>
              <a:rPr lang="es" sz="1200" b="0" i="0" u="none" baseline="0"/>
              <a:t>los niños refugiados deben contar con el acceso a la educación en un plazo máximo de tres meses desde su llegada a un país de acogida. </a:t>
            </a:r>
          </a:p>
          <a:p>
            <a:pPr marL="171450" indent="-171450" algn="l" rtl="0">
              <a:buFont typeface="Arial" panose="020B0604020202020204" pitchFamily="34" charset="0"/>
              <a:buChar char="•"/>
            </a:pPr>
            <a:r>
              <a:rPr lang="es" b="0" i="0" u="none" baseline="0"/>
              <a:t>Ahora</a:t>
            </a:r>
            <a:r>
              <a:rPr lang="es" sz="1200" b="0" i="0" u="none" baseline="0"/>
              <a:t> que hemos hablado del </a:t>
            </a:r>
            <a:r>
              <a:rPr lang="es" b="0" i="0" u="none" baseline="0"/>
              <a:t>problema, las causas</a:t>
            </a:r>
            <a:r>
              <a:rPr lang="es" sz="1200" b="0" i="0" u="none" baseline="0"/>
              <a:t> y las soluciones en </a:t>
            </a:r>
            <a:r>
              <a:rPr lang="es" b="0" i="0" u="none" baseline="0"/>
              <a:t>detalle</a:t>
            </a:r>
            <a:r>
              <a:rPr lang="es" sz="1200" b="0" i="0" u="none" baseline="0"/>
              <a:t>, podemos </a:t>
            </a:r>
            <a:r>
              <a:rPr lang="es" b="0" i="0" u="none" baseline="0"/>
              <a:t>hacer que</a:t>
            </a:r>
            <a:r>
              <a:rPr lang="es" sz="1200" b="0" i="0" u="none" baseline="0"/>
              <a:t> nuestra meta de incidencia política sea más </a:t>
            </a:r>
            <a:r>
              <a:rPr lang="es" b="0" i="0" u="none" baseline="0"/>
              <a:t>específica</a:t>
            </a:r>
            <a:r>
              <a:rPr lang="es" sz="1200" b="0" i="0" u="none" baseline="0"/>
              <a:t>.</a:t>
            </a:r>
            <a:endParaRPr lang="es" sz="1200" b="0" dirty="0"/>
          </a:p>
          <a:p>
            <a:pPr marL="171450" indent="-171450" algn="l" rtl="0">
              <a:buFont typeface="Arial" panose="020B0604020202020204" pitchFamily="34" charset="0"/>
              <a:buChar char="•"/>
            </a:pPr>
            <a:r>
              <a:rPr lang="es" sz="1200" b="0" i="0" u="none" baseline="0"/>
              <a:t>Ensaye esta meta sugerida con el grupo, ¿capta adecuadamente lo que el gobierno tiene que cambiar?</a:t>
            </a:r>
            <a:r>
              <a:rPr lang="es" b="0" i="0" u="none" baseline="0"/>
              <a:t> Si los participantes hacen otras sugerencias, cáptelas en el documento compartido de Google.</a:t>
            </a:r>
            <a:endParaRPr lang="es" sz="1200" b="0" dirty="0">
              <a:cs typeface="Calibri"/>
            </a:endParaRP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27</a:t>
            </a:fld>
            <a:endParaRPr lang="es"/>
          </a:p>
        </p:txBody>
      </p:sp>
    </p:spTree>
    <p:extLst>
      <p:ext uri="{BB962C8B-B14F-4D97-AF65-F5344CB8AC3E}">
        <p14:creationId xmlns:p14="http://schemas.microsoft.com/office/powerpoint/2010/main" val="831585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kern="1200" baseline="0">
                <a:solidFill>
                  <a:schemeClr val="tx1"/>
                </a:solidFill>
                <a:effectLst/>
                <a:latin typeface="+mn-lt"/>
                <a:ea typeface="+mn-ea"/>
                <a:cs typeface="+mn-cs"/>
              </a:rPr>
              <a:t>Sugiera a los participantes que piensen en la meta de incidencia política como el destino a largo plazo y en los objetivos como los pasos que hay que dar para llegar a ese destino.</a:t>
            </a:r>
            <a:endParaRPr lang="es" sz="1200" kern="1200" dirty="0">
              <a:solidFill>
                <a:schemeClr val="tx1"/>
              </a:solidFill>
              <a:effectLst/>
              <a:latin typeface="+mn-lt"/>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kern="1200" baseline="0">
                <a:solidFill>
                  <a:schemeClr val="tx1"/>
                </a:solidFill>
                <a:effectLst/>
                <a:latin typeface="+mn-lt"/>
                <a:ea typeface="+mn-ea"/>
                <a:cs typeface="+mn-cs"/>
              </a:rPr>
              <a:t>Con el ejemplo de la diapositiva anterior, haga hincapié en que los objetivos de la </a:t>
            </a:r>
            <a:r>
              <a:rPr lang="es" b="0" i="0" u="none" baseline="0"/>
              <a:t>incidencia política</a:t>
            </a:r>
            <a:r>
              <a:rPr lang="es" sz="1200" b="0" i="0" u="none" kern="1200" baseline="0">
                <a:solidFill>
                  <a:schemeClr val="tx1"/>
                </a:solidFill>
                <a:effectLst/>
                <a:latin typeface="+mn-lt"/>
                <a:ea typeface="+mn-ea"/>
                <a:cs typeface="+mn-cs"/>
              </a:rPr>
              <a:t> identifican quién debe dar el paso (la persona con el poder para realizar el cambio), qué acción hay que tomar (un cambio de política o de práctica) y en qué grado y para cuándo (un x % de los niños para x año).</a:t>
            </a:r>
            <a:endParaRPr lang="es" sz="1200" kern="1200" dirty="0">
              <a:solidFill>
                <a:schemeClr val="tx1"/>
              </a:solidFill>
              <a:effectLst/>
              <a:latin typeface="+mn-lt"/>
              <a:cs typeface="Calibri"/>
            </a:endParaRPr>
          </a:p>
          <a:p>
            <a:pPr marL="171450" indent="-171450" algn="l" rtl="0">
              <a:buFont typeface="Arial" panose="020B0604020202020204" pitchFamily="34" charset="0"/>
              <a:buChar char="•"/>
              <a:defRPr/>
            </a:pPr>
            <a:r>
              <a:rPr lang="es" sz="1200" b="0" i="0" u="none" kern="1200" baseline="0">
                <a:solidFill>
                  <a:schemeClr val="tx1"/>
                </a:solidFill>
                <a:effectLst/>
                <a:latin typeface="+mn-lt"/>
                <a:ea typeface="+mn-ea"/>
                <a:cs typeface="+mn-cs"/>
              </a:rPr>
              <a:t>Destacar que los objetivos de incidencia política que de verdad son buenos satisfacen la prueba SMART</a:t>
            </a:r>
            <a:r>
              <a:rPr lang="es" b="0" i="0" u="none" baseline="0"/>
              <a:t>. </a:t>
            </a:r>
            <a:endParaRPr lang="es" sz="1200" kern="1200" dirty="0">
              <a:solidFill>
                <a:schemeClr val="tx1"/>
              </a:solidFill>
              <a:effectLst/>
              <a:latin typeface="+mn-lt"/>
              <a:cs typeface="Calibri"/>
            </a:endParaRPr>
          </a:p>
          <a:p>
            <a:pPr marL="171450" indent="-171450" algn="l" rtl="0">
              <a:buFont typeface="Arial,Sans-Serif" panose="020B0604020202020204" pitchFamily="34" charset="0"/>
              <a:buChar char="•"/>
            </a:pPr>
            <a:r>
              <a:rPr lang="es" b="0" i="0" u="none" baseline="0"/>
              <a:t>Para más información sobre los objetivos SMART, consulte las páginas 53 a 55 del Manual del Participante y la página 58 de las Herramientas de Incidencia Política de UNICEF.</a:t>
            </a:r>
            <a:endParaRPr lang="es" dirty="0"/>
          </a:p>
          <a:p>
            <a:pPr marL="171450" indent="-171450" algn="l" rtl="0">
              <a:buFont typeface="Arial,Sans-Serif" panose="020B0604020202020204" pitchFamily="34" charset="0"/>
              <a:buChar char="•"/>
            </a:pPr>
            <a:r>
              <a:rPr lang="es" b="0" i="0" u="none" baseline="0"/>
              <a:t>Consulte si el personal del Departamento de Desarrollo y Calidad de Programas (Programme Development &amp; Quality, PDQ) de la CO puede ayudarlo a describir los objetivos SMART, si es necesario.</a:t>
            </a:r>
          </a:p>
          <a:p>
            <a:pPr algn="l" rtl="0">
              <a:buFont typeface="Arial" panose="020B0604020202020204" pitchFamily="34" charset="0"/>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28</a:t>
            </a:fld>
            <a:endParaRPr lang="es"/>
          </a:p>
        </p:txBody>
      </p:sp>
    </p:spTree>
    <p:extLst>
      <p:ext uri="{BB962C8B-B14F-4D97-AF65-F5344CB8AC3E}">
        <p14:creationId xmlns:p14="http://schemas.microsoft.com/office/powerpoint/2010/main" val="1318670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Indique a los participantes las diferencias fundamentales entre los dos objetivos: en el objetivo SMART, se identifica claramente a un "agente de cambio", así como el cambio específico que debe realizar; al incluir datos específicos sobre cuánto debe aumentar la inversión el Gobierno de Sierra Leona (GSL), hacemos que nuestro objetivo sea medible y al incluir una fecha límite, le damos un plazo. También hay que tener en cuenta lo que es alcanzable y realista a la hora de determinar el nivel de cambio que se va a especificar y cuándo.</a:t>
            </a:r>
          </a:p>
          <a:p>
            <a:pPr marL="171450" indent="-171450" algn="l" rtl="0">
              <a:buFont typeface="Arial" panose="020B0604020202020204" pitchFamily="34" charset="0"/>
              <a:buChar char="•"/>
            </a:pPr>
            <a:r>
              <a:rPr lang="es" b="0" i="0" u="none" baseline="0"/>
              <a:t>Consulte si el personal del departamento de PDQ de la CO puede ayudarlo en esta sesión.</a:t>
            </a:r>
          </a:p>
          <a:p>
            <a:pPr marL="171450" indent="-171450" algn="l" rtl="0">
              <a:buFont typeface="Arial,Sans-Serif" panose="020B0604020202020204" pitchFamily="34" charset="0"/>
              <a:buChar char="•"/>
            </a:pPr>
            <a:r>
              <a:rPr lang="es" b="0" i="0" u="none" baseline="0"/>
              <a:t>Pida al escriba de cada grupo que anote la meta y los objetivos en el documento compartido de Google. Prepárese para compartirlo con el grupo y recibir los comentarios.</a:t>
            </a:r>
            <a:endParaRPr lang="es" dirty="0"/>
          </a:p>
          <a:p>
            <a:pPr marL="171450" indent="-171450" algn="l" rtl="0">
              <a:buFont typeface="Arial" panose="020B0604020202020204" pitchFamily="34" charset="0"/>
              <a:buChar char="•"/>
            </a:pPr>
            <a:endParaRPr lang="es" dirty="0"/>
          </a:p>
          <a:p>
            <a:pPr marL="171450" indent="-171450" algn="l" rtl="0">
              <a:buFont typeface="Arial" panose="020B0604020202020204" pitchFamily="34" charset="0"/>
              <a:buChar char="•"/>
            </a:pPr>
            <a:endParaRPr lang="es" dirty="0"/>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30</a:t>
            </a:fld>
            <a:endParaRPr lang="es"/>
          </a:p>
        </p:txBody>
      </p:sp>
    </p:spTree>
    <p:extLst>
      <p:ext uri="{BB962C8B-B14F-4D97-AF65-F5344CB8AC3E}">
        <p14:creationId xmlns:p14="http://schemas.microsoft.com/office/powerpoint/2010/main" val="3670322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10"/>
          </p:nvPr>
        </p:nvSpPr>
        <p:spPr/>
        <p:txBody>
          <a:bodyPr/>
          <a:lstStyle/>
          <a:p>
            <a:pPr algn="l" rtl="0"/>
            <a:fld id="{23FFFF08-BA74-3E4E-B67B-CFCBDE5D9836}" type="slidenum">
              <a:rPr/>
              <a:t>31</a:t>
            </a:fld>
            <a:endParaRPr lang="es"/>
          </a:p>
        </p:txBody>
      </p:sp>
    </p:spTree>
    <p:extLst>
      <p:ext uri="{BB962C8B-B14F-4D97-AF65-F5344CB8AC3E}">
        <p14:creationId xmlns:p14="http://schemas.microsoft.com/office/powerpoint/2010/main" val="32763202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kern="1200" baseline="0">
                <a:solidFill>
                  <a:schemeClr val="tx1"/>
                </a:solidFill>
                <a:effectLst/>
                <a:latin typeface="+mn-lt"/>
                <a:ea typeface="+mn-ea"/>
                <a:cs typeface="+mn-cs"/>
              </a:rPr>
              <a:t>Explique que, aunque sabemos qué cambio queremos, ahora tenemos que comprender mejor qué personas e instituciones pueden hacerlo. Esto incluye a los que tienen la autoridad formal para promulgar cambios en la política, la ley o la práctica (ministros y funcionarios gubernamentales) y a los que tienen la capacidad de influir en los que tienen la autoridad formal (los medios de comunicación y los electores).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kern="1200" baseline="0">
                <a:solidFill>
                  <a:schemeClr val="tx1"/>
                </a:solidFill>
                <a:effectLst/>
                <a:latin typeface="+mn-lt"/>
                <a:ea typeface="+mn-ea"/>
                <a:cs typeface="+mn-cs"/>
              </a:rPr>
              <a:t>Enfatice que estar claro con respecto a quién puede hacer que se produzca el cambio implica, en primer lugar, analizar las diferentes partes interesadas y evaluar qué poder tienen para lograr el cambio. Una vez realizado este análisis de poder, se identifican los destinatarios fundamentales de la incidencia política.</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32</a:t>
            </a:fld>
            <a:endParaRPr lang="es"/>
          </a:p>
        </p:txBody>
      </p:sp>
    </p:spTree>
    <p:extLst>
      <p:ext uri="{BB962C8B-B14F-4D97-AF65-F5344CB8AC3E}">
        <p14:creationId xmlns:p14="http://schemas.microsoft.com/office/powerpoint/2010/main" val="1205689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a:buChar char="•"/>
            </a:pPr>
            <a:r>
              <a:rPr lang="es" b="0" i="0" u="none" baseline="0"/>
              <a:t>Una meta fundamental en la capacitación consiste en redactar el borrador preliminar de una estrategia de incidencia política en la educación de los refugiados con la plantilla correspondiente. </a:t>
            </a:r>
            <a:endParaRPr lang="es" dirty="0">
              <a:cs typeface="Calibri"/>
            </a:endParaRPr>
          </a:p>
          <a:p>
            <a:pPr marL="171450" indent="-171450" algn="l" rtl="0">
              <a:buFont typeface="Arial"/>
              <a:buChar char="•"/>
            </a:pPr>
            <a:r>
              <a:rPr lang="es" b="0" i="0" u="none" baseline="0"/>
              <a:t>Si ya abarcó una sesión o un tema en particular, o realizó un análisis, pronúnciese. </a:t>
            </a:r>
            <a:endParaRPr lang="es" dirty="0">
              <a:cs typeface="Calibri"/>
            </a:endParaRPr>
          </a:p>
          <a:p>
            <a:pPr marL="171450" indent="-171450" algn="l" rtl="0">
              <a:buFont typeface="Arial"/>
              <a:buChar char="•"/>
            </a:pPr>
            <a:endParaRPr lang="es" dirty="0">
              <a:cs typeface="Calibri"/>
            </a:endParaRPr>
          </a:p>
        </p:txBody>
      </p:sp>
      <p:sp>
        <p:nvSpPr>
          <p:cNvPr id="4" name="Slide Number Placeholder 3"/>
          <p:cNvSpPr>
            <a:spLocks noGrp="1"/>
          </p:cNvSpPr>
          <p:nvPr>
            <p:ph type="sldNum" sz="quarter" idx="5"/>
          </p:nvPr>
        </p:nvSpPr>
        <p:spPr/>
        <p:txBody>
          <a:bodyPr/>
          <a:lstStyle/>
          <a:p>
            <a:pPr algn="l" rtl="0"/>
            <a:fld id="{23FFFF08-BA74-3E4E-B67B-CFCBDE5D9836}" type="slidenum">
              <a:rPr/>
              <a:t>3</a:t>
            </a:fld>
            <a:endParaRPr lang="es" dirty="0"/>
          </a:p>
        </p:txBody>
      </p:sp>
    </p:spTree>
    <p:extLst>
      <p:ext uri="{BB962C8B-B14F-4D97-AF65-F5344CB8AC3E}">
        <p14:creationId xmlns:p14="http://schemas.microsoft.com/office/powerpoint/2010/main" val="27002027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Haga hincapié en que las personas que tienen la autoridad formal para cambiar las políticas y las leyes o tomar decisiones presupuestarias relacionadas con la educación de los refugiados normalmente son siempre los destinatarios principales de la incidencia política. También es importante tener en cuenta quién puede influir en estos responsables de la toma de decisiones y presionarlos para que cambien de posición y tomen acciones. </a:t>
            </a:r>
          </a:p>
          <a:p>
            <a:pPr marL="171450" indent="-171450" algn="l" rtl="0">
              <a:buFont typeface="Arial" panose="020B0604020202020204" pitchFamily="34" charset="0"/>
              <a:buChar char="•"/>
            </a:pPr>
            <a:r>
              <a:rPr lang="es" b="0" i="0" u="none" baseline="0"/>
              <a:t>Tenga en cuenta que estas partes interesadas, llamadas “destinatarios secundarios", "personas influyentes" o "influenciadores”, pueden incluir a representantes de los medios de comunicación, asesores cercanos, altos funcionarios, líderes comunitarios o empresariales, donantes o grupos interesados como los niños y las familias. Puede aclararles que los "influenciadores" en este contexto no son lo mismo que los influenciadores de las redes sociales, aunque se trata de un concepto similar. Así, un influenciador de las redes sociales puede ser alguien a quien quiera dirigirse, si cree que tendrá influencia sobre su objetivo principal. </a:t>
            </a:r>
          </a:p>
          <a:p>
            <a:pPr marL="171450" indent="-171450" algn="l" rtl="0">
              <a:buFont typeface="Arial" panose="020B0604020202020204" pitchFamily="34" charset="0"/>
              <a:buChar char="•"/>
            </a:pPr>
            <a:r>
              <a:rPr lang="es" b="0" i="0" u="none" baseline="0"/>
              <a:t>Pregunte a la clase quiénes podrían ser los principales influenciadores (nacionales e internacionales) (esto ayudará en la siguiente actividad, en la que se les pedirá que piensen en la formulación de políticas y en quién tiene influencia).</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33</a:t>
            </a:fld>
            <a:endParaRPr lang="es"/>
          </a:p>
        </p:txBody>
      </p:sp>
    </p:spTree>
    <p:extLst>
      <p:ext uri="{BB962C8B-B14F-4D97-AF65-F5344CB8AC3E}">
        <p14:creationId xmlns:p14="http://schemas.microsoft.com/office/powerpoint/2010/main" val="1711730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Para más información sobre estos pasos, consulte las páginas 35 a 39 de las Herramientas de Incidencia Política de UNICEF.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Exponga cómo, </a:t>
            </a:r>
            <a:r>
              <a:rPr lang="es" sz="1200" b="0" i="0" u="none" kern="1200" baseline="0">
                <a:solidFill>
                  <a:schemeClr val="tx1"/>
                </a:solidFill>
                <a:effectLst/>
                <a:latin typeface="+mn-lt"/>
                <a:ea typeface="+mn-ea"/>
                <a:cs typeface="+mn-cs"/>
              </a:rPr>
              <a:t>antes de seleccionar destinatarios clave, necesitamos comprender mejor el proceso institucional y de toma de decisiones en el que trabajan y cómo puede producirse el cambio dentro de estos procesos. Esto nos servirá para identificar a los destinatarios fundamentales, así como las oportunidades y los puntos de entrada para la incidencia política.</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kern="1200" baseline="0">
                <a:solidFill>
                  <a:schemeClr val="tx1"/>
                </a:solidFill>
                <a:effectLst/>
                <a:latin typeface="+mn-lt"/>
                <a:ea typeface="+mn-ea"/>
                <a:cs typeface="+mn-cs"/>
              </a:rPr>
              <a:t>Enfatice que, al examinar el proceso de elaboración de políticas, deberían centrarse en cómo y cuándo el gobierno toma decisiones acerca de la educación de los refugiados (ya sean políticas, leyes, prácticas o decisiones de financiación) a nivel nacional, regional y mundial.</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34</a:t>
            </a:fld>
            <a:endParaRPr lang="es"/>
          </a:p>
        </p:txBody>
      </p:sp>
    </p:spTree>
    <p:extLst>
      <p:ext uri="{BB962C8B-B14F-4D97-AF65-F5344CB8AC3E}">
        <p14:creationId xmlns:p14="http://schemas.microsoft.com/office/powerpoint/2010/main" val="26585932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Consulte la página 73 del Manual del Participante para obtener más información sobre los diferentes tipos de poder y un ejemplo.</a:t>
            </a:r>
          </a:p>
          <a:p>
            <a:pPr marL="171450" indent="-171450" algn="l" rtl="0">
              <a:buFont typeface="Arial" panose="020B0604020202020204" pitchFamily="34" charset="0"/>
              <a:buChar char="•"/>
            </a:pPr>
            <a:r>
              <a:rPr lang="es" b="0" i="0" u="none" baseline="0"/>
              <a:t>Hable también de cómo estos diferentes tipos de poder entran en juego desde la perspectiva internacional, por ejemplo: de qué manera las obligaciones internacionales y la presión e influencia de la comunidad internacional han influido también en lo que se ha hecho en relación con la educación de los refugiados frente a la medida en que han honrado sus promesas, han aplicado las políticas y por qué.</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35</a:t>
            </a:fld>
            <a:endParaRPr lang="es"/>
          </a:p>
        </p:txBody>
      </p:sp>
    </p:spTree>
    <p:extLst>
      <p:ext uri="{BB962C8B-B14F-4D97-AF65-F5344CB8AC3E}">
        <p14:creationId xmlns:p14="http://schemas.microsoft.com/office/powerpoint/2010/main" val="5938340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Si hay alguien en la CO que participe habitualmente en el proceso de elaboración de políticas o esté familiarizado con su dinámica de poder, podría facilitar esta sesión o apoyar el trabajo de la actividad y el debate plenario, al compartir sus ejemplos y observaciones de la vida real. </a:t>
            </a:r>
          </a:p>
          <a:p>
            <a:pPr marL="171450" indent="-171450" algn="l" rtl="0">
              <a:buFont typeface="Arial" panose="020B0604020202020204" pitchFamily="34" charset="0"/>
              <a:buChar char="•"/>
            </a:pPr>
            <a:r>
              <a:rPr lang="es" b="0" i="0" u="none" baseline="0"/>
              <a:t>Indique a los participantes que elaboren sus mapas teniendo en cuenta las cinco preguntas enumeradas anteriormente y las cinco etapas básicas del proceso político.</a:t>
            </a:r>
            <a:endParaRPr lang="es" dirty="0">
              <a:cs typeface="Calibri"/>
            </a:endParaRPr>
          </a:p>
          <a:p>
            <a:pPr marL="171450" indent="-171450" algn="l" rtl="0">
              <a:buFont typeface="Arial" panose="020B0604020202020204" pitchFamily="34" charset="0"/>
              <a:buChar char="•"/>
            </a:pPr>
            <a:r>
              <a:rPr lang="es" b="0" i="0" u="none" baseline="0"/>
              <a:t>Recuerde a los participantes que el contexto político internacional también tiene una influencia significativa en la toma de decisiones del Líbano sobre la política y el presupuesto de educación de los refugiados (las promesas y los compromisos que han hecho, las conferencias anuales, el proceso del Foro Mundial de Refugiados, etc.) y pídales que también incluyan esto en sus mapas del proceso político, si pueden. </a:t>
            </a:r>
            <a:endParaRPr lang="es" dirty="0">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Sugiérales que también se remitan a los objetivos de incidencia política y que revisen que todas las acciones políticas clave que dijeron que eran necesarias para alcanzarlos se reflejan en el mapa del proceso político.</a:t>
            </a:r>
            <a:endParaRPr lang="es" dirty="0">
              <a:cs typeface="Calibri"/>
            </a:endParaRPr>
          </a:p>
          <a:p>
            <a:pPr marL="171450" indent="-171450" algn="l" rtl="0">
              <a:buFont typeface="Arial" panose="020B0604020202020204" pitchFamily="34" charset="0"/>
              <a:buChar char="•"/>
              <a:defRPr/>
            </a:pPr>
            <a:r>
              <a:rPr lang="es" b="1" i="0" u="none" baseline="0"/>
              <a:t>Elabore una lista de los principales responsables de la toma de decisiones y de los influenciadores</a:t>
            </a:r>
            <a:r>
              <a:rPr lang="es" b="0" i="0" u="none" baseline="0"/>
              <a:t> que tienen el poder de cambiar la política de educación de los refugiados en el país.</a:t>
            </a:r>
            <a:endParaRPr lang="es" dirty="0">
              <a:cs typeface="Calibri"/>
            </a:endParaRP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36</a:t>
            </a:fld>
            <a:endParaRPr lang="es"/>
          </a:p>
        </p:txBody>
      </p:sp>
    </p:spTree>
    <p:extLst>
      <p:ext uri="{BB962C8B-B14F-4D97-AF65-F5344CB8AC3E}">
        <p14:creationId xmlns:p14="http://schemas.microsoft.com/office/powerpoint/2010/main" val="37374333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Ahora tenemos la lista de los principales responsables de la toma de decisiones y de los influenciadores. Estas son las </a:t>
            </a:r>
            <a:r>
              <a:rPr lang="es" b="1" i="0" u="none" baseline="0"/>
              <a:t>partes interesadas fundamentales</a:t>
            </a:r>
            <a:r>
              <a:rPr lang="es" b="0" i="0" u="none" baseline="0"/>
              <a:t>.</a:t>
            </a:r>
            <a:endParaRPr lang="es" dirty="0"/>
          </a:p>
          <a:p>
            <a:pPr marL="171450" indent="-171450" algn="l" rtl="0">
              <a:buFont typeface="Arial" panose="020B0604020202020204" pitchFamily="34" charset="0"/>
              <a:buChar char="•"/>
            </a:pPr>
            <a:r>
              <a:rPr lang="es" b="0" i="0" u="none" baseline="0"/>
              <a:t>Ahora, realicemos el </a:t>
            </a:r>
            <a:r>
              <a:rPr lang="es" b="1" i="0" u="none" baseline="0"/>
              <a:t>análisis de las partes interesadas</a:t>
            </a:r>
            <a:r>
              <a:rPr lang="es" b="0" i="0" u="none" baseline="0"/>
              <a:t> para comprender mejor su poder y cómo influir en estas. A continuación, realizaremos un "mapa de poder" para identificar a los </a:t>
            </a:r>
            <a:r>
              <a:rPr lang="es" b="1" i="0" u="none" baseline="0"/>
              <a:t>destinatarios principales</a:t>
            </a:r>
            <a:r>
              <a:rPr lang="es" b="0" i="0" u="none" baseline="0"/>
              <a:t> y la forma en que la CO debería centrar sus esfuerzos de incidencia política.</a:t>
            </a:r>
            <a:r>
              <a:rPr lang="es" b="1" i="0" u="none" baseline="0"/>
              <a:t> </a:t>
            </a:r>
            <a:endParaRPr lang="es" dirty="0">
              <a:cs typeface="Calibri"/>
            </a:endParaRPr>
          </a:p>
          <a:p>
            <a:pPr marL="171450" indent="-171450" algn="l" rtl="0">
              <a:buFont typeface="Arial" panose="020B0604020202020204" pitchFamily="34" charset="0"/>
              <a:buChar char="•"/>
            </a:pPr>
            <a:r>
              <a:rPr lang="es" b="0" i="0" u="none" baseline="0"/>
              <a:t>El número de partes interesadas que analice cada grupo dependerá de cuántas se identifiquen en el ejercicio de mapeo del proceso y de cuántos grupos haya. Lo ideal sería que cada grupo tuviera de dos a tres partes interesadas para mapear, especialmente para el ejercicio de mapeo de poder. Si el número es demasiado pequeño, haga la actividad en un solo grupo.</a:t>
            </a:r>
            <a:endParaRPr lang="es" dirty="0">
              <a:cs typeface="Calibri"/>
            </a:endParaRPr>
          </a:p>
          <a:p>
            <a:pPr marL="171450" indent="-171450" algn="l" rtl="0">
              <a:buFont typeface="Arial" panose="020B0604020202020204" pitchFamily="34" charset="0"/>
              <a:buChar char="•"/>
            </a:pPr>
            <a:r>
              <a:rPr lang="es" b="0" i="0" u="none" baseline="0"/>
              <a:t>Para el primer paso, pida a los grupos que llenen la parte 1 de la hoja de trabajo 2: "Análisis de las partes interesadas".</a:t>
            </a:r>
            <a:endParaRPr lang="es" dirty="0">
              <a:cs typeface="Calibri"/>
            </a:endParaRPr>
          </a:p>
          <a:p>
            <a:pPr marL="171450" indent="-171450" algn="l" rtl="0">
              <a:buFont typeface="Arial" panose="020B0604020202020204" pitchFamily="34" charset="0"/>
              <a:buChar char="•"/>
            </a:pPr>
            <a:r>
              <a:rPr lang="es" b="0" i="0" u="none" baseline="0"/>
              <a:t>Para el segundo paso, pida a los grupos que utilicen el análisis que acaban de realizar para trazar un mapa de las partes interesadas fundamentales en la hoja de trabajo 2: "Cuadrícula de mapeo del poder". Pasa a la siguiente diapositiva para mostrarles la cuadrícula y cómo llenarla, por ejemplo: las partes interesadas que tienen niveles de poder tanto medios como altos e interés en la educación de los refugiados deberían colocarse en algún lugar dentro de la sección "Gestionar de cerca" (tenga en cuenta que estas personas a veces se las llama "aliados"); las partes interesadas que tienen niveles de poder medios o altos, pero poco interés en la educación de los refugiados, deberían colocarse en algún lugar dentro de la sección “Mantener la satisfacción" (tenga en cuenta que estas personas a veces se llaman “opositores" y que más adelante veremos cómo convertirlas en aliados); las partes interesadas que tienen un nivel medio a alto de interés, pero poco poder en la educación de los refugiados, deberían colocarse en algún lugar dentro de la sección “Mantener informados" (tenga en cuenta que estas personas siguen siendo importantes, por lo que hay que esforzarse por mantener las relaciones. Sin embargo, la mayor parte de sus esfuerzos deben dirigirse a los que tienen poder para hacer el cambio). También puede consultar las instrucciones sobre cómo realizar el ejercicio de la cuadrícula de mapeo del poder en la página 31 de las Herramientas de Incidencia Política de UNICEF. </a:t>
            </a:r>
          </a:p>
          <a:p>
            <a:pPr marL="171450" indent="-171450" algn="l" rtl="0">
              <a:buFont typeface="Arial" panose="020B0604020202020204" pitchFamily="34" charset="0"/>
              <a:buChar char="•"/>
            </a:pPr>
            <a:r>
              <a:rPr lang="es" b="0" i="0" u="none" baseline="0"/>
              <a:t>Cuando hayan terminado, pida a cada grupo que coloque a sus partes interesadas en la cuadrícula a gran escala y que explique brevemente sus razonamientos, cambiando la posición de las partes interesadas según los debates en clase.</a:t>
            </a:r>
          </a:p>
          <a:p>
            <a:pPr marL="171450" indent="-171450" algn="l" rtl="0">
              <a:buFont typeface="Arial" panose="020B0604020202020204" pitchFamily="34" charset="0"/>
              <a:buChar char="•"/>
            </a:pPr>
            <a:r>
              <a:rPr lang="es" b="0" i="0" u="none" baseline="0"/>
              <a:t>Utilizando el proceso de la derecha, pida a la clase como grupo que seleccione sus principales destinatarios de incidencia política. Tenga en cuenta que las personas de estas secciones de la cuadrícula serán tanto aliados como opositores. Los opositores serán más difíciles de influenciar y, por lo tanto, tardará más tiempo, pero esta inversión podría merecer la pena a largo plazo. Por el momento, sugiera que no excluyan a los opositores, únicamente porque piensen que será demasiado difícil o tardará más tiempo influir en ellos, ya que evaluaremos este punto con más detalle en la próxima sesión y entonces podremos tomar una decisión definitiva. En cuanto a si la CO tiene la capacidad de influir en el destinatario, pida a los participantes que piensen si la CO tiene acceso a esta persona o podría tenerlo, tanto directamente como a través de un tercero (un aliado, un socio) o un influenciador. Subraye también que es importante que la CO no se extienda demasiado, es decir, que intente influir en demasiados destinatarios, por lo que, en la medida de lo posible, trate de mantener la lista corta y estratégica.</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37</a:t>
            </a:fld>
            <a:endParaRPr lang="es"/>
          </a:p>
        </p:txBody>
      </p:sp>
    </p:spTree>
    <p:extLst>
      <p:ext uri="{BB962C8B-B14F-4D97-AF65-F5344CB8AC3E}">
        <p14:creationId xmlns:p14="http://schemas.microsoft.com/office/powerpoint/2010/main" val="10786580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Como se ha descrito en la diapositiva anterior, pida a los grupos que utilicen su análisis para trazar el mapa de las partes interesadas fundamentales en la cuadrícula del mapa de poder. Las partes interesadas que tienen niveles medios o altos de poder e interés en la educación de los refugiados deberían colocarse en algún lugar dentro de la sección "Gestionar de cerca" (tenga en cuenta que estas personas a veces se llaman "aliados"); las partes interesadas que tienen niveles medios o altos de poder, pero poco interés en la educación de los refugiados, deberían colocarse en algún lugar dentro de la sección "Mantener la satisfacción" (tenga en cuenta que estas personas a veces se llaman “opositores" y veremos cómo convertirlas en aliados más adelante); las partes interesadas que tienen un nivel de medio a alto de interés, pero poco poder en la educación de los refugiados, deberían colocarse en algún lugar dentro de la sección “Mantenerse informados" (tenga en cuenta que estas personas aún son importantes, por lo que hay que esforzarse por mantener las relaciones, pero la mayor parte de sus esfuerzos deben dirigirse a los que tienen el poder para hacer el cambio). También puede consultar las instrucciones sobre cómo realizar el ejercicio de la cuadrícula de mapeo del poder en la página 31 de las Herramientas de Incidencia Política de UNICEF. </a:t>
            </a:r>
          </a:p>
          <a:p>
            <a:pPr marL="171450" indent="-171450" algn="l" rtl="0">
              <a:buFont typeface="Arial" panose="020B0604020202020204" pitchFamily="34" charset="0"/>
              <a:buChar char="•"/>
              <a:defRPr/>
            </a:pPr>
            <a:r>
              <a:rPr lang="es" b="0" i="0" u="none" baseline="0">
                <a:latin typeface="Calibri"/>
                <a:ea typeface="Calibri"/>
                <a:cs typeface="Calibri"/>
                <a:sym typeface="Calibri"/>
              </a:rPr>
              <a:t>Receso y despedida por el día.</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39</a:t>
            </a:fld>
            <a:endParaRPr lang="es"/>
          </a:p>
        </p:txBody>
      </p:sp>
    </p:spTree>
    <p:extLst>
      <p:ext uri="{BB962C8B-B14F-4D97-AF65-F5344CB8AC3E}">
        <p14:creationId xmlns:p14="http://schemas.microsoft.com/office/powerpoint/2010/main" val="26716302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Debata que, una vez identificados los destinatarios fundamentales, tenemos que analizar detenidamente cómo podemos influir en ellos para que actúen de forma diferente y en el sentido que deseamos. </a:t>
            </a:r>
          </a:p>
          <a:p>
            <a:pPr marL="171450" indent="-171450" algn="l" rtl="0">
              <a:buFont typeface="Arial" panose="020B0604020202020204" pitchFamily="34" charset="0"/>
              <a:buChar char="•"/>
            </a:pPr>
            <a:r>
              <a:rPr lang="es" b="0" i="0" u="none" baseline="0"/>
              <a:t>Vuelva a consultar lo que el ejercicio de mapeo de poder nos mostró: que algunos destinatarios con poder son "opositores" a nuestro tema y es menos probable que hagan el cambio que queremos, por lo que habrá que sopesar en cómo atraerlos.</a:t>
            </a:r>
          </a:p>
          <a:p>
            <a:pPr marL="171450" indent="-171450" algn="l" rtl="0">
              <a:buFont typeface="Arial" panose="020B0604020202020204" pitchFamily="34" charset="0"/>
              <a:buChar char="•"/>
            </a:pPr>
            <a:r>
              <a:rPr lang="es" b="0" i="0" u="none" baseline="0"/>
              <a:t>Enfatice que es importante entender qué hace que la gente cambie (refiriéndose a la ecuación anterior), porque la mayoría de las veces, no basta con apelar a su buena conciencia y decir que es lo correcto. Hay que apelar a su propio interés (la mejora de la educación de los refugiados podría traerles otros beneficios sociales o económicos que les interesan más) o a su deber de llevar a cabo el cambio que se pide (las obligaciones del Líbano en virtud de la CDN y el GCR), así como proporcionarles pruebas de qué tipo de cambio redundaría en su beneficio. </a:t>
            </a:r>
          </a:p>
          <a:p>
            <a:pPr marL="171450" indent="-171450" algn="l" rtl="0">
              <a:buFont typeface="Arial" panose="020B0604020202020204" pitchFamily="34" charset="0"/>
              <a:buChar char="•"/>
            </a:pPr>
            <a:r>
              <a:rPr lang="es" b="0" i="0" u="none" baseline="0"/>
              <a:t>Las personas también pueden verse influidas por sus relaciones y recibirán el impulso para actuar de personas a las que respetan (compañeros, líderes, asesores, familia) o que tienen influencia en el público o en los votantes (las celebridades, por ejemplo). Al contrario, también pueden verse presionados a actuar por la atención negativa de los medios de comunicación o por los llamados de sus principales grupos de interés para que actúen (el electorado y el sector empresarial). </a:t>
            </a:r>
          </a:p>
          <a:p>
            <a:pPr marL="171450" indent="-171450" algn="l" rtl="0">
              <a:buFont typeface="Arial" panose="020B0604020202020204" pitchFamily="34" charset="0"/>
              <a:buChar char="•"/>
            </a:pPr>
            <a:r>
              <a:rPr lang="es" b="0" i="0" u="none" baseline="0"/>
              <a:t>Por último, hay que mostrarles la solución al problema y lo que pueden hacer para que se genere el cambio.</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41</a:t>
            </a:fld>
            <a:endParaRPr lang="es"/>
          </a:p>
        </p:txBody>
      </p:sp>
    </p:spTree>
    <p:extLst>
      <p:ext uri="{BB962C8B-B14F-4D97-AF65-F5344CB8AC3E}">
        <p14:creationId xmlns:p14="http://schemas.microsoft.com/office/powerpoint/2010/main" val="19864031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Use la parte 2 de la hoja de trabajo 2.</a:t>
            </a:r>
            <a:endParaRPr lang="es" dirty="0">
              <a:cs typeface="Calibri"/>
            </a:endParaRP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42</a:t>
            </a:fld>
            <a:endParaRPr lang="es"/>
          </a:p>
        </p:txBody>
      </p:sp>
    </p:spTree>
    <p:extLst>
      <p:ext uri="{BB962C8B-B14F-4D97-AF65-F5344CB8AC3E}">
        <p14:creationId xmlns:p14="http://schemas.microsoft.com/office/powerpoint/2010/main" val="34015401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Use la parte 2 de la hoja de trabajo 2.</a:t>
            </a:r>
            <a:endParaRPr lang="es" dirty="0">
              <a:cs typeface="Calibri"/>
            </a:endParaRP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43</a:t>
            </a:fld>
            <a:endParaRPr lang="es"/>
          </a:p>
        </p:txBody>
      </p:sp>
    </p:spTree>
    <p:extLst>
      <p:ext uri="{BB962C8B-B14F-4D97-AF65-F5344CB8AC3E}">
        <p14:creationId xmlns:p14="http://schemas.microsoft.com/office/powerpoint/2010/main" val="3496364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Tenga en cuenta que deberían elaborar sus mensajes de manera que cualquiera pueda utilizarlos: desde un colega que no conozca el tema hasta el Director del País.</a:t>
            </a: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44</a:t>
            </a:fld>
            <a:endParaRPr lang="es"/>
          </a:p>
        </p:txBody>
      </p:sp>
    </p:spTree>
    <p:extLst>
      <p:ext uri="{BB962C8B-B14F-4D97-AF65-F5344CB8AC3E}">
        <p14:creationId xmlns:p14="http://schemas.microsoft.com/office/powerpoint/2010/main" val="1301406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Centrarse en por qué se imparte esta capacitación, cuál es la oportunidad y cómo tenemos que aprovecharla. </a:t>
            </a:r>
          </a:p>
          <a:p>
            <a:pPr marL="171450" indent="-171450" algn="l" rtl="0">
              <a:buFont typeface="Arial" panose="020B0604020202020204" pitchFamily="34" charset="0"/>
              <a:buChar char="•"/>
            </a:pPr>
            <a:r>
              <a:rPr lang="es" b="0" i="0" u="none" baseline="0"/>
              <a:t>Hay que tener en cuenta que muchos de los participantes ya han realizado actividades de incidencia política. El objetivo del taller es garantizar que todos entiendan el proceso para hacer una buena labor de incidencia política y sentar las bases de un buen plan.</a:t>
            </a:r>
            <a:endParaRPr lang="es" dirty="0">
              <a:cs typeface="Calibri"/>
            </a:endParaRPr>
          </a:p>
          <a:p>
            <a:pPr marL="171450" indent="-171450" algn="l" rtl="0">
              <a:buFont typeface="Arial" panose="020B0604020202020204" pitchFamily="34" charset="0"/>
              <a:buChar char="•"/>
            </a:pPr>
            <a:r>
              <a:rPr lang="es" b="0" i="0" u="none" baseline="0"/>
              <a:t>Si la sesión propuesta de planificación de acciones de incidencia se lleva a cabo después de esta capacitación, también hay que tener en cuenta cómo se vincula esta capacitación: el trabajo que realicen en esta capacitación y el proyecto de plan de incidencia política que se elabore aportarán mucha información para esta sesión. </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a:t>
            </a:fld>
            <a:endParaRPr lang="es" dirty="0"/>
          </a:p>
        </p:txBody>
      </p:sp>
    </p:spTree>
    <p:extLst>
      <p:ext uri="{BB962C8B-B14F-4D97-AF65-F5344CB8AC3E}">
        <p14:creationId xmlns:p14="http://schemas.microsoft.com/office/powerpoint/2010/main" val="13353121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45</a:t>
            </a:fld>
            <a:endParaRPr lang="es" dirty="0"/>
          </a:p>
        </p:txBody>
      </p:sp>
    </p:spTree>
    <p:extLst>
      <p:ext uri="{BB962C8B-B14F-4D97-AF65-F5344CB8AC3E}">
        <p14:creationId xmlns:p14="http://schemas.microsoft.com/office/powerpoint/2010/main" val="19485337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Hable más sobre el paso 2 de la receta: “Evidencias: comprobación del problema". Comience con los ejemplos que se presentan a continuación y luego explique por qué las evidencias son importantes para la incidencia política (vea la siguiente diapositiva).</a:t>
            </a:r>
          </a:p>
          <a:p>
            <a:pPr marL="171450" indent="-171450" algn="l" rtl="0">
              <a:buFont typeface="Arial" panose="020B0604020202020204" pitchFamily="34" charset="0"/>
              <a:buChar char="•"/>
            </a:pPr>
            <a:r>
              <a:rPr lang="es" b="0" i="0" u="none" baseline="0"/>
              <a:t>Ejemplos que puede utilizar al hablar de estos puntos: la opinión de los expertos (informes de Salud Mental y Apoyo Psicosocial [Mental Health and Psycho-Social Support, MHPSS] de SC), análisis estadístico (el informe "¿Qué quieren los niños? Quieren una educación"), voces/testimonios de los niños (el informe "Horrores que nunca olvidaré"), programación eficaz (el informe "Prácticas prometedoras en la educación de los refugiados"), análisis financiero (financiación humanitaria de la Educación en Emergencias [Education in Emergencies, EIE]).</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46</a:t>
            </a:fld>
            <a:endParaRPr lang="es"/>
          </a:p>
        </p:txBody>
      </p:sp>
    </p:spTree>
    <p:extLst>
      <p:ext uri="{BB962C8B-B14F-4D97-AF65-F5344CB8AC3E}">
        <p14:creationId xmlns:p14="http://schemas.microsoft.com/office/powerpoint/2010/main" val="21614695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47</a:t>
            </a:fld>
            <a:endParaRPr lang="es"/>
          </a:p>
        </p:txBody>
      </p:sp>
    </p:spTree>
    <p:extLst>
      <p:ext uri="{BB962C8B-B14F-4D97-AF65-F5344CB8AC3E}">
        <p14:creationId xmlns:p14="http://schemas.microsoft.com/office/powerpoint/2010/main" val="21630636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En cuanto a las pruebas que faltan, puede que los participantes hayan tomado nota en sus hojas de trabajo de análisis de las partes interesadas y de los destinatarios. Si es así, remítalos a estas o pídales que también piensen en esta pregunta de esta manera, por ejemplo: ¿qué pruebas necesitamos recopilar para influir en el destinatario 1, 2 o 3?</a:t>
            </a:r>
          </a:p>
          <a:p>
            <a:pPr marL="171450" indent="-171450" algn="l" rtl="0">
              <a:buFont typeface="Arial" panose="020B0604020202020204" pitchFamily="34" charset="0"/>
              <a:buChar char="•"/>
            </a:pPr>
            <a:r>
              <a:rPr lang="es" b="0" i="0" u="none" baseline="0"/>
              <a:t>Capte las ideas del grupo en el documento de Google compartido. </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48</a:t>
            </a:fld>
            <a:endParaRPr lang="es"/>
          </a:p>
        </p:txBody>
      </p:sp>
    </p:spTree>
    <p:extLst>
      <p:ext uri="{BB962C8B-B14F-4D97-AF65-F5344CB8AC3E}">
        <p14:creationId xmlns:p14="http://schemas.microsoft.com/office/powerpoint/2010/main" val="271898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panose="020B0604020202020204" pitchFamily="34" charset="0"/>
              <a:buChar char="•"/>
            </a:pPr>
            <a:r>
              <a:rPr lang="es" b="0" i="0" u="none" baseline="0"/>
              <a:t>Asigne a cada grupo un destinatario diferente en el que centrarse.</a:t>
            </a:r>
          </a:p>
          <a:p>
            <a:pPr marL="171450" indent="-171450" algn="l" rtl="0">
              <a:buFont typeface="Arial" panose="020B0604020202020204" pitchFamily="34" charset="0"/>
              <a:buChar char="•"/>
            </a:pPr>
            <a:r>
              <a:rPr lang="es" b="0" i="0" u="none" baseline="0"/>
              <a:t>Explique el concepto de "discurso de ascensor": debería estar en capacidad de explicar su tema de incidencia política de forma rápida y fácil de entender. Una manera útil de practicarlo es imaginar que solo tiene el tiempo que se tarda en subir a un ascensor, por ejemplo, de 30 a 60 segundos, para presentar su problema y su solución. </a:t>
            </a:r>
            <a:endParaRPr lang="es" dirty="0">
              <a:cs typeface="Calibri"/>
            </a:endParaRPr>
          </a:p>
          <a:p>
            <a:pPr marL="171450" indent="-171450" algn="l" rtl="0">
              <a:buFont typeface="Arial" panose="020B0604020202020204" pitchFamily="34" charset="0"/>
              <a:buChar char="•"/>
            </a:pPr>
            <a:r>
              <a:rPr lang="es" b="0" i="0" u="none" baseline="0"/>
              <a:t>Recuerde al grupo que debe formular su mensaje utilizando la fórmula Declaración+Evidencia+Ejemplo+Acción, como se indica de nuevo en la hoja de trabajo 4. </a:t>
            </a:r>
            <a:r>
              <a:rPr lang="es" sz="1200" b="0" i="0" u="none" baseline="0"/>
              <a:t>En la segunda parte de la hoja de trabajo </a:t>
            </a:r>
            <a:r>
              <a:rPr lang="es" b="0" i="0" u="none" baseline="0"/>
              <a:t>4</a:t>
            </a:r>
            <a:r>
              <a:rPr lang="es" sz="1200" b="0" i="0" u="none" baseline="0"/>
              <a:t>, recuerde que debe tener en cuenta los intereses y las motivaciones de sus destinatarios, remitiéndose a su a</a:t>
            </a:r>
            <a:r>
              <a:rPr lang="es" b="0" i="0" u="none" baseline="0"/>
              <a:t>nálisis de las partes interesadas (parte 2 de la hoja de trabajo 2) cuando sea necesario.</a:t>
            </a:r>
            <a:endParaRPr lang="es" dirty="0">
              <a:cs typeface="Calibri"/>
            </a:endParaRPr>
          </a:p>
          <a:p>
            <a:pPr marL="171450" indent="-171450" algn="l" rtl="0">
              <a:buFont typeface="Arial" panose="020B0604020202020204" pitchFamily="34" charset="0"/>
              <a:buChar char="•"/>
            </a:pPr>
            <a:r>
              <a:rPr lang="es" b="0" i="0" u="none" baseline="0"/>
              <a:t>Cuando los grupos se reúnan para realizar sus juegos de dramatización, pídales que analicen si cada discurso de ascensor está suficientemente orientado a las motivaciones del destinatario y si lo impulsará a la acción. Pídales también que reflexionen sobre lo que creen que el destinatario estaba pensando mientras escuchaba el discurso: ¿qué preocupaciones tendría?, y si el discurso podría ser más persuasivo si viniera de otra persona. </a:t>
            </a:r>
          </a:p>
          <a:p>
            <a:pPr marL="171450" indent="-171450" algn="l" rtl="0">
              <a:buFont typeface="Arial" panose="020B0604020202020204" pitchFamily="34" charset="0"/>
              <a:buChar char="•"/>
            </a:pPr>
            <a:r>
              <a:rPr lang="es" b="0" i="0" u="none" baseline="0"/>
              <a:t>Pide al escriba que redacte el discurso de cada grupo como un borrador de mensaje de incidencia política (con las mejoras que haya debatido el grupo) para agregarlo a la sección 8 de la estrategia, compartida en el documento de Google. </a:t>
            </a:r>
            <a:endParaRPr lang="es" dirty="0">
              <a:cs typeface="Calibri"/>
            </a:endParaRPr>
          </a:p>
          <a:p>
            <a:pPr marL="171450" indent="-171450" algn="l" rtl="0">
              <a:buFont typeface="Arial" panose="020B0604020202020204" pitchFamily="34" charset="0"/>
              <a:buChar char="•"/>
            </a:pPr>
            <a:r>
              <a:rPr lang="es" b="0" i="0" u="none" baseline="0"/>
              <a:t>Guarde la hoja de trabajo 4 para consulta adicional cuando sea necesario.</a:t>
            </a:r>
            <a:endParaRPr lang="es" dirty="0">
              <a:cs typeface="Calibri"/>
            </a:endParaRP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49</a:t>
            </a:fld>
            <a:endParaRPr lang="es"/>
          </a:p>
        </p:txBody>
      </p:sp>
    </p:spTree>
    <p:extLst>
      <p:ext uri="{BB962C8B-B14F-4D97-AF65-F5344CB8AC3E}">
        <p14:creationId xmlns:p14="http://schemas.microsoft.com/office/powerpoint/2010/main" val="35423398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Tenga en cuenta que esto no significa que SC deje de ejercer presión sobre un destinatario si existe un "mejor mensajero". Más bien, el "mejor mensajero" debería considerarse como "mensajeros adicionales" que apoyan los esfuerzos de incidencia de SC. Sin embargo, en algunas circunstancias, puede ser demasiado arriesgado para SC impulsar un tema con un destinatario, por lo que será más seguro utilizar solo un "mejor mensajero". </a:t>
            </a:r>
          </a:p>
          <a:p>
            <a:pPr marL="171450" indent="-171450" algn="l" rtl="0">
              <a:buFont typeface="Arial" panose="020B0604020202020204" pitchFamily="34" charset="0"/>
              <a:buChar char="•"/>
            </a:pPr>
            <a:r>
              <a:rPr lang="es" b="0" i="0" u="none" baseline="0"/>
              <a:t>Enfatice que, en todas las circunstancias, se deberá considerar si existe algún riesgo para los "mejores mensajeros" antes de que emprendan la incidencia política en nombre de SC, conversarlo con ellos e incluirlo en su evaluación de riesgos (de la que hablaremos más adelante en la capacitación). </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51</a:t>
            </a:fld>
            <a:endParaRPr lang="es"/>
          </a:p>
        </p:txBody>
      </p:sp>
    </p:spTree>
    <p:extLst>
      <p:ext uri="{BB962C8B-B14F-4D97-AF65-F5344CB8AC3E}">
        <p14:creationId xmlns:p14="http://schemas.microsoft.com/office/powerpoint/2010/main" val="2904006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Exponga brevemente la importancia de que la CO planifique qué productos de incidencia política elaborará para apoyar sus esfuerzos en esta área. Lo esencial será un conjunto de mensajes esenciales de incidencia política y un informe de antecedentes sobre la situación de la educación de los refugiados en el contexto del país. Este tipo de productos le ayudarán a usted y a sus colegas a prepararse para las reuniones con los destinatarios y también para informar a los colegas de SC en el ámbito internacional. También debería elaborarse una versión de este informe para los destinatarios y dejarla en las reuniones.</a:t>
            </a:r>
          </a:p>
          <a:p>
            <a:pPr marL="171450" indent="-171450" algn="l" rtl="0">
              <a:buFont typeface="Arial" panose="020B0604020202020204" pitchFamily="34" charset="0"/>
              <a:buChar char="•"/>
            </a:pPr>
            <a:r>
              <a:rPr lang="es" b="0" i="0" u="none" baseline="0"/>
              <a:t>Igualmente, será importante identificar los resultados basados en pruebas que la CO tiene la capacidad de producir, por ejemplo: evaluaciones, evaluaciones de programas, consultas a los niños, y cómo podrían utilizarse para la incidencia política, por ejemplo: para ayudar a crear más informes breves sobre temas específicos, redactar un informe de investigación o elaborar un informe de incidencia política para influir en un evento nacional o internacional.</a:t>
            </a:r>
            <a:endParaRPr lang="es" dirty="0">
              <a:cs typeface="Calibri"/>
            </a:endParaRPr>
          </a:p>
          <a:p>
            <a:pPr marL="171450" indent="-171450" algn="l" rtl="0">
              <a:buFont typeface="Arial" panose="020B0604020202020204" pitchFamily="34" charset="0"/>
              <a:buChar char="•"/>
            </a:pPr>
            <a:r>
              <a:rPr lang="es" b="0" i="0" u="none" baseline="0"/>
              <a:t>Para concentrar los esfuerzos, es estratégico examinar primero las oportunidades de incidencia política en las que se quiere influir y luego decidir qué investigación o productos tendrían el mayor impacto. Lo debatiremos con mayor detalle en la próxima sesión.</a:t>
            </a: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52</a:t>
            </a:fld>
            <a:endParaRPr lang="es"/>
          </a:p>
        </p:txBody>
      </p:sp>
    </p:spTree>
    <p:extLst>
      <p:ext uri="{BB962C8B-B14F-4D97-AF65-F5344CB8AC3E}">
        <p14:creationId xmlns:p14="http://schemas.microsoft.com/office/powerpoint/2010/main" val="11356232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Observe que las principales oportunidades de incidencia política en relación con la educación de los refugiados son los eventos regionales y mundiales (el Foro Mundial sobre los Refugiados, las conferencias regionales sobre Siria), los días internacionales (para los niños, los refugiados, la educación), los aniversarios (Siria), los momentos de presentación de informes de la ONU (Foro Mundial sobre los Refugiados [Global Refugee Forum, GRF], CDN, los objetivos de desarrollo sostenible (ODS). No solo es probable que haya interés nacional o internacional en estos eventos, sino que los responsables de la toma de decisiones también se comprometerán. En tal sentido, es el momento ideal para intentar influir en su posición y ejercer presión para que apoyen el resultado que usted desea.</a:t>
            </a:r>
          </a:p>
          <a:p>
            <a:pPr marL="171450" indent="-171450" algn="l" rtl="0">
              <a:buFont typeface="Arial" panose="020B0604020202020204" pitchFamily="34" charset="0"/>
              <a:buChar char="•"/>
            </a:pPr>
            <a:r>
              <a:rPr lang="es" b="0" i="0" u="none" baseline="0"/>
              <a:t>Hable también de cómo tienen que estar preparados para aprovechar al máximo las oportunidades de incidencia política </a:t>
            </a:r>
            <a:r>
              <a:rPr lang="es" b="0" i="1" u="none" baseline="0"/>
              <a:t>ad hoc</a:t>
            </a:r>
            <a:r>
              <a:rPr lang="es" b="0" i="0" u="none" baseline="0"/>
              <a:t>, especialmente cuando los medios de comunicación ponen el foco en su tema (la cobertura de los medios de comunicación de la crisis europea de refugiados, la foto de un niño refugiado ahogado; la foto de un niño pequeño en una ambulancia en Siria).</a:t>
            </a:r>
            <a:endParaRPr lang="es" dirty="0">
              <a:cs typeface="Calibri"/>
            </a:endParaRPr>
          </a:p>
          <a:p>
            <a:pPr marL="171450" indent="-171450" algn="l" rtl="0">
              <a:buFont typeface="Arial" panose="020B0604020202020204" pitchFamily="34" charset="0"/>
              <a:buChar char="•"/>
            </a:pPr>
            <a:r>
              <a:rPr lang="es" b="0" i="0" u="none" baseline="0"/>
              <a:t>Pida al grupo que piense también en los días nacionales importantes (las fechas de regreso a la escuela) y que los eventos locales como este pueden ser igualmente útiles.</a:t>
            </a:r>
          </a:p>
          <a:p>
            <a:pPr marL="0" indent="0" algn="l" rtl="0">
              <a:buFont typeface="Arial" panose="020B0604020202020204" pitchFamily="34" charset="0"/>
              <a:buNone/>
            </a:pPr>
            <a:r>
              <a:rPr lang="es" b="0" i="0" u="none" baseline="0"/>
              <a:t>  </a:t>
            </a:r>
          </a:p>
          <a:p>
            <a:endParaRPr lang="es" dirty="0"/>
          </a:p>
        </p:txBody>
      </p:sp>
      <p:sp>
        <p:nvSpPr>
          <p:cNvPr id="4" name="Slide Number Placeholder 3"/>
          <p:cNvSpPr>
            <a:spLocks noGrp="1"/>
          </p:cNvSpPr>
          <p:nvPr>
            <p:ph type="sldNum" sz="quarter" idx="10"/>
          </p:nvPr>
        </p:nvSpPr>
        <p:spPr/>
        <p:txBody>
          <a:bodyPr/>
          <a:lstStyle/>
          <a:p>
            <a:pPr algn="l" rtl="0"/>
            <a:fld id="{23FFFF08-BA74-3E4E-B67B-CFCBDE5D9836}" type="slidenum">
              <a:rPr/>
              <a:t>53</a:t>
            </a:fld>
            <a:endParaRPr lang="es"/>
          </a:p>
        </p:txBody>
      </p:sp>
    </p:spTree>
    <p:extLst>
      <p:ext uri="{BB962C8B-B14F-4D97-AF65-F5344CB8AC3E}">
        <p14:creationId xmlns:p14="http://schemas.microsoft.com/office/powerpoint/2010/main" val="22456149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Observe que las principales oportunidades de incidencia política en relación con la educación de los refugiados son los eventos regionales y mundiales (el Foro Mundial sobre los Refugiados, las conferencias regionales sobre Siria), los días internacionales (para los niños, los refugiados, la educación), los aniversarios (Siria), los momentos de presentación de informes de la ONU (Foro Mundial sobre los Refugiados [Global Refugee Forum, GRF], CDN, los objetivos de desarrollo sostenible (ODS). No solo es probable que haya interés nacional o internacional en estos eventos, sino que los responsables de la toma de decisiones también se comprometerán. En tal sentido, es el momento ideal para intentar influir en su posición y ejercer presión para que apoyen el resultado que usted desea.</a:t>
            </a:r>
          </a:p>
          <a:p>
            <a:pPr marL="171450" indent="-171450" algn="l" rtl="0">
              <a:buFont typeface="Arial" panose="020B0604020202020204" pitchFamily="34" charset="0"/>
              <a:buChar char="•"/>
            </a:pPr>
            <a:r>
              <a:rPr lang="es" b="0" i="0" u="none" baseline="0"/>
              <a:t>Hable también de cómo tienen que estar preparados para aprovechar al máximo las oportunidades de incidencia política </a:t>
            </a:r>
            <a:r>
              <a:rPr lang="es" b="0" i="1" u="none" baseline="0"/>
              <a:t>ad hoc</a:t>
            </a:r>
            <a:r>
              <a:rPr lang="es" b="0" i="0" u="none" baseline="0"/>
              <a:t>, especialmente cuando los medios de comunicación ponen el foco en su tema (la cobertura de los medios de comunicación de la crisis europea de refugiados, la foto de un niño refugiado ahogado; la foto de un niño pequeño en una ambulancia en Siria).</a:t>
            </a:r>
            <a:endParaRPr lang="es" dirty="0">
              <a:cs typeface="Calibri"/>
            </a:endParaRPr>
          </a:p>
          <a:p>
            <a:pPr marL="171450" indent="-171450" algn="l" rtl="0">
              <a:buFont typeface="Arial" panose="020B0604020202020204" pitchFamily="34" charset="0"/>
              <a:buChar char="•"/>
            </a:pPr>
            <a:r>
              <a:rPr lang="es" b="0" i="0" u="none" baseline="0"/>
              <a:t>Pida al grupo que piense también en los días nacionales importantes (las fechas de regreso a la escuela) y que los eventos locales como este pueden ser igualmente útiles.</a:t>
            </a: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54</a:t>
            </a:fld>
            <a:endParaRPr lang="es"/>
          </a:p>
        </p:txBody>
      </p:sp>
    </p:spTree>
    <p:extLst>
      <p:ext uri="{BB962C8B-B14F-4D97-AF65-F5344CB8AC3E}">
        <p14:creationId xmlns:p14="http://schemas.microsoft.com/office/powerpoint/2010/main" val="12629149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Explique que las "tácticas" son diferentes actividades para aumentar la c</a:t>
            </a:r>
            <a:r>
              <a:rPr lang="es" sz="1200" b="0" i="0" u="none" kern="1200" baseline="0">
                <a:solidFill>
                  <a:schemeClr val="tx1"/>
                </a:solidFill>
                <a:effectLst/>
                <a:latin typeface="+mn-lt"/>
                <a:ea typeface="+mn-ea"/>
                <a:cs typeface="+mn-cs"/>
              </a:rPr>
              <a:t>oncienciación sobre su tema de incidencia política, facilitar la discusión o generar debate </a:t>
            </a:r>
            <a:r>
              <a:rPr lang="es" b="0" i="0" u="none" baseline="0"/>
              <a:t>y</a:t>
            </a:r>
            <a:r>
              <a:rPr lang="es" sz="1200" b="0" i="0" u="none" kern="1200" baseline="0">
                <a:solidFill>
                  <a:schemeClr val="tx1"/>
                </a:solidFill>
                <a:effectLst/>
                <a:latin typeface="+mn-lt"/>
                <a:ea typeface="+mn-ea"/>
                <a:cs typeface="+mn-cs"/>
              </a:rPr>
              <a:t> propiciar el apoyo y la acción.</a:t>
            </a:r>
          </a:p>
          <a:p>
            <a:pPr marL="171450" indent="-171450" algn="l" rtl="0">
              <a:buFont typeface="Arial" panose="020B0604020202020204" pitchFamily="34" charset="0"/>
              <a:buChar char="•"/>
            </a:pPr>
            <a:r>
              <a:rPr lang="es" sz="1200" b="0" i="0" u="none" kern="1200" baseline="0">
                <a:solidFill>
                  <a:schemeClr val="tx1"/>
                </a:solidFill>
                <a:effectLst/>
                <a:latin typeface="+mn-lt"/>
                <a:ea typeface="+mn-ea"/>
                <a:cs typeface="+mn-cs"/>
              </a:rPr>
              <a:t>A partir de los ejemplos anteriores, explique que la incidencia política, las campañas y los medios de comunicación </a:t>
            </a:r>
            <a:r>
              <a:rPr lang="es" b="0" i="0" u="none" baseline="0"/>
              <a:t>normalmente funcionan</a:t>
            </a:r>
            <a:r>
              <a:rPr lang="es" sz="1200" b="0" i="0" u="none" kern="1200" baseline="0">
                <a:solidFill>
                  <a:schemeClr val="tx1"/>
                </a:solidFill>
                <a:effectLst/>
                <a:latin typeface="+mn-lt"/>
                <a:ea typeface="+mn-ea"/>
                <a:cs typeface="+mn-cs"/>
              </a:rPr>
              <a:t> estrechamente</a:t>
            </a:r>
            <a:r>
              <a:rPr lang="es" b="0" i="0" u="none" baseline="0"/>
              <a:t>, por lo que</a:t>
            </a:r>
            <a:r>
              <a:rPr lang="es" sz="1200" b="0" i="0" u="none" kern="1200" baseline="0">
                <a:solidFill>
                  <a:schemeClr val="tx1"/>
                </a:solidFill>
                <a:effectLst/>
                <a:latin typeface="+mn-lt"/>
                <a:ea typeface="+mn-ea"/>
                <a:cs typeface="+mn-cs"/>
              </a:rPr>
              <a:t> es importante coordinar </a:t>
            </a:r>
            <a:r>
              <a:rPr lang="es" b="0" i="0" u="none" baseline="0"/>
              <a:t>las tácticas de cara al</a:t>
            </a:r>
            <a:r>
              <a:rPr lang="es" sz="1200" b="0" i="0" u="none" kern="1200" baseline="0">
                <a:solidFill>
                  <a:schemeClr val="tx1"/>
                </a:solidFill>
                <a:effectLst/>
                <a:latin typeface="+mn-lt"/>
                <a:ea typeface="+mn-ea"/>
                <a:cs typeface="+mn-cs"/>
              </a:rPr>
              <a:t> público. Como veremos más adelante en la sesión, trabajar con los socios para redactar informes conjuntos y convocar conjuntamente presentaciones, eventos y reuniones puede ser eficaz.</a:t>
            </a:r>
            <a:endParaRPr lang="es" sz="1200" b="0" i="0" kern="1200" dirty="0">
              <a:solidFill>
                <a:schemeClr val="tx1"/>
              </a:solidFill>
              <a:effectLst/>
              <a:latin typeface="+mn-lt"/>
              <a:cs typeface="Calibri"/>
            </a:endParaRPr>
          </a:p>
          <a:p>
            <a:pPr marL="171450" indent="-171450" algn="l" rtl="0">
              <a:buFont typeface="Arial" panose="020B0604020202020204" pitchFamily="34" charset="0"/>
              <a:buChar char="•"/>
            </a:pPr>
            <a:r>
              <a:rPr lang="es" sz="1200" b="1" i="0" u="none" kern="1200" baseline="0">
                <a:solidFill>
                  <a:schemeClr val="tx1"/>
                </a:solidFill>
                <a:effectLst/>
                <a:latin typeface="+mn-lt"/>
                <a:ea typeface="+mn-ea"/>
                <a:cs typeface="+mn-cs"/>
              </a:rPr>
              <a:t>¿Algunos buenos ejemplos para incluir aquí? </a:t>
            </a:r>
            <a:r>
              <a:rPr lang="es" sz="1200" b="0" i="0" u="none" kern="1200" baseline="0">
                <a:solidFill>
                  <a:schemeClr val="tx1"/>
                </a:solidFill>
                <a:effectLst/>
                <a:latin typeface="+mn-lt"/>
                <a:ea typeface="+mn-ea"/>
                <a:cs typeface="+mn-cs"/>
              </a:rPr>
              <a:t>En cuanto a los recursos publicitarios, viene a la mente el aula siria bombardeada que SCUK montó en el exterior del Parlamento del Reino Unido: </a:t>
            </a:r>
            <a:r>
              <a:rPr lang="es" b="0" i="0" u="none" baseline="0">
                <a:hlinkClick r:id="rId3"/>
              </a:rPr>
              <a:t>https://www.pond5.com/stock-footage/item/110308560-syrian-classroom-recreated-outside-british-parliament-kids-c</a:t>
            </a:r>
            <a:endParaRPr lang="es" b="1" dirty="0"/>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55</a:t>
            </a:fld>
            <a:endParaRPr lang="es"/>
          </a:p>
        </p:txBody>
      </p:sp>
    </p:spTree>
    <p:extLst>
      <p:ext uri="{BB962C8B-B14F-4D97-AF65-F5344CB8AC3E}">
        <p14:creationId xmlns:p14="http://schemas.microsoft.com/office/powerpoint/2010/main" val="3555066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Actividad: </a:t>
            </a:r>
            <a:endParaRPr lang="es" dirty="0"/>
          </a:p>
          <a:p>
            <a:pPr marL="171450" indent="-171450" algn="l" rtl="0">
              <a:buFont typeface="Arial" panose="020B0604020202020204" pitchFamily="34" charset="0"/>
              <a:buChar char="•"/>
            </a:pPr>
            <a:r>
              <a:rPr lang="es" b="0" i="0" u="none" baseline="0"/>
              <a:t>Resuma el conjunto de experiencias del grupo extraídas del cuestionario previo al taller.</a:t>
            </a:r>
            <a:endParaRPr lang="es" dirty="0">
              <a:cs typeface="Calibri"/>
            </a:endParaRPr>
          </a:p>
          <a:p>
            <a:pPr marL="171450" indent="-171450" algn="l" rtl="0">
              <a:buFont typeface="Arial" panose="020B0604020202020204" pitchFamily="34" charset="0"/>
              <a:buChar char="•"/>
            </a:pPr>
            <a:r>
              <a:rPr lang="es" b="0" i="0" u="none" baseline="0"/>
              <a:t>Proponga a los participantes que hablen de su experiencia de incidencia política de forma creativa: describan su relación con la incidencia política como un nuevo conocido, un viejo amigo, una tía difícil, un profesor intimidante, etc. Comience el ejercicio con su propia reflexión como ejemplo.</a:t>
            </a:r>
            <a:endParaRPr lang="es" dirty="0">
              <a:cs typeface="Calibri"/>
            </a:endParaRP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a:t>
            </a:fld>
            <a:endParaRPr lang="es" dirty="0"/>
          </a:p>
        </p:txBody>
      </p:sp>
    </p:spTree>
    <p:extLst>
      <p:ext uri="{BB962C8B-B14F-4D97-AF65-F5344CB8AC3E}">
        <p14:creationId xmlns:p14="http://schemas.microsoft.com/office/powerpoint/2010/main" val="39521901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Haga hincapié en que la incidencia política puede tardar. Aunque se ha convertido en una prioridad en los últimos años, todavía se considera como algo "extra" a la hora de atender las necesidades inmediatas y de salvar vidas. No todos los destinatarios serán defensores inmediatos; será fundamental establecer relaciones con ellos y jugar un "juego a largo plazo".</a:t>
            </a:r>
            <a:endParaRPr lang="es" dirty="0">
              <a:cs typeface="Calibri"/>
            </a:endParaRPr>
          </a:p>
          <a:p>
            <a:pPr marL="171450" indent="-171450" algn="l" rtl="0">
              <a:buFont typeface="Arial" panose="020B0604020202020204" pitchFamily="34" charset="0"/>
              <a:buChar char="•"/>
            </a:pPr>
            <a:r>
              <a:rPr lang="es" b="0" i="0" u="none" baseline="0"/>
              <a:t>Resalte que, siempre que sea posible, es importante reunirse personalmente con los destinatarios fundamentales, ya que los ayuda a desarrollar una relación y a obtener una comprensión más matizada de su perspectiva sobre el tema. </a:t>
            </a:r>
            <a:endParaRPr lang="es" dirty="0">
              <a:cs typeface="Calibri"/>
            </a:endParaRPr>
          </a:p>
          <a:p>
            <a:pPr marL="171450" indent="-171450" algn="l" rtl="0">
              <a:buFont typeface="Arial" panose="020B0604020202020204" pitchFamily="34" charset="0"/>
              <a:buChar char="•"/>
              <a:defRPr/>
            </a:pPr>
            <a:r>
              <a:rPr lang="es" sz="1200" b="0" i="0" u="none" baseline="0">
                <a:solidFill>
                  <a:schemeClr val="tx1"/>
                </a:solidFill>
                <a:latin typeface="+mn-lt"/>
                <a:ea typeface="+mn-lt"/>
                <a:cs typeface="+mn-lt"/>
                <a:sym typeface="+mn-lt"/>
              </a:rPr>
              <a:t>Insistan en la necesidad de estar bien preparados, por ejemplo: investiguen a su destinatario, pónganse de acuerdo en quién hablará y </a:t>
            </a:r>
            <a:r>
              <a:rPr lang="es" b="0" i="0" u="none" baseline="0"/>
              <a:t>cuándo</a:t>
            </a:r>
            <a:r>
              <a:rPr lang="es" sz="1200" b="0" i="0" u="none" baseline="0">
                <a:solidFill>
                  <a:schemeClr val="tx1"/>
                </a:solidFill>
                <a:latin typeface="+mn-lt"/>
                <a:ea typeface="+mn-lt"/>
                <a:cs typeface="+mn-lt"/>
                <a:sym typeface="+mn-lt"/>
              </a:rPr>
              <a:t>, anticipen las preguntas difíciles, ensayen previamente </a:t>
            </a:r>
            <a:r>
              <a:rPr lang="es" b="0" i="0" u="none" baseline="0"/>
              <a:t>. </a:t>
            </a:r>
            <a:endParaRPr lang="es" sz="1200" b="0" dirty="0">
              <a:solidFill>
                <a:schemeClr val="tx1"/>
              </a:solidFill>
              <a:latin typeface="+mn-lt"/>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baseline="0">
                <a:solidFill>
                  <a:schemeClr val="tx1"/>
                </a:solidFill>
                <a:latin typeface="+mn-lt"/>
                <a:ea typeface="+mn-lt"/>
                <a:cs typeface="+mn-lt"/>
                <a:sym typeface="+mn-lt"/>
              </a:rPr>
              <a:t>Consulte el análisis del destinatario y los mensajes que usted preparó en esta capacitación</a:t>
            </a:r>
            <a:r>
              <a:rPr lang="es" b="0" i="0" u="none" baseline="0"/>
              <a:t>.</a:t>
            </a:r>
            <a:endParaRPr lang="es" sz="1200" b="0" dirty="0">
              <a:solidFill>
                <a:schemeClr val="tx1"/>
              </a:solidFill>
              <a:latin typeface="+mn-lt"/>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baseline="0">
                <a:solidFill>
                  <a:schemeClr val="tx1"/>
                </a:solidFill>
                <a:latin typeface="+mn-lt"/>
                <a:ea typeface="+mn-lt"/>
                <a:cs typeface="+mn-lt"/>
                <a:sym typeface="+mn-lt"/>
              </a:rPr>
              <a:t>Intente dejar alguna información, por ejemplo: un informe reciente de incidencia política, un documento de posición o un resumen, si lo tiene</a:t>
            </a:r>
            <a:r>
              <a:rPr lang="es" b="0" i="0" u="none" baseline="0"/>
              <a:t>.</a:t>
            </a:r>
            <a:endParaRPr lang="es" sz="1200" b="0" dirty="0">
              <a:solidFill>
                <a:schemeClr val="tx1"/>
              </a:solidFill>
              <a:latin typeface="+mn-lt"/>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baseline="0">
                <a:solidFill>
                  <a:schemeClr val="tx1"/>
                </a:solidFill>
                <a:latin typeface="+mn-lt"/>
                <a:ea typeface="+mn-lt"/>
                <a:cs typeface="+mn-lt"/>
                <a:sym typeface="+mn-lt"/>
              </a:rPr>
              <a:t>Informe posterior a la reunión: qué salió bien, qué no, estrategia para la próxima vez</a:t>
            </a:r>
            <a:r>
              <a:rPr lang="es" b="0" i="0" u="none" baseline="0"/>
              <a:t>.</a:t>
            </a:r>
            <a:endParaRPr lang="es" sz="1200" b="0" dirty="0">
              <a:solidFill>
                <a:schemeClr val="tx1"/>
              </a:solidFill>
              <a:latin typeface="+mn-lt"/>
              <a:cs typeface="Calibri"/>
            </a:endParaRPr>
          </a:p>
          <a:p>
            <a:pPr marL="171450" indent="-171450" algn="l" rtl="0">
              <a:buFont typeface="Arial" panose="020B0604020202020204" pitchFamily="34" charset="0"/>
              <a:buChar char="•"/>
              <a:defRPr/>
            </a:pPr>
            <a:r>
              <a:rPr lang="es" sz="1200" b="0" i="0" u="none" baseline="0">
                <a:solidFill>
                  <a:schemeClr val="tx1"/>
                </a:solidFill>
                <a:latin typeface="+mn-lt"/>
                <a:ea typeface="+mn-lt"/>
                <a:cs typeface="+mn-lt"/>
                <a:sym typeface="+mn-lt"/>
              </a:rPr>
              <a:t>Recuerde que la reunión con los destinatarios no debería ser algo puntual, sino que los participantes deberían tratar de reunirse regularmente con ellos y hacer el seguimiento necesario. También pueden enviar actualizaciones por correo electrónico al destinatario, donde se señalen las principales preocupaciones que puedan haber surgido o se adjunten nuevos informes sobre el tema</a:t>
            </a:r>
            <a:r>
              <a:rPr lang="es" b="0" i="0" u="none" baseline="0"/>
              <a:t>,</a:t>
            </a:r>
            <a:r>
              <a:rPr lang="es" sz="1200" b="0" i="0" u="none" baseline="0">
                <a:solidFill>
                  <a:schemeClr val="tx1"/>
                </a:solidFill>
                <a:latin typeface="+mn-lt"/>
                <a:ea typeface="+mn-lt"/>
                <a:cs typeface="+mn-lt"/>
                <a:sym typeface="+mn-lt"/>
              </a:rPr>
              <a:t> etc.</a:t>
            </a:r>
            <a:r>
              <a:rPr lang="es" b="0" i="0" u="none" baseline="0"/>
              <a:t> </a:t>
            </a:r>
            <a:endParaRPr lang="es" sz="1200" b="0" dirty="0">
              <a:solidFill>
                <a:schemeClr val="tx1"/>
              </a:solidFill>
              <a:latin typeface="+mn-lt"/>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200" b="0" i="0" u="none" baseline="0">
                <a:solidFill>
                  <a:schemeClr val="tx1"/>
                </a:solidFill>
                <a:latin typeface="+mn-lt"/>
                <a:ea typeface="+mn-lt"/>
                <a:cs typeface="+mn-lt"/>
                <a:sym typeface="+mn-lt"/>
              </a:rPr>
              <a:t>Aunque es importante ser siempre cortés y profesional, también hay que mantener la presión, seguir llamando a su puerta (¡o aparecer en la bandeja de entrada!) para que finalmente actúen o se comprometan a hacer más.</a:t>
            </a:r>
          </a:p>
          <a:p>
            <a:pPr marL="171450" indent="-171450" algn="l" rtl="0">
              <a:buFont typeface="Arial" panose="020B0604020202020204" pitchFamily="34" charset="0"/>
              <a:buChar char="•"/>
            </a:pPr>
            <a:endParaRPr lang="es" dirty="0"/>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56</a:t>
            </a:fld>
            <a:endParaRPr lang="es"/>
          </a:p>
        </p:txBody>
      </p:sp>
    </p:spTree>
    <p:extLst>
      <p:ext uri="{BB962C8B-B14F-4D97-AF65-F5344CB8AC3E}">
        <p14:creationId xmlns:p14="http://schemas.microsoft.com/office/powerpoint/2010/main" val="15129242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57</a:t>
            </a:fld>
            <a:endParaRPr lang="es"/>
          </a:p>
        </p:txBody>
      </p:sp>
    </p:spTree>
    <p:extLst>
      <p:ext uri="{BB962C8B-B14F-4D97-AF65-F5344CB8AC3E}">
        <p14:creationId xmlns:p14="http://schemas.microsoft.com/office/powerpoint/2010/main" val="41270149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latin typeface="Calibri"/>
                <a:ea typeface="Calibri"/>
                <a:cs typeface="Calibri"/>
                <a:sym typeface="Calibri"/>
              </a:rPr>
              <a:t>¿A quién se dirigiría? ¿Qué tácticas utilizaría? ¿Qué productos de incidencia política tendría que generar?</a:t>
            </a:r>
            <a:endParaRPr lang="es" dirty="0"/>
          </a:p>
          <a:p>
            <a:pPr marL="171450" indent="-171450" algn="l" rtl="0">
              <a:buFont typeface="Arial" panose="020B0604020202020204" pitchFamily="34" charset="0"/>
              <a:buChar char="•"/>
            </a:pPr>
            <a:r>
              <a:rPr lang="es" b="0" i="0" u="none" baseline="0"/>
              <a:t>Tome nota de lo que el grupo conversa y llene la hoja de trabajo 5: “Planificador de oportunidades de incidencia política”</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58</a:t>
            </a:fld>
            <a:endParaRPr lang="es"/>
          </a:p>
        </p:txBody>
      </p:sp>
    </p:spTree>
    <p:extLst>
      <p:ext uri="{BB962C8B-B14F-4D97-AF65-F5344CB8AC3E}">
        <p14:creationId xmlns:p14="http://schemas.microsoft.com/office/powerpoint/2010/main" val="26563667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Debata de qué manera la unión de fuerzas con organizaciones afines puede tener sus ventajas y, si hay riesgos de incidencia política, puede ser más seguro actuar como parte de una coalición. </a:t>
            </a:r>
          </a:p>
          <a:p>
            <a:pPr marL="171450" indent="-171450" algn="l" rtl="0">
              <a:buFont typeface="Arial" panose="020B0604020202020204" pitchFamily="34" charset="0"/>
              <a:buChar char="•"/>
            </a:pPr>
            <a:r>
              <a:rPr lang="es" b="0" i="0" u="none" baseline="0"/>
              <a:t>Tenga en cuenta que las coaliciones también pueden suponer un reto: consumen mucho tiempo, es difícil ponerse de acuerdo sobre el enfoque, y tienen sus desventajas. Por ejemplo: SC puede invisibilizarse, no se la ve como líder en el tema, se pierde el enfoque en los niños. </a:t>
            </a:r>
          </a:p>
          <a:p>
            <a:pPr marL="171450" indent="-171450" algn="l" rtl="0">
              <a:buFont typeface="Arial" panose="020B0604020202020204" pitchFamily="34" charset="0"/>
              <a:buChar char="•"/>
            </a:pPr>
            <a:r>
              <a:rPr lang="es" b="0" i="0" u="none" baseline="0"/>
              <a:t>Enfatice que, al tener en cuenta estas desventajas, el trabajo con otros debería ser siempre por razones tácticas o estratégicas. </a:t>
            </a:r>
            <a:endParaRPr lang="es" cap="all" dirty="0"/>
          </a:p>
          <a:p>
            <a:pPr marL="171450" indent="-171450" algn="l" rtl="0">
              <a:buFont typeface="Arial" panose="020B0604020202020204" pitchFamily="34" charset="0"/>
              <a:buChar char="•"/>
            </a:pPr>
            <a:r>
              <a:rPr lang="es" b="0" i="0" u="none" baseline="0"/>
              <a:t>Ejemplo: I</a:t>
            </a:r>
            <a:r>
              <a:rPr lang="es" sz="1200" b="0" i="0" u="none" kern="1200" baseline="0">
                <a:solidFill>
                  <a:schemeClr val="tx1"/>
                </a:solidFill>
                <a:effectLst/>
                <a:latin typeface="+mn-lt"/>
                <a:ea typeface="+mn-ea"/>
                <a:cs typeface="+mn-cs"/>
              </a:rPr>
              <a:t>niciativa para los Derechos del Niño en los Pactos Globales, convocada conjuntamente por Save the Children y Terre des Hommes e incluye a organizaciones no gubernamentales y filantrópicas, instituciones multilaterales y expertos. En lugar de trabajar por separado para influir en el proceso de redacción del Pacto Mundial por una Migración Ordenada, Segura y Regular (Global Compact for Safe, Orderly, and Regular Migration, GCM) y del GCR, estas organizaciones afines se unieron para maximizar la experiencia y los esfuerzos para garantizar el respeto y el cumplimiento de los derechos de los niños que se desplazan o se ven afectados por la migración. Su principal producto de incidencia política fue: "Los derechos del niño en los pactos mundiales: Recomendaciones sobre </a:t>
            </a:r>
            <a:r>
              <a:rPr lang="es" sz="1200" b="0" i="0" u="none" kern="1200" cap="none" baseline="0">
                <a:solidFill>
                  <a:schemeClr val="tx1"/>
                </a:solidFill>
                <a:effectLst/>
                <a:latin typeface="+mn-lt"/>
                <a:ea typeface="+mn-ea"/>
                <a:cs typeface="+mn-cs"/>
              </a:rPr>
              <a:t>la protección, la incidencia política y la aplicación en las propuestas de pactos mundiales de los derechos humanos de los niños que se desplazan". Consulte </a:t>
            </a:r>
            <a:r>
              <a:rPr lang="es" b="0" i="0" u="none" baseline="0">
                <a:hlinkClick r:id="rId3"/>
              </a:rPr>
              <a:t>https://www.childrenonthemove.org/</a:t>
            </a:r>
            <a:r>
              <a:rPr lang="es" b="0" i="0" u="none" baseline="0"/>
              <a:t> </a:t>
            </a:r>
            <a:endParaRPr lang="es" sz="1200" b="0" i="0" kern="1200" cap="all" dirty="0">
              <a:solidFill>
                <a:schemeClr val="tx1"/>
              </a:solidFill>
              <a:effectLst/>
              <a:latin typeface="+mn-lt"/>
              <a:cs typeface="Calibri"/>
            </a:endParaRP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59</a:t>
            </a:fld>
            <a:endParaRPr lang="es"/>
          </a:p>
        </p:txBody>
      </p:sp>
    </p:spTree>
    <p:extLst>
      <p:ext uri="{BB962C8B-B14F-4D97-AF65-F5344CB8AC3E}">
        <p14:creationId xmlns:p14="http://schemas.microsoft.com/office/powerpoint/2010/main" val="9691055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Si tiene poco tiempo, puede llevar a cabo toda la actividad como un debate en clase y usted rellena la hoja de trabajo con base en sus comentarios.</a:t>
            </a:r>
            <a:endParaRPr lang="es" dirty="0"/>
          </a:p>
          <a:p>
            <a:pPr marL="171450" indent="-171450" algn="l" rtl="0">
              <a:buFont typeface="Arial" panose="020B0604020202020204" pitchFamily="34" charset="0"/>
              <a:buChar char="•"/>
            </a:pPr>
            <a:r>
              <a:rPr lang="es" b="0" i="0" u="none" baseline="0"/>
              <a:t>¿Cuándo trabajó en coalición antes? ¿Qué funcionó y cuáles fueron los retos?</a:t>
            </a:r>
            <a:endParaRPr lang="es" dirty="0">
              <a:cs typeface="Calibri"/>
            </a:endParaRPr>
          </a:p>
          <a:p>
            <a:pPr marL="171450" indent="-171450" algn="l" rtl="0">
              <a:spcBef>
                <a:spcPts val="1200"/>
              </a:spcBef>
              <a:spcAft>
                <a:spcPts val="1200"/>
              </a:spcAft>
              <a:buFont typeface="Arial" panose="020B0604020202020204" pitchFamily="34" charset="0"/>
              <a:buChar char="•"/>
            </a:pPr>
            <a:r>
              <a:rPr lang="es" b="0" i="0" u="none" baseline="0"/>
              <a:t>Haga una lluvia de ideas sobre posibles aliados para la incidencia política en la educación de los refugiados y llene la hoja de trabajo.</a:t>
            </a:r>
            <a:endParaRPr lang="es" dirty="0"/>
          </a:p>
          <a:p>
            <a:pPr marL="171450" indent="-171450" algn="l" rtl="0">
              <a:spcBef>
                <a:spcPts val="1200"/>
              </a:spcBef>
              <a:spcAft>
                <a:spcPts val="1200"/>
              </a:spcAft>
              <a:buFont typeface="Arial" panose="020B0604020202020204" pitchFamily="34" charset="0"/>
              <a:buChar char="•"/>
            </a:pPr>
            <a:r>
              <a:rPr lang="es" b="0" i="0" u="none" baseline="0"/>
              <a:t>Debata y llegue a un acuerdo sobre los tres principales a quienes dirigirse.</a:t>
            </a:r>
            <a:endParaRPr lang="es" dirty="0">
              <a:cs typeface="Calibri"/>
            </a:endParaRP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60</a:t>
            </a:fld>
            <a:endParaRPr lang="es"/>
          </a:p>
        </p:txBody>
      </p:sp>
    </p:spTree>
    <p:extLst>
      <p:ext uri="{BB962C8B-B14F-4D97-AF65-F5344CB8AC3E}">
        <p14:creationId xmlns:p14="http://schemas.microsoft.com/office/powerpoint/2010/main" val="17275284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p>
          <a:p>
            <a:pPr marL="171450" indent="-171450" algn="l" rtl="0">
              <a:buFont typeface="Arial" panose="020B0604020202020204" pitchFamily="34" charset="0"/>
              <a:buChar char="•"/>
            </a:pPr>
            <a:r>
              <a:rPr lang="es" b="0" i="0" u="none" baseline="0"/>
              <a:t>Hable sobre la importancia de incluir a los niños en su incidencia política y los principios vitales que deben guiarla (consulte el Módulo 2 del Manual del Facilitador).</a:t>
            </a:r>
          </a:p>
          <a:p>
            <a:pPr marL="171450" indent="-171450" algn="l" rtl="0">
              <a:buFont typeface="Arial" panose="020B0604020202020204" pitchFamily="34" charset="0"/>
              <a:buChar char="•"/>
            </a:pPr>
            <a:r>
              <a:rPr lang="es" b="0" i="0" u="none" baseline="0"/>
              <a:t>Hable también acerca de la importancia de incorporar sus puntos de vista, opiniones y anécdotas cuando se trata de mensajes importantes de incidencia política, en términos de plantear el problema y cuál es la solución desde su perspectiva, como evidencia de que el problema tiene que abordarse (por ejemplo: el x % de los niños refugiados nos dijeron que la educación es su prioridad N.° 1) y humanizar el tema.</a:t>
            </a:r>
            <a:endParaRPr lang="es" dirty="0">
              <a:cs typeface="Calibri"/>
            </a:endParaRPr>
          </a:p>
          <a:p>
            <a:pPr marL="171450" indent="-171450" algn="l" rtl="0">
              <a:buFont typeface="Arial" panose="020B0604020202020204" pitchFamily="34" charset="0"/>
              <a:buChar char="•"/>
            </a:pPr>
            <a:r>
              <a:rPr lang="es" b="0" i="0" u="none" baseline="0"/>
              <a:t>Tenga en cuenta que no será posible impartir una capacitación completa sobre la participación o consulta de los niños como parte de este taller. Si los participantes no han recibido capacitación sobre la participación o consulta de los niños, habrá que señalar esta carencia y recomendar que se realice en el plan de acción de incidencia. </a:t>
            </a:r>
          </a:p>
          <a:p>
            <a:pPr marL="171450" indent="-171450" algn="l" rtl="0">
              <a:buFont typeface="Arial" panose="020B0604020202020204" pitchFamily="34" charset="0"/>
              <a:buChar char="•"/>
            </a:pPr>
            <a:r>
              <a:rPr lang="es" b="0" i="0" u="none" baseline="0"/>
              <a:t>También debería animarse a los participantes a que lean el Capítulo 2 de su manual, que ofrece una buena base sobre la participación de los niños, así como ejemplos.</a:t>
            </a:r>
          </a:p>
          <a:p>
            <a:pPr marL="171450" indent="-171450" algn="l" rtl="0">
              <a:buFont typeface="Arial" panose="020B0604020202020204" pitchFamily="34" charset="0"/>
              <a:buChar char="•"/>
            </a:pPr>
            <a:r>
              <a:rPr lang="es" b="0" i="0" u="none" baseline="0"/>
              <a:t>Para el debate, consulte las preguntas de la hoja de trabajo de la página 44 del Manual del Facilitador. </a:t>
            </a:r>
          </a:p>
          <a:p>
            <a:pPr marL="171450" indent="-171450" algn="l" rtl="0">
              <a:buFont typeface="Arial" panose="020B0604020202020204" pitchFamily="34" charset="0"/>
              <a:buChar char="•"/>
            </a:pPr>
            <a:r>
              <a:rPr lang="es" b="0" i="0" u="none" baseline="0"/>
              <a:t>Recopile las ideas de los participantes sobre cómo involucrar a los niños en su labor de incidencia política en el documento compartido de Google para que sirvan de referencia cuando redacten su plan de acción. </a:t>
            </a:r>
            <a:endParaRPr lang="es" dirty="0">
              <a:cs typeface="Calibri"/>
            </a:endParaRPr>
          </a:p>
          <a:p>
            <a:pPr algn="l" rtl="0">
              <a:buFont typeface="Arial" panose="020B0604020202020204" pitchFamily="34" charset="0"/>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61</a:t>
            </a:fld>
            <a:endParaRPr lang="es"/>
          </a:p>
        </p:txBody>
      </p:sp>
    </p:spTree>
    <p:extLst>
      <p:ext uri="{BB962C8B-B14F-4D97-AF65-F5344CB8AC3E}">
        <p14:creationId xmlns:p14="http://schemas.microsoft.com/office/powerpoint/2010/main" val="13555579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La página 62 del Manual del Participante ofrece una buena descripción y ejemplos de riesgos y mitigaciones.</a:t>
            </a:r>
          </a:p>
          <a:p>
            <a:pPr marL="171450" indent="-171450" algn="l" rtl="0">
              <a:buFont typeface="Arial" panose="020B0604020202020204" pitchFamily="34" charset="0"/>
              <a:buChar char="•"/>
            </a:pPr>
            <a:r>
              <a:rPr lang="es" sz="1200" b="0" i="0" u="none" baseline="0">
                <a:solidFill>
                  <a:schemeClr val="tx1"/>
                </a:solidFill>
                <a:latin typeface="+mn-lt"/>
                <a:ea typeface="+mn-lt"/>
                <a:cs typeface="+mn-lt"/>
                <a:sym typeface="+mn-lt"/>
              </a:rPr>
              <a:t>Recuerde a los participantes que deben considerar los riesgos tanto de llevar a cabo la incidencia política (riesgo para el personal, la programación y la reputación de SC), como de no llevarla a cabo (riesgo para los niños y para la reputación de SC por no hablar).</a:t>
            </a:r>
          </a:p>
          <a:p>
            <a:pPr marL="171450" indent="-171450" algn="l" rtl="0">
              <a:buFont typeface="Arial" panose="020B0604020202020204" pitchFamily="34" charset="0"/>
              <a:buChar char="•"/>
            </a:pPr>
            <a:r>
              <a:rPr lang="es" sz="1200" b="0" i="0" u="none" baseline="0">
                <a:solidFill>
                  <a:schemeClr val="tx1"/>
                </a:solidFill>
                <a:latin typeface="+mn-lt"/>
                <a:ea typeface="+mn-lt"/>
                <a:cs typeface="+mn-lt"/>
                <a:sym typeface="+mn-lt"/>
              </a:rPr>
              <a:t>En cuanto al análisis de los riesgos, recuerde a los participantes la importancia de ser realistas sobre la probabilidad de que se produzcan o no.</a:t>
            </a:r>
          </a:p>
          <a:p>
            <a:pPr marL="171450" indent="-171450" algn="l" rtl="0">
              <a:buFont typeface="Arial" panose="020B0604020202020204" pitchFamily="34" charset="0"/>
              <a:buChar char="•"/>
            </a:pPr>
            <a:r>
              <a:rPr lang="es" sz="1200" b="0" i="0" u="none" baseline="0">
                <a:solidFill>
                  <a:schemeClr val="tx1"/>
                </a:solidFill>
                <a:latin typeface="+mn-lt"/>
                <a:ea typeface="+mn-lt"/>
                <a:cs typeface="+mn-lt"/>
                <a:sym typeface="+mn-lt"/>
              </a:rPr>
              <a:t>En lo concerniente a la gestión de los riesgos, algunos ejemplos de mitigación abarcan el uso de hechos y datos que son fiables y se basan en la investigación de expertos, el trabajo en coalición, la opción de llevar a cabo la incidencia política a puerta cerrada en lugar de hacerlo públicamente.</a:t>
            </a: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63</a:t>
            </a:fld>
            <a:endParaRPr lang="es"/>
          </a:p>
        </p:txBody>
      </p:sp>
    </p:spTree>
    <p:extLst>
      <p:ext uri="{BB962C8B-B14F-4D97-AF65-F5344CB8AC3E}">
        <p14:creationId xmlns:p14="http://schemas.microsoft.com/office/powerpoint/2010/main" val="36496473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Vea la hoja de trabajo 7 Matriz de evaluación de riesgos </a:t>
            </a:r>
            <a:endParaRPr lang="es" dirty="0">
              <a:cs typeface="Calibri"/>
            </a:endParaRPr>
          </a:p>
          <a:p>
            <a:pPr marL="171450" indent="-171450" algn="l" rtl="0">
              <a:spcBef>
                <a:spcPts val="600"/>
              </a:spcBef>
              <a:spcAft>
                <a:spcPts val="600"/>
              </a:spcAft>
              <a:buFont typeface="Arial" panose="020B0604020202020204" pitchFamily="34" charset="0"/>
              <a:buChar char="•"/>
            </a:pPr>
            <a:r>
              <a:rPr lang="es" b="0" i="0" u="none" baseline="0"/>
              <a:t>Debate en clase: Comparta sus experiencias sobre los riesgos de la incidencia política.</a:t>
            </a:r>
            <a:endParaRPr lang="es" dirty="0"/>
          </a:p>
          <a:p>
            <a:pPr marL="171450" indent="-171450" algn="l" rtl="0">
              <a:spcBef>
                <a:spcPts val="600"/>
              </a:spcBef>
              <a:spcAft>
                <a:spcPts val="600"/>
              </a:spcAft>
              <a:buFont typeface="Arial" panose="020B0604020202020204" pitchFamily="34" charset="0"/>
              <a:buChar char="•"/>
            </a:pPr>
            <a:r>
              <a:rPr lang="es" b="0" i="0" u="none" baseline="0"/>
              <a:t>¿Cuáles cree que son los riesgos de abogar por la educación de los refugiados? ¿Cuáles son los riesgos de no abogar por la causa? </a:t>
            </a:r>
            <a:endParaRPr lang="es" dirty="0">
              <a:cs typeface="Calibri"/>
            </a:endParaRPr>
          </a:p>
          <a:p>
            <a:pPr marL="171450" indent="-171450" algn="l" rtl="0">
              <a:spcBef>
                <a:spcPts val="600"/>
              </a:spcBef>
              <a:spcAft>
                <a:spcPts val="600"/>
              </a:spcAft>
              <a:buFont typeface="Arial" panose="020B0604020202020204" pitchFamily="34" charset="0"/>
              <a:buChar char="•"/>
            </a:pPr>
            <a:r>
              <a:rPr lang="es" b="0" i="0" u="none" baseline="0"/>
              <a:t>En grupos de trabajo: Analice estos riesgos frente a los beneficios de hablar y debata sobre qué podría hacer para reducirlos, anote sus ideas en el documento compartido de Google.</a:t>
            </a:r>
            <a:endParaRPr lang="es" dirty="0">
              <a:cs typeface="Calibri"/>
            </a:endParaRP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64</a:t>
            </a:fld>
            <a:endParaRPr lang="es"/>
          </a:p>
        </p:txBody>
      </p:sp>
    </p:spTree>
    <p:extLst>
      <p:ext uri="{BB962C8B-B14F-4D97-AF65-F5344CB8AC3E}">
        <p14:creationId xmlns:p14="http://schemas.microsoft.com/office/powerpoint/2010/main" val="16602867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Hable aquí acerca de cómo la incidencia política, especialmente en situaciones humanitarias, puede ser impredecible. Así, es importante hacer un seguimiento de cómo lo está haciendo para poder adaptarse rápidamente si una táctica no está funcionando. </a:t>
            </a:r>
          </a:p>
          <a:p>
            <a:pPr marL="171450" indent="-171450" algn="l" rtl="0">
              <a:buFont typeface="Arial" panose="020B0604020202020204" pitchFamily="34" charset="0"/>
              <a:buChar char="•"/>
            </a:pPr>
            <a:r>
              <a:rPr lang="es" b="0" i="0" u="none" baseline="0"/>
              <a:t>Al mismo tiempo, es difícil supervisar y evaluar la incidencia política por esta misma razón: a menudo, el cambio que se busca tardará años en lograrse. Por tal motivo, es importante anotar las victorias, por pequeñas que sean, a lo largo del camino. Hable de "atribución frente a contribución" y de otros retos en este sentido: consulte la página 158 del Manual del Participante.</a:t>
            </a:r>
          </a:p>
          <a:p>
            <a:pPr marL="171450" indent="-171450" algn="l" rtl="0">
              <a:buFont typeface="Arial,Sans-Serif" panose="020B0604020202020204" pitchFamily="34" charset="0"/>
              <a:buChar char="•"/>
            </a:pPr>
            <a:r>
              <a:rPr lang="es" b="0" i="0" u="none" baseline="0"/>
              <a:t>Consulte la página 97 del Manual del Participante para observar un ejemplo de marco de seguimiento. </a:t>
            </a:r>
            <a:endParaRPr lang="es" dirty="0"/>
          </a:p>
          <a:p>
            <a:pPr marL="171450" indent="-171450" algn="l" rtl="0">
              <a:buFont typeface="Arial,Sans-Serif" panose="020B0604020202020204" pitchFamily="34" charset="0"/>
              <a:buChar char="•"/>
            </a:pPr>
            <a:r>
              <a:rPr lang="es" b="0" i="0" u="none" baseline="0"/>
              <a:t>Consulte también las herramientas que SC ha diseñado para supervisar el impacto de la incidencia política en: </a:t>
            </a:r>
            <a:r>
              <a:rPr lang="es" b="0" i="0" u="none" baseline="0">
                <a:hlinkClick r:id="rId3"/>
              </a:rPr>
              <a:t>https://campaigns.savethechildren.net/impact</a:t>
            </a:r>
            <a:r>
              <a:rPr lang="es" b="0" i="0" u="none" baseline="0"/>
              <a:t> (although too detailed or this training).</a:t>
            </a:r>
            <a:endParaRPr lang="es" dirty="0">
              <a:cs typeface="Calibri"/>
            </a:endParaRPr>
          </a:p>
          <a:p>
            <a:pPr marL="171450" indent="-171450" algn="l" rtl="0">
              <a:buFont typeface="Arial,Sans-Serif" panose="020B0604020202020204" pitchFamily="34" charset="0"/>
              <a:buChar char="•"/>
            </a:pPr>
            <a:r>
              <a:rPr lang="es" b="0" i="0" u="none" baseline="0"/>
              <a:t>En términos del registro, esto es algo que el Grupo de Trabajo de Incidencia Humanitaria (Humanitarian Advocacy Working Group, HAWG) solía hacer con diferentes respuestas de emergencia. El jefe de incidencia humanitaria del país (o su apoyo) mantenía un registro en el que se apuntaban las diversas actividades de incidencia política que las oficinas integrantes llevaban a cabo y los resultados esenciales. Este tipo de información se proporcionaría en las convocatorias del HAWG cuando los líderes de los diferentes miembros u oficinas de incidencia política (Reino Unido, Estados Unidos, Bruselas y Ginebra) informaban a los demás sobre sus esfuerzos de presión (reuniones y correos electrónicos a los destinatarios) o sobre cómo su oficina utilizaba la información o los productos (campañas y medios de comunicación). En las siguientes convocatorias, se ponía al corriente de los resultados más importantes y esto también se anotaba en el registro. El registro podía utilizarse como recurso para la evaluación, es decir: hicimos esta serie de actividades en x crisis y tuvieron estos resultados.</a:t>
            </a:r>
            <a:endParaRPr lang="es" dirty="0"/>
          </a:p>
          <a:p>
            <a:pPr marL="171450" indent="-171450" algn="l" rtl="0">
              <a:buFont typeface="Arial,Sans-Serif" panose="020B0604020202020204" pitchFamily="34" charset="0"/>
              <a:buChar char="•"/>
            </a:pPr>
            <a:r>
              <a:rPr lang="es" b="0" i="0" u="none" baseline="0"/>
              <a:t>Para más información, consulte las páginas 70 a 82 de la Caja de Herramientas de Incidencia Política de UNICEF. Asimismo, UNICEF ha elaborado un complemento de supervisión y evaluación de la Caja de Herramientas de Incidencia Política.</a:t>
            </a:r>
          </a:p>
          <a:p>
            <a:pPr marL="171450" indent="-171450" algn="l" rtl="0">
              <a:buFont typeface="Arial,Sans-Serif" panose="020B0604020202020204" pitchFamily="34" charset="0"/>
              <a:buChar char="•"/>
            </a:pPr>
            <a:r>
              <a:rPr lang="es" b="0" i="0" u="none" baseline="0"/>
              <a:t>Exponga la diferencia entre supervisión y evaluación (para valorar la eficacia de su labor en la consecución de los cambios intencionados, así como los no intencionados, y lo que se puede aprender del proceso para que su futura labor cobre más eficacia).</a:t>
            </a:r>
          </a:p>
          <a:p>
            <a:pPr marL="171450" indent="-171450" algn="l" rtl="0">
              <a:buFont typeface="Arial,Sans-Serif" panose="020B0604020202020204" pitchFamily="34" charset="0"/>
              <a:buChar char="•"/>
            </a:pPr>
            <a:r>
              <a:rPr lang="es" b="0" i="0" u="none" baseline="0"/>
              <a:t>Supervisión = seguimiento de lo que se hace.</a:t>
            </a:r>
            <a:endParaRPr lang="es" dirty="0"/>
          </a:p>
          <a:p>
            <a:pPr marL="171450" indent="-171450" algn="l" rtl="0">
              <a:buFont typeface="Arial,Sans-Serif" panose="020B0604020202020204" pitchFamily="34" charset="0"/>
              <a:buChar char="•"/>
            </a:pPr>
            <a:r>
              <a:rPr lang="es" b="0" i="0" u="none" baseline="0"/>
              <a:t>Evaluación = su impacto, ¿ha logrado lo que dijo que haría?</a:t>
            </a:r>
            <a:endParaRPr lang="es" dirty="0"/>
          </a:p>
          <a:p>
            <a:pPr marL="171450" indent="-171450" algn="l" rtl="0">
              <a:buFont typeface="Arial,Sans-Serif" panose="020B0604020202020204" pitchFamily="34" charset="0"/>
              <a:buChar char="•"/>
            </a:pPr>
            <a:r>
              <a:rPr lang="es" b="0" i="0" u="none" baseline="0"/>
              <a:t>Utiliza datos cuantitativos, entrevistas o encuestas a los informantes fundamentales, opiniones de los niños.</a:t>
            </a:r>
            <a:endParaRPr lang="es" dirty="0">
              <a:cs typeface="Calibri"/>
            </a:endParaRPr>
          </a:p>
          <a:p>
            <a:pPr marL="171450" indent="-171450" algn="l" rtl="0">
              <a:buFont typeface="Arial" panose="020B0604020202020204" pitchFamily="34" charset="0"/>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66</a:t>
            </a:fld>
            <a:endParaRPr lang="es"/>
          </a:p>
        </p:txBody>
      </p:sp>
    </p:spTree>
    <p:extLst>
      <p:ext uri="{BB962C8B-B14F-4D97-AF65-F5344CB8AC3E}">
        <p14:creationId xmlns:p14="http://schemas.microsoft.com/office/powerpoint/2010/main" val="336929814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 del facilitador:</a:t>
            </a:r>
            <a:endParaRPr lang="es" dirty="0"/>
          </a:p>
          <a:p>
            <a:pPr marL="171450" indent="-171450" algn="l" rtl="0">
              <a:buFont typeface="Arial,Sans-Serif"/>
              <a:buChar char="•"/>
            </a:pPr>
            <a:r>
              <a:rPr lang="es" b="0" i="0" u="none" baseline="0"/>
              <a:t>Enfatice la gran tarea que han realizado los participantes, que están a punto de finalizar toda una estrategia de incidencia política.</a:t>
            </a:r>
            <a:endParaRPr lang="es" dirty="0"/>
          </a:p>
          <a:p>
            <a:pPr marL="171450" indent="-171450" algn="l" rtl="0">
              <a:buFont typeface="Arial,Sans-Serif"/>
              <a:buChar char="•"/>
            </a:pPr>
            <a:r>
              <a:rPr lang="es" b="0" i="0" u="none" baseline="0"/>
              <a:t>¿Qué harán para dar seguimiento a este trabajo? </a:t>
            </a:r>
            <a:endParaRPr lang="es" dirty="0">
              <a:cs typeface="Calibri"/>
            </a:endParaRPr>
          </a:p>
          <a:p>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68</a:t>
            </a:fld>
            <a:endParaRPr lang="es"/>
          </a:p>
        </p:txBody>
      </p:sp>
    </p:spTree>
    <p:extLst>
      <p:ext uri="{BB962C8B-B14F-4D97-AF65-F5344CB8AC3E}">
        <p14:creationId xmlns:p14="http://schemas.microsoft.com/office/powerpoint/2010/main" val="409824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s" b="0" i="0" u="none" baseline="0"/>
              <a:t>Hacer que su trabajo con los niños refugiados los convierta en responsables de incidencia política.</a:t>
            </a:r>
          </a:p>
          <a:p>
            <a:pPr marL="171450" indent="-171450" algn="l" rtl="0">
              <a:buFont typeface="Arial"/>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7</a:t>
            </a:fld>
            <a:endParaRPr lang="es" dirty="0"/>
          </a:p>
        </p:txBody>
      </p:sp>
    </p:spTree>
    <p:extLst>
      <p:ext uri="{BB962C8B-B14F-4D97-AF65-F5344CB8AC3E}">
        <p14:creationId xmlns:p14="http://schemas.microsoft.com/office/powerpoint/2010/main" val="30822418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lnSpc>
                <a:spcPct val="150000"/>
              </a:lnSpc>
              <a:buFont typeface="Arial"/>
              <a:buChar char="•"/>
            </a:pPr>
            <a:r>
              <a:rPr lang="es" b="0" i="0" u="none" baseline="0"/>
              <a:t>¿Cómo supervisará su progreso?</a:t>
            </a:r>
            <a:endParaRPr lang="es" dirty="0">
              <a:cs typeface="Calibri"/>
            </a:endParaRPr>
          </a:p>
          <a:p>
            <a:pPr marL="171450" indent="-171450" algn="l" rtl="0">
              <a:lnSpc>
                <a:spcPct val="150000"/>
              </a:lnSpc>
              <a:buFont typeface="Arial"/>
              <a:buChar char="•"/>
            </a:pPr>
            <a:r>
              <a:rPr lang="es" b="0" i="0" u="none" baseline="0"/>
              <a:t>¿Qué más apoyo necesita?</a:t>
            </a:r>
            <a:endParaRPr lang="es" dirty="0">
              <a:cs typeface="Calibri"/>
            </a:endParaRPr>
          </a:p>
          <a:p>
            <a:pPr marL="171450" indent="-171450" algn="l" rtl="0">
              <a:buFont typeface="Arial"/>
              <a:buChar char="•"/>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69</a:t>
            </a:fld>
            <a:endParaRPr lang="es"/>
          </a:p>
        </p:txBody>
      </p:sp>
    </p:spTree>
    <p:extLst>
      <p:ext uri="{BB962C8B-B14F-4D97-AF65-F5344CB8AC3E}">
        <p14:creationId xmlns:p14="http://schemas.microsoft.com/office/powerpoint/2010/main" val="7972953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Los participantes tendrán la oportunidad de llenar una evaluación confidencial, pero es muy importante escuchar sus reflexiones. </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70</a:t>
            </a:fld>
            <a:endParaRPr lang="es"/>
          </a:p>
        </p:txBody>
      </p:sp>
    </p:spTree>
    <p:extLst>
      <p:ext uri="{BB962C8B-B14F-4D97-AF65-F5344CB8AC3E}">
        <p14:creationId xmlns:p14="http://schemas.microsoft.com/office/powerpoint/2010/main" val="3971326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indent="-171450" algn="l" rtl="0">
              <a:buFont typeface="Arial" panose="020B0604020202020204" pitchFamily="34" charset="0"/>
              <a:buChar char="•"/>
            </a:pPr>
            <a:r>
              <a:rPr lang="es" b="0" i="0" u="none" baseline="0"/>
              <a:t>Exponga que las preguntas clave que hay que formular en la incidencia política son: "¿Qué está mal?", "¿qué debe cambiar?" y "¿quién tiene el poder de cambiarlo?".</a:t>
            </a:r>
          </a:p>
          <a:p>
            <a:pPr marL="171450" indent="-171450" algn="l" rtl="0">
              <a:buFont typeface="Arial" panose="020B0604020202020204" pitchFamily="34" charset="0"/>
              <a:buChar char="•"/>
            </a:pPr>
            <a:r>
              <a:rPr lang="es" b="0" i="0" u="none" baseline="0"/>
              <a:t>Reitere que las respuestas provienen de la comprensión de los problemas a los que se enfrentan los niños refugiados en el acceso a la educación, de las soluciones que funcionarían (ya sean de programación o de cambio de políticas) y de quién tiene la facultad de realizar estos cambios en su contexto.</a:t>
            </a:r>
            <a:endParaRPr lang="es" dirty="0">
              <a:cs typeface="Calibri"/>
            </a:endParaRPr>
          </a:p>
          <a:p>
            <a:pPr marL="171450" indent="-171450" algn="l" rtl="0">
              <a:buFont typeface="Arial" panose="020B0604020202020204" pitchFamily="34" charset="0"/>
              <a:buChar char="•"/>
            </a:pPr>
            <a:r>
              <a:rPr lang="es" b="0" i="0" u="none" baseline="0"/>
              <a:t>Los participantes deberían sentirse seguros de que, como grupo, son los expertos para responder estas preguntas a partir de su experiencia de trabajo con los niños y sus familias en su contexto.</a:t>
            </a: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8</a:t>
            </a:fld>
            <a:endParaRPr lang="es" dirty="0"/>
          </a:p>
        </p:txBody>
      </p:sp>
    </p:spTree>
    <p:extLst>
      <p:ext uri="{BB962C8B-B14F-4D97-AF65-F5344CB8AC3E}">
        <p14:creationId xmlns:p14="http://schemas.microsoft.com/office/powerpoint/2010/main" val="2298902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9</a:t>
            </a:fld>
            <a:endParaRPr lang="es" dirty="0"/>
          </a:p>
        </p:txBody>
      </p:sp>
    </p:spTree>
    <p:extLst>
      <p:ext uri="{BB962C8B-B14F-4D97-AF65-F5344CB8AC3E}">
        <p14:creationId xmlns:p14="http://schemas.microsoft.com/office/powerpoint/2010/main" val="1142879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r>
              <a:rPr lang="es" b="0" i="0" u="none" baseline="0"/>
              <a:t>Notas del facilitador: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b="0" i="0" u="none" baseline="0"/>
              <a:t>Utilizar ejemplos clave para ilustrar esta diferencia, por ejemplo: #firstworldproblems (problemas del primer mundo) o #lastselfie (última </a:t>
            </a:r>
            <a:r>
              <a:rPr lang="es" b="0" i="1" u="none" baseline="0"/>
              <a:t>selfie</a:t>
            </a:r>
            <a:r>
              <a:rPr lang="es" b="0" i="0" u="none" baseline="0"/>
              <a:t>) </a:t>
            </a:r>
            <a:r>
              <a:rPr lang="es" b="0" i="0" u="none" baseline="0">
                <a:hlinkClick r:id="rId3"/>
              </a:rPr>
              <a:t>https://insights.digitalmediasolutions.com/articles/best-advocacy-campaigns</a:t>
            </a:r>
            <a:r>
              <a:rPr lang="es" b="0" i="0" u="none" baseline="0"/>
              <a:t>; SC: video "If London were Syria” (Si Londres fuera Siria) (en el video se muestra cómo sería la vida de los niños británicos si se produjera una guerra similar a la de Siria en el Reino Unido, visto más de 64 millones de veces, consulte https://www.youtube.com/watch?v=RBQ-IoHfimQ); video ‘Made in Britain’ (Hecho en Gran Bretaña) (sobre la venta de armas del Reino Unido a Yemen, consulte: https://www.youtube.com/watch?v=k03I-VavvJ0  </a:t>
            </a:r>
            <a:endParaRPr lang="es" sz="1200" kern="1200" dirty="0">
              <a:solidFill>
                <a:schemeClr val="tx1"/>
              </a:solidFill>
              <a:effectLst/>
              <a:latin typeface="+mn-lt"/>
              <a:ea typeface="+mn-ea"/>
              <a:cs typeface="+mn-cs"/>
            </a:endParaRPr>
          </a:p>
          <a:p>
            <a:pPr marL="0" indent="0" algn="l" rtl="0">
              <a:buFont typeface="Arial" panose="020B0604020202020204" pitchFamily="34" charset="0"/>
              <a:buNone/>
            </a:pPr>
            <a:endParaRPr lang="es" dirty="0"/>
          </a:p>
        </p:txBody>
      </p:sp>
      <p:sp>
        <p:nvSpPr>
          <p:cNvPr id="4" name="Slide Number Placeholder 3"/>
          <p:cNvSpPr>
            <a:spLocks noGrp="1"/>
          </p:cNvSpPr>
          <p:nvPr>
            <p:ph type="sldNum" sz="quarter" idx="5"/>
          </p:nvPr>
        </p:nvSpPr>
        <p:spPr/>
        <p:txBody>
          <a:bodyPr/>
          <a:lstStyle/>
          <a:p>
            <a:pPr algn="l" rtl="0"/>
            <a:fld id="{23FFFF08-BA74-3E4E-B67B-CFCBDE5D9836}" type="slidenum">
              <a:rPr/>
              <a:t>10</a:t>
            </a:fld>
            <a:endParaRPr lang="es"/>
          </a:p>
        </p:txBody>
      </p:sp>
    </p:spTree>
    <p:extLst>
      <p:ext uri="{BB962C8B-B14F-4D97-AF65-F5344CB8AC3E}">
        <p14:creationId xmlns:p14="http://schemas.microsoft.com/office/powerpoint/2010/main" val="32952377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625148" y="866775"/>
            <a:ext cx="8075613" cy="657225"/>
          </a:xfrm>
        </p:spPr>
        <p:txBody>
          <a:bodyPr wrap="none" anchor="t">
            <a:normAutofit/>
          </a:bodyPr>
          <a:lstStyle>
            <a:lvl1pPr>
              <a:lnSpc>
                <a:spcPct val="95000"/>
              </a:lnSpc>
              <a:defRPr sz="4800" b="0" i="0" cap="none">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sp>
        <p:nvSpPr>
          <p:cNvPr id="11" name="Picture Placeholder 10"/>
          <p:cNvSpPr>
            <a:spLocks noGrp="1"/>
          </p:cNvSpPr>
          <p:nvPr>
            <p:ph type="pic" sz="quarter" idx="10"/>
          </p:nvPr>
        </p:nvSpPr>
        <p:spPr>
          <a:xfrm>
            <a:off x="150813" y="2213627"/>
            <a:ext cx="8829675" cy="4494213"/>
          </a:xfrm>
        </p:spPr>
        <p:txBody>
          <a:bodyPr/>
          <a:lstStyle/>
          <a:p>
            <a:r>
              <a:rPr lang="en-US"/>
              <a:t>Click icon to add picture</a:t>
            </a:r>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228600"/>
            <a:ext cx="2286000" cy="573076"/>
          </a:xfrm>
          <a:prstGeom prst="rect">
            <a:avLst/>
          </a:prstGeom>
        </p:spPr>
      </p:pic>
      <p:sp>
        <p:nvSpPr>
          <p:cNvPr id="13" name="Text Placeholder 3"/>
          <p:cNvSpPr>
            <a:spLocks noGrp="1"/>
          </p:cNvSpPr>
          <p:nvPr>
            <p:ph type="body" sz="quarter" idx="13" hasCustomPrompt="1"/>
          </p:nvPr>
        </p:nvSpPr>
        <p:spPr>
          <a:xfrm>
            <a:off x="6477001" y="1676400"/>
            <a:ext cx="2223760" cy="304800"/>
          </a:xfrm>
        </p:spPr>
        <p:txBody>
          <a:bodyPr>
            <a:normAutofit/>
          </a:bodyPr>
          <a:lstStyle>
            <a:lvl1pPr algn="r">
              <a:defRPr sz="2000" b="0" baseline="0">
                <a:solidFill>
                  <a:schemeClr val="tx1"/>
                </a:solidFill>
                <a:latin typeface="Trade Gothic LT Com Cn" panose="020B0806040303020004" pitchFamily="34" charset="0"/>
              </a:defRPr>
            </a:lvl1pPr>
          </a:lstStyle>
          <a:p>
            <a:pPr lvl="0"/>
            <a:r>
              <a:rPr lang="en-US" dirty="0"/>
              <a:t>Insert date</a:t>
            </a:r>
          </a:p>
        </p:txBody>
      </p:sp>
    </p:spTree>
    <p:extLst>
      <p:ext uri="{BB962C8B-B14F-4D97-AF65-F5344CB8AC3E}">
        <p14:creationId xmlns:p14="http://schemas.microsoft.com/office/powerpoint/2010/main" val="2538566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Thank_you_STC_logo_lockup.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92617" y="2113411"/>
            <a:ext cx="4355592" cy="2023872"/>
          </a:xfrm>
          <a:prstGeom prst="rect">
            <a:avLst/>
          </a:prstGeom>
        </p:spPr>
      </p:pic>
      <p:pic>
        <p:nvPicPr>
          <p:cNvPr id="3" name="Picture 2"/>
          <p:cNvPicPr>
            <a:picLocks noChangeAspect="1"/>
          </p:cNvPicPr>
          <p:nvPr userDrawn="1"/>
        </p:nvPicPr>
        <p:blipFill>
          <a:blip r:embed="rId3"/>
          <a:stretch>
            <a:fillRect/>
          </a:stretch>
        </p:blipFill>
        <p:spPr>
          <a:xfrm>
            <a:off x="9372600" y="4121449"/>
            <a:ext cx="3177096" cy="2063828"/>
          </a:xfrm>
          <a:prstGeom prst="rect">
            <a:avLst/>
          </a:prstGeom>
        </p:spPr>
      </p:pic>
      <p:sp>
        <p:nvSpPr>
          <p:cNvPr id="5" name="Text Placeholder 22"/>
          <p:cNvSpPr txBox="1">
            <a:spLocks/>
          </p:cNvSpPr>
          <p:nvPr userDrawn="1"/>
        </p:nvSpPr>
        <p:spPr>
          <a:xfrm>
            <a:off x="9372600" y="403443"/>
            <a:ext cx="2971800" cy="3451027"/>
          </a:xfrm>
          <a:prstGeom prst="roundRect">
            <a:avLst>
              <a:gd name="adj" fmla="val 3923"/>
            </a:avLst>
          </a:prstGeom>
          <a:solidFill>
            <a:schemeClr val="accent5"/>
          </a:solidFill>
          <a:ln>
            <a:noFill/>
          </a:ln>
        </p:spPr>
        <p:txBody>
          <a:bodyPr vert="horz" wrap="square" lIns="91440" tIns="91440" rIns="91440" bIns="91440" rtlCol="0" anchor="b" anchorCtr="0">
            <a:spAutoFit/>
          </a:bodyPr>
          <a:lstStyle>
            <a:lvl1pPr marL="0" indent="0" algn="l" defTabSz="457200" rtl="0" eaLnBrk="1" latinLnBrk="0" hangingPunct="1">
              <a:spcBef>
                <a:spcPts val="0"/>
              </a:spcBef>
              <a:spcAft>
                <a:spcPts val="1200"/>
              </a:spcAft>
              <a:buFont typeface="Arial"/>
              <a:buNone/>
              <a:defRPr sz="1800" b="0" i="0" kern="1200" baseline="0">
                <a:solidFill>
                  <a:schemeClr val="bg1"/>
                </a:solidFill>
                <a:latin typeface="Gill Sans Infant Std"/>
                <a:ea typeface="+mn-ea"/>
                <a:cs typeface="Gill Sans Infant Std"/>
              </a:defRPr>
            </a:lvl1pPr>
            <a:lvl2pPr marL="0" indent="0" algn="l" defTabSz="457200" rtl="0" eaLnBrk="1" latinLnBrk="0" hangingPunct="1">
              <a:spcBef>
                <a:spcPts val="0"/>
              </a:spcBef>
              <a:spcAft>
                <a:spcPts val="600"/>
              </a:spcAft>
              <a:buFont typeface="Arial"/>
              <a:buNone/>
              <a:defRPr sz="1500" b="0" i="0" kern="1200">
                <a:solidFill>
                  <a:schemeClr val="bg1"/>
                </a:solidFill>
                <a:latin typeface="Gill Sans Infant Std"/>
                <a:ea typeface="+mn-ea"/>
                <a:cs typeface="Gill Sans Infant Std"/>
              </a:defRPr>
            </a:lvl2pPr>
            <a:lvl3pPr marL="266700" indent="-266700" algn="l" defTabSz="457200" rtl="0" eaLnBrk="1" latinLnBrk="0" hangingPunct="1">
              <a:spcBef>
                <a:spcPts val="0"/>
              </a:spcBef>
              <a:spcAft>
                <a:spcPts val="600"/>
              </a:spcAft>
              <a:buClr>
                <a:schemeClr val="tx2"/>
              </a:buClr>
              <a:buFont typeface="Arial"/>
              <a:buChar char="•"/>
              <a:defRPr sz="1400" b="0" i="0" kern="1200">
                <a:solidFill>
                  <a:schemeClr val="bg1"/>
                </a:solidFill>
                <a:latin typeface="Gill Sans Infant Std"/>
                <a:ea typeface="+mn-ea"/>
                <a:cs typeface="Gill Sans Infant Std"/>
              </a:defRPr>
            </a:lvl3pPr>
            <a:lvl4pPr marL="541338" indent="-274638" algn="l" defTabSz="457200" rtl="0" eaLnBrk="1" latinLnBrk="0" hangingPunct="1">
              <a:spcBef>
                <a:spcPts val="0"/>
              </a:spcBef>
              <a:spcAft>
                <a:spcPts val="600"/>
              </a:spcAft>
              <a:buFont typeface="Arial"/>
              <a:buChar char="–"/>
              <a:defRPr sz="1300" b="0" i="0" kern="1200">
                <a:solidFill>
                  <a:schemeClr val="bg1"/>
                </a:solidFill>
                <a:latin typeface="Gill Sans Infant Std"/>
                <a:ea typeface="+mn-ea"/>
                <a:cs typeface="Gill Sans Infant Std"/>
              </a:defRPr>
            </a:lvl4pPr>
            <a:lvl5pPr marL="808038" indent="-266700" algn="l" defTabSz="457200" rtl="0" eaLnBrk="1" latinLnBrk="0" hangingPunct="1">
              <a:spcBef>
                <a:spcPts val="0"/>
              </a:spcBef>
              <a:spcAft>
                <a:spcPts val="600"/>
              </a:spcAft>
              <a:buClr>
                <a:schemeClr val="tx2"/>
              </a:buClr>
              <a:buFont typeface="Arial"/>
              <a:buChar char="•"/>
              <a:defRPr sz="1200" b="0" i="0" kern="1200">
                <a:solidFill>
                  <a:schemeClr val="bg1"/>
                </a:solidFill>
                <a:latin typeface="Gill Sans Infant Std"/>
                <a:ea typeface="+mn-ea"/>
                <a:cs typeface="Gill Sans Infan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NOTE</a:t>
            </a:r>
          </a:p>
          <a:p>
            <a:r>
              <a:rPr lang="en-US" dirty="0"/>
              <a:t>When finished with the presentation,</a:t>
            </a:r>
            <a:r>
              <a:rPr lang="en-US" baseline="0" dirty="0"/>
              <a:t> to reduce the file size to facilitate emailing, click on any image in the presentation, go to Format &gt; Compress Pictures &gt; </a:t>
            </a:r>
            <a:br>
              <a:rPr lang="en-US" baseline="0" dirty="0"/>
            </a:br>
            <a:r>
              <a:rPr lang="en-US" b="1" baseline="0" dirty="0"/>
              <a:t>un-</a:t>
            </a:r>
            <a:r>
              <a:rPr lang="en-US" baseline="0" dirty="0"/>
              <a:t>click both options in Compression options (see example below) &gt; select Screen 150 </a:t>
            </a:r>
            <a:r>
              <a:rPr lang="en-US" baseline="0" dirty="0" err="1"/>
              <a:t>ppi</a:t>
            </a:r>
            <a:endParaRPr lang="en-US" dirty="0"/>
          </a:p>
        </p:txBody>
      </p:sp>
    </p:spTree>
    <p:extLst>
      <p:ext uri="{BB962C8B-B14F-4D97-AF65-F5344CB8AC3E}">
        <p14:creationId xmlns:p14="http://schemas.microsoft.com/office/powerpoint/2010/main" val="61290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ave the Children header">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userDrawn="1"/>
        </p:nvSpPr>
        <p:spPr>
          <a:xfrm>
            <a:off x="1442676" y="2370672"/>
            <a:ext cx="6255472" cy="1583233"/>
          </a:xfrm>
          <a:prstGeom prst="roundRect">
            <a:avLst>
              <a:gd name="adj" fmla="val 8552"/>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endParaRPr lang="en-US" sz="3200" b="1" i="0" dirty="0">
              <a:solidFill>
                <a:srgbClr val="222221"/>
              </a:solidFill>
              <a:latin typeface="TradeGothic LT CondEighteen"/>
              <a:cs typeface="TradeGothic LT CondEighteen"/>
            </a:endParaRPr>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7800" y="2362200"/>
            <a:ext cx="6349307" cy="1591705"/>
          </a:xfrm>
          <a:prstGeom prst="rect">
            <a:avLst/>
          </a:prstGeom>
        </p:spPr>
      </p:pic>
    </p:spTree>
    <p:extLst>
      <p:ext uri="{BB962C8B-B14F-4D97-AF65-F5344CB8AC3E}">
        <p14:creationId xmlns:p14="http://schemas.microsoft.com/office/powerpoint/2010/main" val="2865887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February 2021</a:t>
            </a:r>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2936303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February 2021</a:t>
            </a:r>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4177158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February 2021</a:t>
            </a:r>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3996687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February 2021</a:t>
            </a:r>
          </a:p>
        </p:txBody>
      </p:sp>
      <p:sp>
        <p:nvSpPr>
          <p:cNvPr id="6" name="Footer Placeholder 5"/>
          <p:cNvSpPr>
            <a:spLocks noGrp="1"/>
          </p:cNvSpPr>
          <p:nvPr>
            <p:ph type="ftr" sz="quarter" idx="11"/>
          </p:nvPr>
        </p:nvSpPr>
        <p:spPr/>
        <p:txBody>
          <a:bodyPr/>
          <a:lstStyle/>
          <a:p>
            <a:r>
              <a:rPr lang="en-US"/>
              <a:t>Refugee Education Advocacy Training</a:t>
            </a:r>
          </a:p>
        </p:txBody>
      </p:sp>
      <p:sp>
        <p:nvSpPr>
          <p:cNvPr id="7" name="Slide Number Placeholder 6"/>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3243046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February 2021</a:t>
            </a:r>
          </a:p>
        </p:txBody>
      </p:sp>
      <p:sp>
        <p:nvSpPr>
          <p:cNvPr id="8" name="Footer Placeholder 7"/>
          <p:cNvSpPr>
            <a:spLocks noGrp="1"/>
          </p:cNvSpPr>
          <p:nvPr>
            <p:ph type="ftr" sz="quarter" idx="11"/>
          </p:nvPr>
        </p:nvSpPr>
        <p:spPr/>
        <p:txBody>
          <a:bodyPr/>
          <a:lstStyle/>
          <a:p>
            <a:r>
              <a:rPr lang="en-US"/>
              <a:t>Refugee Education Advocacy Training</a:t>
            </a:r>
          </a:p>
        </p:txBody>
      </p:sp>
      <p:sp>
        <p:nvSpPr>
          <p:cNvPr id="9" name="Slide Number Placeholder 8"/>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240149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February 2021</a:t>
            </a:r>
          </a:p>
        </p:txBody>
      </p:sp>
      <p:sp>
        <p:nvSpPr>
          <p:cNvPr id="4" name="Footer Placeholder 3"/>
          <p:cNvSpPr>
            <a:spLocks noGrp="1"/>
          </p:cNvSpPr>
          <p:nvPr>
            <p:ph type="ftr" sz="quarter" idx="11"/>
          </p:nvPr>
        </p:nvSpPr>
        <p:spPr/>
        <p:txBody>
          <a:bodyPr/>
          <a:lstStyle/>
          <a:p>
            <a:r>
              <a:rPr lang="en-US"/>
              <a:t>Refugee Education Advocacy Training</a:t>
            </a:r>
          </a:p>
        </p:txBody>
      </p:sp>
      <p:sp>
        <p:nvSpPr>
          <p:cNvPr id="5" name="Slide Number Placeholder 4"/>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5951182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February 2021</a:t>
            </a:r>
          </a:p>
        </p:txBody>
      </p:sp>
      <p:sp>
        <p:nvSpPr>
          <p:cNvPr id="3" name="Footer Placeholder 2"/>
          <p:cNvSpPr>
            <a:spLocks noGrp="1"/>
          </p:cNvSpPr>
          <p:nvPr>
            <p:ph type="ftr" sz="quarter" idx="11"/>
          </p:nvPr>
        </p:nvSpPr>
        <p:spPr/>
        <p:txBody>
          <a:bodyPr/>
          <a:lstStyle/>
          <a:p>
            <a:r>
              <a:rPr lang="en-US"/>
              <a:t>Refugee Education Advocacy Training</a:t>
            </a:r>
          </a:p>
        </p:txBody>
      </p:sp>
      <p:sp>
        <p:nvSpPr>
          <p:cNvPr id="4" name="Slide Number Placeholder 3"/>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21433562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February 2021</a:t>
            </a:r>
          </a:p>
        </p:txBody>
      </p:sp>
      <p:sp>
        <p:nvSpPr>
          <p:cNvPr id="6" name="Footer Placeholder 5"/>
          <p:cNvSpPr>
            <a:spLocks noGrp="1"/>
          </p:cNvSpPr>
          <p:nvPr>
            <p:ph type="ftr" sz="quarter" idx="11"/>
          </p:nvPr>
        </p:nvSpPr>
        <p:spPr/>
        <p:txBody>
          <a:bodyPr/>
          <a:lstStyle/>
          <a:p>
            <a:r>
              <a:rPr lang="en-US"/>
              <a:t>Refugee Education Advocacy Training</a:t>
            </a:r>
          </a:p>
        </p:txBody>
      </p:sp>
      <p:sp>
        <p:nvSpPr>
          <p:cNvPr id="7" name="Slide Number Placeholder 6"/>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2381273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r>
              <a:rPr lang="en-US"/>
              <a:t>February 2021</a:t>
            </a:r>
            <a:endParaRPr lang="en-US" dirty="0"/>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7" name="Rectangle 6"/>
          <p:cNvSpPr/>
          <p:nvPr userDrawn="1"/>
        </p:nvSpPr>
        <p:spPr>
          <a:xfrm>
            <a:off x="4572000" y="0"/>
            <a:ext cx="4572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5470768" y="1171576"/>
            <a:ext cx="3243019" cy="1219798"/>
          </a:xfrm>
        </p:spPr>
        <p:txBody>
          <a:bodyPr anchor="t">
            <a:normAutofit/>
          </a:bodyPr>
          <a:lstStyle>
            <a:lvl1pPr algn="l">
              <a:lnSpc>
                <a:spcPct val="95000"/>
              </a:lnSpc>
              <a:defRPr sz="3200" b="0" i="0" cap="none">
                <a:solidFill>
                  <a:schemeClr val="bg1"/>
                </a:solidFill>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5470767" y="2395663"/>
            <a:ext cx="3243020" cy="2684219"/>
          </a:xfrm>
        </p:spPr>
        <p:txBody>
          <a:bodyPr anchor="t">
            <a:normAutofit/>
          </a:bodyPr>
          <a:lstStyle>
            <a:lvl1pPr marL="0" indent="0">
              <a:buNone/>
              <a:defRPr sz="1800" b="0" i="0">
                <a:solidFill>
                  <a:srgbClr val="FFFFFF"/>
                </a:solidFill>
                <a:latin typeface="Gill Sans Infant Std"/>
                <a:cs typeface="Gill Sans Infant Std"/>
              </a:defRPr>
            </a:lvl1pPr>
            <a:lvl2pPr marL="0" indent="0">
              <a:buNone/>
              <a:defRPr sz="1800">
                <a:solidFill>
                  <a:schemeClr val="bg1"/>
                </a:solidFill>
              </a:defRPr>
            </a:lvl2pPr>
            <a:lvl3pPr marL="1588" indent="0">
              <a:buNone/>
              <a:defRPr sz="1800">
                <a:solidFill>
                  <a:srgbClr val="FFFFFF"/>
                </a:solidFill>
              </a:defRPr>
            </a:lvl3pPr>
            <a:lvl4pPr marL="0" indent="0">
              <a:buNone/>
              <a:defRPr sz="1800">
                <a:solidFill>
                  <a:srgbClr val="FFFFFF"/>
                </a:solidFill>
              </a:defRPr>
            </a:lvl4pPr>
            <a:lvl5pPr marL="0" indent="0">
              <a:buNone/>
              <a:defRPr sz="1800">
                <a:solidFill>
                  <a:srgbClr val="FFFFFF"/>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152400" y="155738"/>
            <a:ext cx="5002416" cy="5985852"/>
          </a:xfrm>
        </p:spPr>
        <p:txBody>
          <a:bodyPr/>
          <a:lstStyle/>
          <a:p>
            <a:r>
              <a:rPr lang="en-US"/>
              <a:t>Click icon to add picture</a:t>
            </a: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364389"/>
            <a:ext cx="1969013" cy="493611"/>
          </a:xfrm>
          <a:prstGeom prst="rect">
            <a:avLst/>
          </a:prstGeom>
        </p:spPr>
      </p:pic>
      <p:sp>
        <p:nvSpPr>
          <p:cNvPr id="15" name="Text Placeholder 22"/>
          <p:cNvSpPr txBox="1">
            <a:spLocks/>
          </p:cNvSpPr>
          <p:nvPr userDrawn="1"/>
        </p:nvSpPr>
        <p:spPr>
          <a:xfrm>
            <a:off x="9372600" y="2484261"/>
            <a:ext cx="2971800" cy="2886313"/>
          </a:xfrm>
          <a:prstGeom prst="roundRect">
            <a:avLst>
              <a:gd name="adj" fmla="val 3923"/>
            </a:avLst>
          </a:prstGeom>
          <a:solidFill>
            <a:schemeClr val="accent5"/>
          </a:solidFill>
          <a:ln>
            <a:noFill/>
          </a:ln>
        </p:spPr>
        <p:txBody>
          <a:bodyPr vert="horz" wrap="square" lIns="91440" tIns="91440" rIns="91440" bIns="91440" rtlCol="0" anchor="b" anchorCtr="0">
            <a:spAutoFit/>
          </a:bodyPr>
          <a:lstStyle>
            <a:lvl1pPr marL="0" indent="0" algn="l" defTabSz="457200" rtl="0" eaLnBrk="1" latinLnBrk="0" hangingPunct="1">
              <a:spcBef>
                <a:spcPts val="0"/>
              </a:spcBef>
              <a:spcAft>
                <a:spcPts val="1200"/>
              </a:spcAft>
              <a:buFont typeface="Arial"/>
              <a:buNone/>
              <a:defRPr sz="1800" b="0" i="0" kern="1200" baseline="0">
                <a:solidFill>
                  <a:schemeClr val="bg1"/>
                </a:solidFill>
                <a:latin typeface="Gill Sans Infant Std"/>
                <a:ea typeface="+mn-ea"/>
                <a:cs typeface="Gill Sans Infant Std"/>
              </a:defRPr>
            </a:lvl1pPr>
            <a:lvl2pPr marL="0" indent="0" algn="l" defTabSz="457200" rtl="0" eaLnBrk="1" latinLnBrk="0" hangingPunct="1">
              <a:spcBef>
                <a:spcPts val="0"/>
              </a:spcBef>
              <a:spcAft>
                <a:spcPts val="600"/>
              </a:spcAft>
              <a:buFont typeface="Arial"/>
              <a:buNone/>
              <a:defRPr sz="1500" b="0" i="0" kern="1200">
                <a:solidFill>
                  <a:schemeClr val="bg1"/>
                </a:solidFill>
                <a:latin typeface="Gill Sans Infant Std"/>
                <a:ea typeface="+mn-ea"/>
                <a:cs typeface="Gill Sans Infant Std"/>
              </a:defRPr>
            </a:lvl2pPr>
            <a:lvl3pPr marL="266700" indent="-266700" algn="l" defTabSz="457200" rtl="0" eaLnBrk="1" latinLnBrk="0" hangingPunct="1">
              <a:spcBef>
                <a:spcPts val="0"/>
              </a:spcBef>
              <a:spcAft>
                <a:spcPts val="600"/>
              </a:spcAft>
              <a:buClr>
                <a:schemeClr val="tx2"/>
              </a:buClr>
              <a:buFont typeface="Arial"/>
              <a:buChar char="•"/>
              <a:defRPr sz="1400" b="0" i="0" kern="1200">
                <a:solidFill>
                  <a:schemeClr val="bg1"/>
                </a:solidFill>
                <a:latin typeface="Gill Sans Infant Std"/>
                <a:ea typeface="+mn-ea"/>
                <a:cs typeface="Gill Sans Infant Std"/>
              </a:defRPr>
            </a:lvl3pPr>
            <a:lvl4pPr marL="541338" indent="-274638" algn="l" defTabSz="457200" rtl="0" eaLnBrk="1" latinLnBrk="0" hangingPunct="1">
              <a:spcBef>
                <a:spcPts val="0"/>
              </a:spcBef>
              <a:spcAft>
                <a:spcPts val="600"/>
              </a:spcAft>
              <a:buFont typeface="Arial"/>
              <a:buChar char="–"/>
              <a:defRPr sz="1300" b="0" i="0" kern="1200">
                <a:solidFill>
                  <a:schemeClr val="bg1"/>
                </a:solidFill>
                <a:latin typeface="Gill Sans Infant Std"/>
                <a:ea typeface="+mn-ea"/>
                <a:cs typeface="Gill Sans Infant Std"/>
              </a:defRPr>
            </a:lvl4pPr>
            <a:lvl5pPr marL="808038" indent="-266700" algn="l" defTabSz="457200" rtl="0" eaLnBrk="1" latinLnBrk="0" hangingPunct="1">
              <a:spcBef>
                <a:spcPts val="0"/>
              </a:spcBef>
              <a:spcAft>
                <a:spcPts val="600"/>
              </a:spcAft>
              <a:buClr>
                <a:schemeClr val="tx2"/>
              </a:buClr>
              <a:buFont typeface="Arial"/>
              <a:buChar char="•"/>
              <a:defRPr sz="1200" b="0" i="0" kern="1200">
                <a:solidFill>
                  <a:schemeClr val="bg1"/>
                </a:solidFill>
                <a:latin typeface="Gill Sans Infant Std"/>
                <a:ea typeface="+mn-ea"/>
                <a:cs typeface="Gill Sans Infan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Delete image.</a:t>
            </a:r>
            <a:r>
              <a:rPr lang="en-US" baseline="0" dirty="0"/>
              <a:t> </a:t>
            </a:r>
            <a:r>
              <a:rPr lang="en-US" dirty="0"/>
              <a:t>Move</a:t>
            </a:r>
            <a:r>
              <a:rPr lang="en-US" baseline="0" dirty="0"/>
              <a:t> Save Circle right or left to reveal image icon. Drag image to placeholder or click icon </a:t>
            </a:r>
            <a:br>
              <a:rPr lang="en-US" baseline="0" dirty="0"/>
            </a:br>
            <a:r>
              <a:rPr lang="en-US" baseline="0" dirty="0"/>
              <a:t>to add. </a:t>
            </a:r>
          </a:p>
          <a:p>
            <a:r>
              <a:rPr lang="en-US" baseline="0" dirty="0"/>
              <a:t>Move Save Circle back and horizontally locate left or right to highlight important feature of image.</a:t>
            </a:r>
            <a:endParaRPr lang="en-US" dirty="0"/>
          </a:p>
        </p:txBody>
      </p:sp>
    </p:spTree>
    <p:extLst>
      <p:ext uri="{BB962C8B-B14F-4D97-AF65-F5344CB8AC3E}">
        <p14:creationId xmlns:p14="http://schemas.microsoft.com/office/powerpoint/2010/main" val="5647211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February 2021</a:t>
            </a:r>
          </a:p>
        </p:txBody>
      </p:sp>
      <p:sp>
        <p:nvSpPr>
          <p:cNvPr id="6" name="Footer Placeholder 5"/>
          <p:cNvSpPr>
            <a:spLocks noGrp="1"/>
          </p:cNvSpPr>
          <p:nvPr>
            <p:ph type="ftr" sz="quarter" idx="11"/>
          </p:nvPr>
        </p:nvSpPr>
        <p:spPr/>
        <p:txBody>
          <a:bodyPr/>
          <a:lstStyle/>
          <a:p>
            <a:r>
              <a:rPr lang="en-US"/>
              <a:t>Refugee Education Advocacy Training</a:t>
            </a:r>
          </a:p>
        </p:txBody>
      </p:sp>
      <p:sp>
        <p:nvSpPr>
          <p:cNvPr id="7" name="Slide Number Placeholder 6"/>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27577484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February 2021</a:t>
            </a:r>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2645178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February 2021</a:t>
            </a:r>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E3C1FCDA-53DB-46FF-B830-0A7BB7361A4B}" type="slidenum">
              <a:rPr lang="en-US" smtClean="0"/>
              <a:t>‹#›</a:t>
            </a:fld>
            <a:endParaRPr lang="en-US"/>
          </a:p>
        </p:txBody>
      </p:sp>
    </p:spTree>
    <p:extLst>
      <p:ext uri="{BB962C8B-B14F-4D97-AF65-F5344CB8AC3E}">
        <p14:creationId xmlns:p14="http://schemas.microsoft.com/office/powerpoint/2010/main" val="556939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2" name="Rectangle 11"/>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147638" y="1171574"/>
            <a:ext cx="8832850" cy="51355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424634" y="202994"/>
            <a:ext cx="8282640" cy="787605"/>
          </a:xfrm>
        </p:spPr>
        <p:txBody>
          <a:bodyPr>
            <a:normAutofit/>
          </a:bodyPr>
          <a:lstStyle>
            <a:lvl1pPr>
              <a:lnSpc>
                <a:spcPct val="90000"/>
              </a:lnSpc>
              <a:defRPr sz="4800" b="0" i="0" cap="none">
                <a:solidFill>
                  <a:schemeClr val="bg1"/>
                </a:solidFill>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a:t>February 2021</a:t>
            </a:r>
            <a:endParaRPr lang="en-US" dirty="0"/>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cxnSp>
        <p:nvCxnSpPr>
          <p:cNvPr id="10" name="Straight Connector 9"/>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364389"/>
            <a:ext cx="1969013" cy="493611"/>
          </a:xfrm>
          <a:prstGeom prst="rect">
            <a:avLst/>
          </a:prstGeom>
        </p:spPr>
      </p:pic>
      <p:sp>
        <p:nvSpPr>
          <p:cNvPr id="8" name="Text Placeholder 7"/>
          <p:cNvSpPr>
            <a:spLocks noGrp="1"/>
          </p:cNvSpPr>
          <p:nvPr>
            <p:ph type="body" sz="quarter" idx="13"/>
          </p:nvPr>
        </p:nvSpPr>
        <p:spPr>
          <a:xfrm>
            <a:off x="429768" y="1600200"/>
            <a:ext cx="8275320" cy="4544568"/>
          </a:xfrm>
        </p:spPr>
        <p:txBody>
          <a:bodyPr/>
          <a:lstStyle>
            <a:lvl1pPr>
              <a:defRPr sz="1800" b="0">
                <a:solidFill>
                  <a:schemeClr val="tx1"/>
                </a:solidFill>
              </a:defRPr>
            </a:lvl1pPr>
            <a:lvl2pPr marL="265176" indent="-265176">
              <a:buClr>
                <a:schemeClr val="tx2"/>
              </a:buClr>
              <a:buFont typeface="Arial" panose="020B0604020202020204" pitchFamily="34" charset="0"/>
              <a:buChar char="•"/>
              <a:defRPr sz="1800"/>
            </a:lvl2pPr>
            <a:lvl3pPr>
              <a:defRPr sz="1800"/>
            </a:lvl3pPr>
            <a:lvl4pPr>
              <a:defRPr sz="1800"/>
            </a:lvl4pPr>
            <a:lvl5pPr>
              <a:defRPr sz="1800"/>
            </a:lvl5pPr>
          </a:lstStyle>
          <a:p>
            <a:pPr lvl="0"/>
            <a:r>
              <a:rPr lang="en-US"/>
              <a:t>Click to edit Master text styles</a:t>
            </a:r>
          </a:p>
          <a:p>
            <a:pPr lvl="1"/>
            <a:r>
              <a:rPr lang="en-US"/>
              <a:t>Second level</a:t>
            </a:r>
          </a:p>
        </p:txBody>
      </p:sp>
      <p:sp>
        <p:nvSpPr>
          <p:cNvPr id="14" name="Text Placeholder 22"/>
          <p:cNvSpPr txBox="1">
            <a:spLocks/>
          </p:cNvSpPr>
          <p:nvPr userDrawn="1"/>
        </p:nvSpPr>
        <p:spPr>
          <a:xfrm>
            <a:off x="9372600" y="2819400"/>
            <a:ext cx="2971800" cy="1317665"/>
          </a:xfrm>
          <a:prstGeom prst="roundRect">
            <a:avLst>
              <a:gd name="adj" fmla="val 3923"/>
            </a:avLst>
          </a:prstGeom>
          <a:solidFill>
            <a:schemeClr val="accent5"/>
          </a:solidFill>
          <a:ln>
            <a:noFill/>
          </a:ln>
        </p:spPr>
        <p:txBody>
          <a:bodyPr vert="horz" wrap="square" lIns="91440" tIns="91440" rIns="91440" bIns="91440" rtlCol="0" anchor="b" anchorCtr="0">
            <a:spAutoFit/>
          </a:bodyPr>
          <a:lstStyle>
            <a:lvl1pPr marL="0" indent="0" algn="l" defTabSz="457200" rtl="0" eaLnBrk="1" latinLnBrk="0" hangingPunct="1">
              <a:spcBef>
                <a:spcPts val="0"/>
              </a:spcBef>
              <a:spcAft>
                <a:spcPts val="1200"/>
              </a:spcAft>
              <a:buFont typeface="Arial"/>
              <a:buNone/>
              <a:defRPr sz="1800" b="0" i="0" kern="1200" baseline="0">
                <a:solidFill>
                  <a:schemeClr val="bg1"/>
                </a:solidFill>
                <a:latin typeface="Gill Sans Infant Std"/>
                <a:ea typeface="+mn-ea"/>
                <a:cs typeface="Gill Sans Infant Std"/>
              </a:defRPr>
            </a:lvl1pPr>
            <a:lvl2pPr marL="0" indent="0" algn="l" defTabSz="457200" rtl="0" eaLnBrk="1" latinLnBrk="0" hangingPunct="1">
              <a:spcBef>
                <a:spcPts val="0"/>
              </a:spcBef>
              <a:spcAft>
                <a:spcPts val="600"/>
              </a:spcAft>
              <a:buFont typeface="Arial"/>
              <a:buNone/>
              <a:defRPr sz="1500" b="0" i="0" kern="1200">
                <a:solidFill>
                  <a:schemeClr val="bg1"/>
                </a:solidFill>
                <a:latin typeface="Gill Sans Infant Std"/>
                <a:ea typeface="+mn-ea"/>
                <a:cs typeface="Gill Sans Infant Std"/>
              </a:defRPr>
            </a:lvl2pPr>
            <a:lvl3pPr marL="266700" indent="-266700" algn="l" defTabSz="457200" rtl="0" eaLnBrk="1" latinLnBrk="0" hangingPunct="1">
              <a:spcBef>
                <a:spcPts val="0"/>
              </a:spcBef>
              <a:spcAft>
                <a:spcPts val="600"/>
              </a:spcAft>
              <a:buClr>
                <a:schemeClr val="tx2"/>
              </a:buClr>
              <a:buFont typeface="Arial"/>
              <a:buChar char="•"/>
              <a:defRPr sz="1400" b="0" i="0" kern="1200">
                <a:solidFill>
                  <a:schemeClr val="bg1"/>
                </a:solidFill>
                <a:latin typeface="Gill Sans Infant Std"/>
                <a:ea typeface="+mn-ea"/>
                <a:cs typeface="Gill Sans Infant Std"/>
              </a:defRPr>
            </a:lvl3pPr>
            <a:lvl4pPr marL="541338" indent="-274638" algn="l" defTabSz="457200" rtl="0" eaLnBrk="1" latinLnBrk="0" hangingPunct="1">
              <a:spcBef>
                <a:spcPts val="0"/>
              </a:spcBef>
              <a:spcAft>
                <a:spcPts val="600"/>
              </a:spcAft>
              <a:buFont typeface="Arial"/>
              <a:buChar char="–"/>
              <a:defRPr sz="1300" b="0" i="0" kern="1200">
                <a:solidFill>
                  <a:schemeClr val="bg1"/>
                </a:solidFill>
                <a:latin typeface="Gill Sans Infant Std"/>
                <a:ea typeface="+mn-ea"/>
                <a:cs typeface="Gill Sans Infant Std"/>
              </a:defRPr>
            </a:lvl4pPr>
            <a:lvl5pPr marL="808038" indent="-266700" algn="l" defTabSz="457200" rtl="0" eaLnBrk="1" latinLnBrk="0" hangingPunct="1">
              <a:spcBef>
                <a:spcPts val="0"/>
              </a:spcBef>
              <a:spcAft>
                <a:spcPts val="600"/>
              </a:spcAft>
              <a:buClr>
                <a:schemeClr val="tx2"/>
              </a:buClr>
              <a:buFont typeface="Arial"/>
              <a:buChar char="•"/>
              <a:defRPr sz="1200" b="0" i="0" kern="1200">
                <a:solidFill>
                  <a:schemeClr val="bg1"/>
                </a:solidFill>
                <a:latin typeface="Gill Sans Infant Std"/>
                <a:ea typeface="+mn-ea"/>
                <a:cs typeface="Gill Sans Infan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There are only two levels</a:t>
            </a:r>
            <a:r>
              <a:rPr lang="en-US" baseline="0" dirty="0"/>
              <a:t> of text on this slide:  first level for the main text and second level for the bulleted text.</a:t>
            </a:r>
            <a:endParaRPr lang="en-US" dirty="0"/>
          </a:p>
        </p:txBody>
      </p:sp>
    </p:spTree>
    <p:extLst>
      <p:ext uri="{BB962C8B-B14F-4D97-AF65-F5344CB8AC3E}">
        <p14:creationId xmlns:p14="http://schemas.microsoft.com/office/powerpoint/2010/main" val="4166421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February 2021</a:t>
            </a:r>
            <a:endParaRPr lang="en-US" dirty="0"/>
          </a:p>
        </p:txBody>
      </p:sp>
      <p:sp>
        <p:nvSpPr>
          <p:cNvPr id="4" name="Footer Placeholder 3"/>
          <p:cNvSpPr>
            <a:spLocks noGrp="1"/>
          </p:cNvSpPr>
          <p:nvPr>
            <p:ph type="ftr" sz="quarter" idx="11"/>
          </p:nvPr>
        </p:nvSpPr>
        <p:spPr/>
        <p:txBody>
          <a:bodyPr/>
          <a:lstStyle/>
          <a:p>
            <a:r>
              <a:rPr lang="en-US"/>
              <a:t>Refugee Education Advocacy Training</a:t>
            </a:r>
            <a:endParaRPr lang="en-US" dirty="0"/>
          </a:p>
        </p:txBody>
      </p:sp>
      <p:sp>
        <p:nvSpPr>
          <p:cNvPr id="5" name="Slide Number Placeholder 4"/>
          <p:cNvSpPr>
            <a:spLocks noGrp="1"/>
          </p:cNvSpPr>
          <p:nvPr>
            <p:ph type="sldNum" sz="quarter" idx="12"/>
          </p:nvPr>
        </p:nvSpPr>
        <p:spPr/>
        <p:txBody>
          <a:bodyPr/>
          <a:lstStyle/>
          <a:p>
            <a:fld id="{C3FDE51E-0052-334C-A4B2-C567FE9F326F}" type="slidenum">
              <a:rPr lang="en-US" smtClean="0"/>
              <a:pPr/>
              <a:t>‹#›</a:t>
            </a:fld>
            <a:endParaRPr lang="en-US"/>
          </a:p>
        </p:txBody>
      </p:sp>
      <p:sp>
        <p:nvSpPr>
          <p:cNvPr id="7" name="Text Placeholder 6"/>
          <p:cNvSpPr>
            <a:spLocks noGrp="1"/>
          </p:cNvSpPr>
          <p:nvPr>
            <p:ph type="body" sz="quarter" idx="13"/>
          </p:nvPr>
        </p:nvSpPr>
        <p:spPr>
          <a:xfrm>
            <a:off x="429768" y="1600200"/>
            <a:ext cx="8275320" cy="4709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4" hasCustomPrompt="1"/>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dirty="0"/>
              <a:t>Click to edit Master sub-title style</a:t>
            </a:r>
          </a:p>
        </p:txBody>
      </p:sp>
    </p:spTree>
    <p:extLst>
      <p:ext uri="{BB962C8B-B14F-4D97-AF65-F5344CB8AC3E}">
        <p14:creationId xmlns:p14="http://schemas.microsoft.com/office/powerpoint/2010/main" val="3975931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x2 Tex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February 2021</a:t>
            </a:r>
            <a:endParaRPr lang="en-US" dirty="0"/>
          </a:p>
        </p:txBody>
      </p:sp>
      <p:sp>
        <p:nvSpPr>
          <p:cNvPr id="4" name="Footer Placeholder 3"/>
          <p:cNvSpPr>
            <a:spLocks noGrp="1"/>
          </p:cNvSpPr>
          <p:nvPr>
            <p:ph type="ftr" sz="quarter" idx="11"/>
          </p:nvPr>
        </p:nvSpPr>
        <p:spPr/>
        <p:txBody>
          <a:bodyPr/>
          <a:lstStyle/>
          <a:p>
            <a:r>
              <a:rPr lang="en-US"/>
              <a:t>Refugee Education Advocacy Training</a:t>
            </a:r>
            <a:endParaRPr lang="en-US" dirty="0"/>
          </a:p>
        </p:txBody>
      </p:sp>
      <p:sp>
        <p:nvSpPr>
          <p:cNvPr id="5" name="Slide Number Placeholder 4"/>
          <p:cNvSpPr>
            <a:spLocks noGrp="1"/>
          </p:cNvSpPr>
          <p:nvPr>
            <p:ph type="sldNum" sz="quarter" idx="12"/>
          </p:nvPr>
        </p:nvSpPr>
        <p:spPr/>
        <p:txBody>
          <a:bodyPr/>
          <a:lstStyle/>
          <a:p>
            <a:fld id="{C3FDE51E-0052-334C-A4B2-C567FE9F326F}" type="slidenum">
              <a:rPr lang="en-US" smtClean="0"/>
              <a:pPr/>
              <a:t>‹#›</a:t>
            </a:fld>
            <a:endParaRPr lang="en-US"/>
          </a:p>
        </p:txBody>
      </p:sp>
      <p:sp>
        <p:nvSpPr>
          <p:cNvPr id="7" name="Text Placeholder 6"/>
          <p:cNvSpPr>
            <a:spLocks noGrp="1"/>
          </p:cNvSpPr>
          <p:nvPr>
            <p:ph type="body" sz="quarter" idx="13"/>
          </p:nvPr>
        </p:nvSpPr>
        <p:spPr>
          <a:xfrm>
            <a:off x="429768" y="1600200"/>
            <a:ext cx="3995928" cy="4709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4" hasCustomPrompt="1"/>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dirty="0"/>
              <a:t>Click to edit Master sub-title style</a:t>
            </a:r>
          </a:p>
        </p:txBody>
      </p:sp>
      <p:sp>
        <p:nvSpPr>
          <p:cNvPr id="9" name="Text Placeholder 8"/>
          <p:cNvSpPr>
            <a:spLocks noGrp="1"/>
          </p:cNvSpPr>
          <p:nvPr>
            <p:ph type="body" sz="quarter" idx="15"/>
          </p:nvPr>
        </p:nvSpPr>
        <p:spPr>
          <a:xfrm>
            <a:off x="4709160" y="1600200"/>
            <a:ext cx="3995928" cy="4709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714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ext Left Image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a:t>February 2021</a:t>
            </a:r>
            <a:endParaRPr lang="en-US" dirty="0"/>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hasCustomPrompt="1"/>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dirty="0"/>
              <a:t>Click to edit Master sub-title style</a:t>
            </a:r>
          </a:p>
        </p:txBody>
      </p:sp>
      <p:sp>
        <p:nvSpPr>
          <p:cNvPr id="7" name="Picture Placeholder 6"/>
          <p:cNvSpPr>
            <a:spLocks noGrp="1"/>
          </p:cNvSpPr>
          <p:nvPr>
            <p:ph type="pic" sz="quarter" idx="15" hasCustomPrompt="1"/>
          </p:nvPr>
        </p:nvSpPr>
        <p:spPr>
          <a:xfrm>
            <a:off x="4711509" y="1600200"/>
            <a:ext cx="3995928" cy="4709160"/>
          </a:xfrm>
        </p:spPr>
        <p:txBody>
          <a:bodyPr/>
          <a:lstStyle>
            <a:lvl1pPr>
              <a:defRPr/>
            </a:lvl1pPr>
          </a:lstStyle>
          <a:p>
            <a:r>
              <a:rPr lang="en-US" dirty="0"/>
              <a:t>Drag picture to placeholder or click icon to add</a:t>
            </a:r>
          </a:p>
        </p:txBody>
      </p:sp>
      <p:sp>
        <p:nvSpPr>
          <p:cNvPr id="10" name="Text Placeholder 9"/>
          <p:cNvSpPr>
            <a:spLocks noGrp="1"/>
          </p:cNvSpPr>
          <p:nvPr>
            <p:ph type="body" sz="quarter" idx="16"/>
          </p:nvPr>
        </p:nvSpPr>
        <p:spPr>
          <a:xfrm>
            <a:off x="424634" y="1600200"/>
            <a:ext cx="3995928" cy="4709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2233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a:t>February 2021</a:t>
            </a:r>
            <a:endParaRPr lang="en-US" dirty="0"/>
          </a:p>
        </p:txBody>
      </p:sp>
      <p:sp>
        <p:nvSpPr>
          <p:cNvPr id="5" name="Footer Placeholder 4"/>
          <p:cNvSpPr>
            <a:spLocks noGrp="1"/>
          </p:cNvSpPr>
          <p:nvPr>
            <p:ph type="ftr" sz="quarter" idx="11"/>
          </p:nvPr>
        </p:nvSpPr>
        <p:spPr/>
        <p:txBody>
          <a:bodyPr/>
          <a:lstStyle/>
          <a:p>
            <a:r>
              <a:rPr lang="en-US"/>
              <a:t>Refugee Education Advocacy Training</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hasCustomPrompt="1"/>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dirty="0"/>
              <a:t>Click to edit Master sub-title style</a:t>
            </a:r>
          </a:p>
        </p:txBody>
      </p:sp>
    </p:spTree>
    <p:extLst>
      <p:ext uri="{BB962C8B-B14F-4D97-AF65-F5344CB8AC3E}">
        <p14:creationId xmlns:p14="http://schemas.microsoft.com/office/powerpoint/2010/main" val="3227624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Topic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February 2021</a:t>
            </a:r>
            <a:endParaRPr lang="en-US" dirty="0"/>
          </a:p>
        </p:txBody>
      </p:sp>
      <p:sp>
        <p:nvSpPr>
          <p:cNvPr id="4" name="Footer Placeholder 3"/>
          <p:cNvSpPr>
            <a:spLocks noGrp="1"/>
          </p:cNvSpPr>
          <p:nvPr>
            <p:ph type="ftr" sz="quarter" idx="11"/>
          </p:nvPr>
        </p:nvSpPr>
        <p:spPr/>
        <p:txBody>
          <a:bodyPr/>
          <a:lstStyle/>
          <a:p>
            <a:r>
              <a:rPr lang="en-US"/>
              <a:t>Refugee Education Advocacy Training</a:t>
            </a:r>
            <a:endParaRPr lang="en-US" dirty="0"/>
          </a:p>
        </p:txBody>
      </p:sp>
      <p:sp>
        <p:nvSpPr>
          <p:cNvPr id="5" name="Slide Number Placeholder 4"/>
          <p:cNvSpPr>
            <a:spLocks noGrp="1"/>
          </p:cNvSpPr>
          <p:nvPr>
            <p:ph type="sldNum" sz="quarter" idx="12"/>
          </p:nvPr>
        </p:nvSpPr>
        <p:spPr/>
        <p:txBody>
          <a:bodyPr/>
          <a:lstStyle/>
          <a:p>
            <a:fld id="{C3FDE51E-0052-334C-A4B2-C567FE9F326F}" type="slidenum">
              <a:rPr lang="en-US" smtClean="0"/>
              <a:pPr/>
              <a:t>‹#›</a:t>
            </a:fld>
            <a:endParaRPr lang="en-US"/>
          </a:p>
        </p:txBody>
      </p:sp>
      <p:sp>
        <p:nvSpPr>
          <p:cNvPr id="6" name="Text Placeholder 7"/>
          <p:cNvSpPr>
            <a:spLocks noGrp="1"/>
          </p:cNvSpPr>
          <p:nvPr>
            <p:ph type="body" sz="quarter" idx="14" hasCustomPrompt="1"/>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dirty="0"/>
              <a:t>Click to edit Master sub-title style</a:t>
            </a:r>
          </a:p>
        </p:txBody>
      </p:sp>
      <p:sp>
        <p:nvSpPr>
          <p:cNvPr id="8" name="Text Placeholder 7"/>
          <p:cNvSpPr>
            <a:spLocks noGrp="1"/>
          </p:cNvSpPr>
          <p:nvPr>
            <p:ph type="body" sz="quarter" idx="15" hasCustomPrompt="1"/>
          </p:nvPr>
        </p:nvSpPr>
        <p:spPr>
          <a:xfrm>
            <a:off x="429768" y="3200400"/>
            <a:ext cx="2688336" cy="3108960"/>
          </a:xfrm>
          <a:gradFill>
            <a:gsLst>
              <a:gs pos="40000">
                <a:srgbClr val="FA0007"/>
              </a:gs>
              <a:gs pos="100000">
                <a:srgbClr val="761706"/>
              </a:gs>
            </a:gsLst>
            <a:lin ang="18900000" scaled="1"/>
          </a:gradFill>
        </p:spPr>
        <p:txBody>
          <a:bodyPr tIns="502920" bIns="45720"/>
          <a:lstStyle>
            <a:lvl1pPr algn="ctr">
              <a:lnSpc>
                <a:spcPct val="90000"/>
              </a:lnSpc>
              <a:spcAft>
                <a:spcPts val="1200"/>
              </a:spcAft>
              <a:defRPr sz="2400">
                <a:solidFill>
                  <a:schemeClr val="bg1"/>
                </a:solidFill>
              </a:defRPr>
            </a:lvl1pPr>
            <a:lvl2pPr algn="ctr">
              <a:lnSpc>
                <a:spcPct val="90000"/>
              </a:lnSpc>
              <a:spcAft>
                <a:spcPts val="900"/>
              </a:spcAft>
              <a:defRPr sz="1800">
                <a:solidFill>
                  <a:schemeClr val="bg1"/>
                </a:solidFill>
              </a:defRPr>
            </a:lvl2pPr>
          </a:lstStyle>
          <a:p>
            <a:pPr lvl="0"/>
            <a:r>
              <a:rPr lang="en-US" dirty="0"/>
              <a:t>Click to edit Master title</a:t>
            </a:r>
          </a:p>
          <a:p>
            <a:pPr lvl="1"/>
            <a:r>
              <a:rPr lang="en-US" dirty="0"/>
              <a:t>Second level</a:t>
            </a:r>
          </a:p>
        </p:txBody>
      </p:sp>
      <p:sp>
        <p:nvSpPr>
          <p:cNvPr id="9" name="Text Placeholder 7"/>
          <p:cNvSpPr>
            <a:spLocks noGrp="1"/>
          </p:cNvSpPr>
          <p:nvPr>
            <p:ph type="body" sz="quarter" idx="16" hasCustomPrompt="1"/>
          </p:nvPr>
        </p:nvSpPr>
        <p:spPr>
          <a:xfrm>
            <a:off x="3224353" y="3200400"/>
            <a:ext cx="2688336" cy="3108960"/>
          </a:xfrm>
          <a:gradFill>
            <a:gsLst>
              <a:gs pos="40000">
                <a:srgbClr val="FA0007"/>
              </a:gs>
              <a:gs pos="100000">
                <a:srgbClr val="761706"/>
              </a:gs>
            </a:gsLst>
            <a:lin ang="18900000" scaled="1"/>
          </a:gradFill>
        </p:spPr>
        <p:txBody>
          <a:bodyPr tIns="502920" bIns="45720"/>
          <a:lstStyle>
            <a:lvl1pPr algn="ctr">
              <a:lnSpc>
                <a:spcPct val="90000"/>
              </a:lnSpc>
              <a:spcAft>
                <a:spcPts val="1200"/>
              </a:spcAft>
              <a:defRPr sz="2400">
                <a:solidFill>
                  <a:schemeClr val="bg1"/>
                </a:solidFill>
              </a:defRPr>
            </a:lvl1pPr>
            <a:lvl2pPr algn="ctr">
              <a:lnSpc>
                <a:spcPct val="90000"/>
              </a:lnSpc>
              <a:spcAft>
                <a:spcPts val="900"/>
              </a:spcAft>
              <a:defRPr sz="1800">
                <a:solidFill>
                  <a:schemeClr val="bg1"/>
                </a:solidFill>
              </a:defRPr>
            </a:lvl2pPr>
          </a:lstStyle>
          <a:p>
            <a:pPr lvl="0"/>
            <a:r>
              <a:rPr lang="en-US" dirty="0"/>
              <a:t>Click to edit Master title</a:t>
            </a:r>
          </a:p>
          <a:p>
            <a:pPr lvl="1"/>
            <a:r>
              <a:rPr lang="en-US" dirty="0"/>
              <a:t>Second level</a:t>
            </a:r>
          </a:p>
        </p:txBody>
      </p:sp>
      <p:sp>
        <p:nvSpPr>
          <p:cNvPr id="10" name="Text Placeholder 7"/>
          <p:cNvSpPr>
            <a:spLocks noGrp="1"/>
          </p:cNvSpPr>
          <p:nvPr>
            <p:ph type="body" sz="quarter" idx="17" hasCustomPrompt="1"/>
          </p:nvPr>
        </p:nvSpPr>
        <p:spPr>
          <a:xfrm>
            <a:off x="6018938" y="3200400"/>
            <a:ext cx="2688336" cy="3108960"/>
          </a:xfrm>
          <a:gradFill>
            <a:gsLst>
              <a:gs pos="40000">
                <a:srgbClr val="FA0007"/>
              </a:gs>
              <a:gs pos="100000">
                <a:srgbClr val="761706"/>
              </a:gs>
            </a:gsLst>
            <a:lin ang="18900000" scaled="1"/>
          </a:gradFill>
        </p:spPr>
        <p:txBody>
          <a:bodyPr tIns="502920" bIns="45720"/>
          <a:lstStyle>
            <a:lvl1pPr algn="ctr">
              <a:lnSpc>
                <a:spcPct val="90000"/>
              </a:lnSpc>
              <a:spcAft>
                <a:spcPts val="1200"/>
              </a:spcAft>
              <a:defRPr sz="2400">
                <a:solidFill>
                  <a:schemeClr val="bg1"/>
                </a:solidFill>
              </a:defRPr>
            </a:lvl1pPr>
            <a:lvl2pPr algn="ctr">
              <a:lnSpc>
                <a:spcPct val="90000"/>
              </a:lnSpc>
              <a:spcAft>
                <a:spcPts val="900"/>
              </a:spcAft>
              <a:defRPr sz="1800">
                <a:solidFill>
                  <a:schemeClr val="bg1"/>
                </a:solidFill>
              </a:defRPr>
            </a:lvl2pPr>
          </a:lstStyle>
          <a:p>
            <a:pPr lvl="0"/>
            <a:r>
              <a:rPr lang="en-US" dirty="0"/>
              <a:t>Click to edit Master title</a:t>
            </a:r>
          </a:p>
          <a:p>
            <a:pPr lvl="1"/>
            <a:r>
              <a:rPr lang="en-US" dirty="0"/>
              <a:t>Second level</a:t>
            </a:r>
          </a:p>
        </p:txBody>
      </p:sp>
      <p:sp>
        <p:nvSpPr>
          <p:cNvPr id="12" name="Picture Placeholder 11"/>
          <p:cNvSpPr>
            <a:spLocks noGrp="1" noChangeAspect="1"/>
          </p:cNvSpPr>
          <p:nvPr>
            <p:ph type="pic" sz="quarter" idx="18" hasCustomPrompt="1"/>
          </p:nvPr>
        </p:nvSpPr>
        <p:spPr>
          <a:xfrm>
            <a:off x="612648" y="1600200"/>
            <a:ext cx="2331720" cy="2002536"/>
          </a:xfrm>
        </p:spPr>
        <p:txBody>
          <a:bodyPr/>
          <a:lstStyle>
            <a:lvl1pPr marL="0" marR="0" indent="0" algn="l" defTabSz="457200" rtl="0" eaLnBrk="1" fontAlgn="auto" latinLnBrk="0" hangingPunct="1">
              <a:lnSpc>
                <a:spcPct val="100000"/>
              </a:lnSpc>
              <a:spcBef>
                <a:spcPts val="0"/>
              </a:spcBef>
              <a:spcAft>
                <a:spcPts val="600"/>
              </a:spcAft>
              <a:buClrTx/>
              <a:buSzTx/>
              <a:buFont typeface="Arial"/>
              <a:buNone/>
              <a:tabLst/>
              <a:defRPr/>
            </a:lvl1p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US" dirty="0"/>
              <a:t>Drag picture to placeholder or click icon to add</a:t>
            </a:r>
          </a:p>
        </p:txBody>
      </p:sp>
      <p:sp>
        <p:nvSpPr>
          <p:cNvPr id="13" name="Picture Placeholder 11"/>
          <p:cNvSpPr>
            <a:spLocks noGrp="1" noChangeAspect="1"/>
          </p:cNvSpPr>
          <p:nvPr>
            <p:ph type="pic" sz="quarter" idx="19" hasCustomPrompt="1"/>
          </p:nvPr>
        </p:nvSpPr>
        <p:spPr>
          <a:xfrm>
            <a:off x="3400094" y="1600200"/>
            <a:ext cx="2331720" cy="2002536"/>
          </a:xfrm>
        </p:spPr>
        <p:txBody>
          <a:bodyPr/>
          <a:lstStyle>
            <a:lvl1pPr marL="0" marR="0" indent="0" algn="l" defTabSz="457200" rtl="0" eaLnBrk="1" fontAlgn="auto" latinLnBrk="0" hangingPunct="1">
              <a:lnSpc>
                <a:spcPct val="100000"/>
              </a:lnSpc>
              <a:spcBef>
                <a:spcPts val="0"/>
              </a:spcBef>
              <a:spcAft>
                <a:spcPts val="600"/>
              </a:spcAft>
              <a:buClrTx/>
              <a:buSzTx/>
              <a:buFont typeface="Arial"/>
              <a:buNone/>
              <a:tabLst/>
              <a:defRPr/>
            </a:lvl1p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US" dirty="0"/>
              <a:t>Drag picture to placeholder or click icon to add</a:t>
            </a:r>
          </a:p>
        </p:txBody>
      </p:sp>
      <p:sp>
        <p:nvSpPr>
          <p:cNvPr id="14" name="Picture Placeholder 11"/>
          <p:cNvSpPr>
            <a:spLocks noGrp="1" noChangeAspect="1"/>
          </p:cNvSpPr>
          <p:nvPr>
            <p:ph type="pic" sz="quarter" idx="20" hasCustomPrompt="1"/>
          </p:nvPr>
        </p:nvSpPr>
        <p:spPr>
          <a:xfrm>
            <a:off x="6197246" y="1600200"/>
            <a:ext cx="2331720" cy="2002536"/>
          </a:xfrm>
        </p:spPr>
        <p:txBody>
          <a:bodyPr/>
          <a:lstStyle>
            <a:lvl1pPr marL="0" marR="0" indent="0" algn="l" defTabSz="457200" rtl="0" eaLnBrk="1" fontAlgn="auto" latinLnBrk="0" hangingPunct="1">
              <a:lnSpc>
                <a:spcPct val="100000"/>
              </a:lnSpc>
              <a:spcBef>
                <a:spcPts val="0"/>
              </a:spcBef>
              <a:spcAft>
                <a:spcPts val="600"/>
              </a:spcAft>
              <a:buClrTx/>
              <a:buSzTx/>
              <a:buFont typeface="Arial"/>
              <a:buNone/>
              <a:tabLst/>
              <a:defRPr/>
            </a:lvl1p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US" dirty="0"/>
              <a:t>Drag picture to placeholder or click icon to add</a:t>
            </a:r>
          </a:p>
        </p:txBody>
      </p:sp>
    </p:spTree>
    <p:extLst>
      <p:ext uri="{BB962C8B-B14F-4D97-AF65-F5344CB8AC3E}">
        <p14:creationId xmlns:p14="http://schemas.microsoft.com/office/powerpoint/2010/main" val="546811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tement 2">
    <p:spTree>
      <p:nvGrpSpPr>
        <p:cNvPr id="1" name=""/>
        <p:cNvGrpSpPr/>
        <p:nvPr/>
      </p:nvGrpSpPr>
      <p:grpSpPr>
        <a:xfrm>
          <a:off x="0" y="0"/>
          <a:ext cx="0" cy="0"/>
          <a:chOff x="0" y="0"/>
          <a:chExt cx="0" cy="0"/>
        </a:xfrm>
      </p:grpSpPr>
      <p:sp>
        <p:nvSpPr>
          <p:cNvPr id="13" name="Rectangle 12"/>
          <p:cNvSpPr/>
          <p:nvPr userDrawn="1"/>
        </p:nvSpPr>
        <p:spPr>
          <a:xfrm>
            <a:off x="0" y="0"/>
            <a:ext cx="9144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lvl1pPr>
              <a:defRPr/>
            </a:lvl1pPr>
          </a:lstStyle>
          <a:p>
            <a:r>
              <a:rPr lang="en-US"/>
              <a:t>February 2021</a:t>
            </a:r>
            <a:endParaRPr lang="en-US" dirty="0"/>
          </a:p>
        </p:txBody>
      </p:sp>
      <p:sp>
        <p:nvSpPr>
          <p:cNvPr id="3" name="Footer Placeholder 2"/>
          <p:cNvSpPr>
            <a:spLocks noGrp="1"/>
          </p:cNvSpPr>
          <p:nvPr>
            <p:ph type="ftr" sz="quarter" idx="11"/>
          </p:nvPr>
        </p:nvSpPr>
        <p:spPr/>
        <p:txBody>
          <a:bodyPr/>
          <a:lstStyle/>
          <a:p>
            <a:r>
              <a:rPr lang="en-US"/>
              <a:t>Refugee Education Advocacy Training</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11" name="Text Placeholder 22"/>
          <p:cNvSpPr>
            <a:spLocks noGrp="1"/>
          </p:cNvSpPr>
          <p:nvPr>
            <p:ph type="body" sz="quarter" idx="15" hasCustomPrompt="1"/>
          </p:nvPr>
        </p:nvSpPr>
        <p:spPr>
          <a:xfrm>
            <a:off x="2040319" y="2538293"/>
            <a:ext cx="5047488" cy="585907"/>
          </a:xfrm>
          <a:prstGeom prst="roundRect">
            <a:avLst>
              <a:gd name="adj" fmla="val 6085"/>
            </a:avLst>
          </a:prstGeom>
          <a:solidFill>
            <a:schemeClr val="bg1"/>
          </a:solidFill>
          <a:ln>
            <a:noFill/>
          </a:ln>
        </p:spPr>
        <p:txBody>
          <a:bodyPr lIns="91440" tIns="91440" rIns="91440" bIns="91440" anchor="ctr" anchorCtr="0">
            <a:spAutoFit/>
          </a:bodyPr>
          <a:lstStyle>
            <a:lvl1pPr>
              <a:spcAft>
                <a:spcPts val="0"/>
              </a:spcAft>
              <a:defRPr sz="2500" b="0" baseline="0">
                <a:solidFill>
                  <a:schemeClr val="tx1"/>
                </a:solidFill>
                <a:latin typeface="Trade Gothic LT Com Cn" panose="020B08060403030200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KEY STATEMENT 2</a:t>
            </a:r>
          </a:p>
        </p:txBody>
      </p:sp>
      <p:sp>
        <p:nvSpPr>
          <p:cNvPr id="12" name="Text Placeholder 22"/>
          <p:cNvSpPr>
            <a:spLocks noGrp="1"/>
          </p:cNvSpPr>
          <p:nvPr>
            <p:ph type="body" sz="quarter" idx="16" hasCustomPrompt="1"/>
          </p:nvPr>
        </p:nvSpPr>
        <p:spPr>
          <a:xfrm>
            <a:off x="9372600" y="954762"/>
            <a:ext cx="5047488" cy="3752969"/>
          </a:xfrm>
          <a:prstGeom prst="roundRect">
            <a:avLst>
              <a:gd name="adj" fmla="val 6085"/>
            </a:avLst>
          </a:prstGeom>
          <a:solidFill>
            <a:schemeClr val="bg1"/>
          </a:solidFill>
          <a:ln>
            <a:noFill/>
          </a:ln>
        </p:spPr>
        <p:txBody>
          <a:bodyPr lIns="91440" tIns="91440" rIns="91440" bIns="91440" anchor="ctr" anchorCtr="0">
            <a:spAutoFit/>
          </a:bodyPr>
          <a:lstStyle>
            <a:lvl1pPr>
              <a:spcAft>
                <a:spcPts val="0"/>
              </a:spcAft>
              <a:defRPr sz="2500" b="0" baseline="0">
                <a:solidFill>
                  <a:schemeClr val="tx1"/>
                </a:solidFill>
                <a:latin typeface="Trade Gothic LT Com Cn" panose="020B08060403030200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ONCE THE TEXT IS ENTERED, IF THE RADIUS CORNERS BECOME TOO LARGE DUE TO THE INCREASED SIZE OF THE WHITE STATEMENT BOX, CLICK ON THE BOX AND WITH YOUR CURSOR MOVE THE LITTLE YELLOW BOX IN THE UPPER LEFT-HAND CORNER TO CREATE THE SMALL RADIUS CORNERS IN COMPLIANCE WITH THE BRAND GUIDELINES.</a:t>
            </a:r>
          </a:p>
        </p:txBody>
      </p:sp>
    </p:spTree>
    <p:extLst>
      <p:ext uri="{BB962C8B-B14F-4D97-AF65-F5344CB8AC3E}">
        <p14:creationId xmlns:p14="http://schemas.microsoft.com/office/powerpoint/2010/main" val="70759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4634" y="202995"/>
            <a:ext cx="8282640" cy="506900"/>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31147" y="1600200"/>
            <a:ext cx="8276127" cy="47069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448991" y="6441019"/>
            <a:ext cx="1581319" cy="365125"/>
          </a:xfrm>
          <a:prstGeom prst="rect">
            <a:avLst/>
          </a:prstGeom>
        </p:spPr>
        <p:txBody>
          <a:bodyPr vert="horz" lIns="91440" tIns="45720" rIns="91440" bIns="45720" rtlCol="0" anchor="ctr"/>
          <a:lstStyle>
            <a:lvl1pPr algn="l">
              <a:defRPr sz="1000" b="0" i="0">
                <a:solidFill>
                  <a:schemeClr val="tx1"/>
                </a:solidFill>
                <a:latin typeface="Gill Sans Infant Std"/>
                <a:cs typeface="Gill Sans Infant Std"/>
              </a:defRPr>
            </a:lvl1pPr>
          </a:lstStyle>
          <a:p>
            <a:r>
              <a:rPr lang="en-US"/>
              <a:t>February 2021</a:t>
            </a:r>
            <a:endParaRPr lang="en-US" dirty="0"/>
          </a:p>
        </p:txBody>
      </p:sp>
      <p:sp>
        <p:nvSpPr>
          <p:cNvPr id="5" name="Footer Placeholder 4"/>
          <p:cNvSpPr>
            <a:spLocks noGrp="1"/>
          </p:cNvSpPr>
          <p:nvPr>
            <p:ph type="ftr" sz="quarter" idx="3"/>
          </p:nvPr>
        </p:nvSpPr>
        <p:spPr>
          <a:xfrm>
            <a:off x="2525022" y="6441019"/>
            <a:ext cx="3824978" cy="365125"/>
          </a:xfrm>
          <a:prstGeom prst="rect">
            <a:avLst/>
          </a:prstGeom>
        </p:spPr>
        <p:txBody>
          <a:bodyPr vert="horz" lIns="91440" tIns="45720" rIns="91440" bIns="45720" rtlCol="0" anchor="ctr"/>
          <a:lstStyle>
            <a:lvl1pPr algn="l">
              <a:defRPr sz="1000" b="0" i="0">
                <a:solidFill>
                  <a:schemeClr val="tx1"/>
                </a:solidFill>
                <a:latin typeface="Gill Sans Infant Std"/>
                <a:cs typeface="Gill Sans Infant Std"/>
              </a:defRPr>
            </a:lvl1pPr>
          </a:lstStyle>
          <a:p>
            <a:r>
              <a:rPr lang="en-US"/>
              <a:t>Refugee Education Advocacy Training</a:t>
            </a:r>
            <a:endParaRPr lang="en-US" dirty="0"/>
          </a:p>
        </p:txBody>
      </p:sp>
      <p:sp>
        <p:nvSpPr>
          <p:cNvPr id="6" name="Slide Number Placeholder 5"/>
          <p:cNvSpPr>
            <a:spLocks noGrp="1"/>
          </p:cNvSpPr>
          <p:nvPr>
            <p:ph type="sldNum" sz="quarter" idx="4"/>
          </p:nvPr>
        </p:nvSpPr>
        <p:spPr>
          <a:xfrm>
            <a:off x="8030310" y="6441019"/>
            <a:ext cx="773723" cy="365125"/>
          </a:xfrm>
          <a:prstGeom prst="rect">
            <a:avLst/>
          </a:prstGeom>
        </p:spPr>
        <p:txBody>
          <a:bodyPr vert="horz" lIns="91440" tIns="45720" rIns="91440" bIns="45720" rtlCol="0" anchor="ctr"/>
          <a:lstStyle>
            <a:lvl1pPr algn="r">
              <a:defRPr sz="1000" b="0" i="0">
                <a:solidFill>
                  <a:schemeClr val="tx1"/>
                </a:solidFill>
                <a:latin typeface="Gill Sans Infant Std"/>
                <a:cs typeface="Gill Sans Infant Std"/>
              </a:defRPr>
            </a:lvl1pPr>
          </a:lstStyle>
          <a:p>
            <a:fld id="{C3FDE51E-0052-334C-A4B2-C567FE9F326F}" type="slidenum">
              <a:rPr lang="en-US" smtClean="0"/>
              <a:pPr/>
              <a:t>‹#›</a:t>
            </a:fld>
            <a:endParaRPr lang="en-US"/>
          </a:p>
        </p:txBody>
      </p:sp>
      <p:cxnSp>
        <p:nvCxnSpPr>
          <p:cNvPr id="13" name="Straight Connector 12"/>
          <p:cNvCxnSpPr/>
          <p:nvPr/>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Picture 8" descr="Underscore_line.pn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24636" y="1124217"/>
            <a:ext cx="8305800" cy="57912"/>
          </a:xfrm>
          <a:prstGeom prst="rect">
            <a:avLst/>
          </a:prstGeom>
        </p:spPr>
      </p:pic>
      <p:pic>
        <p:nvPicPr>
          <p:cNvPr id="15" name="Picture 14"/>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81000" y="6364389"/>
            <a:ext cx="1969013" cy="493611"/>
          </a:xfrm>
          <a:prstGeom prst="rect">
            <a:avLst/>
          </a:prstGeom>
        </p:spPr>
      </p:pic>
    </p:spTree>
    <p:extLst>
      <p:ext uri="{BB962C8B-B14F-4D97-AF65-F5344CB8AC3E}">
        <p14:creationId xmlns:p14="http://schemas.microsoft.com/office/powerpoint/2010/main" val="366678524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5" r:id="rId3"/>
    <p:sldLayoutId id="2147483676" r:id="rId4"/>
    <p:sldLayoutId id="2147483679" r:id="rId5"/>
    <p:sldLayoutId id="2147483675" r:id="rId6"/>
    <p:sldLayoutId id="2147483663" r:id="rId7"/>
    <p:sldLayoutId id="2147483686" r:id="rId8"/>
    <p:sldLayoutId id="2147483671" r:id="rId9"/>
    <p:sldLayoutId id="2147483667" r:id="rId10"/>
    <p:sldLayoutId id="2147483673" r:id="rId11"/>
  </p:sldLayoutIdLst>
  <p:hf hdr="0"/>
  <p:txStyles>
    <p:titleStyle>
      <a:lvl1pPr algn="l" defTabSz="457200" rtl="0" eaLnBrk="1" latinLnBrk="0" hangingPunct="1">
        <a:spcBef>
          <a:spcPct val="0"/>
        </a:spcBef>
        <a:buNone/>
        <a:defRPr sz="2500" b="1" i="0" kern="1200">
          <a:solidFill>
            <a:schemeClr val="tx1"/>
          </a:solidFill>
          <a:latin typeface="Gill Sans Infant Std"/>
          <a:ea typeface="+mj-ea"/>
          <a:cs typeface="Gill Sans Infant Std"/>
        </a:defRPr>
      </a:lvl1pPr>
    </p:titleStyle>
    <p:bodyStyle>
      <a:lvl1pPr marL="0" indent="0" algn="l" defTabSz="457200" rtl="0" eaLnBrk="1" latinLnBrk="0" hangingPunct="1">
        <a:spcBef>
          <a:spcPts val="0"/>
        </a:spcBef>
        <a:spcAft>
          <a:spcPts val="600"/>
        </a:spcAft>
        <a:buFont typeface="Arial"/>
        <a:buNone/>
        <a:defRPr sz="1800" b="1" i="0" kern="1200">
          <a:solidFill>
            <a:schemeClr val="tx2"/>
          </a:solidFill>
          <a:latin typeface="Gill Sans Infant Std"/>
          <a:ea typeface="+mn-ea"/>
          <a:cs typeface="Gill Sans Infant Std"/>
        </a:defRPr>
      </a:lvl1pPr>
      <a:lvl2pPr marL="0" indent="0" algn="l" defTabSz="457200" rtl="0" eaLnBrk="1" latinLnBrk="0" hangingPunct="1">
        <a:spcBef>
          <a:spcPts val="0"/>
        </a:spcBef>
        <a:spcAft>
          <a:spcPts val="600"/>
        </a:spcAft>
        <a:buFont typeface="Arial"/>
        <a:buNone/>
        <a:defRPr sz="1500" b="0" i="0" kern="1200">
          <a:solidFill>
            <a:schemeClr val="tx1"/>
          </a:solidFill>
          <a:latin typeface="Gill Sans Infant Std"/>
          <a:ea typeface="+mn-ea"/>
          <a:cs typeface="Gill Sans Infant Std"/>
        </a:defRPr>
      </a:lvl2pPr>
      <a:lvl3pPr marL="266700" indent="-266700" algn="l" defTabSz="457200" rtl="0" eaLnBrk="1" latinLnBrk="0" hangingPunct="1">
        <a:spcBef>
          <a:spcPts val="0"/>
        </a:spcBef>
        <a:spcAft>
          <a:spcPts val="600"/>
        </a:spcAft>
        <a:buClr>
          <a:schemeClr val="tx2"/>
        </a:buClr>
        <a:buFont typeface="Arial"/>
        <a:buChar char="•"/>
        <a:defRPr sz="1400" b="0" i="0" kern="1200">
          <a:solidFill>
            <a:schemeClr val="tx1"/>
          </a:solidFill>
          <a:latin typeface="Gill Sans Infant Std"/>
          <a:ea typeface="+mn-ea"/>
          <a:cs typeface="Gill Sans Infant Std"/>
        </a:defRPr>
      </a:lvl3pPr>
      <a:lvl4pPr marL="541338" indent="-274638" algn="l" defTabSz="457200" rtl="0" eaLnBrk="1" latinLnBrk="0" hangingPunct="1">
        <a:spcBef>
          <a:spcPts val="0"/>
        </a:spcBef>
        <a:spcAft>
          <a:spcPts val="600"/>
        </a:spcAft>
        <a:buFont typeface="Arial"/>
        <a:buChar char="–"/>
        <a:defRPr sz="1300" b="0" i="0" kern="1200">
          <a:solidFill>
            <a:schemeClr val="tx1"/>
          </a:solidFill>
          <a:latin typeface="Gill Sans Infant Std"/>
          <a:ea typeface="+mn-ea"/>
          <a:cs typeface="Gill Sans Infant Std"/>
        </a:defRPr>
      </a:lvl4pPr>
      <a:lvl5pPr marL="808038" indent="-266700" algn="l" defTabSz="457200" rtl="0" eaLnBrk="1" latinLnBrk="0" hangingPunct="1">
        <a:spcBef>
          <a:spcPts val="0"/>
        </a:spcBef>
        <a:spcAft>
          <a:spcPts val="600"/>
        </a:spcAft>
        <a:buClr>
          <a:schemeClr val="tx2"/>
        </a:buClr>
        <a:buFont typeface="Arial"/>
        <a:buChar char="•"/>
        <a:defRPr sz="1200" b="0" i="0" kern="1200">
          <a:solidFill>
            <a:schemeClr val="tx1"/>
          </a:solidFill>
          <a:latin typeface="Gill Sans Infant Std"/>
          <a:ea typeface="+mn-ea"/>
          <a:cs typeface="Gill Sans Infan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February 2021</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Refugee Education Advocacy Training</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C1FCDA-53DB-46FF-B830-0A7BB7361A4B}" type="slidenum">
              <a:rPr lang="en-US" smtClean="0"/>
              <a:t>‹#›</a:t>
            </a:fld>
            <a:endParaRPr lang="en-US"/>
          </a:p>
        </p:txBody>
      </p:sp>
    </p:spTree>
    <p:extLst>
      <p:ext uri="{BB962C8B-B14F-4D97-AF65-F5344CB8AC3E}">
        <p14:creationId xmlns:p14="http://schemas.microsoft.com/office/powerpoint/2010/main" val="193488882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ideo" Target="https://www.youtube.com/embed/k03I-VavvJ0" TargetMode="Externa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hyperlink" Target="https://www.cnn.com/2020/10/01/world/covid-girls-child-marriage-intl/index.html"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hyperlink" Target="https://www.unicef.org/press-releases/150-million-additional-children-plunged-poverty-due-covid-19-unicef-save-children"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vert="horz" wrap="none" lIns="0" tIns="0" rIns="0" bIns="0" rtlCol="0" anchor="t">
            <a:noAutofit/>
          </a:bodyPr>
          <a:lstStyle/>
          <a:p>
            <a:pPr algn="l" rtl="0"/>
            <a:r>
              <a:rPr lang="es" sz="2800" b="0" i="0" u="none" baseline="0" dirty="0">
                <a:latin typeface="Trade Gothic LT Com Cn"/>
                <a:ea typeface="Trade Gothic LT Com Cn"/>
                <a:cs typeface="Trade Gothic LT Com Cn"/>
                <a:sym typeface="Trade Gothic LT Com Cn"/>
              </a:rPr>
              <a:t>TALLER DE CAPACITACIÓN PARA LA INCIDENCIA POLÍTICA</a:t>
            </a:r>
            <a:br>
              <a:rPr lang="es" sz="2800" b="0" i="0" u="none" baseline="0" dirty="0">
                <a:latin typeface="Trade Gothic LT Com Cn"/>
                <a:ea typeface="Trade Gothic LT Com Cn"/>
                <a:cs typeface="Trade Gothic LT Com Cn"/>
                <a:sym typeface="Trade Gothic LT Com Cn"/>
              </a:rPr>
            </a:br>
            <a:r>
              <a:rPr lang="es" sz="2800" b="0" i="0" u="none" baseline="0" dirty="0">
                <a:latin typeface="Trade Gothic LT Com Cn"/>
                <a:ea typeface="Trade Gothic LT Com Cn"/>
                <a:cs typeface="Trade Gothic LT Com Cn"/>
                <a:sym typeface="Trade Gothic LT Com Cn"/>
              </a:rPr>
              <a:t> EN LA EDUCACIÓN DE LOS REFUGIADOS</a:t>
            </a:r>
          </a:p>
        </p:txBody>
      </p:sp>
      <p:pic>
        <p:nvPicPr>
          <p:cNvPr id="11" name="Picture Placeholder 10" descr="RS112762_20151201-GRECIA-SAVETHECHILDREN-REFUGIADOS-0049_1.jpg"/>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 r="1"/>
          <a:stretch>
            <a:fillRect/>
          </a:stretch>
        </p:blipFill>
        <p:spPr/>
      </p:pic>
      <p:sp>
        <p:nvSpPr>
          <p:cNvPr id="7" name="Text Placeholder 6"/>
          <p:cNvSpPr>
            <a:spLocks noGrp="1"/>
          </p:cNvSpPr>
          <p:nvPr>
            <p:ph type="body" sz="quarter" idx="13"/>
          </p:nvPr>
        </p:nvSpPr>
        <p:spPr/>
        <p:txBody>
          <a:bodyPr/>
          <a:lstStyle/>
          <a:p>
            <a:pPr algn="r" rtl="0"/>
            <a:r>
              <a:rPr lang="es" b="0" i="0" u="none" baseline="0" dirty="0"/>
              <a:t>Febrero de 2021</a:t>
            </a:r>
          </a:p>
        </p:txBody>
      </p:sp>
      <p:pic>
        <p:nvPicPr>
          <p:cNvPr id="8" name="Picture 7" descr="Red_circ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72481" y="2079267"/>
            <a:ext cx="4921834" cy="5017794"/>
          </a:xfrm>
          <a:prstGeom prst="rect">
            <a:avLst/>
          </a:prstGeom>
        </p:spPr>
      </p:pic>
    </p:spTree>
    <p:extLst>
      <p:ext uri="{BB962C8B-B14F-4D97-AF65-F5344CB8AC3E}">
        <p14:creationId xmlns:p14="http://schemas.microsoft.com/office/powerpoint/2010/main" val="3301781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356293"/>
            <a:ext cx="8275320" cy="4709160"/>
          </a:xfrm>
        </p:spPr>
        <p:txBody>
          <a:bodyPr vert="horz" lIns="0" tIns="0" rIns="0" bIns="0" rtlCol="0" anchor="t">
            <a:noAutofit/>
          </a:bodyPr>
          <a:lstStyle/>
          <a:p>
            <a:pPr algn="l" rtl="0">
              <a:spcAft>
                <a:spcPts val="0"/>
              </a:spcAft>
            </a:pPr>
            <a:r>
              <a:rPr lang="es" sz="2400" b="1" i="0" u="none" baseline="0" dirty="0">
                <a:solidFill>
                  <a:schemeClr val="tx1"/>
                </a:solidFill>
                <a:latin typeface="+mn-lt"/>
                <a:ea typeface="+mn-lt"/>
                <a:cs typeface="+mn-lt"/>
                <a:sym typeface="+mn-lt"/>
              </a:rPr>
              <a:t>Incidencia política y campaña</a:t>
            </a:r>
          </a:p>
          <a:p>
            <a:pPr marL="457200" indent="-457200" algn="l" rtl="0">
              <a:spcAft>
                <a:spcPts val="0"/>
              </a:spcAft>
              <a:buFont typeface="Arial" panose="020B0604020202020204" pitchFamily="34" charset="0"/>
              <a:buChar char="•"/>
            </a:pPr>
            <a:r>
              <a:rPr lang="es" sz="2000" b="0" i="0" u="none" baseline="0" dirty="0">
                <a:solidFill>
                  <a:schemeClr val="tx1"/>
                </a:solidFill>
                <a:latin typeface="+mn-lt"/>
                <a:ea typeface="+mn-lt"/>
                <a:cs typeface="+mn-lt"/>
                <a:sym typeface="+mn-lt"/>
              </a:rPr>
              <a:t>Ambas implican actividades organizadas para influir en las políticas y prácticas con el fin de lograr un cambio que perdure para los niños. Las </a:t>
            </a:r>
            <a:r>
              <a:rPr lang="es" sz="2000" b="1" i="0" u="none" baseline="0" dirty="0">
                <a:solidFill>
                  <a:schemeClr val="tx1"/>
                </a:solidFill>
                <a:latin typeface="+mn-lt"/>
                <a:ea typeface="+mn-lt"/>
                <a:cs typeface="+mn-lt"/>
                <a:sym typeface="+mn-lt"/>
              </a:rPr>
              <a:t>campañas</a:t>
            </a:r>
            <a:r>
              <a:rPr lang="es" sz="2000" b="0" i="0" u="none" baseline="0" dirty="0">
                <a:solidFill>
                  <a:schemeClr val="tx1"/>
                </a:solidFill>
                <a:latin typeface="+mn-lt"/>
                <a:ea typeface="+mn-lt"/>
                <a:cs typeface="+mn-lt"/>
                <a:sym typeface="+mn-lt"/>
              </a:rPr>
              <a:t> van más allá y tratan de involucrar al público y crear un movimiento más amplio para el cambio.</a:t>
            </a:r>
          </a:p>
          <a:p>
            <a:pPr marL="457200" indent="-457200" algn="l" rtl="0">
              <a:spcAft>
                <a:spcPts val="0"/>
              </a:spcAft>
              <a:buFont typeface="Arial" panose="020B0604020202020204" pitchFamily="34" charset="0"/>
              <a:buChar char="•"/>
            </a:pPr>
            <a:endParaRPr lang="es" sz="2000" b="0" dirty="0">
              <a:solidFill>
                <a:schemeClr val="tx1"/>
              </a:solidFill>
            </a:endParaRPr>
          </a:p>
          <a:p>
            <a:pPr algn="l" rtl="0">
              <a:spcAft>
                <a:spcPts val="0"/>
              </a:spcAft>
            </a:pPr>
            <a:r>
              <a:rPr lang="es" sz="2400" b="0" i="0" u="none" baseline="0" dirty="0">
                <a:solidFill>
                  <a:schemeClr val="tx1"/>
                </a:solidFill>
              </a:rPr>
              <a:t>Los medios de comunicación y las comunicaciones pueden utilizarse como herramientas para la incidencia política y las campañas.</a:t>
            </a:r>
          </a:p>
          <a:p>
            <a:pPr marL="457200" indent="-457200" algn="l" rtl="0">
              <a:spcAft>
                <a:spcPts val="0"/>
              </a:spcAft>
              <a:buFont typeface="Arial" panose="020B0604020202020204" pitchFamily="34" charset="0"/>
              <a:buChar char="•"/>
            </a:pPr>
            <a:r>
              <a:rPr lang="es" sz="2000" b="0" i="0" u="none" baseline="0" dirty="0">
                <a:solidFill>
                  <a:schemeClr val="tx1"/>
                </a:solidFill>
              </a:rPr>
              <a:t>Las oportunidades que ofrecen los </a:t>
            </a:r>
            <a:r>
              <a:rPr lang="es" sz="2000" b="1" i="0" u="none" baseline="0" dirty="0">
                <a:solidFill>
                  <a:schemeClr val="tx1"/>
                </a:solidFill>
              </a:rPr>
              <a:t>medios de comunicación</a:t>
            </a:r>
            <a:r>
              <a:rPr lang="es" sz="2000" b="0" i="0" u="none" baseline="0" dirty="0">
                <a:solidFill>
                  <a:schemeClr val="tx1"/>
                </a:solidFill>
              </a:rPr>
              <a:t> pueden aumentar la consciencia pública y el perfil de una organización, y también pueden ejercer presión sobre los destinatarios clave. </a:t>
            </a:r>
            <a:endParaRPr lang="es" sz="1600" dirty="0">
              <a:solidFill>
                <a:schemeClr val="tx1"/>
              </a:solidFill>
            </a:endParaRPr>
          </a:p>
          <a:p>
            <a:pPr marL="457200" indent="-457200" algn="l" rtl="0">
              <a:spcAft>
                <a:spcPts val="0"/>
              </a:spcAft>
              <a:buFont typeface="Arial" panose="020B0604020202020204" pitchFamily="34" charset="0"/>
              <a:buChar char="•"/>
            </a:pPr>
            <a:r>
              <a:rPr lang="es" sz="2000" b="0" i="0" u="none" baseline="0" dirty="0">
                <a:solidFill>
                  <a:schemeClr val="tx1"/>
                </a:solidFill>
              </a:rPr>
              <a:t>Las </a:t>
            </a:r>
            <a:r>
              <a:rPr lang="es" sz="2000" b="1" i="0" u="none" baseline="0" dirty="0">
                <a:solidFill>
                  <a:schemeClr val="tx1"/>
                </a:solidFill>
              </a:rPr>
              <a:t>comunicaciones</a:t>
            </a:r>
            <a:r>
              <a:rPr lang="es" sz="2000" b="0" i="0" u="none" baseline="0" dirty="0">
                <a:solidFill>
                  <a:schemeClr val="tx1"/>
                </a:solidFill>
              </a:rPr>
              <a:t> proporcionan una visión clara de la situación (explican el contexto, los temas clave de la incidencia política y la respuesta de [Save the Children (SC]) tanto para el público externo como para el interno.</a:t>
            </a:r>
            <a:endParaRPr lang="es" sz="1600" dirty="0">
              <a:solidFill>
                <a:schemeClr val="tx1"/>
              </a:solidFill>
            </a:endParaRPr>
          </a:p>
          <a:p>
            <a:pPr algn="l" rtl="0">
              <a:spcAft>
                <a:spcPts val="0"/>
              </a:spcAft>
            </a:pPr>
            <a:endParaRPr lang="es" sz="2400" b="0" dirty="0">
              <a:solidFill>
                <a:schemeClr val="tx1"/>
              </a:solidFill>
              <a:latin typeface="+mn-lt"/>
            </a:endParaRPr>
          </a:p>
          <a:p>
            <a:pPr algn="l" rtl="0">
              <a:spcAft>
                <a:spcPts val="0"/>
              </a:spcAft>
            </a:pPr>
            <a:endParaRPr lang="es" sz="2400" b="0" dirty="0">
              <a:solidFill>
                <a:schemeClr val="tx1"/>
              </a:solidFill>
              <a:latin typeface="+mn-lt"/>
            </a:endParaRPr>
          </a:p>
        </p:txBody>
      </p:sp>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fontScale="90000"/>
          </a:bodyPr>
          <a:lstStyle/>
          <a:p>
            <a:pPr algn="l" rtl="0"/>
            <a:r>
              <a:rPr lang="es" sz="2800" b="1" i="0" u="none" baseline="0" dirty="0"/>
              <a:t>Incidencia política frente a </a:t>
            </a:r>
            <a:r>
              <a:rPr lang="es" sz="2800" dirty="0"/>
              <a:t/>
            </a:r>
            <a:br>
              <a:rPr lang="es" sz="2800" dirty="0"/>
            </a:br>
            <a:r>
              <a:rPr lang="es" sz="2800" b="1" i="0" u="none" baseline="0" dirty="0"/>
              <a:t>campañas y medios o comunicaciones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10</a:t>
            </a:fld>
            <a:endParaRPr lang="es" dirty="0"/>
          </a:p>
        </p:txBody>
      </p:sp>
    </p:spTree>
    <p:extLst>
      <p:ext uri="{BB962C8B-B14F-4D97-AF65-F5344CB8AC3E}">
        <p14:creationId xmlns:p14="http://schemas.microsoft.com/office/powerpoint/2010/main" val="3946304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3200" b="1" i="0" u="none" baseline="0" dirty="0"/>
              <a:t>Ejemplo de campaña: Video de armas de Yemen</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11</a:t>
            </a:fld>
            <a:endParaRPr lang="es"/>
          </a:p>
        </p:txBody>
      </p:sp>
      <p:pic>
        <p:nvPicPr>
          <p:cNvPr id="2" name="k03I-VavvJ0"/>
          <p:cNvPicPr>
            <a:picLocks noRot="1" noChangeAspect="1"/>
          </p:cNvPicPr>
          <p:nvPr>
            <a:videoFile r:link="rId1"/>
          </p:nvPr>
        </p:nvPicPr>
        <p:blipFill>
          <a:blip r:embed="rId4"/>
          <a:stretch>
            <a:fillRect/>
          </a:stretch>
        </p:blipFill>
        <p:spPr>
          <a:xfrm>
            <a:off x="1008511" y="1809909"/>
            <a:ext cx="6858000" cy="3857625"/>
          </a:xfrm>
          <a:prstGeom prst="rect">
            <a:avLst/>
          </a:prstGeom>
        </p:spPr>
      </p:pic>
    </p:spTree>
    <p:extLst>
      <p:ext uri="{BB962C8B-B14F-4D97-AF65-F5344CB8AC3E}">
        <p14:creationId xmlns:p14="http://schemas.microsoft.com/office/powerpoint/2010/main" val="38707577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Autofit/>
          </a:bodyPr>
          <a:lstStyle/>
          <a:p>
            <a:pPr algn="l" rtl="0"/>
            <a:r>
              <a:rPr lang="es" sz="3000" b="1" i="0" u="none" baseline="0" dirty="0"/>
              <a:t>¿Qué hace que la incidencia política sea excelente?</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12</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vert="horz" lIns="0" tIns="0" rIns="0" bIns="0" rtlCol="0" anchor="t">
            <a:noAutofit/>
          </a:bodyPr>
          <a:lstStyle/>
          <a:p>
            <a:pPr lvl="0" algn="l" rtl="0">
              <a:lnSpc>
                <a:spcPct val="150000"/>
              </a:lnSpc>
              <a:spcAft>
                <a:spcPts val="0"/>
              </a:spcAft>
            </a:pPr>
            <a:r>
              <a:rPr lang="es" sz="2800" b="0" i="0" u="none" baseline="0" dirty="0">
                <a:solidFill>
                  <a:schemeClr val="tx1"/>
                </a:solidFill>
                <a:latin typeface="+mn-lt"/>
                <a:ea typeface="Calibri" panose="020F0502020204030204" pitchFamily="34" charset="0"/>
                <a:cs typeface="Times New Roman" panose="02020603050405020304" pitchFamily="18" charset="0"/>
              </a:rPr>
              <a:t>La incidencia de Save the Children siempre debería:</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ea typeface="Calibri" panose="020F0502020204030204" pitchFamily="34" charset="0"/>
                <a:cs typeface="Times New Roman"/>
              </a:rPr>
              <a:t>tener los </a:t>
            </a:r>
            <a:r>
              <a:rPr lang="es" sz="2800" b="1" i="0" u="none" baseline="0" dirty="0">
                <a:latin typeface="+mn-lt"/>
                <a:ea typeface="Calibri" panose="020F0502020204030204" pitchFamily="34" charset="0"/>
                <a:cs typeface="Times New Roman"/>
              </a:rPr>
              <a:t>derechos del niño en su esencia;</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cs typeface="Times New Roman"/>
              </a:rPr>
              <a:t>basarse en la </a:t>
            </a:r>
            <a:r>
              <a:rPr lang="es" sz="2800" b="1" i="0" u="none" baseline="0" dirty="0">
                <a:latin typeface="+mn-lt"/>
                <a:cs typeface="Times New Roman"/>
              </a:rPr>
              <a:t>experiencia y las pruebas de los programas;</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cs typeface="Times New Roman"/>
              </a:rPr>
              <a:t>ayudarnos a conseguir </a:t>
            </a:r>
            <a:r>
              <a:rPr lang="es" sz="2800" b="1" i="0" u="none" baseline="0" dirty="0">
                <a:latin typeface="+mn-lt"/>
                <a:cs typeface="Times New Roman"/>
              </a:rPr>
              <a:t>un impacto a escala;</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cs typeface="Times New Roman"/>
              </a:rPr>
              <a:t>estar </a:t>
            </a:r>
            <a:r>
              <a:rPr lang="es" sz="2800" b="1" i="0" u="none" baseline="0" dirty="0">
                <a:latin typeface="+mn-lt"/>
                <a:cs typeface="Times New Roman"/>
              </a:rPr>
              <a:t>bien planificada y ser estratégica;</a:t>
            </a:r>
          </a:p>
          <a:p>
            <a:pPr marL="609600" lvl="2" indent="-342900" algn="l" rtl="0">
              <a:lnSpc>
                <a:spcPct val="150000"/>
              </a:lnSpc>
              <a:spcAft>
                <a:spcPts val="0"/>
              </a:spcAft>
              <a:buFont typeface="Symbol" panose="05050102010706020507" pitchFamily="18" charset="2"/>
              <a:buChar char=""/>
            </a:pPr>
            <a:r>
              <a:rPr lang="es" sz="2800" b="1" i="0" u="none" baseline="0" dirty="0">
                <a:latin typeface="+mn-lt"/>
                <a:cs typeface="Times New Roman"/>
              </a:rPr>
              <a:t>involucrar a los niños.</a:t>
            </a:r>
            <a:endParaRPr lang="es" b="1" dirty="0">
              <a:latin typeface="+mn-lt"/>
              <a:cs typeface="Times New Roman"/>
            </a:endParaRPr>
          </a:p>
        </p:txBody>
      </p:sp>
    </p:spTree>
    <p:extLst>
      <p:ext uri="{BB962C8B-B14F-4D97-AF65-F5344CB8AC3E}">
        <p14:creationId xmlns:p14="http://schemas.microsoft.com/office/powerpoint/2010/main" val="501134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vert="horz" lIns="0" tIns="0" rIns="0" bIns="0" rtlCol="0" anchor="ctr">
            <a:noAutofit/>
          </a:bodyPr>
          <a:lstStyle/>
          <a:p>
            <a:pPr algn="l" rtl="0"/>
            <a:r>
              <a:rPr lang="es" sz="3200" dirty="0"/>
              <a:t/>
            </a:r>
            <a:br>
              <a:rPr lang="es" sz="3200" dirty="0"/>
            </a:br>
            <a:r>
              <a:rPr lang="es" sz="3200" b="1" i="0" u="none" baseline="0" dirty="0"/>
              <a:t>Los derechos del niño conforman nuestra incidencia política</a:t>
            </a:r>
            <a:r>
              <a:rPr lang="es" sz="3200" dirty="0"/>
              <a:t/>
            </a:r>
            <a:br>
              <a:rPr lang="es" sz="3200" dirty="0"/>
            </a:br>
            <a:endParaRPr lang="es" sz="3200" dirty="0"/>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13</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vert="horz" lIns="0" tIns="0" rIns="0" bIns="0" rtlCol="0" anchor="t">
            <a:noAutofit/>
          </a:bodyPr>
          <a:lstStyle/>
          <a:p>
            <a:pPr marL="609600" lvl="2" indent="-342900" algn="l" rtl="0">
              <a:lnSpc>
                <a:spcPct val="150000"/>
              </a:lnSpc>
              <a:spcAft>
                <a:spcPts val="0"/>
              </a:spcAft>
              <a:buFont typeface="Symbol" panose="05050102010706020507" pitchFamily="18" charset="2"/>
              <a:buChar char=""/>
            </a:pPr>
            <a:r>
              <a:rPr lang="es" sz="2800" b="0" i="0" u="none" baseline="0" dirty="0">
                <a:latin typeface="+mn-lt"/>
                <a:ea typeface="Calibri" panose="020F0502020204030204" pitchFamily="34" charset="0"/>
                <a:cs typeface="Times New Roman" panose="02020603050405020304" pitchFamily="18" charset="0"/>
              </a:rPr>
              <a:t>Sin discriminación y con equidad</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cs typeface="Times New Roman" panose="02020603050405020304" pitchFamily="18" charset="0"/>
              </a:rPr>
              <a:t>Responsabilidad </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cs typeface="Times New Roman" panose="02020603050405020304" pitchFamily="18" charset="0"/>
              </a:rPr>
              <a:t>Participación</a:t>
            </a:r>
          </a:p>
          <a:p>
            <a:pPr marL="609600" lvl="2" indent="-342900" algn="l" rtl="0">
              <a:lnSpc>
                <a:spcPct val="150000"/>
              </a:lnSpc>
              <a:spcAft>
                <a:spcPts val="0"/>
              </a:spcAft>
              <a:buFont typeface="Symbol" panose="05050102010706020507" pitchFamily="18" charset="2"/>
              <a:buChar char=""/>
            </a:pPr>
            <a:r>
              <a:rPr lang="es" sz="2800" b="0" i="0" u="none" baseline="0" dirty="0">
                <a:latin typeface="+mn-lt"/>
                <a:cs typeface="Times New Roman" panose="02020603050405020304" pitchFamily="18" charset="0"/>
              </a:rPr>
              <a:t>Interés superior</a:t>
            </a:r>
          </a:p>
          <a:p>
            <a:pPr algn="l" rtl="0">
              <a:spcBef>
                <a:spcPts val="1200"/>
              </a:spcBef>
              <a:spcAft>
                <a:spcPts val="1200"/>
              </a:spcAft>
            </a:pPr>
            <a:r>
              <a:rPr lang="es" sz="2800" b="0" i="0" u="none" baseline="0" dirty="0">
                <a:solidFill>
                  <a:schemeClr val="tx1"/>
                </a:solidFill>
                <a:latin typeface="+mj-lt"/>
                <a:ea typeface="Times New Roman"/>
                <a:cs typeface="Times New Roman"/>
                <a:sym typeface="Times New Roman"/>
              </a:rPr>
              <a:t>En el contexto humanitario, nuestra incidencia política deberá respetar también los principios de </a:t>
            </a:r>
            <a:r>
              <a:rPr lang="es" sz="2800" b="1" i="0" u="none" baseline="0" dirty="0">
                <a:latin typeface="+mj-lt"/>
                <a:ea typeface="Times New Roman"/>
                <a:cs typeface="Times New Roman"/>
                <a:sym typeface="Times New Roman"/>
              </a:rPr>
              <a:t>humanidad, neutralidad, imparcialidad e independencia.</a:t>
            </a:r>
            <a:endParaRPr lang="es" dirty="0">
              <a:latin typeface="+mj-lt"/>
            </a:endParaRPr>
          </a:p>
          <a:p>
            <a:pPr marL="609600" lvl="2" indent="-342900" algn="l" rtl="0">
              <a:lnSpc>
                <a:spcPct val="150000"/>
              </a:lnSpc>
              <a:spcAft>
                <a:spcPts val="0"/>
              </a:spcAft>
              <a:buFont typeface="Symbol" panose="05050102010706020507" pitchFamily="18" charset="2"/>
              <a:buChar char=""/>
            </a:pPr>
            <a:endParaRPr lang="es" b="1" dirty="0"/>
          </a:p>
        </p:txBody>
      </p:sp>
    </p:spTree>
    <p:extLst>
      <p:ext uri="{BB962C8B-B14F-4D97-AF65-F5344CB8AC3E}">
        <p14:creationId xmlns:p14="http://schemas.microsoft.com/office/powerpoint/2010/main" val="3973870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34340" y="1616224"/>
            <a:ext cx="8275320" cy="4709160"/>
          </a:xfrm>
        </p:spPr>
        <p:txBody>
          <a:bodyPr/>
          <a:lstStyle/>
          <a:p>
            <a:pPr lvl="0" algn="l" rtl="0">
              <a:spcAft>
                <a:spcPts val="0"/>
              </a:spcAft>
            </a:pPr>
            <a:r>
              <a:rPr lang="es" sz="2600" b="1" i="0" u="none" baseline="0" dirty="0">
                <a:latin typeface="+mn-lt"/>
                <a:ea typeface="Calibri" panose="020F0502020204030204" pitchFamily="34" charset="0"/>
                <a:cs typeface="Times New Roman" panose="02020603050405020304" pitchFamily="18" charset="0"/>
              </a:rPr>
              <a:t>Save the Children busca influir en el cambio para los niños a todos los niveles.</a:t>
            </a:r>
          </a:p>
          <a:p>
            <a:pPr lvl="0" algn="l" rtl="0">
              <a:spcAft>
                <a:spcPts val="0"/>
              </a:spcAft>
            </a:pPr>
            <a:endParaRPr lang="es" sz="2600" b="0" dirty="0">
              <a:solidFill>
                <a:schemeClr val="tx1"/>
              </a:solidFill>
              <a:latin typeface="+mn-lt"/>
              <a:ea typeface="Calibri" panose="020F0502020204030204" pitchFamily="34" charset="0"/>
              <a:cs typeface="Times New Roman" panose="02020603050405020304" pitchFamily="18" charset="0"/>
            </a:endParaRPr>
          </a:p>
          <a:p>
            <a:pPr marL="342900" lvl="0" indent="-342900" algn="l" rtl="0">
              <a:spcAft>
                <a:spcPts val="0"/>
              </a:spcAft>
              <a:buFont typeface="Symbol" panose="05050102010706020507" pitchFamily="18" charset="2"/>
              <a:buChar char=""/>
            </a:pPr>
            <a:r>
              <a:rPr lang="es" sz="2600" b="1" i="0" u="none" baseline="0" dirty="0">
                <a:solidFill>
                  <a:schemeClr val="tx1"/>
                </a:solidFill>
                <a:latin typeface="+mn-lt"/>
                <a:ea typeface="Calibri" panose="020F0502020204030204" pitchFamily="34" charset="0"/>
                <a:cs typeface="Times New Roman" panose="02020603050405020304" pitchFamily="18" charset="0"/>
              </a:rPr>
              <a:t>Internacional:</a:t>
            </a:r>
            <a:r>
              <a:rPr lang="es" sz="2600" b="0" i="0" u="none" baseline="0" dirty="0">
                <a:solidFill>
                  <a:schemeClr val="tx1"/>
                </a:solidFill>
                <a:latin typeface="+mn-lt"/>
                <a:ea typeface="Calibri" panose="020F0502020204030204" pitchFamily="34" charset="0"/>
                <a:cs typeface="Times New Roman" panose="02020603050405020304" pitchFamily="18" charset="0"/>
              </a:rPr>
              <a:t> organismos de la ONU, convenios internacionales, eventos globales, donantes.</a:t>
            </a:r>
          </a:p>
          <a:p>
            <a:pPr marL="342900" lvl="0" indent="-342900" algn="l" rtl="0">
              <a:spcAft>
                <a:spcPts val="0"/>
              </a:spcAft>
              <a:buFont typeface="Symbol" panose="05050102010706020507" pitchFamily="18" charset="2"/>
              <a:buChar char=""/>
            </a:pPr>
            <a:r>
              <a:rPr lang="es" sz="2600" b="1" i="0" u="none" baseline="0" dirty="0">
                <a:solidFill>
                  <a:schemeClr val="tx1"/>
                </a:solidFill>
                <a:ea typeface="Calibri" panose="020F0502020204030204" pitchFamily="34" charset="0"/>
                <a:cs typeface="Times New Roman" panose="02020603050405020304" pitchFamily="18" charset="0"/>
              </a:rPr>
              <a:t>Regional</a:t>
            </a:r>
            <a:r>
              <a:rPr lang="es" sz="2600" b="0" i="0" u="none" baseline="0" dirty="0">
                <a:solidFill>
                  <a:schemeClr val="tx1"/>
                </a:solidFill>
                <a:ea typeface="Calibri" panose="020F0502020204030204" pitchFamily="34" charset="0"/>
                <a:cs typeface="Times New Roman" panose="02020603050405020304" pitchFamily="18" charset="0"/>
              </a:rPr>
              <a:t>: instituciones, políticas y enfoques regionales.</a:t>
            </a:r>
          </a:p>
          <a:p>
            <a:pPr marL="342900" lvl="0" indent="-342900" algn="l" rtl="0">
              <a:spcAft>
                <a:spcPts val="0"/>
              </a:spcAft>
              <a:buFont typeface="Symbol" panose="05050102010706020507" pitchFamily="18" charset="2"/>
              <a:buChar char=""/>
            </a:pPr>
            <a:r>
              <a:rPr lang="es" sz="2600" b="1" i="0" u="none" baseline="0" dirty="0">
                <a:solidFill>
                  <a:schemeClr val="tx1"/>
                </a:solidFill>
                <a:ea typeface="Calibri" panose="020F0502020204030204" pitchFamily="34" charset="0"/>
                <a:cs typeface="Times New Roman" panose="02020603050405020304" pitchFamily="18" charset="0"/>
              </a:rPr>
              <a:t>Nacional</a:t>
            </a:r>
            <a:r>
              <a:rPr lang="es" sz="2600" b="0" i="0" u="none" baseline="0" dirty="0">
                <a:solidFill>
                  <a:schemeClr val="tx1"/>
                </a:solidFill>
                <a:ea typeface="Calibri" panose="020F0502020204030204" pitchFamily="34" charset="0"/>
                <a:cs typeface="Times New Roman" panose="02020603050405020304" pitchFamily="18" charset="0"/>
              </a:rPr>
              <a:t>: políticas, estrategias y presupuestos nacionales.</a:t>
            </a:r>
          </a:p>
          <a:p>
            <a:pPr marL="342900" lvl="0" indent="-342900" algn="l" rtl="0">
              <a:spcAft>
                <a:spcPts val="0"/>
              </a:spcAft>
              <a:buFont typeface="Symbol" panose="05050102010706020507" pitchFamily="18" charset="2"/>
              <a:buChar char=""/>
            </a:pPr>
            <a:r>
              <a:rPr lang="es" sz="2600" b="1" i="0" u="none" baseline="0" dirty="0">
                <a:solidFill>
                  <a:schemeClr val="tx1"/>
                </a:solidFill>
                <a:ea typeface="Calibri" panose="020F0502020204030204" pitchFamily="34" charset="0"/>
                <a:cs typeface="Times New Roman" panose="02020603050405020304" pitchFamily="18" charset="0"/>
              </a:rPr>
              <a:t>Local:</a:t>
            </a:r>
            <a:r>
              <a:rPr lang="es" sz="2600" b="0" i="0" u="none" baseline="0" dirty="0">
                <a:solidFill>
                  <a:schemeClr val="tx1"/>
                </a:solidFill>
                <a:ea typeface="Calibri" panose="020F0502020204030204" pitchFamily="34" charset="0"/>
                <a:cs typeface="Times New Roman" panose="02020603050405020304" pitchFamily="18" charset="0"/>
              </a:rPr>
              <a:t> políticas locales, estrategias, acceso a los servicios.</a:t>
            </a:r>
          </a:p>
          <a:p>
            <a:pPr lvl="0" algn="ctr" rtl="0">
              <a:spcAft>
                <a:spcPts val="0"/>
              </a:spcAft>
            </a:pPr>
            <a:r>
              <a:rPr lang="es" sz="2600" b="0" dirty="0">
                <a:solidFill>
                  <a:schemeClr val="tx1"/>
                </a:solidFill>
                <a:ea typeface="Calibri" panose="020F0502020204030204" pitchFamily="34" charset="0"/>
                <a:cs typeface="Times New Roman" panose="02020603050405020304" pitchFamily="18" charset="0"/>
              </a:rPr>
              <a:t/>
            </a:r>
            <a:br>
              <a:rPr lang="es" sz="2600" b="0" dirty="0">
                <a:solidFill>
                  <a:schemeClr val="tx1"/>
                </a:solidFill>
                <a:ea typeface="Calibri" panose="020F0502020204030204" pitchFamily="34" charset="0"/>
                <a:cs typeface="Times New Roman" panose="02020603050405020304" pitchFamily="18" charset="0"/>
              </a:rPr>
            </a:br>
            <a:r>
              <a:rPr lang="es" sz="2600" b="0" i="0" u="sng" baseline="0" dirty="0">
                <a:solidFill>
                  <a:schemeClr val="tx1"/>
                </a:solidFill>
                <a:ea typeface="Calibri" panose="020F0502020204030204" pitchFamily="34" charset="0"/>
                <a:cs typeface="Times New Roman" panose="02020603050405020304" pitchFamily="18" charset="0"/>
              </a:rPr>
              <a:t>Maximizamos nuestro impacto</a:t>
            </a:r>
            <a:r>
              <a:rPr lang="es" sz="2600" b="0" i="0" u="none" baseline="0" dirty="0">
                <a:solidFill>
                  <a:schemeClr val="tx1"/>
                </a:solidFill>
                <a:ea typeface="Calibri" panose="020F0502020204030204" pitchFamily="34" charset="0"/>
                <a:cs typeface="Times New Roman" panose="02020603050405020304" pitchFamily="18" charset="0"/>
              </a:rPr>
              <a:t> al </a:t>
            </a:r>
            <a:r>
              <a:rPr lang="es" sz="2600" b="0" i="0" u="sng" baseline="0" dirty="0">
                <a:solidFill>
                  <a:schemeClr val="tx1"/>
                </a:solidFill>
                <a:ea typeface="Calibri" panose="020F0502020204030204" pitchFamily="34" charset="0"/>
                <a:cs typeface="Times New Roman" panose="02020603050405020304" pitchFamily="18" charset="0"/>
              </a:rPr>
              <a:t>trabajar juntos</a:t>
            </a:r>
            <a:r>
              <a:rPr lang="es" sz="2600" b="0" i="0" u="none" baseline="0" dirty="0">
                <a:solidFill>
                  <a:schemeClr val="tx1"/>
                </a:solidFill>
                <a:ea typeface="Calibri" panose="020F0502020204030204" pitchFamily="34" charset="0"/>
                <a:cs typeface="Times New Roman" panose="02020603050405020304" pitchFamily="18" charset="0"/>
              </a:rPr>
              <a:t> en todos estos niveles y </a:t>
            </a:r>
            <a:r>
              <a:rPr lang="es" sz="2600" b="0" i="0" u="sng" baseline="0" dirty="0">
                <a:solidFill>
                  <a:schemeClr val="tx1"/>
                </a:solidFill>
                <a:ea typeface="Calibri" panose="020F0502020204030204" pitchFamily="34" charset="0"/>
                <a:cs typeface="Times New Roman" panose="02020603050405020304" pitchFamily="18" charset="0"/>
              </a:rPr>
              <a:t>aprovechar nuestra experiencia de primera mano</a:t>
            </a:r>
            <a:r>
              <a:rPr lang="es" sz="2600" b="0" i="0" u="none" baseline="0" dirty="0">
                <a:solidFill>
                  <a:schemeClr val="tx1"/>
                </a:solidFill>
                <a:ea typeface="Calibri" panose="020F0502020204030204" pitchFamily="34" charset="0"/>
                <a:cs typeface="Times New Roman" panose="02020603050405020304" pitchFamily="18" charset="0"/>
              </a:rPr>
              <a:t> en el trabajo con los niños</a:t>
            </a:r>
          </a:p>
          <a:p>
            <a:pPr algn="l" rtl="0">
              <a:spcAft>
                <a:spcPts val="0"/>
              </a:spcAft>
            </a:pPr>
            <a:endParaRPr lang="es" sz="2400" b="0" dirty="0">
              <a:solidFill>
                <a:schemeClr val="tx1"/>
              </a:solidFill>
              <a:latin typeface="+mn-lt"/>
              <a:ea typeface="Calibri" panose="020F0502020204030204" pitchFamily="34" charset="0"/>
              <a:cs typeface="Times New Roman" panose="02020603050405020304" pitchFamily="18" charset="0"/>
            </a:endParaRPr>
          </a:p>
        </p:txBody>
      </p:sp>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9768" y="202994"/>
            <a:ext cx="8277506" cy="921749"/>
          </a:xfrm>
        </p:spPr>
        <p:txBody>
          <a:bodyPr>
            <a:noAutofit/>
          </a:bodyPr>
          <a:lstStyle/>
          <a:p>
            <a:pPr algn="l" rtl="0"/>
            <a:r>
              <a:rPr lang="es" sz="3200" b="1" i="0" u="none" baseline="0" dirty="0"/>
              <a:t>Vinculación de la incidencia política nacional y mundial </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14</a:t>
            </a:fld>
            <a:endParaRPr lang="es"/>
          </a:p>
        </p:txBody>
      </p:sp>
    </p:spTree>
    <p:extLst>
      <p:ext uri="{BB962C8B-B14F-4D97-AF65-F5344CB8AC3E}">
        <p14:creationId xmlns:p14="http://schemas.microsoft.com/office/powerpoint/2010/main" val="2561892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856E92-50E5-437B-B561-215D21FDF582}"/>
              </a:ext>
            </a:extLst>
          </p:cNvPr>
          <p:cNvSpPr>
            <a:spLocks noGrp="1"/>
          </p:cNvSpPr>
          <p:nvPr>
            <p:ph type="title"/>
          </p:nvPr>
        </p:nvSpPr>
        <p:spPr>
          <a:xfrm>
            <a:off x="5470768" y="1171576"/>
            <a:ext cx="3243019" cy="3913608"/>
          </a:xfrm>
        </p:spPr>
        <p:txBody>
          <a:bodyPr>
            <a:noAutofit/>
          </a:bodyPr>
          <a:lstStyle/>
          <a:p>
            <a:pPr algn="l" rtl="0"/>
            <a:r>
              <a:rPr lang="es" sz="4000" b="1" i="0" u="none" baseline="0" dirty="0">
                <a:latin typeface="+mn-lt"/>
                <a:ea typeface="+mn-lt"/>
                <a:cs typeface="+mn-lt"/>
                <a:sym typeface="+mn-lt"/>
              </a:rPr>
              <a:t>PARTE 2: </a:t>
            </a:r>
            <a:r>
              <a:rPr lang="es" sz="4000" b="1" dirty="0">
                <a:latin typeface="+mn-lt"/>
              </a:rPr>
              <a:t/>
            </a:r>
            <a:br>
              <a:rPr lang="es" sz="4000" b="1" dirty="0">
                <a:latin typeface="+mn-lt"/>
              </a:rPr>
            </a:br>
            <a:r>
              <a:rPr lang="es" sz="4000" b="1" dirty="0">
                <a:latin typeface="+mn-lt"/>
              </a:rPr>
              <a:t/>
            </a:r>
            <a:br>
              <a:rPr lang="es" sz="4000" b="1" dirty="0">
                <a:latin typeface="+mn-lt"/>
              </a:rPr>
            </a:br>
            <a:r>
              <a:rPr lang="es" sz="4000" b="1" i="0" u="none" baseline="0" dirty="0">
                <a:latin typeface="+mn-lt"/>
                <a:ea typeface="+mn-lt"/>
                <a:cs typeface="+mn-lt"/>
                <a:sym typeface="+mn-lt"/>
              </a:rPr>
              <a:t>Plan de incidencia política</a:t>
            </a:r>
          </a:p>
        </p:txBody>
      </p:sp>
      <p:sp>
        <p:nvSpPr>
          <p:cNvPr id="2" name="Date Placeholder 1">
            <a:extLst>
              <a:ext uri="{FF2B5EF4-FFF2-40B4-BE49-F238E27FC236}">
                <a16:creationId xmlns:a16="http://schemas.microsoft.com/office/drawing/2014/main" id="{FF7F24AF-FF88-40B5-9FE2-452C38ACC404}"/>
              </a:ext>
            </a:extLst>
          </p:cNvPr>
          <p:cNvSpPr>
            <a:spLocks noGrp="1"/>
          </p:cNvSpPr>
          <p:nvPr>
            <p:ph type="dt" sz="half" idx="10"/>
          </p:nvPr>
        </p:nvSpPr>
        <p:spPr/>
        <p:txBody>
          <a:bodyPr/>
          <a:lstStyle/>
          <a:p>
            <a:pPr algn="l" rtl="0"/>
            <a:r>
              <a:rPr lang="es" b="0" i="0" u="none" baseline="0"/>
              <a:t>Febrero de 2021</a:t>
            </a:r>
            <a:endParaRPr lang="es" dirty="0"/>
          </a:p>
        </p:txBody>
      </p:sp>
      <p:sp>
        <p:nvSpPr>
          <p:cNvPr id="3" name="Footer Placeholder 2">
            <a:extLst>
              <a:ext uri="{FF2B5EF4-FFF2-40B4-BE49-F238E27FC236}">
                <a16:creationId xmlns:a16="http://schemas.microsoft.com/office/drawing/2014/main" id="{655D6FE5-9EB7-459E-85A2-8C076EAD3C1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4" name="Slide Number Placeholder 3">
            <a:extLst>
              <a:ext uri="{FF2B5EF4-FFF2-40B4-BE49-F238E27FC236}">
                <a16:creationId xmlns:a16="http://schemas.microsoft.com/office/drawing/2014/main" id="{D5099E52-2DE4-41D8-AD0E-C40A55C86E10}"/>
              </a:ext>
            </a:extLst>
          </p:cNvPr>
          <p:cNvSpPr>
            <a:spLocks noGrp="1"/>
          </p:cNvSpPr>
          <p:nvPr>
            <p:ph type="sldNum" sz="quarter" idx="12"/>
          </p:nvPr>
        </p:nvSpPr>
        <p:spPr/>
        <p:txBody>
          <a:bodyPr/>
          <a:lstStyle/>
          <a:p>
            <a:pPr algn="r" rtl="0"/>
            <a:fld id="{C3FDE51E-0052-334C-A4B2-C567FE9F326F}" type="slidenum">
              <a:rPr/>
              <a:t>15</a:t>
            </a:fld>
            <a:endParaRPr lang="es"/>
          </a:p>
        </p:txBody>
      </p:sp>
      <p:sp>
        <p:nvSpPr>
          <p:cNvPr id="7" name="Picture Placeholder 6">
            <a:extLst>
              <a:ext uri="{FF2B5EF4-FFF2-40B4-BE49-F238E27FC236}">
                <a16:creationId xmlns:a16="http://schemas.microsoft.com/office/drawing/2014/main" id="{B226DA82-E11C-4AC3-9B65-497D458E91CB}"/>
              </a:ext>
            </a:extLst>
          </p:cNvPr>
          <p:cNvSpPr>
            <a:spLocks noGrp="1"/>
          </p:cNvSpPr>
          <p:nvPr>
            <p:ph type="pic" sz="quarter" idx="13"/>
          </p:nvPr>
        </p:nvSpPr>
        <p:spPr/>
      </p:sp>
    </p:spTree>
    <p:extLst>
      <p:ext uri="{BB962C8B-B14F-4D97-AF65-F5344CB8AC3E}">
        <p14:creationId xmlns:p14="http://schemas.microsoft.com/office/powerpoint/2010/main" val="2123284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Autofit/>
          </a:bodyPr>
          <a:lstStyle/>
          <a:p>
            <a:pPr algn="l" rtl="0"/>
            <a:r>
              <a:rPr lang="es" sz="3000" b="1" i="0" u="none" baseline="0" dirty="0">
                <a:latin typeface="+mn-lt"/>
                <a:ea typeface="+mn-lt"/>
                <a:cs typeface="+mn-lt"/>
                <a:sym typeface="+mn-lt"/>
              </a:rPr>
              <a:t>Sesión 2.1 Cuestiones del plan de incidencia política</a:t>
            </a:r>
            <a:r>
              <a:rPr lang="es" sz="3000" b="1" dirty="0">
                <a:latin typeface="+mn-lt"/>
              </a:rPr>
              <a:t/>
            </a:r>
            <a:br>
              <a:rPr lang="es" sz="3000" b="1" dirty="0">
                <a:latin typeface="+mn-lt"/>
              </a:rPr>
            </a:br>
            <a:endParaRPr lang="es" sz="3000" b="1" dirty="0">
              <a:latin typeface="+mn-lt"/>
            </a:endParaRP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16</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p:txBody>
          <a:bodyPr vert="horz" lIns="0" tIns="0" rIns="0" bIns="0" rtlCol="0" anchor="t">
            <a:noAutofit/>
          </a:bodyPr>
          <a:lstStyle/>
          <a:p>
            <a:pPr lvl="0" algn="l" rtl="0">
              <a:lnSpc>
                <a:spcPct val="150000"/>
              </a:lnSpc>
              <a:spcAft>
                <a:spcPts val="0"/>
              </a:spcAft>
            </a:pPr>
            <a:r>
              <a:rPr lang="es" sz="2400" b="1" i="0" u="none" baseline="0" dirty="0">
                <a:solidFill>
                  <a:schemeClr val="tx2"/>
                </a:solidFill>
                <a:ea typeface="Calibri" panose="020F0502020204030204" pitchFamily="34" charset="0"/>
                <a:cs typeface="Times New Roman" panose="02020603050405020304" pitchFamily="18" charset="0"/>
              </a:rPr>
              <a:t>Objetivos de la sesión:</a:t>
            </a:r>
          </a:p>
          <a:p>
            <a:pPr marL="285750" lvl="0" indent="-285750" algn="l" rtl="0">
              <a:buFont typeface="Arial" panose="020B0604020202020204" pitchFamily="34" charset="0"/>
              <a:buChar char="•"/>
            </a:pPr>
            <a:r>
              <a:rPr lang="es" sz="2400" b="0" i="0" u="none" baseline="0" dirty="0"/>
              <a:t>Comprender las diferentes etapas de la planificación de la incidencia política.</a:t>
            </a:r>
          </a:p>
          <a:p>
            <a:pPr marL="285750" lvl="0" indent="-285750" algn="l" rtl="0">
              <a:buFont typeface="Arial" panose="020B0604020202020204" pitchFamily="34" charset="0"/>
              <a:buChar char="•"/>
            </a:pPr>
            <a:r>
              <a:rPr lang="es" sz="2400" b="0" i="0" u="none" baseline="0" dirty="0"/>
              <a:t>Comprender y apreciar la importancia de la planificación inicial y de la estrategia en la incidencia política. </a:t>
            </a:r>
          </a:p>
          <a:p>
            <a:pPr marL="285750" lvl="0" indent="-285750" algn="l" rtl="0">
              <a:buFont typeface="Arial" panose="020B0604020202020204" pitchFamily="34" charset="0"/>
              <a:buChar char="•"/>
            </a:pPr>
            <a:r>
              <a:rPr lang="es" sz="2400" b="0" i="0" u="none" baseline="0" dirty="0"/>
              <a:t>Comprender las etapas en el ciclo de la incidencia política como marco general para el resto del taller.</a:t>
            </a:r>
          </a:p>
          <a:p>
            <a:endParaRPr lang="es" dirty="0"/>
          </a:p>
        </p:txBody>
      </p:sp>
    </p:spTree>
    <p:extLst>
      <p:ext uri="{BB962C8B-B14F-4D97-AF65-F5344CB8AC3E}">
        <p14:creationId xmlns:p14="http://schemas.microsoft.com/office/powerpoint/2010/main" val="2429981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3200" b="1" i="0" u="none" baseline="0"/>
              <a:t>El ciclo de la incidencia política</a:t>
            </a:r>
            <a:endParaRPr lang="es" sz="3200" b="0"/>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17</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0" algn="l" rtl="0">
              <a:lnSpc>
                <a:spcPct val="107000"/>
              </a:lnSpc>
              <a:spcAft>
                <a:spcPts val="0"/>
              </a:spcAft>
            </a:pPr>
            <a:endParaRPr lang="es" sz="2800" b="0" dirty="0">
              <a:latin typeface="Calibri" panose="020F0502020204030204" pitchFamily="34" charset="0"/>
              <a:ea typeface="Calibri" panose="020F0502020204030204" pitchFamily="34" charset="0"/>
              <a:cs typeface="Times New Roman" panose="02020603050405020304" pitchFamily="18" charset="0"/>
            </a:endParaRPr>
          </a:p>
          <a:p>
            <a:pPr lvl="0" algn="l" rtl="0">
              <a:lnSpc>
                <a:spcPct val="107000"/>
              </a:lnSpc>
              <a:spcAft>
                <a:spcPts val="0"/>
              </a:spcAft>
            </a:pPr>
            <a:endParaRPr lang="es" sz="2800" b="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3443517" y="1468541"/>
            <a:ext cx="2204498"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dirty="0">
                <a:solidFill>
                  <a:schemeClr val="tx1"/>
                </a:solidFill>
                <a:latin typeface="Gill Sans Infant Std"/>
                <a:ea typeface="Gill Sans Infant Std"/>
                <a:cs typeface="Gill Sans Infant Std"/>
                <a:sym typeface="Gill Sans Infant Std"/>
              </a:rPr>
              <a:t>Analizar la situación</a:t>
            </a:r>
          </a:p>
        </p:txBody>
      </p:sp>
      <p:sp>
        <p:nvSpPr>
          <p:cNvPr id="10" name="Rectangle 9"/>
          <p:cNvSpPr/>
          <p:nvPr/>
        </p:nvSpPr>
        <p:spPr>
          <a:xfrm>
            <a:off x="6502776" y="2273452"/>
            <a:ext cx="2204498"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Identificar el tema de la incidencia política</a:t>
            </a:r>
          </a:p>
        </p:txBody>
      </p:sp>
      <p:sp>
        <p:nvSpPr>
          <p:cNvPr id="11" name="Rectangle 10"/>
          <p:cNvSpPr/>
          <p:nvPr/>
        </p:nvSpPr>
        <p:spPr>
          <a:xfrm>
            <a:off x="6502776" y="4821784"/>
            <a:ext cx="2204498"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Analizar la política y el poder</a:t>
            </a:r>
          </a:p>
        </p:txBody>
      </p:sp>
      <p:sp>
        <p:nvSpPr>
          <p:cNvPr id="12" name="Rectangle 11"/>
          <p:cNvSpPr/>
          <p:nvPr/>
        </p:nvSpPr>
        <p:spPr>
          <a:xfrm>
            <a:off x="3463705" y="5257800"/>
            <a:ext cx="2204498" cy="101443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dirty="0">
                <a:solidFill>
                  <a:schemeClr val="tx1"/>
                </a:solidFill>
                <a:latin typeface="Gill Sans Infant Std"/>
                <a:ea typeface="Gill Sans Infant Std"/>
                <a:cs typeface="Gill Sans Infant Std"/>
                <a:sym typeface="Gill Sans Infant Std"/>
              </a:rPr>
              <a:t>Identificar a los destinatarios y a las personas influyentes.</a:t>
            </a:r>
            <a:endParaRPr lang="es" dirty="0">
              <a:solidFill>
                <a:schemeClr val="tx1"/>
              </a:solidFill>
              <a:latin typeface="Gill Sans Infant Std"/>
              <a:cs typeface="Gill Sans Infant Std"/>
            </a:endParaRPr>
          </a:p>
        </p:txBody>
      </p:sp>
      <p:sp>
        <p:nvSpPr>
          <p:cNvPr id="13" name="Rectangle 12"/>
          <p:cNvSpPr/>
          <p:nvPr/>
        </p:nvSpPr>
        <p:spPr>
          <a:xfrm>
            <a:off x="424634" y="4827670"/>
            <a:ext cx="2204498"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Elaborar mensajes</a:t>
            </a:r>
          </a:p>
        </p:txBody>
      </p:sp>
      <p:sp>
        <p:nvSpPr>
          <p:cNvPr id="14" name="Rectangle 13"/>
          <p:cNvSpPr/>
          <p:nvPr/>
        </p:nvSpPr>
        <p:spPr>
          <a:xfrm>
            <a:off x="438479" y="3549750"/>
            <a:ext cx="2204498"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Crear una fuerza adicional</a:t>
            </a:r>
          </a:p>
        </p:txBody>
      </p:sp>
      <p:sp>
        <p:nvSpPr>
          <p:cNvPr id="15" name="Rectangle 14"/>
          <p:cNvSpPr/>
          <p:nvPr/>
        </p:nvSpPr>
        <p:spPr>
          <a:xfrm>
            <a:off x="408919" y="2272643"/>
            <a:ext cx="2469994"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dirty="0">
                <a:solidFill>
                  <a:schemeClr val="tx1"/>
                </a:solidFill>
                <a:latin typeface="Gill Sans Infant Std"/>
                <a:ea typeface="Gill Sans Infant Std"/>
                <a:cs typeface="Gill Sans Infant Std"/>
                <a:sym typeface="Gill Sans Infant Std"/>
              </a:rPr>
              <a:t>Elaborar y aplicar el plan de acción</a:t>
            </a:r>
          </a:p>
        </p:txBody>
      </p:sp>
      <p:sp>
        <p:nvSpPr>
          <p:cNvPr id="16" name="Rectangle 15"/>
          <p:cNvSpPr/>
          <p:nvPr/>
        </p:nvSpPr>
        <p:spPr>
          <a:xfrm>
            <a:off x="6500590" y="3549572"/>
            <a:ext cx="2204498" cy="60466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Establecer metas y objetivos</a:t>
            </a:r>
          </a:p>
        </p:txBody>
      </p:sp>
      <p:sp>
        <p:nvSpPr>
          <p:cNvPr id="7" name="Right Arrow 6"/>
          <p:cNvSpPr/>
          <p:nvPr/>
        </p:nvSpPr>
        <p:spPr>
          <a:xfrm rot="2257113">
            <a:off x="6123828" y="1709693"/>
            <a:ext cx="452343" cy="313170"/>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8" name="Right Arrow 7"/>
          <p:cNvSpPr/>
          <p:nvPr/>
        </p:nvSpPr>
        <p:spPr>
          <a:xfrm rot="5400000">
            <a:off x="7392959" y="3085163"/>
            <a:ext cx="419759" cy="299472"/>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23" name="Right Arrow 22"/>
          <p:cNvSpPr/>
          <p:nvPr/>
        </p:nvSpPr>
        <p:spPr>
          <a:xfrm rot="5400000">
            <a:off x="7397197" y="4301906"/>
            <a:ext cx="419759" cy="299472"/>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17" name="Down Arrow 16"/>
          <p:cNvSpPr/>
          <p:nvPr/>
        </p:nvSpPr>
        <p:spPr>
          <a:xfrm rot="10800000">
            <a:off x="1356573" y="4285059"/>
            <a:ext cx="340617" cy="410952"/>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27" name="Down Arrow 26"/>
          <p:cNvSpPr/>
          <p:nvPr/>
        </p:nvSpPr>
        <p:spPr>
          <a:xfrm rot="10800000">
            <a:off x="1356574" y="3029423"/>
            <a:ext cx="340617" cy="410952"/>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22" name="Right Arrow 21"/>
          <p:cNvSpPr/>
          <p:nvPr/>
        </p:nvSpPr>
        <p:spPr>
          <a:xfrm rot="19704000">
            <a:off x="2341243" y="1704833"/>
            <a:ext cx="491599" cy="314956"/>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31" name="Right Arrow 30"/>
          <p:cNvSpPr/>
          <p:nvPr/>
        </p:nvSpPr>
        <p:spPr>
          <a:xfrm rot="8705700">
            <a:off x="6121163" y="5769183"/>
            <a:ext cx="491599" cy="314956"/>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32" name="Right Arrow 31"/>
          <p:cNvSpPr/>
          <p:nvPr/>
        </p:nvSpPr>
        <p:spPr>
          <a:xfrm rot="13126897">
            <a:off x="2342866" y="5704104"/>
            <a:ext cx="491599" cy="314956"/>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
        <p:nvSpPr>
          <p:cNvPr id="26" name="Oval 25"/>
          <p:cNvSpPr/>
          <p:nvPr/>
        </p:nvSpPr>
        <p:spPr>
          <a:xfrm>
            <a:off x="3428952" y="2834427"/>
            <a:ext cx="2215395" cy="1136132"/>
          </a:xfrm>
          <a:prstGeom prst="ellipse">
            <a:avLst/>
          </a:prstGeom>
          <a:solidFill>
            <a:schemeClr val="bg1">
              <a:lumMod val="85000"/>
              <a:alpha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rtl="0"/>
            <a:r>
              <a:rPr lang="es" b="0" i="0" u="none" baseline="0">
                <a:solidFill>
                  <a:schemeClr val="tx1"/>
                </a:solidFill>
                <a:latin typeface="Gill Sans Infant Std"/>
                <a:ea typeface="Gill Sans Infant Std"/>
                <a:cs typeface="Gill Sans Infant Std"/>
                <a:sym typeface="Gill Sans Infant Std"/>
              </a:rPr>
              <a:t>Reunir las pruebas</a:t>
            </a:r>
          </a:p>
        </p:txBody>
      </p:sp>
      <p:sp>
        <p:nvSpPr>
          <p:cNvPr id="33" name="Oval 32"/>
          <p:cNvSpPr/>
          <p:nvPr/>
        </p:nvSpPr>
        <p:spPr>
          <a:xfrm>
            <a:off x="3485250" y="3845942"/>
            <a:ext cx="2157303" cy="1191109"/>
          </a:xfrm>
          <a:prstGeom prst="ellipse">
            <a:avLst/>
          </a:prstGeom>
          <a:solidFill>
            <a:schemeClr val="bg1">
              <a:lumMod val="85000"/>
              <a:alpha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nchorCtr="0"/>
          <a:lstStyle/>
          <a:p>
            <a:pPr algn="ctr" rtl="0"/>
            <a:r>
              <a:rPr lang="es" b="0" i="0" u="none" baseline="0">
                <a:solidFill>
                  <a:schemeClr val="tx1"/>
                </a:solidFill>
                <a:latin typeface="Gill Sans Infant Std"/>
                <a:ea typeface="Gill Sans Infant Std"/>
                <a:cs typeface="Gill Sans Infant Std"/>
                <a:sym typeface="Gill Sans Infant Std"/>
              </a:rPr>
              <a:t>Involucrar a los niños</a:t>
            </a:r>
          </a:p>
        </p:txBody>
      </p:sp>
      <p:sp>
        <p:nvSpPr>
          <p:cNvPr id="34" name="Oval 33"/>
          <p:cNvSpPr/>
          <p:nvPr/>
        </p:nvSpPr>
        <p:spPr>
          <a:xfrm>
            <a:off x="4286490" y="3250823"/>
            <a:ext cx="2198336" cy="1179934"/>
          </a:xfrm>
          <a:prstGeom prst="ellipse">
            <a:avLst/>
          </a:prstGeom>
          <a:solidFill>
            <a:schemeClr val="bg1">
              <a:lumMod val="85000"/>
              <a:alpha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Supervisar y evaluar</a:t>
            </a:r>
          </a:p>
        </p:txBody>
      </p:sp>
      <p:sp>
        <p:nvSpPr>
          <p:cNvPr id="35" name="Oval 34"/>
          <p:cNvSpPr/>
          <p:nvPr/>
        </p:nvSpPr>
        <p:spPr>
          <a:xfrm>
            <a:off x="2629132" y="3283790"/>
            <a:ext cx="2210572" cy="1157707"/>
          </a:xfrm>
          <a:prstGeom prst="ellipse">
            <a:avLst/>
          </a:prstGeom>
          <a:solidFill>
            <a:schemeClr val="bg1">
              <a:lumMod val="85000"/>
              <a:alpha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es" b="0" i="0" u="none" baseline="0">
                <a:solidFill>
                  <a:schemeClr val="tx1"/>
                </a:solidFill>
                <a:latin typeface="Gill Sans Infant Std"/>
                <a:ea typeface="Gill Sans Infant Std"/>
                <a:cs typeface="Gill Sans Infant Std"/>
                <a:sym typeface="Gill Sans Infant Std"/>
              </a:rPr>
              <a:t>Movilizar recursos</a:t>
            </a:r>
          </a:p>
        </p:txBody>
      </p:sp>
    </p:spTree>
    <p:extLst>
      <p:ext uri="{BB962C8B-B14F-4D97-AF65-F5344CB8AC3E}">
        <p14:creationId xmlns:p14="http://schemas.microsoft.com/office/powerpoint/2010/main" val="1728902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2800" b="1" i="0" u="none" baseline="0" dirty="0"/>
              <a:t>Por qué la planificación de la incidencia política es importante </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18</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0" algn="l" rtl="0">
              <a:lnSpc>
                <a:spcPct val="150000"/>
              </a:lnSpc>
              <a:spcAft>
                <a:spcPts val="0"/>
              </a:spcAft>
            </a:pPr>
            <a:r>
              <a:rPr lang="es" sz="2400" b="1" i="0" u="none" baseline="0" dirty="0">
                <a:latin typeface="+mn-lt"/>
                <a:ea typeface="Calibri" panose="020F0502020204030204" pitchFamily="34" charset="0"/>
                <a:cs typeface="Times New Roman" panose="02020603050405020304" pitchFamily="18" charset="0"/>
              </a:rPr>
              <a:t>La planificación adecuada de la incidencia política le permite:</a:t>
            </a:r>
          </a:p>
          <a:p>
            <a:pPr marL="342900" lvl="0" indent="-342900" algn="l" rtl="0">
              <a:lnSpc>
                <a:spcPct val="150000"/>
              </a:lnSpc>
              <a:spcAft>
                <a:spcPts val="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utilizar los recursos de forma eficaz;</a:t>
            </a:r>
          </a:p>
          <a:p>
            <a:pPr marL="342900" lvl="0" indent="-342900" algn="l" rtl="0">
              <a:lnSpc>
                <a:spcPct val="150000"/>
              </a:lnSpc>
              <a:spcAft>
                <a:spcPts val="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minimizar los riesgos y maximizar las oportunidades de incidencia política;</a:t>
            </a:r>
          </a:p>
          <a:p>
            <a:pPr marL="342900" lvl="0" indent="-342900" algn="l" rtl="0">
              <a:lnSpc>
                <a:spcPct val="150000"/>
              </a:lnSpc>
              <a:spcAft>
                <a:spcPts val="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navegar por los complejos, dinámicos y diversos entornos en los que SC opera;</a:t>
            </a:r>
          </a:p>
          <a:p>
            <a:pPr marL="342900" lvl="0" indent="-342900" algn="l" rtl="0">
              <a:lnSpc>
                <a:spcPct val="150000"/>
              </a:lnSpc>
              <a:spcAft>
                <a:spcPts val="80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alinear la incidencia política con otras áreas de trabajo y objetivos de la organización, tanto a largo como a corto plazo.</a:t>
            </a:r>
          </a:p>
          <a:p>
            <a:endParaRPr lang="es" dirty="0"/>
          </a:p>
        </p:txBody>
      </p:sp>
    </p:spTree>
    <p:extLst>
      <p:ext uri="{BB962C8B-B14F-4D97-AF65-F5344CB8AC3E}">
        <p14:creationId xmlns:p14="http://schemas.microsoft.com/office/powerpoint/2010/main" val="830056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3200" b="1" i="0" u="none" baseline="0"/>
              <a:t>La planificación inadecuada de la</a:t>
            </a:r>
            <a:r>
              <a:rPr lang="es" sz="3200" b="0" i="0" u="none" baseline="0"/>
              <a:t> </a:t>
            </a:r>
            <a:r>
              <a:rPr lang="es" sz="3200" b="1" i="0" u="none" baseline="0"/>
              <a:t>incidencia política puede llevar 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19</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lnSpc>
                <a:spcPct val="150000"/>
              </a:lnSpc>
              <a:spcAft>
                <a:spcPts val="0"/>
              </a:spcAft>
            </a:pPr>
            <a:r>
              <a:rPr lang="es" sz="2800" b="1" i="0" u="none" baseline="0" dirty="0">
                <a:latin typeface="+mn-lt"/>
                <a:ea typeface="Calibri" panose="020F0502020204030204" pitchFamily="34" charset="0"/>
                <a:cs typeface="Times New Roman"/>
              </a:rPr>
              <a:t>La incidencia política no tiene efecto cuando usted:</a:t>
            </a:r>
          </a:p>
          <a:p>
            <a:pPr marL="342900" lvl="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dedica el tiempo a influir en personas sin poder real;</a:t>
            </a:r>
          </a:p>
          <a:p>
            <a:pPr marL="342900" lvl="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se centra en los temas equivocados;</a:t>
            </a:r>
          </a:p>
          <a:p>
            <a:pPr marL="342900" lvl="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intenta lograr un cambio que no es realista.</a:t>
            </a:r>
          </a:p>
          <a:p>
            <a:pPr marL="342900" lvl="0" indent="-342900" algn="l" rtl="0">
              <a:lnSpc>
                <a:spcPct val="150000"/>
              </a:lnSpc>
              <a:spcAft>
                <a:spcPts val="0"/>
              </a:spcAft>
              <a:buFont typeface="Symbol" panose="05050102010706020507" pitchFamily="18" charset="2"/>
              <a:buChar char=""/>
            </a:pPr>
            <a:endParaRPr lang="es" sz="2800" b="0" dirty="0">
              <a:solidFill>
                <a:schemeClr val="tx1"/>
              </a:solidFill>
              <a:latin typeface="+mn-lt"/>
              <a:ea typeface="Calibri" panose="020F0502020204030204" pitchFamily="34" charset="0"/>
              <a:cs typeface="Times New Roman"/>
            </a:endParaRPr>
          </a:p>
          <a:p>
            <a:pPr algn="l" rtl="0"/>
            <a:r>
              <a:rPr lang="es" sz="2800" b="1" i="0" u="none" baseline="0" dirty="0">
                <a:latin typeface="+mn-lt"/>
                <a:ea typeface="+mn-lt"/>
                <a:cs typeface="+mn-lt"/>
                <a:sym typeface="+mn-lt"/>
              </a:rPr>
              <a:t>Debate: </a:t>
            </a:r>
            <a:r>
              <a:rPr lang="es" sz="2800" b="1" i="0" u="none" baseline="0" dirty="0">
                <a:solidFill>
                  <a:schemeClr val="tx1"/>
                </a:solidFill>
                <a:latin typeface="+mn-lt"/>
                <a:ea typeface="+mn-lt"/>
                <a:cs typeface="+mn-lt"/>
                <a:sym typeface="+mn-lt"/>
              </a:rPr>
              <a:t>Compartan ejemplos de incidencia política que podría haberse planificado mejor o cuyo enfoque fue erróneo.</a:t>
            </a:r>
            <a:endParaRPr lang="es" sz="2800" dirty="0">
              <a:solidFill>
                <a:schemeClr val="tx1"/>
              </a:solidFill>
              <a:highlight>
                <a:srgbClr val="FFFF00"/>
              </a:highlight>
              <a:latin typeface="+mn-lt"/>
            </a:endParaRPr>
          </a:p>
        </p:txBody>
      </p:sp>
    </p:spTree>
    <p:extLst>
      <p:ext uri="{BB962C8B-B14F-4D97-AF65-F5344CB8AC3E}">
        <p14:creationId xmlns:p14="http://schemas.microsoft.com/office/powerpoint/2010/main" val="1879385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429768" y="1268760"/>
            <a:ext cx="8277506" cy="4896544"/>
          </a:xfrm>
        </p:spPr>
        <p:txBody>
          <a:bodyPr vert="horz" lIns="0" tIns="0" rIns="0" bIns="0" rtlCol="0" anchor="t">
            <a:noAutofit/>
          </a:bodyPr>
          <a:lstStyle/>
          <a:p>
            <a:pPr algn="l" rtl="0"/>
            <a:r>
              <a:rPr lang="es" b="1" i="0" u="none" baseline="0" dirty="0"/>
              <a:t>Día 1</a:t>
            </a:r>
            <a:endParaRPr lang="es" dirty="0"/>
          </a:p>
          <a:p>
            <a:pPr algn="l" rtl="0"/>
            <a:r>
              <a:rPr lang="es" sz="1600" b="1" i="0" u="none" baseline="0" dirty="0"/>
              <a:t>Sesión inaugural:  Descripción de la capacitación</a:t>
            </a:r>
            <a:endParaRPr lang="es" sz="1600" dirty="0"/>
          </a:p>
          <a:p>
            <a:pPr algn="l" rtl="0"/>
            <a:r>
              <a:rPr lang="es" sz="1600" b="1" i="0" u="none" baseline="0" dirty="0"/>
              <a:t>Parte 1:  Qué es incidencia política y cuál es el enfoque de Save the Children</a:t>
            </a:r>
          </a:p>
          <a:p>
            <a:pPr marL="550545" lvl="1" indent="-285750" algn="l" rtl="0"/>
            <a:r>
              <a:rPr lang="es" sz="1600" b="0" i="0" u="none" baseline="0" dirty="0"/>
              <a:t>Sesión 1.1:  Introducción a la incidencia política</a:t>
            </a:r>
          </a:p>
          <a:p>
            <a:pPr algn="l" rtl="0"/>
            <a:r>
              <a:rPr lang="es" sz="1600" b="1" i="0" u="none" baseline="0" dirty="0"/>
              <a:t>Parte 2:  Plan de incidencia política</a:t>
            </a:r>
          </a:p>
          <a:p>
            <a:pPr marL="550545" lvl="1" indent="-285750" algn="l" rtl="0"/>
            <a:r>
              <a:rPr lang="es" sz="1600" b="0" i="0" u="none" baseline="0" dirty="0"/>
              <a:t>Sesión 2.1:  Cuestiones del plan de incidencia</a:t>
            </a:r>
          </a:p>
          <a:p>
            <a:pPr marL="550545" lvl="1" indent="-285750" algn="l" rtl="0"/>
            <a:r>
              <a:rPr lang="es" sz="1600" b="0" i="0" u="none" baseline="0" dirty="0"/>
              <a:t>Sesión 2.2:  ¿QUÉ queremos cambiar?</a:t>
            </a:r>
          </a:p>
          <a:p>
            <a:pPr marL="550545" lvl="1" indent="-285750" algn="l" rtl="0"/>
            <a:r>
              <a:rPr lang="es" sz="1600" b="0" i="0" u="none" baseline="0" dirty="0"/>
              <a:t>Sesión 2.3:  ¿QUIÉN puede lograrlo?</a:t>
            </a:r>
          </a:p>
          <a:p>
            <a:pPr marL="264795" lvl="1" indent="-264795" algn="l" rtl="0">
              <a:buNone/>
            </a:pPr>
            <a:r>
              <a:rPr lang="es" b="1" i="0" u="none" baseline="0" dirty="0"/>
              <a:t>Día 2</a:t>
            </a:r>
            <a:endParaRPr lang="es" dirty="0"/>
          </a:p>
          <a:p>
            <a:pPr marL="550545" lvl="1" indent="-285750" algn="l" rtl="0"/>
            <a:r>
              <a:rPr lang="es" sz="1600" b="0" i="0" u="none" baseline="0" dirty="0"/>
              <a:t>Sesión 2.4:  ¿CÓMO hacer que cambien?</a:t>
            </a:r>
          </a:p>
          <a:p>
            <a:pPr marL="550545" lvl="1" indent="-285750" algn="l" rtl="0"/>
            <a:r>
              <a:rPr lang="es" sz="1600" b="0" i="0" u="none" baseline="0" dirty="0"/>
              <a:t>Sesión 2.5:  ¿CÓMO nos aseguramos de que se enteren?</a:t>
            </a:r>
          </a:p>
          <a:p>
            <a:pPr marL="550545" lvl="1" indent="-285750" algn="l" rtl="0"/>
            <a:r>
              <a:rPr lang="es" sz="1600" b="0" i="0" u="none" baseline="0" dirty="0"/>
              <a:t>Sesión 2.6:  Gestión de riesgos</a:t>
            </a:r>
          </a:p>
          <a:p>
            <a:pPr marL="550545" lvl="1" indent="-285750" algn="l" rtl="0"/>
            <a:r>
              <a:rPr lang="es" sz="1600" b="0" i="0" u="none" baseline="0" dirty="0"/>
              <a:t>Sesión 2.7:  ¿CÓMO sabemos que funciona?</a:t>
            </a:r>
          </a:p>
          <a:p>
            <a:pPr algn="l" rtl="0"/>
            <a:r>
              <a:rPr lang="es" sz="1600" b="1" i="0" u="none" baseline="0" dirty="0"/>
              <a:t>Parte 3: La unión de todo</a:t>
            </a:r>
          </a:p>
          <a:p>
            <a:pPr marL="550545" lvl="1" indent="-285750" algn="l" rtl="0"/>
            <a:r>
              <a:rPr lang="es" sz="1600" b="0" i="0" u="none" baseline="0" dirty="0"/>
              <a:t>Sesión 3.1:  Diseño de un plan de acción</a:t>
            </a:r>
          </a:p>
          <a:p>
            <a:endParaRPr lang="es" dirty="0"/>
          </a:p>
          <a:p>
            <a:pPr marL="550545" lvl="1" indent="-285750" algn="l" rtl="0"/>
            <a:endParaRPr lang="es" dirty="0"/>
          </a:p>
          <a:p>
            <a:endParaRPr lang="es" dirty="0"/>
          </a:p>
        </p:txBody>
      </p:sp>
      <p:sp>
        <p:nvSpPr>
          <p:cNvPr id="2" name="Title 1"/>
          <p:cNvSpPr>
            <a:spLocks noGrp="1"/>
          </p:cNvSpPr>
          <p:nvPr>
            <p:ph type="title"/>
          </p:nvPr>
        </p:nvSpPr>
        <p:spPr/>
        <p:txBody>
          <a:bodyPr>
            <a:normAutofit/>
          </a:bodyPr>
          <a:lstStyle/>
          <a:p>
            <a:pPr algn="l" rtl="0"/>
            <a:r>
              <a:rPr lang="es" sz="3600" b="1" i="0" u="none" baseline="0" dirty="0">
                <a:latin typeface="Gill Sans Infant Std"/>
                <a:ea typeface="Gill Sans Infant Std"/>
                <a:cs typeface="Gill Sans Infant Std"/>
                <a:sym typeface="Gill Sans Infant Std"/>
              </a:rPr>
              <a:t>Programa del taller</a:t>
            </a:r>
            <a:endParaRPr lang="es" sz="3600" b="1" dirty="0">
              <a:latin typeface="Gill Sans Infant Std"/>
            </a:endParaRPr>
          </a:p>
        </p:txBody>
      </p:sp>
      <p:sp>
        <p:nvSpPr>
          <p:cNvPr id="3" name="Date Placeholder 2"/>
          <p:cNvSpPr>
            <a:spLocks noGrp="1"/>
          </p:cNvSpPr>
          <p:nvPr>
            <p:ph type="dt" sz="half" idx="10"/>
          </p:nvPr>
        </p:nvSpPr>
        <p:spPr/>
        <p:txBody>
          <a:bodyPr/>
          <a:lstStyle/>
          <a:p>
            <a:pPr algn="l" rtl="0"/>
            <a:r>
              <a:rPr lang="es" b="0" i="0" u="none" baseline="0"/>
              <a:t>Febrero de 2021</a:t>
            </a:r>
            <a:endParaRPr lang="es" dirty="0"/>
          </a:p>
        </p:txBody>
      </p:sp>
      <p:sp>
        <p:nvSpPr>
          <p:cNvPr id="4" name="Footer Placeholder 3"/>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p:cNvSpPr>
            <a:spLocks noGrp="1"/>
          </p:cNvSpPr>
          <p:nvPr>
            <p:ph type="sldNum" sz="quarter" idx="12"/>
          </p:nvPr>
        </p:nvSpPr>
        <p:spPr/>
        <p:txBody>
          <a:bodyPr/>
          <a:lstStyle/>
          <a:p>
            <a:pPr algn="r" rtl="0"/>
            <a:fld id="{C3FDE51E-0052-334C-A4B2-C567FE9F326F}" type="slidenum">
              <a:rPr/>
              <a:t>2</a:t>
            </a:fld>
            <a:endParaRPr lang="es" dirty="0"/>
          </a:p>
        </p:txBody>
      </p:sp>
    </p:spTree>
    <p:extLst>
      <p:ext uri="{BB962C8B-B14F-4D97-AF65-F5344CB8AC3E}">
        <p14:creationId xmlns:p14="http://schemas.microsoft.com/office/powerpoint/2010/main" val="3074851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a:bodyPr>
          <a:lstStyle/>
          <a:p>
            <a:pPr algn="l" rtl="0"/>
            <a:r>
              <a:rPr lang="es" sz="3600" b="1" i="0" u="none" baseline="0">
                <a:latin typeface="+mn-lt"/>
                <a:ea typeface="+mn-lt"/>
                <a:cs typeface="+mn-lt"/>
                <a:sym typeface="+mn-lt"/>
              </a:rPr>
              <a:t>Sesión 2.2 </a:t>
            </a:r>
            <a:r>
              <a:rPr lang="es" sz="3600" b="0" i="0" u="none" baseline="0">
                <a:latin typeface="+mn-lt"/>
                <a:ea typeface="+mn-lt"/>
                <a:cs typeface="+mn-lt"/>
                <a:sym typeface="+mn-lt"/>
              </a:rPr>
              <a:t>		</a:t>
            </a:r>
            <a:r>
              <a:rPr lang="es" sz="3600" b="1" i="0" u="none" baseline="0">
                <a:latin typeface="+mn-lt"/>
                <a:ea typeface="+mn-lt"/>
                <a:cs typeface="+mn-lt"/>
                <a:sym typeface="+mn-lt"/>
              </a:rPr>
              <a:t>¿QUÉ queremos cambiar?</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20</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a:xfrm>
            <a:off x="429768" y="1268760"/>
            <a:ext cx="8275320" cy="4544568"/>
          </a:xfrm>
        </p:spPr>
        <p:txBody>
          <a:bodyPr vert="horz" lIns="0" tIns="0" rIns="0" bIns="0" rtlCol="0" anchor="t">
            <a:noAutofit/>
          </a:bodyPr>
          <a:lstStyle/>
          <a:p>
            <a:pPr lvl="0" algn="l" rtl="0">
              <a:lnSpc>
                <a:spcPct val="150000"/>
              </a:lnSpc>
              <a:spcAft>
                <a:spcPts val="0"/>
              </a:spcAft>
            </a:pPr>
            <a:r>
              <a:rPr lang="es" sz="2700" b="1" i="0" u="none" baseline="0" dirty="0">
                <a:solidFill>
                  <a:schemeClr val="tx2"/>
                </a:solidFill>
                <a:ea typeface="Calibri" panose="020F0502020204030204" pitchFamily="34" charset="0"/>
                <a:cs typeface="Times New Roman" panose="02020603050405020304" pitchFamily="18" charset="0"/>
              </a:rPr>
              <a:t>Objetivos de la sesión:</a:t>
            </a:r>
          </a:p>
          <a:p>
            <a:pPr marL="285750" indent="-285750" algn="l" rtl="0">
              <a:buFont typeface="Arial" panose="020B0604020202020204" pitchFamily="34" charset="0"/>
              <a:buChar char="•"/>
            </a:pPr>
            <a:r>
              <a:rPr lang="es" sz="2700" b="0" i="0" u="none" baseline="0" dirty="0"/>
              <a:t>Estar en capacidad de identificar los temas fundamentales que se deben abordar a través de la incidencia política.</a:t>
            </a:r>
          </a:p>
          <a:p>
            <a:pPr marL="285750" indent="-285750" algn="l" rtl="0">
              <a:buFont typeface="Arial" panose="020B0604020202020204" pitchFamily="34" charset="0"/>
              <a:buChar char="•"/>
            </a:pPr>
            <a:r>
              <a:rPr lang="es" sz="2700" b="0" i="0" u="none" baseline="0" dirty="0"/>
              <a:t>Estar en capacidad de formular metas y objetivos claros para la incidencia política en la educación de los refugiados.</a:t>
            </a:r>
          </a:p>
          <a:p>
            <a:pPr lvl="0" algn="l" rtl="0"/>
            <a:r>
              <a:rPr lang="es" sz="2700" b="1" i="0" u="none" baseline="0" dirty="0">
                <a:solidFill>
                  <a:schemeClr val="tx2"/>
                </a:solidFill>
                <a:ea typeface="Calibri" panose="020F0502020204030204" pitchFamily="34" charset="0"/>
                <a:cs typeface="Times New Roman" panose="02020603050405020304" pitchFamily="18" charset="0"/>
              </a:rPr>
              <a:t>Resultado de la sesión:</a:t>
            </a:r>
          </a:p>
          <a:p>
            <a:pPr marL="285750" indent="-285750" algn="l" rtl="0">
              <a:buFont typeface="Arial" panose="020B0604020202020204" pitchFamily="34" charset="0"/>
              <a:buChar char="•"/>
            </a:pPr>
            <a:r>
              <a:rPr lang="es" sz="2700" b="0" i="0" u="none" baseline="0" dirty="0"/>
              <a:t>Tema, meta y objetivos de la incidencia política para la educación de los refugiados en su contexto (tres secciones principales de la plantilla de estrategia).</a:t>
            </a:r>
            <a:endParaRPr lang="es" sz="2700" b="1" dirty="0"/>
          </a:p>
        </p:txBody>
      </p:sp>
    </p:spTree>
    <p:extLst>
      <p:ext uri="{BB962C8B-B14F-4D97-AF65-F5344CB8AC3E}">
        <p14:creationId xmlns:p14="http://schemas.microsoft.com/office/powerpoint/2010/main" val="4577352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Definición del tema y antecedentes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21</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lvl="0" algn="l" rtl="0">
              <a:lnSpc>
                <a:spcPct val="150000"/>
              </a:lnSpc>
              <a:spcAft>
                <a:spcPts val="0"/>
              </a:spcAft>
            </a:pPr>
            <a:r>
              <a:rPr lang="es" sz="2800" b="1" i="0" u="none" baseline="0" dirty="0">
                <a:latin typeface="+mn-lt"/>
                <a:ea typeface="Calibri" panose="020F0502020204030204" pitchFamily="34" charset="0"/>
                <a:cs typeface="Times New Roman" panose="02020603050405020304" pitchFamily="18" charset="0"/>
              </a:rPr>
              <a:t>Análisis de la situación</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¿Qué problemas enfrentan los niños en su contexto?</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¿Cuál es la raíz de estos problemas?</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¿Cómo se pueden solucionar?</a:t>
            </a:r>
          </a:p>
          <a:p>
            <a:pPr marL="342900" lvl="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panose="02020603050405020304" pitchFamily="18" charset="0"/>
              </a:rPr>
              <a:t>¿Quién debería actuar?</a:t>
            </a:r>
          </a:p>
          <a:p>
            <a:endParaRPr lang="es" dirty="0"/>
          </a:p>
        </p:txBody>
      </p:sp>
      <p:sp>
        <p:nvSpPr>
          <p:cNvPr id="2" name="Text Placeholder 1">
            <a:extLst>
              <a:ext uri="{FF2B5EF4-FFF2-40B4-BE49-F238E27FC236}">
                <a16:creationId xmlns:a16="http://schemas.microsoft.com/office/drawing/2014/main" id="{880A03F8-0E6A-4C4E-B1C5-D7A5B8C08564}"/>
              </a:ext>
            </a:extLst>
          </p:cNvPr>
          <p:cNvSpPr>
            <a:spLocks noGrp="1"/>
          </p:cNvSpPr>
          <p:nvPr>
            <p:ph type="body" sz="quarter" idx="14"/>
          </p:nvPr>
        </p:nvSpPr>
        <p:spPr/>
        <p:txBody>
          <a:bodyPr>
            <a:normAutofit lnSpcReduction="10000"/>
          </a:bodyPr>
          <a:lstStyle/>
          <a:p>
            <a:pPr algn="l" rtl="0"/>
            <a:r>
              <a:rPr lang="es" b="0" i="0" u="none" baseline="0" dirty="0"/>
              <a:t>Análisis de la situación de los derechos de los niños</a:t>
            </a:r>
          </a:p>
        </p:txBody>
      </p:sp>
      <p:sp>
        <p:nvSpPr>
          <p:cNvPr id="9" name="TextBox 8"/>
          <p:cNvSpPr txBox="1"/>
          <p:nvPr/>
        </p:nvSpPr>
        <p:spPr>
          <a:xfrm>
            <a:off x="7380312" y="238140"/>
            <a:ext cx="1362645"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1</a:t>
            </a:r>
          </a:p>
        </p:txBody>
      </p:sp>
    </p:spTree>
    <p:extLst>
      <p:ext uri="{BB962C8B-B14F-4D97-AF65-F5344CB8AC3E}">
        <p14:creationId xmlns:p14="http://schemas.microsoft.com/office/powerpoint/2010/main" val="42801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Definición del tema y antecedentes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22</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lvl="0" algn="l" rtl="0">
              <a:spcBef>
                <a:spcPts val="1200"/>
              </a:spcBef>
              <a:spcAft>
                <a:spcPts val="1200"/>
              </a:spcAft>
            </a:pPr>
            <a:r>
              <a:rPr lang="es" sz="2600" b="1" i="0" u="none" baseline="0" dirty="0">
                <a:latin typeface="+mj-lt"/>
                <a:ea typeface="Calibri" panose="020F0502020204030204" pitchFamily="34" charset="0"/>
                <a:cs typeface="Times New Roman" panose="02020603050405020304" pitchFamily="18" charset="0"/>
              </a:rPr>
              <a:t>Identifique su tema de incidencia política</a:t>
            </a:r>
            <a:endParaRPr lang="es" sz="2600" b="0" dirty="0">
              <a:solidFill>
                <a:schemeClr val="tx1"/>
              </a:solidFill>
              <a:latin typeface="+mj-lt"/>
              <a:ea typeface="Calibri" panose="020F0502020204030204" pitchFamily="34" charset="0"/>
              <a:cs typeface="Times New Roman" panose="02020603050405020304" pitchFamily="18" charset="0"/>
            </a:endParaRPr>
          </a:p>
          <a:p>
            <a:pPr lvl="0" algn="l" rtl="0">
              <a:spcBef>
                <a:spcPts val="1200"/>
              </a:spcBef>
              <a:spcAft>
                <a:spcPts val="1200"/>
              </a:spcAft>
            </a:pPr>
            <a:r>
              <a:rPr lang="es" sz="2600" b="0" i="0" u="none" baseline="0" dirty="0">
                <a:solidFill>
                  <a:schemeClr val="tx1"/>
                </a:solidFill>
                <a:latin typeface="+mj-lt"/>
                <a:ea typeface="Calibri" panose="020F0502020204030204" pitchFamily="34" charset="0"/>
                <a:cs typeface="Times New Roman"/>
              </a:rPr>
              <a:t>Ya identificamos </a:t>
            </a:r>
            <a:r>
              <a:rPr lang="es" sz="2600" b="1" i="0" u="none" baseline="0" dirty="0">
                <a:solidFill>
                  <a:schemeClr val="tx1"/>
                </a:solidFill>
                <a:latin typeface="+mj-lt"/>
                <a:ea typeface="Calibri" panose="020F0502020204030204" pitchFamily="34" charset="0"/>
                <a:cs typeface="Times New Roman"/>
              </a:rPr>
              <a:t>el acceso de los niños refugiados a la educación</a:t>
            </a:r>
            <a:r>
              <a:rPr lang="es" sz="2600" b="0" i="0" u="none" baseline="0" dirty="0">
                <a:solidFill>
                  <a:schemeClr val="tx1"/>
                </a:solidFill>
                <a:latin typeface="+mj-lt"/>
                <a:ea typeface="Calibri" panose="020F0502020204030204" pitchFamily="34" charset="0"/>
                <a:cs typeface="Times New Roman"/>
              </a:rPr>
              <a:t> como nuestro tema.</a:t>
            </a:r>
          </a:p>
          <a:p>
            <a:pPr algn="l" rtl="0"/>
            <a:r>
              <a:rPr lang="es" sz="2600" b="1" i="0" u="none" baseline="0" dirty="0">
                <a:latin typeface="+mj-lt"/>
                <a:cs typeface="Times New Roman"/>
              </a:rPr>
              <a:t>Debate: </a:t>
            </a:r>
            <a:r>
              <a:rPr lang="es" sz="2600" b="0" i="0" u="none" baseline="0" dirty="0">
                <a:solidFill>
                  <a:schemeClr val="tx1"/>
                </a:solidFill>
                <a:latin typeface="+mj-lt"/>
                <a:cs typeface="Times New Roman"/>
              </a:rPr>
              <a:t>En grupos de trabajo, haga una lluvia de ideas. </a:t>
            </a:r>
            <a:endParaRPr lang="es" sz="2600" b="0" dirty="0">
              <a:solidFill>
                <a:schemeClr val="tx1"/>
              </a:solidFill>
              <a:latin typeface="+mj-lt"/>
              <a:cs typeface="Times New Roman"/>
            </a:endParaRPr>
          </a:p>
          <a:p>
            <a:pPr marL="457200" indent="-457200" algn="l" rtl="0">
              <a:buChar char="•"/>
            </a:pPr>
            <a:r>
              <a:rPr lang="es" sz="2600" b="0" i="0" u="none" baseline="0" dirty="0">
                <a:solidFill>
                  <a:srgbClr val="F20F0E"/>
                </a:solidFill>
                <a:latin typeface="+mj-lt"/>
                <a:cs typeface="Times New Roman"/>
              </a:rPr>
              <a:t>¿Cuáles son las causas fundamentales </a:t>
            </a:r>
            <a:r>
              <a:rPr lang="es" sz="2600" b="0" i="0" u="none" baseline="0" dirty="0">
                <a:solidFill>
                  <a:schemeClr val="tx1"/>
                </a:solidFill>
                <a:latin typeface="+mj-lt"/>
                <a:cs typeface="Times New Roman"/>
              </a:rPr>
              <a:t>de por qué no todos los niños refugiados tienen acceso a la educación en X contexto?</a:t>
            </a:r>
            <a:endParaRPr lang="es" sz="2600" b="0" dirty="0">
              <a:solidFill>
                <a:schemeClr val="tx1"/>
              </a:solidFill>
              <a:latin typeface="+mj-lt"/>
              <a:cs typeface="Times New Roman"/>
            </a:endParaRPr>
          </a:p>
          <a:p>
            <a:pPr marL="457200" indent="-457200" algn="l" rtl="0">
              <a:buChar char="•"/>
            </a:pPr>
            <a:r>
              <a:rPr lang="es" sz="2600" b="0" i="0" u="none" baseline="0" dirty="0">
                <a:solidFill>
                  <a:srgbClr val="F20F0E"/>
                </a:solidFill>
                <a:latin typeface="+mj-lt"/>
                <a:cs typeface="Times New Roman"/>
              </a:rPr>
              <a:t>¿Cuáles</a:t>
            </a:r>
            <a:r>
              <a:rPr lang="es" sz="2600" b="0" i="0" u="none" baseline="0" dirty="0">
                <a:latin typeface="+mj-lt"/>
                <a:cs typeface="Times New Roman"/>
              </a:rPr>
              <a:t> son los efectos o las consecuencias de este problema</a:t>
            </a:r>
            <a:r>
              <a:rPr lang="es" sz="2600" b="0" i="0" u="none" baseline="0" dirty="0">
                <a:solidFill>
                  <a:schemeClr val="tx1"/>
                </a:solidFill>
                <a:latin typeface="+mj-lt"/>
                <a:cs typeface="Times New Roman"/>
              </a:rPr>
              <a:t>?</a:t>
            </a:r>
            <a:r>
              <a:rPr lang="es" sz="2600" b="1" i="0" u="none" baseline="0" dirty="0">
                <a:solidFill>
                  <a:schemeClr val="tx1"/>
                </a:solidFill>
                <a:latin typeface="+mj-lt"/>
                <a:cs typeface="Times New Roman"/>
              </a:rPr>
              <a:t> </a:t>
            </a:r>
          </a:p>
          <a:p>
            <a:pPr marL="457200" indent="-457200" algn="l" rtl="0">
              <a:buChar char="•"/>
            </a:pPr>
            <a:r>
              <a:rPr lang="es" sz="2600" b="0" i="0" u="none" baseline="0" dirty="0">
                <a:solidFill>
                  <a:schemeClr val="tx1"/>
                </a:solidFill>
                <a:latin typeface="+mj-lt"/>
                <a:ea typeface="Times New Roman"/>
                <a:cs typeface="Times New Roman"/>
                <a:sym typeface="Times New Roman"/>
              </a:rPr>
              <a:t>Convierta esas consecuencias en soluciones positivas.</a:t>
            </a:r>
          </a:p>
        </p:txBody>
      </p:sp>
      <p:sp>
        <p:nvSpPr>
          <p:cNvPr id="2" name="Text Placeholder 1">
            <a:extLst>
              <a:ext uri="{FF2B5EF4-FFF2-40B4-BE49-F238E27FC236}">
                <a16:creationId xmlns:a16="http://schemas.microsoft.com/office/drawing/2014/main" id="{2AF3D290-4855-491D-A737-AD4627548812}"/>
              </a:ext>
            </a:extLst>
          </p:cNvPr>
          <p:cNvSpPr>
            <a:spLocks noGrp="1"/>
          </p:cNvSpPr>
          <p:nvPr>
            <p:ph type="body" sz="quarter" idx="14"/>
          </p:nvPr>
        </p:nvSpPr>
        <p:spPr/>
        <p:txBody>
          <a:bodyPr>
            <a:normAutofit lnSpcReduction="10000"/>
          </a:bodyPr>
          <a:lstStyle/>
          <a:p>
            <a:pPr algn="l" rtl="0"/>
            <a:r>
              <a:rPr lang="es" b="0" i="0" u="none" baseline="0"/>
              <a:t>La educación de los refugiados</a:t>
            </a:r>
          </a:p>
        </p:txBody>
      </p:sp>
      <p:sp>
        <p:nvSpPr>
          <p:cNvPr id="9" name="TextBox 8"/>
          <p:cNvSpPr txBox="1"/>
          <p:nvPr/>
        </p:nvSpPr>
        <p:spPr>
          <a:xfrm>
            <a:off x="7308304" y="238140"/>
            <a:ext cx="1434653"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1</a:t>
            </a:r>
          </a:p>
        </p:txBody>
      </p:sp>
    </p:spTree>
    <p:extLst>
      <p:ext uri="{BB962C8B-B14F-4D97-AF65-F5344CB8AC3E}">
        <p14:creationId xmlns:p14="http://schemas.microsoft.com/office/powerpoint/2010/main" val="2429776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Definición del tema y antecedentes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23</a:t>
            </a:fld>
            <a:endParaRPr lang="es"/>
          </a:p>
        </p:txBody>
      </p:sp>
      <p:sp>
        <p:nvSpPr>
          <p:cNvPr id="2" name="Text Placeholder 1">
            <a:extLst>
              <a:ext uri="{FF2B5EF4-FFF2-40B4-BE49-F238E27FC236}">
                <a16:creationId xmlns:a16="http://schemas.microsoft.com/office/drawing/2014/main" id="{2AF3D290-4855-491D-A737-AD4627548812}"/>
              </a:ext>
            </a:extLst>
          </p:cNvPr>
          <p:cNvSpPr>
            <a:spLocks noGrp="1"/>
          </p:cNvSpPr>
          <p:nvPr>
            <p:ph type="body" sz="quarter" idx="14"/>
          </p:nvPr>
        </p:nvSpPr>
        <p:spPr/>
        <p:txBody>
          <a:bodyPr vert="horz" lIns="0" tIns="0" rIns="0" bIns="0" rtlCol="0" anchor="t">
            <a:normAutofit lnSpcReduction="10000"/>
          </a:bodyPr>
          <a:lstStyle/>
          <a:p>
            <a:pPr algn="l" rtl="0"/>
            <a:r>
              <a:rPr lang="es" b="0" i="0" u="none" baseline="0"/>
              <a:t>Árbol de problemas </a:t>
            </a:r>
            <a:endParaRPr lang="es"/>
          </a:p>
        </p:txBody>
      </p:sp>
      <p:sp>
        <p:nvSpPr>
          <p:cNvPr id="7" name="TextBox 6">
            <a:extLst>
              <a:ext uri="{FF2B5EF4-FFF2-40B4-BE49-F238E27FC236}">
                <a16:creationId xmlns:a16="http://schemas.microsoft.com/office/drawing/2014/main" id="{D90AA431-9DD4-443E-BF33-A3A312CC70D5}"/>
              </a:ext>
            </a:extLst>
          </p:cNvPr>
          <p:cNvSpPr txBox="1"/>
          <p:nvPr/>
        </p:nvSpPr>
        <p:spPr>
          <a:xfrm>
            <a:off x="6084168" y="703482"/>
            <a:ext cx="2605315" cy="276999"/>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Hoja de trabajo 1, parte 1</a:t>
            </a:r>
          </a:p>
        </p:txBody>
      </p:sp>
      <p:pic>
        <p:nvPicPr>
          <p:cNvPr id="9" name="image1.png"/>
          <p:cNvPicPr/>
          <p:nvPr/>
        </p:nvPicPr>
        <p:blipFill>
          <a:blip r:embed="rId3"/>
          <a:srcRect/>
          <a:stretch>
            <a:fillRect/>
          </a:stretch>
        </p:blipFill>
        <p:spPr>
          <a:xfrm>
            <a:off x="389362" y="1340768"/>
            <a:ext cx="3347253" cy="4597529"/>
          </a:xfrm>
          <a:prstGeom prst="rect">
            <a:avLst/>
          </a:prstGeom>
          <a:ln/>
        </p:spPr>
      </p:pic>
      <p:sp>
        <p:nvSpPr>
          <p:cNvPr id="8" name="Rectangle 7"/>
          <p:cNvSpPr/>
          <p:nvPr/>
        </p:nvSpPr>
        <p:spPr>
          <a:xfrm>
            <a:off x="3995936" y="1233648"/>
            <a:ext cx="4758702" cy="4467249"/>
          </a:xfrm>
          <a:prstGeom prst="rect">
            <a:avLst/>
          </a:prstGeom>
        </p:spPr>
        <p:txBody>
          <a:bodyPr wrap="square">
            <a:spAutoFit/>
          </a:bodyPr>
          <a:lstStyle/>
          <a:p>
            <a:pPr algn="just" rtl="0">
              <a:lnSpc>
                <a:spcPct val="107000"/>
              </a:lnSpc>
              <a:spcAft>
                <a:spcPts val="800"/>
              </a:spcAft>
            </a:pPr>
            <a:r>
              <a:rPr lang="es" sz="1400" b="1" i="0" u="none" baseline="0" dirty="0">
                <a:latin typeface="Gill Sans MT" panose="020B0502020104020203" pitchFamily="34" charset="0"/>
                <a:ea typeface="Gill Sans"/>
                <a:cs typeface="Gill Sans"/>
              </a:rPr>
              <a:t>HOJA DE TRABAJO 1 (PARTE 1): Árbol de problemas</a:t>
            </a:r>
            <a:r>
              <a:rPr lang="es" sz="800" b="0" i="0" u="none" baseline="0" dirty="0">
                <a:latin typeface="Calibri" panose="020F0502020204030204" pitchFamily="34" charset="0"/>
                <a:ea typeface="Calibri" panose="020F0502020204030204" pitchFamily="34" charset="0"/>
                <a:cs typeface="Times New Roman" panose="02020603050405020304" pitchFamily="18" charset="0"/>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ctr"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ctr" rtl="0">
              <a:lnSpc>
                <a:spcPct val="107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1" i="0" u="none" baseline="0" dirty="0">
                <a:latin typeface="Gill Sans MT" panose="020B0502020104020203" pitchFamily="34" charset="0"/>
                <a:ea typeface="Gill Sans"/>
                <a:cs typeface="Gill Sans"/>
              </a:rPr>
              <a:t>Efectos</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83000"/>
              </a:lnSpc>
              <a:spcBef>
                <a:spcPts val="0"/>
              </a:spcBef>
              <a:spcAft>
                <a:spcPts val="0"/>
              </a:spcAft>
              <a:buFont typeface="Symbol" panose="05050102010706020507" pitchFamily="18" charset="2"/>
              <a:buChar char=""/>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1" i="0" u="none" baseline="0" dirty="0">
                <a:latin typeface="Gill Sans MT" panose="020B0502020104020203" pitchFamily="34" charset="0"/>
                <a:ea typeface="Gill Sans"/>
                <a:cs typeface="Gill Sans"/>
              </a:rPr>
              <a:t>Problema principal</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83000"/>
              </a:lnSpc>
              <a:spcBef>
                <a:spcPts val="0"/>
              </a:spcBef>
              <a:spcAft>
                <a:spcPts val="0"/>
              </a:spcAft>
              <a:buFont typeface="Symbol" panose="05050102010706020507" pitchFamily="18" charset="2"/>
              <a:buChar char=""/>
            </a:pPr>
            <a:r>
              <a:rPr lang="es" sz="1100" b="0" i="0" u="none" baseline="0" dirty="0">
                <a:latin typeface="Gill Sans MT" panose="020B0502020104020203" pitchFamily="34" charset="0"/>
                <a:ea typeface="Gill Sans"/>
                <a:cs typeface="Gill Sans"/>
              </a:rPr>
              <a:t>Los niños refugiados no tienen acceso a la educación de calidad en el Líbano.</a:t>
            </a:r>
            <a:endParaRPr lang="es" sz="1100" dirty="0">
              <a:latin typeface="Calibri" panose="020F0502020204030204" pitchFamily="34" charset="0"/>
              <a:ea typeface="Calibri" panose="020F0502020204030204" pitchFamily="34" charset="0"/>
            </a:endParaRPr>
          </a:p>
          <a:p>
            <a:pPr algn="l" rtl="0">
              <a:lnSpc>
                <a:spcPct val="83000"/>
              </a:lnSpc>
            </a:pPr>
            <a:r>
              <a:rPr lang="es" sz="1100" b="0" i="0" u="none" baseline="0" dirty="0">
                <a:highlight>
                  <a:srgbClr val="FFFFFF"/>
                </a:highlight>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100" b="1" i="0" u="none" baseline="0" dirty="0">
                <a:latin typeface="Gill Sans MT" panose="020B0502020104020203" pitchFamily="34" charset="0"/>
                <a:ea typeface="Gill Sans"/>
                <a:cs typeface="Gill Sans"/>
              </a:rPr>
              <a:t>Causas fundamentales</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457200" marR="0" algn="l" rtl="0">
              <a:lnSpc>
                <a:spcPct val="83000"/>
              </a:lnSpc>
              <a:spcBef>
                <a:spcPts val="0"/>
              </a:spcBef>
              <a:spcAft>
                <a:spcPts val="0"/>
              </a:spcAft>
            </a:pPr>
            <a:r>
              <a:rPr lang="es" sz="1100" b="0" i="0" u="none" baseline="0" dirty="0">
                <a:solidFill>
                  <a:srgbClr val="222222"/>
                </a:solidFill>
                <a:highlight>
                  <a:srgbClr val="FFFFFF"/>
                </a:highlight>
                <a:latin typeface="Gill Sans MT" panose="020B0502020104020203" pitchFamily="34" charset="0"/>
                <a:ea typeface="Times New Roman" panose="02020603050405020304" pitchFamily="18" charset="0"/>
                <a:cs typeface="Times New Roman" panose="02020603050405020304" pitchFamily="18" charset="0"/>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83000"/>
              </a:lnSpc>
              <a:spcBef>
                <a:spcPts val="0"/>
              </a:spcBef>
              <a:spcAft>
                <a:spcPts val="0"/>
              </a:spcAft>
              <a:buFont typeface="Symbol" panose="05050102010706020507" pitchFamily="18" charset="2"/>
              <a:buChar char=""/>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endParaRPr>
          </a:p>
          <a:p>
            <a:pPr algn="l" rtl="0">
              <a:spcAft>
                <a:spcPts val="800"/>
              </a:spcAft>
            </a:pPr>
            <a:r>
              <a:rPr lang="es" sz="800" b="0" i="0" u="none" baseline="0" dirty="0">
                <a:latin typeface="Calibri" panose="020F0502020204030204" pitchFamily="34" charset="0"/>
                <a:ea typeface="Calibri" panose="020F0502020204030204" pitchFamily="34" charset="0"/>
                <a:cs typeface="Times New Roman" panose="02020603050405020304" pitchFamily="18" charset="0"/>
              </a:rPr>
              <a:t> </a:t>
            </a:r>
            <a:endParaRPr lang="es"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397EBB9F-01AE-405F-9355-A88DF9D14949}"/>
              </a:ext>
            </a:extLst>
          </p:cNvPr>
          <p:cNvSpPr txBox="1"/>
          <p:nvPr/>
        </p:nvSpPr>
        <p:spPr>
          <a:xfrm>
            <a:off x="1763688" y="1444134"/>
            <a:ext cx="648072" cy="184666"/>
          </a:xfrm>
          <a:prstGeom prst="rect">
            <a:avLst/>
          </a:prstGeom>
          <a:solidFill>
            <a:srgbClr val="4BBF9B"/>
          </a:solidFill>
        </p:spPr>
        <p:txBody>
          <a:bodyPr wrap="square" lIns="0" tIns="0" rIns="0" bIns="0" rtlCol="0">
            <a:spAutoFit/>
          </a:bodyPr>
          <a:lstStyle/>
          <a:p>
            <a:pPr algn="l" rtl="0"/>
            <a:r>
              <a:rPr lang="es" sz="1200" b="0" i="0" u="none" baseline="0">
                <a:solidFill>
                  <a:schemeClr val="bg1"/>
                </a:solidFill>
                <a:latin typeface="Gill Sans Infant Std"/>
                <a:ea typeface="Gill Sans Infant Std"/>
                <a:cs typeface="Gill Sans Infant Std"/>
                <a:sym typeface="Gill Sans Infant Std"/>
              </a:rPr>
              <a:t>Efectos</a:t>
            </a:r>
            <a:endParaRPr lang="es" sz="1200" dirty="0">
              <a:solidFill>
                <a:schemeClr val="bg1"/>
              </a:solidFill>
              <a:latin typeface="Gill Sans Infant Std"/>
              <a:cs typeface="Gill Sans Infant Std"/>
            </a:endParaRPr>
          </a:p>
        </p:txBody>
      </p:sp>
      <p:sp>
        <p:nvSpPr>
          <p:cNvPr id="11" name="TextBox 10">
            <a:extLst>
              <a:ext uri="{FF2B5EF4-FFF2-40B4-BE49-F238E27FC236}">
                <a16:creationId xmlns:a16="http://schemas.microsoft.com/office/drawing/2014/main" id="{C48D2370-92D5-429C-9500-73DDB8884FD4}"/>
              </a:ext>
            </a:extLst>
          </p:cNvPr>
          <p:cNvSpPr txBox="1"/>
          <p:nvPr/>
        </p:nvSpPr>
        <p:spPr>
          <a:xfrm>
            <a:off x="683568" y="4005064"/>
            <a:ext cx="1080120" cy="230832"/>
          </a:xfrm>
          <a:prstGeom prst="rect">
            <a:avLst/>
          </a:prstGeom>
          <a:solidFill>
            <a:srgbClr val="FFFFFF"/>
          </a:solidFill>
        </p:spPr>
        <p:txBody>
          <a:bodyPr wrap="square" lIns="0" tIns="0" rIns="0" bIns="0" rtlCol="0">
            <a:spAutoFit/>
          </a:bodyPr>
          <a:lstStyle/>
          <a:p>
            <a:pPr algn="l" rtl="0"/>
            <a:r>
              <a:rPr lang="es" sz="1500" b="0" i="0" u="none" baseline="0" dirty="0">
                <a:solidFill>
                  <a:srgbClr val="CB9BC7"/>
                </a:solidFill>
                <a:latin typeface="Gill Sans Infant Std"/>
                <a:ea typeface="Gill Sans Infant Std"/>
                <a:cs typeface="Gill Sans Infant Std"/>
                <a:sym typeface="Gill Sans Infant Std"/>
              </a:rPr>
              <a:t>Problema principal </a:t>
            </a:r>
            <a:endParaRPr lang="es" sz="1500" dirty="0">
              <a:solidFill>
                <a:srgbClr val="CB9BC7"/>
              </a:solidFill>
              <a:latin typeface="Gill Sans Infant Std"/>
              <a:cs typeface="Gill Sans Infant Std"/>
            </a:endParaRPr>
          </a:p>
        </p:txBody>
      </p:sp>
      <p:sp>
        <p:nvSpPr>
          <p:cNvPr id="13" name="TextBox 12">
            <a:extLst>
              <a:ext uri="{FF2B5EF4-FFF2-40B4-BE49-F238E27FC236}">
                <a16:creationId xmlns:a16="http://schemas.microsoft.com/office/drawing/2014/main" id="{3981FC54-DB30-46F8-8D35-C60EE097A427}"/>
              </a:ext>
            </a:extLst>
          </p:cNvPr>
          <p:cNvSpPr txBox="1"/>
          <p:nvPr/>
        </p:nvSpPr>
        <p:spPr>
          <a:xfrm>
            <a:off x="1403648" y="5360355"/>
            <a:ext cx="1368152" cy="461665"/>
          </a:xfrm>
          <a:prstGeom prst="rect">
            <a:avLst/>
          </a:prstGeom>
          <a:solidFill>
            <a:srgbClr val="FFFFFF"/>
          </a:solidFill>
        </p:spPr>
        <p:txBody>
          <a:bodyPr wrap="square" lIns="0" tIns="0" rIns="0" bIns="0" rtlCol="0">
            <a:spAutoFit/>
          </a:bodyPr>
          <a:lstStyle/>
          <a:p>
            <a:pPr algn="ctr" rtl="0"/>
            <a:r>
              <a:rPr lang="es" sz="1500" b="0" i="0" u="none" baseline="0" dirty="0">
                <a:solidFill>
                  <a:srgbClr val="CB9BC7"/>
                </a:solidFill>
                <a:latin typeface="Gill Sans Infant Std"/>
                <a:ea typeface="Gill Sans Infant Std"/>
                <a:cs typeface="Gill Sans Infant Std"/>
                <a:sym typeface="Gill Sans Infant Std"/>
              </a:rPr>
              <a:t>Causas fundamentales</a:t>
            </a:r>
            <a:endParaRPr lang="es" sz="1500" dirty="0">
              <a:solidFill>
                <a:srgbClr val="CB9BC7"/>
              </a:solidFill>
              <a:latin typeface="Gill Sans Infant Std"/>
              <a:cs typeface="Gill Sans Infant Std"/>
            </a:endParaRPr>
          </a:p>
        </p:txBody>
      </p:sp>
    </p:spTree>
    <p:extLst>
      <p:ext uri="{BB962C8B-B14F-4D97-AF65-F5344CB8AC3E}">
        <p14:creationId xmlns:p14="http://schemas.microsoft.com/office/powerpoint/2010/main" val="2868948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Definición del tema y antecedentes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24</a:t>
            </a:fld>
            <a:endParaRPr lang="es"/>
          </a:p>
        </p:txBody>
      </p:sp>
      <p:sp>
        <p:nvSpPr>
          <p:cNvPr id="2" name="Text Placeholder 1">
            <a:extLst>
              <a:ext uri="{FF2B5EF4-FFF2-40B4-BE49-F238E27FC236}">
                <a16:creationId xmlns:a16="http://schemas.microsoft.com/office/drawing/2014/main" id="{2AF3D290-4855-491D-A737-AD4627548812}"/>
              </a:ext>
            </a:extLst>
          </p:cNvPr>
          <p:cNvSpPr>
            <a:spLocks noGrp="1"/>
          </p:cNvSpPr>
          <p:nvPr>
            <p:ph type="body" sz="quarter" idx="14"/>
          </p:nvPr>
        </p:nvSpPr>
        <p:spPr/>
        <p:txBody>
          <a:bodyPr vert="horz" lIns="0" tIns="0" rIns="0" bIns="0" rtlCol="0" anchor="t">
            <a:normAutofit lnSpcReduction="10000"/>
          </a:bodyPr>
          <a:lstStyle/>
          <a:p>
            <a:pPr algn="l" rtl="0"/>
            <a:r>
              <a:rPr lang="es" b="0" i="0" u="none" baseline="0"/>
              <a:t>Árbol de soluciones </a:t>
            </a:r>
            <a:endParaRPr lang="es"/>
          </a:p>
        </p:txBody>
      </p:sp>
      <p:sp>
        <p:nvSpPr>
          <p:cNvPr id="7" name="TextBox 6">
            <a:extLst>
              <a:ext uri="{FF2B5EF4-FFF2-40B4-BE49-F238E27FC236}">
                <a16:creationId xmlns:a16="http://schemas.microsoft.com/office/drawing/2014/main" id="{D90AA431-9DD4-443E-BF33-A3A312CC70D5}"/>
              </a:ext>
            </a:extLst>
          </p:cNvPr>
          <p:cNvSpPr txBox="1"/>
          <p:nvPr/>
        </p:nvSpPr>
        <p:spPr>
          <a:xfrm>
            <a:off x="6084168" y="703482"/>
            <a:ext cx="2605315" cy="276999"/>
          </a:xfrm>
          <a:prstGeom prst="rect">
            <a:avLst/>
          </a:prstGeom>
          <a:noFill/>
          <a:ln>
            <a:solidFill>
              <a:schemeClr val="tx1"/>
            </a:solidFill>
          </a:ln>
        </p:spPr>
        <p:txBody>
          <a:bodyPr wrap="square" lIns="91440" tIns="0" rIns="0" bIns="0" rtlCol="0" anchor="t">
            <a:spAutoFit/>
          </a:bodyPr>
          <a:lstStyle/>
          <a:p>
            <a:pPr algn="l" rtl="0"/>
            <a:r>
              <a:rPr lang="es" b="1" i="1" u="none" baseline="0">
                <a:solidFill>
                  <a:srgbClr val="FF0000"/>
                </a:solidFill>
                <a:latin typeface="Gill Sans Infant Std"/>
                <a:ea typeface="Gill Sans Infant Std"/>
                <a:cs typeface="Gill Sans Infant Std"/>
                <a:sym typeface="Gill Sans Infant Std"/>
              </a:rPr>
              <a:t>Hoja de trabajo 1, parte 2</a:t>
            </a:r>
          </a:p>
        </p:txBody>
      </p:sp>
      <p:pic>
        <p:nvPicPr>
          <p:cNvPr id="9" name="image1.png"/>
          <p:cNvPicPr/>
          <p:nvPr/>
        </p:nvPicPr>
        <p:blipFill>
          <a:blip r:embed="rId3"/>
          <a:srcRect/>
          <a:stretch>
            <a:fillRect/>
          </a:stretch>
        </p:blipFill>
        <p:spPr>
          <a:xfrm>
            <a:off x="389362" y="1340768"/>
            <a:ext cx="3347253" cy="4597529"/>
          </a:xfrm>
          <a:prstGeom prst="rect">
            <a:avLst/>
          </a:prstGeom>
          <a:ln/>
        </p:spPr>
      </p:pic>
      <p:sp>
        <p:nvSpPr>
          <p:cNvPr id="10" name="Rectangle 9"/>
          <p:cNvSpPr/>
          <p:nvPr/>
        </p:nvSpPr>
        <p:spPr>
          <a:xfrm>
            <a:off x="4139952" y="1339888"/>
            <a:ext cx="4836023" cy="4111895"/>
          </a:xfrm>
          <a:prstGeom prst="rect">
            <a:avLst/>
          </a:prstGeom>
        </p:spPr>
        <p:txBody>
          <a:bodyPr wrap="square">
            <a:spAutoFit/>
          </a:bodyPr>
          <a:lstStyle/>
          <a:p>
            <a:pPr algn="l" rtl="0">
              <a:lnSpc>
                <a:spcPct val="107000"/>
              </a:lnSpc>
              <a:spcAft>
                <a:spcPts val="800"/>
              </a:spcAft>
            </a:pPr>
            <a:r>
              <a:rPr lang="es" sz="1400" b="1" i="0" u="none" baseline="0" dirty="0">
                <a:latin typeface="Gill Sans MT" panose="020B0502020104020203" pitchFamily="34" charset="0"/>
                <a:ea typeface="Gill Sans"/>
                <a:cs typeface="Gill Sans"/>
              </a:rPr>
              <a:t>HOJA DE TRABAJO 1 (PARTE 2): Árbol de soluciones</a:t>
            </a:r>
            <a:r>
              <a:rPr lang="es" sz="800" b="0" i="0" u="none" baseline="0" dirty="0">
                <a:latin typeface="Calibri" panose="020F0502020204030204" pitchFamily="34" charset="0"/>
                <a:ea typeface="Calibri" panose="020F0502020204030204" pitchFamily="34" charset="0"/>
                <a:cs typeface="Times New Roman" panose="02020603050405020304" pitchFamily="18" charset="0"/>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ctr" rtl="0">
              <a:lnSpc>
                <a:spcPct val="107000"/>
              </a:lnSpc>
            </a:pPr>
            <a:r>
              <a:rPr lang="es" sz="14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ctr" rtl="0">
              <a:lnSpc>
                <a:spcPct val="107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200" b="1" i="0" u="none" baseline="0" dirty="0">
                <a:latin typeface="Gill Sans MT" panose="020B0502020104020203" pitchFamily="34" charset="0"/>
                <a:ea typeface="Gill Sans"/>
                <a:cs typeface="Gill Sans"/>
              </a:rPr>
              <a:t>Efectos</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83000"/>
              </a:lnSpc>
              <a:spcBef>
                <a:spcPts val="0"/>
              </a:spcBef>
              <a:spcAft>
                <a:spcPts val="0"/>
              </a:spcAft>
              <a:buFont typeface="Symbol" panose="05050102010706020507" pitchFamily="18" charset="2"/>
              <a:buChar char=""/>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83000"/>
              </a:lnSpc>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200" b="1" i="0" u="none" baseline="0" dirty="0">
                <a:latin typeface="Gill Sans MT" panose="020B0502020104020203" pitchFamily="34" charset="0"/>
                <a:ea typeface="Gill Sans"/>
                <a:cs typeface="Gill Sans"/>
              </a:rPr>
              <a:t>Solución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83000"/>
              </a:lnSpc>
              <a:spcBef>
                <a:spcPts val="0"/>
              </a:spcBef>
              <a:spcAft>
                <a:spcPts val="0"/>
              </a:spcAft>
              <a:buFont typeface="Symbol" panose="05050102010706020507" pitchFamily="18" charset="2"/>
              <a:buChar char=""/>
            </a:pPr>
            <a:r>
              <a:rPr lang="es" sz="1100" b="0" i="0" u="none" baseline="0" dirty="0">
                <a:latin typeface="Gill Sans MT" panose="020B0502020104020203" pitchFamily="34" charset="0"/>
                <a:ea typeface="Gill Sans"/>
                <a:cs typeface="Gill Sans"/>
              </a:rPr>
              <a:t>Los niños refugiados tienen acceso a la educación de calidad en el Líbano.</a:t>
            </a:r>
            <a:endParaRPr lang="es" sz="1100" dirty="0">
              <a:latin typeface="Calibri" panose="020F0502020204030204" pitchFamily="34" charset="0"/>
              <a:ea typeface="Calibri" panose="020F0502020204030204" pitchFamily="34" charset="0"/>
            </a:endParaRPr>
          </a:p>
          <a:p>
            <a:pPr algn="l" rtl="0">
              <a:lnSpc>
                <a:spcPct val="83000"/>
              </a:lnSpc>
            </a:pPr>
            <a:r>
              <a:rPr lang="es" sz="1100" b="0" i="0" u="none" baseline="0" dirty="0">
                <a:highlight>
                  <a:srgbClr val="FFFFFF"/>
                </a:highlight>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2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2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200" b="0" i="0" u="none" baseline="0" dirty="0">
                <a:latin typeface="Gill Sans MT" panose="020B0502020104020203" pitchFamily="34" charset="0"/>
                <a:ea typeface="Gill Sans"/>
                <a:cs typeface="Gill Sans"/>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algn="l" rtl="0">
              <a:lnSpc>
                <a:spcPct val="107000"/>
              </a:lnSpc>
            </a:pPr>
            <a:r>
              <a:rPr lang="es" sz="1200" b="1" i="0" u="none" baseline="0" dirty="0">
                <a:latin typeface="Gill Sans MT" panose="020B0502020104020203" pitchFamily="34" charset="0"/>
                <a:ea typeface="Gill Sans"/>
                <a:cs typeface="Gill Sans"/>
              </a:rPr>
              <a:t>Causas fundamentales</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457200" marR="0" algn="l" rtl="0">
              <a:lnSpc>
                <a:spcPct val="83000"/>
              </a:lnSpc>
              <a:spcBef>
                <a:spcPts val="0"/>
              </a:spcBef>
              <a:spcAft>
                <a:spcPts val="0"/>
              </a:spcAft>
            </a:pPr>
            <a:r>
              <a:rPr lang="es" sz="1200" b="0" i="0" u="none" baseline="0" dirty="0">
                <a:solidFill>
                  <a:srgbClr val="222222"/>
                </a:solidFill>
                <a:highlight>
                  <a:srgbClr val="FFFFFF"/>
                </a:highlight>
                <a:latin typeface="Gill Sans MT" panose="020B0502020104020203" pitchFamily="34" charset="0"/>
                <a:ea typeface="Times New Roman" panose="02020603050405020304" pitchFamily="18" charset="0"/>
                <a:cs typeface="Times New Roman" panose="02020603050405020304" pitchFamily="18" charset="0"/>
              </a:rPr>
              <a:t> </a:t>
            </a:r>
            <a:endParaRPr lang="e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83000"/>
              </a:lnSpc>
              <a:spcBef>
                <a:spcPts val="0"/>
              </a:spcBef>
              <a:spcAft>
                <a:spcPts val="0"/>
              </a:spcAft>
              <a:buFont typeface="Symbol" panose="05050102010706020507" pitchFamily="18" charset="2"/>
              <a:buChar char=""/>
            </a:pPr>
            <a:r>
              <a:rPr lang="es" sz="1100" b="0" i="0" u="none" baseline="0" dirty="0">
                <a:latin typeface="Gill Sans MT" panose="020B0502020104020203" pitchFamily="34" charset="0"/>
                <a:ea typeface="Proxima Nova"/>
                <a:cs typeface="Proxima Nova"/>
              </a:rPr>
              <a:t> </a:t>
            </a:r>
            <a:endParaRPr lang="es" sz="1100" dirty="0">
              <a:latin typeface="Calibri" panose="020F0502020204030204" pitchFamily="34" charset="0"/>
              <a:ea typeface="Calibri" panose="020F0502020204030204" pitchFamily="34" charset="0"/>
            </a:endParaRPr>
          </a:p>
          <a:p>
            <a:pPr algn="l" rtl="0">
              <a:spcAft>
                <a:spcPts val="800"/>
              </a:spcAft>
            </a:pPr>
            <a:endParaRPr lang="es"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5AFED1CD-A9D5-4D90-A454-3237A5EC1598}"/>
              </a:ext>
            </a:extLst>
          </p:cNvPr>
          <p:cNvSpPr txBox="1"/>
          <p:nvPr/>
        </p:nvSpPr>
        <p:spPr>
          <a:xfrm>
            <a:off x="1763688" y="1444134"/>
            <a:ext cx="648072" cy="184666"/>
          </a:xfrm>
          <a:prstGeom prst="rect">
            <a:avLst/>
          </a:prstGeom>
          <a:solidFill>
            <a:srgbClr val="4BBF9B"/>
          </a:solidFill>
        </p:spPr>
        <p:txBody>
          <a:bodyPr wrap="square" lIns="0" tIns="0" rIns="0" bIns="0" rtlCol="0">
            <a:spAutoFit/>
          </a:bodyPr>
          <a:lstStyle/>
          <a:p>
            <a:pPr algn="l" rtl="0"/>
            <a:r>
              <a:rPr lang="es" sz="1200" b="0" i="0" u="none" baseline="0">
                <a:solidFill>
                  <a:schemeClr val="bg1"/>
                </a:solidFill>
                <a:latin typeface="Gill Sans Infant Std"/>
                <a:ea typeface="Gill Sans Infant Std"/>
                <a:cs typeface="Gill Sans Infant Std"/>
                <a:sym typeface="Gill Sans Infant Std"/>
              </a:rPr>
              <a:t>Efectos</a:t>
            </a:r>
            <a:endParaRPr lang="es" sz="1200" dirty="0">
              <a:solidFill>
                <a:schemeClr val="bg1"/>
              </a:solidFill>
              <a:latin typeface="Gill Sans Infant Std"/>
              <a:cs typeface="Gill Sans Infant Std"/>
            </a:endParaRPr>
          </a:p>
        </p:txBody>
      </p:sp>
      <p:sp>
        <p:nvSpPr>
          <p:cNvPr id="12" name="TextBox 11">
            <a:extLst>
              <a:ext uri="{FF2B5EF4-FFF2-40B4-BE49-F238E27FC236}">
                <a16:creationId xmlns:a16="http://schemas.microsoft.com/office/drawing/2014/main" id="{0BEB265A-36C5-4CFB-B40A-70F6C759AC1F}"/>
              </a:ext>
            </a:extLst>
          </p:cNvPr>
          <p:cNvSpPr txBox="1"/>
          <p:nvPr/>
        </p:nvSpPr>
        <p:spPr>
          <a:xfrm>
            <a:off x="683568" y="4005064"/>
            <a:ext cx="1080120" cy="230832"/>
          </a:xfrm>
          <a:prstGeom prst="rect">
            <a:avLst/>
          </a:prstGeom>
          <a:solidFill>
            <a:srgbClr val="FFFFFF"/>
          </a:solidFill>
        </p:spPr>
        <p:txBody>
          <a:bodyPr wrap="square" lIns="0" tIns="0" rIns="0" bIns="0" rtlCol="0">
            <a:spAutoFit/>
          </a:bodyPr>
          <a:lstStyle/>
          <a:p>
            <a:pPr algn="l" rtl="0"/>
            <a:r>
              <a:rPr lang="es" sz="1500" b="0" i="0" u="none" baseline="0" dirty="0">
                <a:solidFill>
                  <a:srgbClr val="CB9BC7"/>
                </a:solidFill>
                <a:latin typeface="Gill Sans Infant Std"/>
                <a:ea typeface="Gill Sans Infant Std"/>
                <a:cs typeface="Gill Sans Infant Std"/>
                <a:sym typeface="Gill Sans Infant Std"/>
              </a:rPr>
              <a:t>Problema principal </a:t>
            </a:r>
            <a:endParaRPr lang="es" sz="1500" dirty="0">
              <a:solidFill>
                <a:srgbClr val="CB9BC7"/>
              </a:solidFill>
              <a:latin typeface="Gill Sans Infant Std"/>
              <a:cs typeface="Gill Sans Infant Std"/>
            </a:endParaRPr>
          </a:p>
        </p:txBody>
      </p:sp>
      <p:sp>
        <p:nvSpPr>
          <p:cNvPr id="13" name="TextBox 12">
            <a:extLst>
              <a:ext uri="{FF2B5EF4-FFF2-40B4-BE49-F238E27FC236}">
                <a16:creationId xmlns:a16="http://schemas.microsoft.com/office/drawing/2014/main" id="{9331DA67-195C-40D8-815D-911331F43482}"/>
              </a:ext>
            </a:extLst>
          </p:cNvPr>
          <p:cNvSpPr txBox="1"/>
          <p:nvPr/>
        </p:nvSpPr>
        <p:spPr>
          <a:xfrm>
            <a:off x="1475656" y="5360355"/>
            <a:ext cx="1224136" cy="461665"/>
          </a:xfrm>
          <a:prstGeom prst="rect">
            <a:avLst/>
          </a:prstGeom>
          <a:solidFill>
            <a:srgbClr val="FFFFFF"/>
          </a:solidFill>
        </p:spPr>
        <p:txBody>
          <a:bodyPr wrap="square" lIns="0" tIns="0" rIns="0" bIns="0" rtlCol="0">
            <a:spAutoFit/>
          </a:bodyPr>
          <a:lstStyle/>
          <a:p>
            <a:pPr algn="ctr" rtl="0"/>
            <a:r>
              <a:rPr lang="es" sz="1500" b="0" i="0" u="none" baseline="0" dirty="0">
                <a:solidFill>
                  <a:srgbClr val="CB9BC7"/>
                </a:solidFill>
                <a:latin typeface="Gill Sans Infant Std"/>
                <a:ea typeface="Gill Sans Infant Std"/>
                <a:cs typeface="Gill Sans Infant Std"/>
                <a:sym typeface="Gill Sans Infant Std"/>
              </a:rPr>
              <a:t>Causas fundamentales</a:t>
            </a:r>
            <a:endParaRPr lang="es" sz="1500" dirty="0">
              <a:solidFill>
                <a:srgbClr val="CB9BC7"/>
              </a:solidFill>
              <a:latin typeface="Gill Sans Infant Std"/>
              <a:cs typeface="Gill Sans Infant Std"/>
            </a:endParaRPr>
          </a:p>
        </p:txBody>
      </p:sp>
    </p:spTree>
    <p:extLst>
      <p:ext uri="{BB962C8B-B14F-4D97-AF65-F5344CB8AC3E}">
        <p14:creationId xmlns:p14="http://schemas.microsoft.com/office/powerpoint/2010/main" val="1290390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Definición del tema y antecedentes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25</a:t>
            </a:fld>
            <a:endParaRPr lang="es"/>
          </a:p>
        </p:txBody>
      </p:sp>
      <p:sp>
        <p:nvSpPr>
          <p:cNvPr id="6" name="Text Placeholder 5"/>
          <p:cNvSpPr>
            <a:spLocks noGrp="1"/>
          </p:cNvSpPr>
          <p:nvPr>
            <p:ph type="body" sz="quarter" idx="13"/>
          </p:nvPr>
        </p:nvSpPr>
        <p:spPr>
          <a:xfrm>
            <a:off x="157004" y="1226374"/>
            <a:ext cx="4263558" cy="5082985"/>
          </a:xfrm>
        </p:spPr>
        <p:txBody>
          <a:bodyPr/>
          <a:lstStyle/>
          <a:p>
            <a:pPr algn="ctr" rtl="0"/>
            <a:r>
              <a:rPr lang="es" b="1" i="0" u="none" baseline="0">
                <a:solidFill>
                  <a:srgbClr val="0070C0"/>
                </a:solidFill>
                <a:latin typeface="Calibri" panose="020F0502020204030204" pitchFamily="34" charset="0"/>
                <a:cs typeface="Times New Roman" panose="02020603050405020304" pitchFamily="18" charset="0"/>
              </a:rPr>
              <a:t>EFECTOS</a:t>
            </a:r>
            <a:endParaRPr lang="es" dirty="0">
              <a:solidFill>
                <a:srgbClr val="0070C0"/>
              </a:solidFill>
            </a:endParaRPr>
          </a:p>
        </p:txBody>
      </p:sp>
      <p:sp>
        <p:nvSpPr>
          <p:cNvPr id="2" name="Text Placeholder 1">
            <a:extLst>
              <a:ext uri="{FF2B5EF4-FFF2-40B4-BE49-F238E27FC236}">
                <a16:creationId xmlns:a16="http://schemas.microsoft.com/office/drawing/2014/main" id="{2AF3D290-4855-491D-A737-AD4627548812}"/>
              </a:ext>
            </a:extLst>
          </p:cNvPr>
          <p:cNvSpPr>
            <a:spLocks noGrp="1"/>
          </p:cNvSpPr>
          <p:nvPr>
            <p:ph type="body" sz="quarter" idx="14"/>
          </p:nvPr>
        </p:nvSpPr>
        <p:spPr/>
        <p:txBody>
          <a:bodyPr vert="horz" lIns="0" tIns="0" rIns="0" bIns="0" rtlCol="0" anchor="t">
            <a:normAutofit lnSpcReduction="10000"/>
          </a:bodyPr>
          <a:lstStyle/>
          <a:p>
            <a:pPr algn="l" rtl="0"/>
            <a:r>
              <a:rPr lang="es" b="0" i="0" u="none" baseline="0"/>
              <a:t>Actividad del árbol de problemas o de soluciones </a:t>
            </a:r>
            <a:endParaRPr lang="es"/>
          </a:p>
        </p:txBody>
      </p:sp>
      <p:sp>
        <p:nvSpPr>
          <p:cNvPr id="7" name="Text Placeholder 6"/>
          <p:cNvSpPr>
            <a:spLocks noGrp="1"/>
          </p:cNvSpPr>
          <p:nvPr>
            <p:ph type="body" sz="quarter" idx="15"/>
          </p:nvPr>
        </p:nvSpPr>
        <p:spPr>
          <a:xfrm>
            <a:off x="4709160" y="1226375"/>
            <a:ext cx="3995928" cy="5082985"/>
          </a:xfrm>
        </p:spPr>
        <p:txBody>
          <a:bodyPr/>
          <a:lstStyle/>
          <a:p>
            <a:pPr algn="ctr" rtl="0"/>
            <a:r>
              <a:rPr lang="es" b="1" i="0" u="none" baseline="0">
                <a:solidFill>
                  <a:srgbClr val="0070C0"/>
                </a:solidFill>
                <a:latin typeface="Calibri" panose="020F0502020204030204" pitchFamily="34" charset="0"/>
                <a:ea typeface="Calibri" panose="020F0502020204030204" pitchFamily="34" charset="0"/>
                <a:cs typeface="Times New Roman" panose="02020603050405020304" pitchFamily="18" charset="0"/>
              </a:rPr>
              <a:t>EFECTOS</a:t>
            </a:r>
            <a:endParaRPr lang="es" dirty="0">
              <a:solidFill>
                <a:srgbClr val="0070C0"/>
              </a:solidFill>
            </a:endParaRPr>
          </a:p>
        </p:txBody>
      </p:sp>
      <p:sp>
        <p:nvSpPr>
          <p:cNvPr id="9" name="TextBox 8"/>
          <p:cNvSpPr txBox="1"/>
          <p:nvPr/>
        </p:nvSpPr>
        <p:spPr>
          <a:xfrm>
            <a:off x="7188358" y="238140"/>
            <a:ext cx="1554599"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1</a:t>
            </a:r>
          </a:p>
        </p:txBody>
      </p:sp>
      <p:sp>
        <p:nvSpPr>
          <p:cNvPr id="82" name="Rectangle 81"/>
          <p:cNvSpPr/>
          <p:nvPr/>
        </p:nvSpPr>
        <p:spPr>
          <a:xfrm>
            <a:off x="1763687" y="1682121"/>
            <a:ext cx="977265" cy="38925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Falta de acceso a los servicios</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83" name="Rectangle 82"/>
          <p:cNvSpPr/>
          <p:nvPr/>
        </p:nvSpPr>
        <p:spPr>
          <a:xfrm>
            <a:off x="3070105" y="1610092"/>
            <a:ext cx="977265" cy="305239"/>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Muerte prematura</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cxnSp>
        <p:nvCxnSpPr>
          <p:cNvPr id="85" name="Straight Connector 84"/>
          <p:cNvCxnSpPr/>
          <p:nvPr/>
        </p:nvCxnSpPr>
        <p:spPr>
          <a:xfrm>
            <a:off x="4565954" y="1200796"/>
            <a:ext cx="0" cy="5108564"/>
          </a:xfrm>
          <a:prstGeom prst="line">
            <a:avLst/>
          </a:prstGeom>
          <a:ln>
            <a:solidFill>
              <a:srgbClr val="0070C0"/>
            </a:solidFill>
          </a:ln>
        </p:spPr>
        <p:style>
          <a:lnRef idx="2">
            <a:schemeClr val="dk1"/>
          </a:lnRef>
          <a:fillRef idx="0">
            <a:schemeClr val="dk1"/>
          </a:fillRef>
          <a:effectRef idx="1">
            <a:schemeClr val="dk1"/>
          </a:effectRef>
          <a:fontRef idx="minor">
            <a:schemeClr val="tx1"/>
          </a:fontRef>
        </p:style>
      </p:cxnSp>
      <p:sp>
        <p:nvSpPr>
          <p:cNvPr id="86" name="Rectangle 85"/>
          <p:cNvSpPr/>
          <p:nvPr/>
        </p:nvSpPr>
        <p:spPr>
          <a:xfrm>
            <a:off x="391291" y="1787382"/>
            <a:ext cx="804804" cy="578240"/>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Más jóvenes en situación de calle</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87" name="Rectangle 86"/>
          <p:cNvSpPr/>
          <p:nvPr/>
        </p:nvSpPr>
        <p:spPr>
          <a:xfrm>
            <a:off x="1813535" y="2521215"/>
            <a:ext cx="877570" cy="55181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Se discrimina a las personas con VIH</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88" name="Rectangle 87"/>
          <p:cNvSpPr/>
          <p:nvPr/>
        </p:nvSpPr>
        <p:spPr>
          <a:xfrm>
            <a:off x="2988752" y="2156620"/>
            <a:ext cx="1013460" cy="25336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Sexo sin protección</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89" name="Rectangle 88"/>
          <p:cNvSpPr/>
          <p:nvPr/>
        </p:nvSpPr>
        <p:spPr>
          <a:xfrm>
            <a:off x="425285" y="3437475"/>
            <a:ext cx="3810777" cy="461010"/>
          </a:xfrm>
          <a:prstGeom prst="rect">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1100" b="0" i="0" u="none" strike="noStrike" kern="0" cap="none" spc="0" normalizeH="0" baseline="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rPr>
              <a:t>PROPAGACIÓN DEL VIH/SIDA EN UN PAÍS (PROBLEMA CENTRAL)</a:t>
            </a:r>
          </a:p>
        </p:txBody>
      </p:sp>
      <p:sp>
        <p:nvSpPr>
          <p:cNvPr id="90" name="Rectangle 89"/>
          <p:cNvSpPr/>
          <p:nvPr/>
        </p:nvSpPr>
        <p:spPr>
          <a:xfrm>
            <a:off x="318468" y="2770541"/>
            <a:ext cx="1004570" cy="27114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Más huérfanos</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1" name="Rectangle 90"/>
          <p:cNvSpPr/>
          <p:nvPr/>
        </p:nvSpPr>
        <p:spPr>
          <a:xfrm>
            <a:off x="2997715" y="2657105"/>
            <a:ext cx="887095" cy="41592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No se revela el estado del VIH</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2" name="Rectangle 91"/>
          <p:cNvSpPr/>
          <p:nvPr/>
        </p:nvSpPr>
        <p:spPr>
          <a:xfrm>
            <a:off x="157004" y="4208343"/>
            <a:ext cx="1433329" cy="34383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Carencia de recursos en el sistema sanitario</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3" name="Rectangle 92"/>
          <p:cNvSpPr/>
          <p:nvPr/>
        </p:nvSpPr>
        <p:spPr>
          <a:xfrm>
            <a:off x="186968" y="4837993"/>
            <a:ext cx="1179814" cy="478646"/>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Falta de una política nacional sobre el VIH/SIDA</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4" name="Rectangle 93"/>
          <p:cNvSpPr/>
          <p:nvPr/>
        </p:nvSpPr>
        <p:spPr>
          <a:xfrm>
            <a:off x="157004" y="5535338"/>
            <a:ext cx="1085850" cy="38925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Desmotivación política</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5" name="Rectangle 94"/>
          <p:cNvSpPr/>
          <p:nvPr/>
        </p:nvSpPr>
        <p:spPr>
          <a:xfrm>
            <a:off x="1968961" y="4289605"/>
            <a:ext cx="868680" cy="25336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Ignorancia</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6" name="Rectangle 95"/>
          <p:cNvSpPr/>
          <p:nvPr/>
        </p:nvSpPr>
        <p:spPr>
          <a:xfrm>
            <a:off x="1638394" y="4936754"/>
            <a:ext cx="750570" cy="38925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Falta de información</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7" name="Rectangle 96"/>
          <p:cNvSpPr/>
          <p:nvPr/>
        </p:nvSpPr>
        <p:spPr>
          <a:xfrm>
            <a:off x="2582124" y="4945498"/>
            <a:ext cx="1024105" cy="273774"/>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Analfabetismo</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8" name="Rectangle 97"/>
          <p:cNvSpPr/>
          <p:nvPr/>
        </p:nvSpPr>
        <p:spPr>
          <a:xfrm>
            <a:off x="2545295" y="5621930"/>
            <a:ext cx="633730" cy="243840"/>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Pobreza</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99" name="Rectangle 98"/>
          <p:cNvSpPr/>
          <p:nvPr/>
        </p:nvSpPr>
        <p:spPr>
          <a:xfrm>
            <a:off x="3495482" y="4187480"/>
            <a:ext cx="813435" cy="579120"/>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Silencio de parte de los líderes comunitarios</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0" name="TextBox 99"/>
          <p:cNvSpPr txBox="1"/>
          <p:nvPr/>
        </p:nvSpPr>
        <p:spPr>
          <a:xfrm>
            <a:off x="1877675" y="5966361"/>
            <a:ext cx="822216" cy="276999"/>
          </a:xfrm>
          <a:prstGeom prst="rect">
            <a:avLst/>
          </a:prstGeom>
          <a:noFill/>
        </p:spPr>
        <p:txBody>
          <a:bodyPr wrap="square" lIns="0" tIns="0" rIns="0" bIns="0" rtlCol="0">
            <a:spAutoFit/>
          </a:bodyPr>
          <a:lstStyle/>
          <a:p>
            <a:pPr algn="l" rtl="0"/>
            <a:r>
              <a:rPr lang="es" b="1" i="0" u="none" baseline="0">
                <a:solidFill>
                  <a:srgbClr val="0070C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CAUSAS</a:t>
            </a:r>
          </a:p>
        </p:txBody>
      </p:sp>
      <p:sp>
        <p:nvSpPr>
          <p:cNvPr id="101" name="Rectangle 100"/>
          <p:cNvSpPr/>
          <p:nvPr/>
        </p:nvSpPr>
        <p:spPr>
          <a:xfrm>
            <a:off x="4809005" y="1463836"/>
            <a:ext cx="903599" cy="539679"/>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Menos jóvenes en situación de calle</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2" name="Rectangle 101"/>
          <p:cNvSpPr/>
          <p:nvPr/>
        </p:nvSpPr>
        <p:spPr>
          <a:xfrm>
            <a:off x="6077093" y="1614260"/>
            <a:ext cx="1111265" cy="457116"/>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Acceso a servicios esenciales</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3" name="Rectangle 102"/>
          <p:cNvSpPr/>
          <p:nvPr/>
        </p:nvSpPr>
        <p:spPr>
          <a:xfrm>
            <a:off x="7577859" y="1602852"/>
            <a:ext cx="1270434" cy="273663"/>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Mayor expectativa de vida</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4" name="Rectangle 103"/>
          <p:cNvSpPr/>
          <p:nvPr/>
        </p:nvSpPr>
        <p:spPr>
          <a:xfrm>
            <a:off x="4745953" y="2313252"/>
            <a:ext cx="968375" cy="55181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Más niños que viven con sus familias</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5" name="Rectangle 104"/>
          <p:cNvSpPr/>
          <p:nvPr/>
        </p:nvSpPr>
        <p:spPr>
          <a:xfrm>
            <a:off x="6043121" y="2366507"/>
            <a:ext cx="1364800" cy="814224"/>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Se acepta y se trata con respeto y equidad a las personas con VIH </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6" name="Rectangle 105"/>
          <p:cNvSpPr/>
          <p:nvPr/>
        </p:nvSpPr>
        <p:spPr>
          <a:xfrm>
            <a:off x="7672791" y="2127553"/>
            <a:ext cx="1001834" cy="405771"/>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Más sexo con protección</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7" name="Rectangle 106"/>
          <p:cNvSpPr/>
          <p:nvPr/>
        </p:nvSpPr>
        <p:spPr>
          <a:xfrm>
            <a:off x="7620830" y="2794347"/>
            <a:ext cx="1227463" cy="350510"/>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Mayor divulgación</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08" name="Rectangle 107"/>
          <p:cNvSpPr/>
          <p:nvPr/>
        </p:nvSpPr>
        <p:spPr>
          <a:xfrm>
            <a:off x="4809007" y="3434502"/>
            <a:ext cx="3896082" cy="469900"/>
          </a:xfrm>
          <a:prstGeom prst="rect">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rtl="0">
              <a:lnSpc>
                <a:spcPct val="107000"/>
              </a:lnSpc>
              <a:spcBef>
                <a:spcPts val="0"/>
              </a:spcBef>
              <a:spcAft>
                <a:spcPts val="800"/>
              </a:spcAft>
            </a:pPr>
            <a:r>
              <a:rPr lang="es" sz="1100" b="0" i="0" u="none" baseline="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FRENAR LA PROPAGACIÓN DEL VIH/SIDA EN UN PAÍS (SOLUCIÓN CENTRAL)</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9" name="Rectangle 108"/>
          <p:cNvSpPr/>
          <p:nvPr/>
        </p:nvSpPr>
        <p:spPr>
          <a:xfrm>
            <a:off x="4782989" y="4036061"/>
            <a:ext cx="1156483" cy="440979"/>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El sistema sanitario dispone de recursos suficientes</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0" name="Rectangle 109"/>
          <p:cNvSpPr/>
          <p:nvPr/>
        </p:nvSpPr>
        <p:spPr>
          <a:xfrm>
            <a:off x="4756301" y="4776216"/>
            <a:ext cx="1156483" cy="43144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Formulación de una política nacional sobre el VIH/SIDA</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1" name="Rectangle 110"/>
          <p:cNvSpPr/>
          <p:nvPr/>
        </p:nvSpPr>
        <p:spPr>
          <a:xfrm>
            <a:off x="4731900" y="5452178"/>
            <a:ext cx="1218459" cy="857181"/>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Sensibilización de los responsables de formular políticas y mayor capacidad del gobierno</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2" name="TextBox 111"/>
          <p:cNvSpPr txBox="1"/>
          <p:nvPr/>
        </p:nvSpPr>
        <p:spPr>
          <a:xfrm>
            <a:off x="6350000" y="5949280"/>
            <a:ext cx="822216" cy="276999"/>
          </a:xfrm>
          <a:prstGeom prst="rect">
            <a:avLst/>
          </a:prstGeom>
          <a:noFill/>
        </p:spPr>
        <p:txBody>
          <a:bodyPr wrap="square" lIns="0" tIns="0" rIns="0" bIns="0" rtlCol="0">
            <a:spAutoFit/>
          </a:bodyPr>
          <a:lstStyle/>
          <a:p>
            <a:pPr algn="l" rtl="0"/>
            <a:r>
              <a:rPr lang="es" b="1" i="0" u="none" baseline="0">
                <a:solidFill>
                  <a:srgbClr val="0070C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CAUSAS</a:t>
            </a:r>
          </a:p>
        </p:txBody>
      </p:sp>
      <p:sp>
        <p:nvSpPr>
          <p:cNvPr id="113" name="Rectangle 112"/>
          <p:cNvSpPr/>
          <p:nvPr/>
        </p:nvSpPr>
        <p:spPr>
          <a:xfrm>
            <a:off x="6176119" y="4065427"/>
            <a:ext cx="1227795" cy="601116"/>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Las comunidades saben cómo se genera el contagio</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4" name="Rectangle 113"/>
          <p:cNvSpPr/>
          <p:nvPr/>
        </p:nvSpPr>
        <p:spPr>
          <a:xfrm>
            <a:off x="6076404" y="4891189"/>
            <a:ext cx="751205" cy="74231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Mayor concienciación e información</a:t>
            </a:r>
            <a:endParaRPr kumimoji="0" lang="e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5" name="Rectangle 114"/>
          <p:cNvSpPr/>
          <p:nvPr/>
        </p:nvSpPr>
        <p:spPr>
          <a:xfrm>
            <a:off x="6953653" y="4902024"/>
            <a:ext cx="982113" cy="41461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La tasa de alfabetización es elevada</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6" name="Rectangle 115"/>
          <p:cNvSpPr/>
          <p:nvPr/>
        </p:nvSpPr>
        <p:spPr>
          <a:xfrm>
            <a:off x="6967654" y="5616139"/>
            <a:ext cx="1077651" cy="252120"/>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Menos pobreza</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7" name="Rectangle 116"/>
          <p:cNvSpPr/>
          <p:nvPr/>
        </p:nvSpPr>
        <p:spPr>
          <a:xfrm>
            <a:off x="7692511" y="4187480"/>
            <a:ext cx="982113" cy="642620"/>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Los líderes comunitarios se pronuncian</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8" name="Rectangle 117"/>
          <p:cNvSpPr/>
          <p:nvPr/>
        </p:nvSpPr>
        <p:spPr>
          <a:xfrm>
            <a:off x="8185351" y="5138406"/>
            <a:ext cx="825092" cy="1104954"/>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900" b="0" i="0" u="none" strike="noStrike" kern="0" cap="none" spc="0" normalizeH="0" baseline="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Los aspectos positivos de la cultura local se utilizan para reforzar los mensajes</a:t>
            </a:r>
            <a:endParaRPr kumimoji="0" lang="e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19" name="Up Arrow 118"/>
          <p:cNvSpPr/>
          <p:nvPr/>
        </p:nvSpPr>
        <p:spPr>
          <a:xfrm>
            <a:off x="2150322" y="2209678"/>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0" name="Up Arrow 119"/>
          <p:cNvSpPr/>
          <p:nvPr/>
        </p:nvSpPr>
        <p:spPr>
          <a:xfrm>
            <a:off x="694127" y="2489742"/>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1" name="Up Arrow 120"/>
          <p:cNvSpPr/>
          <p:nvPr/>
        </p:nvSpPr>
        <p:spPr>
          <a:xfrm>
            <a:off x="702218" y="3148344"/>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2" name="Up Arrow 121"/>
          <p:cNvSpPr/>
          <p:nvPr/>
        </p:nvSpPr>
        <p:spPr>
          <a:xfrm>
            <a:off x="2123051" y="3190058"/>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3" name="Up Arrow 122"/>
          <p:cNvSpPr/>
          <p:nvPr/>
        </p:nvSpPr>
        <p:spPr>
          <a:xfrm>
            <a:off x="3368625" y="3183062"/>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4" name="Up Arrow 123"/>
          <p:cNvSpPr/>
          <p:nvPr/>
        </p:nvSpPr>
        <p:spPr>
          <a:xfrm>
            <a:off x="3355537" y="2435864"/>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5" name="Up Arrow 124"/>
          <p:cNvSpPr/>
          <p:nvPr/>
        </p:nvSpPr>
        <p:spPr>
          <a:xfrm>
            <a:off x="3368625" y="1947187"/>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6" name="Up Arrow 125"/>
          <p:cNvSpPr/>
          <p:nvPr/>
        </p:nvSpPr>
        <p:spPr>
          <a:xfrm>
            <a:off x="702218" y="3953113"/>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7" name="Up Arrow 126"/>
          <p:cNvSpPr/>
          <p:nvPr/>
        </p:nvSpPr>
        <p:spPr>
          <a:xfrm>
            <a:off x="2254902" y="4019213"/>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8" name="Up Arrow 127"/>
          <p:cNvSpPr/>
          <p:nvPr/>
        </p:nvSpPr>
        <p:spPr>
          <a:xfrm>
            <a:off x="3816474" y="3953113"/>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29" name="Up Arrow 128"/>
          <p:cNvSpPr/>
          <p:nvPr/>
        </p:nvSpPr>
        <p:spPr>
          <a:xfrm>
            <a:off x="702218" y="4635958"/>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0" name="Up Arrow 129"/>
          <p:cNvSpPr/>
          <p:nvPr/>
        </p:nvSpPr>
        <p:spPr>
          <a:xfrm>
            <a:off x="1997631" y="4666543"/>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1" name="Up Arrow 130"/>
          <p:cNvSpPr/>
          <p:nvPr/>
        </p:nvSpPr>
        <p:spPr>
          <a:xfrm>
            <a:off x="2656980" y="4680875"/>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2" name="Up Arrow 131"/>
          <p:cNvSpPr/>
          <p:nvPr/>
        </p:nvSpPr>
        <p:spPr>
          <a:xfrm>
            <a:off x="2763610" y="5324671"/>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3" name="Up Arrow 132"/>
          <p:cNvSpPr/>
          <p:nvPr/>
        </p:nvSpPr>
        <p:spPr>
          <a:xfrm>
            <a:off x="706246" y="5347598"/>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4" name="Up Arrow 133"/>
          <p:cNvSpPr/>
          <p:nvPr/>
        </p:nvSpPr>
        <p:spPr>
          <a:xfrm>
            <a:off x="5138694" y="3011612"/>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5" name="Up Arrow 134"/>
          <p:cNvSpPr/>
          <p:nvPr/>
        </p:nvSpPr>
        <p:spPr>
          <a:xfrm>
            <a:off x="3809874" y="4876437"/>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6" name="Up Arrow 135"/>
          <p:cNvSpPr/>
          <p:nvPr/>
        </p:nvSpPr>
        <p:spPr>
          <a:xfrm>
            <a:off x="5138694" y="2065928"/>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7" name="Up Arrow 136"/>
          <p:cNvSpPr/>
          <p:nvPr/>
        </p:nvSpPr>
        <p:spPr>
          <a:xfrm>
            <a:off x="6522110" y="2125240"/>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8" name="Up Arrow 137"/>
          <p:cNvSpPr/>
          <p:nvPr/>
        </p:nvSpPr>
        <p:spPr>
          <a:xfrm>
            <a:off x="6607835" y="3214043"/>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39" name="Up Arrow 138"/>
          <p:cNvSpPr/>
          <p:nvPr/>
        </p:nvSpPr>
        <p:spPr>
          <a:xfrm>
            <a:off x="7988958" y="1914943"/>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0" name="Up Arrow 139"/>
          <p:cNvSpPr/>
          <p:nvPr/>
        </p:nvSpPr>
        <p:spPr>
          <a:xfrm>
            <a:off x="8052227" y="2574484"/>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1" name="Up Arrow 140"/>
          <p:cNvSpPr/>
          <p:nvPr/>
        </p:nvSpPr>
        <p:spPr>
          <a:xfrm>
            <a:off x="8059149" y="3216370"/>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2" name="Up Arrow 141"/>
          <p:cNvSpPr/>
          <p:nvPr/>
        </p:nvSpPr>
        <p:spPr>
          <a:xfrm>
            <a:off x="5206597" y="4527842"/>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3" name="Up Arrow 142"/>
          <p:cNvSpPr/>
          <p:nvPr/>
        </p:nvSpPr>
        <p:spPr>
          <a:xfrm>
            <a:off x="5234599" y="5245105"/>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4" name="Up Arrow 143"/>
          <p:cNvSpPr/>
          <p:nvPr/>
        </p:nvSpPr>
        <p:spPr>
          <a:xfrm>
            <a:off x="6363737" y="4690491"/>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5" name="Up Arrow 144"/>
          <p:cNvSpPr/>
          <p:nvPr/>
        </p:nvSpPr>
        <p:spPr>
          <a:xfrm>
            <a:off x="7153925" y="4698558"/>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6" name="Up Arrow 145"/>
          <p:cNvSpPr/>
          <p:nvPr/>
        </p:nvSpPr>
        <p:spPr>
          <a:xfrm>
            <a:off x="7230519" y="5375784"/>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
        <p:nvSpPr>
          <p:cNvPr id="147" name="Up Arrow 146"/>
          <p:cNvSpPr/>
          <p:nvPr/>
        </p:nvSpPr>
        <p:spPr>
          <a:xfrm>
            <a:off x="8410435" y="4876034"/>
            <a:ext cx="171450" cy="171450"/>
          </a:xfrm>
          <a:prstGeom prst="up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54865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Definir la meta de la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26</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0" algn="l" rtl="0">
              <a:spcAft>
                <a:spcPts val="0"/>
              </a:spcAft>
            </a:pPr>
            <a:r>
              <a:rPr lang="es" sz="2600" b="1" i="0" u="none" baseline="0" dirty="0">
                <a:latin typeface="+mn-lt"/>
                <a:ea typeface="Calibri" panose="020F0502020204030204" pitchFamily="34" charset="0"/>
                <a:cs typeface="Times New Roman" panose="02020603050405020304" pitchFamily="18" charset="0"/>
              </a:rPr>
              <a:t>Una </a:t>
            </a:r>
            <a:r>
              <a:rPr lang="es" sz="2600" b="1" i="0" u="sng" baseline="0" dirty="0">
                <a:latin typeface="+mn-lt"/>
                <a:ea typeface="Calibri" panose="020F0502020204030204" pitchFamily="34" charset="0"/>
                <a:cs typeface="Times New Roman" panose="02020603050405020304" pitchFamily="18" charset="0"/>
              </a:rPr>
              <a:t>meta de incidencia política</a:t>
            </a:r>
            <a:r>
              <a:rPr lang="es" sz="2600" b="1" i="0" u="none" baseline="0" dirty="0">
                <a:latin typeface="+mn-lt"/>
                <a:ea typeface="Calibri" panose="020F0502020204030204" pitchFamily="34" charset="0"/>
                <a:cs typeface="Times New Roman" panose="02020603050405020304" pitchFamily="18" charset="0"/>
              </a:rPr>
              <a:t> es…</a:t>
            </a:r>
          </a:p>
          <a:p>
            <a:pPr lvl="0" algn="l" rtl="0">
              <a:spcAft>
                <a:spcPts val="0"/>
              </a:spcAft>
            </a:pPr>
            <a:endParaRPr lang="es" sz="2600" b="0" dirty="0">
              <a:solidFill>
                <a:schemeClr val="tx1"/>
              </a:solidFill>
              <a:latin typeface="+mn-lt"/>
              <a:ea typeface="Calibri" panose="020F0502020204030204" pitchFamily="34" charset="0"/>
              <a:cs typeface="Times New Roman" panose="02020603050405020304" pitchFamily="18" charset="0"/>
            </a:endParaRPr>
          </a:p>
          <a:p>
            <a:pPr marL="342900" lvl="0" indent="-342900" algn="l" rtl="0">
              <a:spcAft>
                <a:spcPts val="0"/>
              </a:spcAft>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panose="02020603050405020304" pitchFamily="18" charset="0"/>
              </a:rPr>
              <a:t>El </a:t>
            </a:r>
            <a:r>
              <a:rPr lang="es" sz="2600" b="1" i="0" u="none" baseline="0" dirty="0">
                <a:solidFill>
                  <a:schemeClr val="tx1"/>
                </a:solidFill>
                <a:latin typeface="+mn-lt"/>
                <a:ea typeface="Calibri" panose="020F0502020204030204" pitchFamily="34" charset="0"/>
                <a:cs typeface="Times New Roman" panose="02020603050405020304" pitchFamily="18" charset="0"/>
              </a:rPr>
              <a:t>resultado a largo plazo</a:t>
            </a:r>
            <a:r>
              <a:rPr lang="es" sz="2600" b="0" i="0" u="none" baseline="0" dirty="0">
                <a:solidFill>
                  <a:schemeClr val="tx1"/>
                </a:solidFill>
                <a:latin typeface="+mn-lt"/>
                <a:ea typeface="Calibri" panose="020F0502020204030204" pitchFamily="34" charset="0"/>
                <a:cs typeface="Times New Roman" panose="02020603050405020304" pitchFamily="18" charset="0"/>
              </a:rPr>
              <a:t> de sus esfuerzos de incidencia política en la educación de los refugiados en su país.</a:t>
            </a:r>
          </a:p>
          <a:p>
            <a:pPr marL="342900" lvl="0" indent="-342900" algn="l" rtl="0">
              <a:spcAft>
                <a:spcPts val="0"/>
              </a:spcAft>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panose="02020603050405020304" pitchFamily="18" charset="0"/>
              </a:rPr>
              <a:t>Otras formas de pensar en ello: ¿cuál es su </a:t>
            </a:r>
            <a:r>
              <a:rPr lang="es" sz="2600" b="1" i="0" u="none" baseline="0" dirty="0">
                <a:solidFill>
                  <a:schemeClr val="tx1"/>
                </a:solidFill>
                <a:latin typeface="+mn-lt"/>
                <a:ea typeface="Calibri" panose="020F0502020204030204" pitchFamily="34" charset="0"/>
                <a:cs typeface="Times New Roman" panose="02020603050405020304" pitchFamily="18" charset="0"/>
              </a:rPr>
              <a:t>visión del cambio</a:t>
            </a:r>
            <a:r>
              <a:rPr lang="es" sz="2600" b="0" i="0" u="none" baseline="0" dirty="0">
                <a:solidFill>
                  <a:schemeClr val="tx1"/>
                </a:solidFill>
                <a:latin typeface="+mn-lt"/>
                <a:ea typeface="Calibri" panose="020F0502020204030204" pitchFamily="34" charset="0"/>
                <a:cs typeface="Times New Roman" panose="02020603050405020304" pitchFamily="18" charset="0"/>
              </a:rPr>
              <a:t>? ¿Cuál es el </a:t>
            </a:r>
            <a:r>
              <a:rPr lang="es" sz="2600" b="1" i="0" u="none" baseline="0" dirty="0">
                <a:solidFill>
                  <a:schemeClr val="tx1"/>
                </a:solidFill>
                <a:latin typeface="+mn-lt"/>
                <a:ea typeface="Calibri" panose="020F0502020204030204" pitchFamily="34" charset="0"/>
                <a:cs typeface="Times New Roman" panose="02020603050405020304" pitchFamily="18" charset="0"/>
              </a:rPr>
              <a:t>objetivo en última instancia</a:t>
            </a:r>
            <a:r>
              <a:rPr lang="es" sz="2600" b="0" i="0" u="none" baseline="0" dirty="0">
                <a:solidFill>
                  <a:schemeClr val="tx1"/>
                </a:solidFill>
                <a:latin typeface="+mn-lt"/>
                <a:ea typeface="Calibri" panose="020F0502020204030204" pitchFamily="34" charset="0"/>
                <a:cs typeface="Times New Roman" panose="02020603050405020304" pitchFamily="18" charset="0"/>
              </a:rPr>
              <a:t> por el que trabaja en este momento?</a:t>
            </a:r>
          </a:p>
          <a:p>
            <a:pPr lvl="0" algn="l" rtl="0">
              <a:spcAft>
                <a:spcPts val="0"/>
              </a:spcAft>
            </a:pPr>
            <a:endParaRPr lang="es" sz="2600" b="0" dirty="0">
              <a:solidFill>
                <a:schemeClr val="tx1"/>
              </a:solidFill>
              <a:latin typeface="+mn-lt"/>
              <a:ea typeface="Calibri" panose="020F0502020204030204" pitchFamily="34" charset="0"/>
              <a:cs typeface="Times New Roman" panose="02020603050405020304" pitchFamily="18" charset="0"/>
            </a:endParaRPr>
          </a:p>
          <a:p>
            <a:pPr lvl="0" algn="ctr" rtl="0">
              <a:spcAft>
                <a:spcPts val="0"/>
              </a:spcAft>
            </a:pPr>
            <a:r>
              <a:rPr lang="es" sz="2600" b="0" i="0" u="sng" baseline="0" dirty="0">
                <a:solidFill>
                  <a:schemeClr val="tx1"/>
                </a:solidFill>
                <a:latin typeface="+mn-lt"/>
                <a:ea typeface="Calibri" panose="020F0502020204030204" pitchFamily="34" charset="0"/>
                <a:cs typeface="Times New Roman" panose="02020603050405020304" pitchFamily="18" charset="0"/>
              </a:rPr>
              <a:t>Ejemplo:</a:t>
            </a:r>
            <a:r>
              <a:rPr lang="es" sz="2600" b="0" i="0" u="none" baseline="0" dirty="0">
                <a:solidFill>
                  <a:schemeClr val="tx1"/>
                </a:solidFill>
                <a:latin typeface="+mn-lt"/>
                <a:ea typeface="Calibri" panose="020F0502020204030204" pitchFamily="34" charset="0"/>
                <a:cs typeface="Times New Roman" panose="02020603050405020304" pitchFamily="18" charset="0"/>
              </a:rPr>
              <a:t> </a:t>
            </a:r>
            <a:r>
              <a:rPr lang="es" sz="2600" b="0" i="0" u="none" baseline="0" dirty="0">
                <a:latin typeface="+mn-lt"/>
                <a:ea typeface="Calibri" panose="020F0502020204030204" pitchFamily="34" charset="0"/>
                <a:cs typeface="Times New Roman" panose="02020603050405020304" pitchFamily="18" charset="0"/>
              </a:rPr>
              <a:t>“El Gobierno de Sierra Leona cumple su compromiso de brindar atención médica gratuita a las madres embarazadas y a los niños menores de cinco años". </a:t>
            </a:r>
            <a:endParaRPr lang="es" sz="2600" dirty="0"/>
          </a:p>
        </p:txBody>
      </p:sp>
      <p:sp>
        <p:nvSpPr>
          <p:cNvPr id="6" name="Text Placeholder 5"/>
          <p:cNvSpPr>
            <a:spLocks noGrp="1"/>
          </p:cNvSpPr>
          <p:nvPr>
            <p:ph type="body" sz="quarter" idx="14"/>
          </p:nvPr>
        </p:nvSpPr>
        <p:spPr/>
        <p:txBody>
          <a:bodyPr>
            <a:normAutofit lnSpcReduction="10000"/>
          </a:bodyPr>
          <a:lstStyle/>
          <a:p>
            <a:pPr algn="l" rtl="0"/>
            <a:r>
              <a:rPr lang="es" b="0" i="0" u="none" baseline="0" dirty="0"/>
              <a:t>¿Qué es una meta de incidencia política?</a:t>
            </a:r>
          </a:p>
        </p:txBody>
      </p:sp>
      <p:sp>
        <p:nvSpPr>
          <p:cNvPr id="9" name="TextBox 8"/>
          <p:cNvSpPr txBox="1"/>
          <p:nvPr/>
        </p:nvSpPr>
        <p:spPr>
          <a:xfrm>
            <a:off x="7236296" y="238140"/>
            <a:ext cx="1506661"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2</a:t>
            </a:r>
          </a:p>
        </p:txBody>
      </p:sp>
    </p:spTree>
    <p:extLst>
      <p:ext uri="{BB962C8B-B14F-4D97-AF65-F5344CB8AC3E}">
        <p14:creationId xmlns:p14="http://schemas.microsoft.com/office/powerpoint/2010/main" val="1075310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Definir la meta de la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27</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4634" y="1229560"/>
            <a:ext cx="8275320" cy="4709160"/>
          </a:xfrm>
        </p:spPr>
        <p:txBody>
          <a:bodyPr vert="horz" lIns="0" tIns="0" rIns="0" bIns="0" rtlCol="0" anchor="t">
            <a:noAutofit/>
          </a:bodyPr>
          <a:lstStyle/>
          <a:p>
            <a:pPr algn="l" rtl="0">
              <a:spcAft>
                <a:spcPts val="0"/>
              </a:spcAft>
            </a:pPr>
            <a:r>
              <a:rPr lang="es" sz="2800" b="1" i="0" u="none" baseline="0" dirty="0">
                <a:latin typeface="+mn-lt"/>
                <a:ea typeface="Calibri" panose="020F0502020204030204" pitchFamily="34" charset="0"/>
                <a:cs typeface="Times New Roman"/>
              </a:rPr>
              <a:t>Meta de incidencia política mundial de Save the Children en la educación de los refugiados: </a:t>
            </a:r>
          </a:p>
          <a:p>
            <a:pPr algn="ctr" rtl="0">
              <a:spcAft>
                <a:spcPts val="0"/>
              </a:spcAft>
            </a:pPr>
            <a:r>
              <a:rPr lang="es" sz="2800" b="0" i="0" u="none" baseline="0" dirty="0">
                <a:solidFill>
                  <a:schemeClr val="tx1"/>
                </a:solidFill>
                <a:ea typeface="Calibri" panose="020F0502020204030204" pitchFamily="34" charset="0"/>
                <a:cs typeface="Times New Roman"/>
              </a:rPr>
              <a:t>“Los gobiernos de acogida deberían formular planes nacionales con el fin de que todos los niños refugiados tengan acceso a oportunidades educativas de calidad, idealmente dentro de los 90 días de su llegada.</a:t>
            </a:r>
            <a:r>
              <a:rPr lang="es" sz="2800" b="0" i="0" u="none" baseline="0" dirty="0">
                <a:solidFill>
                  <a:schemeClr val="tx1"/>
                </a:solidFill>
              </a:rPr>
              <a:t>”</a:t>
            </a:r>
            <a:r>
              <a:rPr lang="es" sz="2800" b="1" i="0" u="none" baseline="0" dirty="0"/>
              <a:t> </a:t>
            </a:r>
            <a:endParaRPr lang="es" sz="2800" b="0" dirty="0">
              <a:solidFill>
                <a:schemeClr val="tx1"/>
              </a:solidFill>
              <a:ea typeface="Calibri" panose="020F0502020204030204" pitchFamily="34" charset="0"/>
              <a:cs typeface="Times New Roman" panose="02020603050405020304" pitchFamily="18" charset="0"/>
            </a:endParaRPr>
          </a:p>
        </p:txBody>
      </p:sp>
      <p:sp>
        <p:nvSpPr>
          <p:cNvPr id="6" name="Text Placeholder 5">
            <a:extLst>
              <a:ext uri="{FF2B5EF4-FFF2-40B4-BE49-F238E27FC236}">
                <a16:creationId xmlns:a16="http://schemas.microsoft.com/office/drawing/2014/main" id="{467E0CDD-7833-428C-AA5E-254D4160ECDE}"/>
              </a:ext>
            </a:extLst>
          </p:cNvPr>
          <p:cNvSpPr>
            <a:spLocks noGrp="1"/>
          </p:cNvSpPr>
          <p:nvPr>
            <p:ph type="body" sz="quarter" idx="14"/>
          </p:nvPr>
        </p:nvSpPr>
        <p:spPr>
          <a:xfrm>
            <a:off x="425287" y="705600"/>
            <a:ext cx="6811010" cy="363537"/>
          </a:xfrm>
        </p:spPr>
        <p:txBody>
          <a:bodyPr>
            <a:noAutofit/>
          </a:bodyPr>
          <a:lstStyle/>
          <a:p>
            <a:pPr algn="l" rtl="0"/>
            <a:r>
              <a:rPr lang="es" sz="1600" b="0" i="0" u="none" baseline="0" dirty="0"/>
              <a:t>Meta de incidencia política mundial y de la CO en la educación de los refugiados.</a:t>
            </a:r>
            <a:endParaRPr lang="es" sz="1600" dirty="0"/>
          </a:p>
        </p:txBody>
      </p:sp>
      <p:sp>
        <p:nvSpPr>
          <p:cNvPr id="8" name="TextBox 7"/>
          <p:cNvSpPr txBox="1"/>
          <p:nvPr/>
        </p:nvSpPr>
        <p:spPr>
          <a:xfrm>
            <a:off x="7380312" y="238140"/>
            <a:ext cx="1362645" cy="830997"/>
          </a:xfrm>
          <a:prstGeom prst="rect">
            <a:avLst/>
          </a:prstGeom>
          <a:noFill/>
          <a:ln>
            <a:solidFill>
              <a:schemeClr val="tx1"/>
            </a:solidFill>
          </a:ln>
        </p:spPr>
        <p:txBody>
          <a:bodyPr wrap="square" lIns="91440" tIns="0" rIns="0" bIns="0" rtlCol="0">
            <a:spAutoFit/>
          </a:bodyPr>
          <a:lstStyle/>
          <a:p>
            <a:pPr algn="l" rtl="0"/>
            <a:r>
              <a:rPr lang="es" b="1" i="1" u="none" baseline="0">
                <a:solidFill>
                  <a:srgbClr val="FF0000"/>
                </a:solidFill>
                <a:latin typeface="Gill Sans Infant Std"/>
                <a:ea typeface="Gill Sans Infant Std"/>
                <a:cs typeface="Gill Sans Infant Std"/>
                <a:sym typeface="Gill Sans Infant Std"/>
              </a:rPr>
              <a:t>Plantilla de estrategia de la Sección 2</a:t>
            </a:r>
          </a:p>
        </p:txBody>
      </p:sp>
    </p:spTree>
    <p:extLst>
      <p:ext uri="{BB962C8B-B14F-4D97-AF65-F5344CB8AC3E}">
        <p14:creationId xmlns:p14="http://schemas.microsoft.com/office/powerpoint/2010/main" val="2670331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F6725-EC85-43AD-BC36-FB1AEBCE7384}"/>
              </a:ext>
            </a:extLst>
          </p:cNvPr>
          <p:cNvSpPr>
            <a:spLocks noGrp="1"/>
          </p:cNvSpPr>
          <p:nvPr>
            <p:ph type="title"/>
          </p:nvPr>
        </p:nvSpPr>
        <p:spPr/>
        <p:txBody>
          <a:bodyPr vert="horz" lIns="0" tIns="0" rIns="0" bIns="0" rtlCol="0" anchor="ctr">
            <a:noAutofit/>
          </a:bodyPr>
          <a:lstStyle/>
          <a:p>
            <a:pPr algn="l" rtl="0"/>
            <a:r>
              <a:rPr lang="es" sz="2800" b="1" i="0" u="none" baseline="0"/>
              <a:t>Definir los objetivos de la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28</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5006328" cy="4709160"/>
          </a:xfrm>
        </p:spPr>
        <p:txBody>
          <a:bodyPr vert="horz" lIns="0" tIns="0" rIns="0" bIns="0" rtlCol="0" anchor="t">
            <a:noAutofit/>
          </a:bodyPr>
          <a:lstStyle/>
          <a:p>
            <a:pPr algn="l" rtl="0">
              <a:spcAft>
                <a:spcPts val="0"/>
              </a:spcAft>
            </a:pPr>
            <a:r>
              <a:rPr lang="es" sz="2200" b="1" i="0" u="none" baseline="0" dirty="0">
                <a:latin typeface="+mj-lt"/>
                <a:ea typeface="Calibri" panose="020F0502020204030204" pitchFamily="34" charset="0"/>
                <a:cs typeface="Times New Roman"/>
              </a:rPr>
              <a:t>Ahora que conocemos la meta de la incidencia política, es importante definir los objetivos. Un </a:t>
            </a:r>
            <a:r>
              <a:rPr lang="es" sz="2200" b="1" i="0" u="sng" baseline="0" dirty="0">
                <a:latin typeface="+mj-lt"/>
                <a:ea typeface="Calibri" panose="020F0502020204030204" pitchFamily="34" charset="0"/>
                <a:cs typeface="Times New Roman"/>
              </a:rPr>
              <a:t>objetivo de incidencia política</a:t>
            </a:r>
            <a:r>
              <a:rPr lang="es" sz="2200" b="1" i="0" u="none" baseline="0" dirty="0">
                <a:latin typeface="+mj-lt"/>
                <a:ea typeface="Calibri" panose="020F0502020204030204" pitchFamily="34" charset="0"/>
                <a:cs typeface="Times New Roman"/>
              </a:rPr>
              <a:t> es:</a:t>
            </a:r>
          </a:p>
          <a:p>
            <a:pPr lvl="0" algn="l" rtl="0">
              <a:spcAft>
                <a:spcPts val="0"/>
              </a:spcAft>
            </a:pPr>
            <a:endParaRPr lang="es" sz="2200" b="0" dirty="0">
              <a:solidFill>
                <a:schemeClr val="tx1"/>
              </a:solidFill>
              <a:latin typeface="+mj-lt"/>
              <a:ea typeface="Calibri" panose="020F0502020204030204" pitchFamily="34" charset="0"/>
              <a:cs typeface="Times New Roman" panose="02020603050405020304" pitchFamily="18" charset="0"/>
            </a:endParaRPr>
          </a:p>
          <a:p>
            <a:pPr algn="l" rtl="0">
              <a:spcAft>
                <a:spcPts val="0"/>
              </a:spcAft>
            </a:pPr>
            <a:r>
              <a:rPr lang="es" sz="2200" b="0" i="0" u="none" baseline="0" dirty="0">
                <a:solidFill>
                  <a:schemeClr val="tx1"/>
                </a:solidFill>
                <a:latin typeface="+mj-lt"/>
                <a:ea typeface="Calibri" panose="020F0502020204030204" pitchFamily="34" charset="0"/>
                <a:cs typeface="Times New Roman"/>
              </a:rPr>
              <a:t>El </a:t>
            </a:r>
            <a:r>
              <a:rPr lang="es" sz="2200" b="0" i="0" u="sng" baseline="0" dirty="0">
                <a:solidFill>
                  <a:schemeClr val="tx1"/>
                </a:solidFill>
                <a:latin typeface="+mj-lt"/>
                <a:ea typeface="Calibri" panose="020F0502020204030204" pitchFamily="34" charset="0"/>
                <a:cs typeface="Times New Roman"/>
              </a:rPr>
              <a:t>cambio o el paso esencial</a:t>
            </a:r>
            <a:r>
              <a:rPr lang="es" sz="2200" b="0" i="0" u="none" baseline="0" dirty="0">
                <a:solidFill>
                  <a:schemeClr val="tx1"/>
                </a:solidFill>
                <a:latin typeface="+mj-lt"/>
                <a:ea typeface="Calibri" panose="020F0502020204030204" pitchFamily="34" charset="0"/>
                <a:cs typeface="Times New Roman"/>
              </a:rPr>
              <a:t> que debe producirse para lograr su meta de incidencia política en la educación de los refugiados.</a:t>
            </a:r>
          </a:p>
          <a:p>
            <a:pPr lvl="0" algn="l" rtl="0">
              <a:spcAft>
                <a:spcPts val="0"/>
              </a:spcAft>
            </a:pPr>
            <a:endParaRPr lang="es" sz="2200" b="0" dirty="0">
              <a:solidFill>
                <a:schemeClr val="tx1"/>
              </a:solidFill>
              <a:latin typeface="+mj-lt"/>
              <a:ea typeface="Calibri" panose="020F0502020204030204" pitchFamily="34" charset="0"/>
              <a:cs typeface="Times New Roman" panose="02020603050405020304" pitchFamily="18" charset="0"/>
            </a:endParaRPr>
          </a:p>
          <a:p>
            <a:pPr algn="l" rtl="0">
              <a:spcAft>
                <a:spcPts val="0"/>
              </a:spcAft>
            </a:pPr>
            <a:r>
              <a:rPr lang="es" sz="2200" b="0" i="0" u="sng" baseline="0" dirty="0">
                <a:solidFill>
                  <a:schemeClr val="tx1"/>
                </a:solidFill>
                <a:latin typeface="+mj-lt"/>
                <a:ea typeface="Calibri" panose="020F0502020204030204" pitchFamily="34" charset="0"/>
                <a:cs typeface="Times New Roman"/>
              </a:rPr>
              <a:t>Ejemplo:</a:t>
            </a:r>
            <a:r>
              <a:rPr lang="es" sz="2200" b="0" i="0" u="none" baseline="0" dirty="0">
                <a:solidFill>
                  <a:schemeClr val="tx1"/>
                </a:solidFill>
                <a:latin typeface="+mj-lt"/>
                <a:ea typeface="Calibri" panose="020F0502020204030204" pitchFamily="34" charset="0"/>
                <a:cs typeface="Times New Roman"/>
              </a:rPr>
              <a:t> </a:t>
            </a:r>
            <a:r>
              <a:rPr lang="es" sz="2200" b="0" i="0" u="none" baseline="0" dirty="0">
                <a:latin typeface="+mj-lt"/>
                <a:ea typeface="Calibri" panose="020F0502020204030204" pitchFamily="34" charset="0"/>
                <a:cs typeface="Times New Roman"/>
              </a:rPr>
              <a:t>“El gobierno de Sierra Leona aumenta la inversión en salud maternoinfantil hasta el 30 % del presupuesto anual de salud para el 2015”.</a:t>
            </a:r>
          </a:p>
          <a:p>
            <a:pPr algn="l" rtl="0">
              <a:spcAft>
                <a:spcPts val="0"/>
              </a:spcAft>
            </a:pPr>
            <a:endParaRPr lang="es" sz="2200" b="0" dirty="0">
              <a:solidFill>
                <a:schemeClr val="tx1"/>
              </a:solidFill>
              <a:latin typeface="+mj-lt"/>
              <a:ea typeface="Calibri" panose="020F0502020204030204" pitchFamily="34" charset="0"/>
              <a:cs typeface="Times New Roman" panose="02020603050405020304" pitchFamily="18" charset="0"/>
            </a:endParaRPr>
          </a:p>
        </p:txBody>
      </p:sp>
      <p:sp>
        <p:nvSpPr>
          <p:cNvPr id="6" name="Text Placeholder 5">
            <a:extLst>
              <a:ext uri="{FF2B5EF4-FFF2-40B4-BE49-F238E27FC236}">
                <a16:creationId xmlns:a16="http://schemas.microsoft.com/office/drawing/2014/main" id="{B13CEF86-6CCF-4FF3-B053-B94746A86F12}"/>
              </a:ext>
            </a:extLst>
          </p:cNvPr>
          <p:cNvSpPr>
            <a:spLocks noGrp="1"/>
          </p:cNvSpPr>
          <p:nvPr>
            <p:ph type="body" sz="quarter" idx="14"/>
          </p:nvPr>
        </p:nvSpPr>
        <p:spPr/>
        <p:txBody>
          <a:bodyPr vert="horz" lIns="0" tIns="0" rIns="0" bIns="0" rtlCol="0" anchor="t">
            <a:noAutofit/>
          </a:bodyPr>
          <a:lstStyle/>
          <a:p>
            <a:pPr algn="l" rtl="0"/>
            <a:r>
              <a:rPr lang="es" sz="2400" b="0" i="0" u="none" baseline="0"/>
              <a:t>¿Qué es un objetivo de incidencia política?</a:t>
            </a:r>
          </a:p>
        </p:txBody>
      </p:sp>
      <p:sp>
        <p:nvSpPr>
          <p:cNvPr id="7" name="Text Placeholder 6">
            <a:extLst>
              <a:ext uri="{FF2B5EF4-FFF2-40B4-BE49-F238E27FC236}">
                <a16:creationId xmlns:a16="http://schemas.microsoft.com/office/drawing/2014/main" id="{A620280F-6226-43AE-99C8-AFB97E8F53E9}"/>
              </a:ext>
            </a:extLst>
          </p:cNvPr>
          <p:cNvSpPr>
            <a:spLocks noGrp="1"/>
          </p:cNvSpPr>
          <p:nvPr>
            <p:ph type="body" sz="quarter" idx="15"/>
          </p:nvPr>
        </p:nvSpPr>
        <p:spPr>
          <a:xfrm>
            <a:off x="5652120" y="1484784"/>
            <a:ext cx="3055153" cy="4709160"/>
          </a:xfrm>
        </p:spPr>
        <p:txBody>
          <a:bodyPr vert="horz" lIns="0" tIns="0" rIns="0" bIns="0" rtlCol="0" anchor="t">
            <a:noAutofit/>
          </a:bodyPr>
          <a:lstStyle/>
          <a:p>
            <a:pPr algn="l" rtl="0">
              <a:spcAft>
                <a:spcPts val="0"/>
              </a:spcAft>
            </a:pPr>
            <a:r>
              <a:rPr lang="es" sz="2200" b="1" i="0" u="none" baseline="0" dirty="0"/>
              <a:t>Los objetivos de incidencia política deben ser:</a:t>
            </a:r>
            <a:endParaRPr lang="es" sz="2200" b="0" dirty="0"/>
          </a:p>
          <a:p>
            <a:pPr algn="l" rtl="0">
              <a:spcAft>
                <a:spcPts val="0"/>
              </a:spcAft>
            </a:pPr>
            <a:endParaRPr lang="es" sz="2200" dirty="0">
              <a:solidFill>
                <a:srgbClr val="F20F0E"/>
              </a:solidFill>
            </a:endParaRPr>
          </a:p>
          <a:p>
            <a:pPr algn="l" rtl="0">
              <a:lnSpc>
                <a:spcPct val="150000"/>
              </a:lnSpc>
              <a:spcAft>
                <a:spcPts val="0"/>
              </a:spcAft>
            </a:pPr>
            <a:r>
              <a:rPr lang="es" sz="2200" b="1" i="0" u="none" baseline="0" dirty="0">
                <a:solidFill>
                  <a:schemeClr val="tx1"/>
                </a:solidFill>
              </a:rPr>
              <a:t>S</a:t>
            </a:r>
            <a:r>
              <a:rPr lang="es" sz="2200" b="0" i="0" u="none" baseline="0" dirty="0">
                <a:solidFill>
                  <a:schemeClr val="tx1"/>
                </a:solidFill>
              </a:rPr>
              <a:t>pecific (específicos)</a:t>
            </a:r>
            <a:endParaRPr lang="es" sz="2200" b="0" dirty="0">
              <a:solidFill>
                <a:schemeClr val="tx1"/>
              </a:solidFill>
            </a:endParaRPr>
          </a:p>
          <a:p>
            <a:pPr algn="l" rtl="0">
              <a:lnSpc>
                <a:spcPct val="150000"/>
              </a:lnSpc>
              <a:spcAft>
                <a:spcPts val="0"/>
              </a:spcAft>
            </a:pPr>
            <a:r>
              <a:rPr lang="es" sz="2200" b="1" i="0" u="none" baseline="0" dirty="0">
                <a:solidFill>
                  <a:schemeClr val="tx1"/>
                </a:solidFill>
              </a:rPr>
              <a:t>M</a:t>
            </a:r>
            <a:r>
              <a:rPr lang="es" sz="2200" b="0" i="0" u="none" baseline="0" dirty="0">
                <a:solidFill>
                  <a:schemeClr val="tx1"/>
                </a:solidFill>
              </a:rPr>
              <a:t>easurable (medibles)</a:t>
            </a:r>
            <a:endParaRPr lang="es" sz="2200" b="0" dirty="0">
              <a:solidFill>
                <a:schemeClr val="tx1"/>
              </a:solidFill>
            </a:endParaRPr>
          </a:p>
          <a:p>
            <a:pPr algn="l" rtl="0">
              <a:lnSpc>
                <a:spcPct val="150000"/>
              </a:lnSpc>
              <a:spcAft>
                <a:spcPts val="0"/>
              </a:spcAft>
            </a:pPr>
            <a:r>
              <a:rPr lang="es" sz="2200" b="1" i="0" u="none" baseline="0" dirty="0">
                <a:solidFill>
                  <a:schemeClr val="tx1"/>
                </a:solidFill>
              </a:rPr>
              <a:t>A</a:t>
            </a:r>
            <a:r>
              <a:rPr lang="es" sz="2200" b="0" i="0" u="none" baseline="0" dirty="0">
                <a:solidFill>
                  <a:schemeClr val="tx1"/>
                </a:solidFill>
              </a:rPr>
              <a:t>chievable (alcanzables) </a:t>
            </a:r>
            <a:endParaRPr lang="es" sz="2200" b="0" dirty="0">
              <a:solidFill>
                <a:schemeClr val="tx1"/>
              </a:solidFill>
            </a:endParaRPr>
          </a:p>
          <a:p>
            <a:pPr algn="l" rtl="0">
              <a:lnSpc>
                <a:spcPct val="150000"/>
              </a:lnSpc>
              <a:spcAft>
                <a:spcPts val="0"/>
              </a:spcAft>
            </a:pPr>
            <a:r>
              <a:rPr lang="es" sz="2200" b="1" i="0" u="none" baseline="0" dirty="0">
                <a:solidFill>
                  <a:schemeClr val="tx1"/>
                </a:solidFill>
              </a:rPr>
              <a:t>R</a:t>
            </a:r>
            <a:r>
              <a:rPr lang="es" sz="2200" b="0" i="0" u="none" baseline="0" dirty="0">
                <a:solidFill>
                  <a:schemeClr val="tx1"/>
                </a:solidFill>
              </a:rPr>
              <a:t>ealistic (realistas)</a:t>
            </a:r>
            <a:endParaRPr lang="es" sz="2200" b="0" dirty="0">
              <a:solidFill>
                <a:schemeClr val="tx1"/>
              </a:solidFill>
            </a:endParaRPr>
          </a:p>
          <a:p>
            <a:pPr algn="l" rtl="0">
              <a:lnSpc>
                <a:spcPct val="150000"/>
              </a:lnSpc>
              <a:spcAft>
                <a:spcPts val="0"/>
              </a:spcAft>
            </a:pPr>
            <a:r>
              <a:rPr lang="es" sz="2200" b="1" i="0" u="none" baseline="0" dirty="0">
                <a:solidFill>
                  <a:schemeClr val="tx1"/>
                </a:solidFill>
              </a:rPr>
              <a:t>T</a:t>
            </a:r>
            <a:r>
              <a:rPr lang="es" sz="2200" b="0" i="0" u="none" baseline="0" dirty="0">
                <a:solidFill>
                  <a:schemeClr val="tx1"/>
                </a:solidFill>
              </a:rPr>
              <a:t>ime-bound (limitados en el tiempo</a:t>
            </a:r>
            <a:r>
              <a:rPr lang="es" sz="2000" b="0" i="0" u="none" baseline="0" dirty="0">
                <a:solidFill>
                  <a:schemeClr val="tx1"/>
                </a:solidFill>
              </a:rPr>
              <a:t>)</a:t>
            </a:r>
            <a:endParaRPr lang="es" sz="2000" dirty="0">
              <a:solidFill>
                <a:schemeClr val="tx1"/>
              </a:solidFill>
            </a:endParaRPr>
          </a:p>
        </p:txBody>
      </p:sp>
      <p:sp>
        <p:nvSpPr>
          <p:cNvPr id="8" name="TextBox 7"/>
          <p:cNvSpPr txBox="1"/>
          <p:nvPr/>
        </p:nvSpPr>
        <p:spPr>
          <a:xfrm>
            <a:off x="7308304" y="238140"/>
            <a:ext cx="1434653"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3</a:t>
            </a:r>
          </a:p>
        </p:txBody>
      </p:sp>
      <p:sp>
        <p:nvSpPr>
          <p:cNvPr id="9" name="Rectangle 8">
            <a:extLst>
              <a:ext uri="{FF2B5EF4-FFF2-40B4-BE49-F238E27FC236}">
                <a16:creationId xmlns:a16="http://schemas.microsoft.com/office/drawing/2014/main" id="{EB0362B9-FCBE-43B3-B028-B53E659D7769}"/>
              </a:ext>
            </a:extLst>
          </p:cNvPr>
          <p:cNvSpPr/>
          <p:nvPr/>
        </p:nvSpPr>
        <p:spPr>
          <a:xfrm>
            <a:off x="5558319" y="1491096"/>
            <a:ext cx="3245714" cy="4538229"/>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s" dirty="0">
              <a:latin typeface="Gill Sans Infant Std"/>
              <a:cs typeface="Gill Sans Infant Std"/>
            </a:endParaRPr>
          </a:p>
        </p:txBody>
      </p:sp>
    </p:spTree>
    <p:extLst>
      <p:ext uri="{BB962C8B-B14F-4D97-AF65-F5344CB8AC3E}">
        <p14:creationId xmlns:p14="http://schemas.microsoft.com/office/powerpoint/2010/main" val="842109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85C39-F641-4B44-AC8E-360DE324DCE5}"/>
              </a:ext>
            </a:extLst>
          </p:cNvPr>
          <p:cNvSpPr>
            <a:spLocks noGrp="1"/>
          </p:cNvSpPr>
          <p:nvPr>
            <p:ph type="title"/>
          </p:nvPr>
        </p:nvSpPr>
        <p:spPr/>
        <p:txBody>
          <a:bodyPr/>
          <a:lstStyle/>
          <a:p>
            <a:pPr algn="l" rtl="0"/>
            <a:r>
              <a:rPr lang="es" sz="2400" b="1" i="0" u="none" baseline="0" dirty="0"/>
              <a:t>Definir los objetivos de la incidencia política</a:t>
            </a:r>
            <a:endParaRPr lang="es" dirty="0"/>
          </a:p>
        </p:txBody>
      </p:sp>
      <p:sp>
        <p:nvSpPr>
          <p:cNvPr id="3" name="Date Placeholder 2">
            <a:extLst>
              <a:ext uri="{FF2B5EF4-FFF2-40B4-BE49-F238E27FC236}">
                <a16:creationId xmlns:a16="http://schemas.microsoft.com/office/drawing/2014/main" id="{9B0DEC33-3CA2-45B7-B14B-EAA13B041AB0}"/>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ACF874B0-EB17-4009-B485-09F59A1B48CF}"/>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1AEF855A-0084-4525-86B8-4BC697778318}"/>
              </a:ext>
            </a:extLst>
          </p:cNvPr>
          <p:cNvSpPr>
            <a:spLocks noGrp="1"/>
          </p:cNvSpPr>
          <p:nvPr>
            <p:ph type="sldNum" sz="quarter" idx="12"/>
          </p:nvPr>
        </p:nvSpPr>
        <p:spPr/>
        <p:txBody>
          <a:bodyPr/>
          <a:lstStyle/>
          <a:p>
            <a:pPr algn="r" rtl="0"/>
            <a:fld id="{C3FDE51E-0052-334C-A4B2-C567FE9F326F}" type="slidenum">
              <a:rPr/>
              <a:pPr/>
              <a:t>29</a:t>
            </a:fld>
            <a:endParaRPr lang="es"/>
          </a:p>
        </p:txBody>
      </p:sp>
      <p:sp>
        <p:nvSpPr>
          <p:cNvPr id="6" name="Text Placeholder 5">
            <a:extLst>
              <a:ext uri="{FF2B5EF4-FFF2-40B4-BE49-F238E27FC236}">
                <a16:creationId xmlns:a16="http://schemas.microsoft.com/office/drawing/2014/main" id="{997A1714-0343-4DDB-8296-A34B55B7106C}"/>
              </a:ext>
            </a:extLst>
          </p:cNvPr>
          <p:cNvSpPr>
            <a:spLocks noGrp="1"/>
          </p:cNvSpPr>
          <p:nvPr>
            <p:ph type="body" sz="quarter" idx="13"/>
          </p:nvPr>
        </p:nvSpPr>
        <p:spPr/>
        <p:txBody>
          <a:bodyPr/>
          <a:lstStyle/>
          <a:p>
            <a:endParaRPr lang="es" dirty="0"/>
          </a:p>
        </p:txBody>
      </p:sp>
      <p:sp>
        <p:nvSpPr>
          <p:cNvPr id="7" name="Text Placeholder 6">
            <a:extLst>
              <a:ext uri="{FF2B5EF4-FFF2-40B4-BE49-F238E27FC236}">
                <a16:creationId xmlns:a16="http://schemas.microsoft.com/office/drawing/2014/main" id="{D623F9CC-128F-48F8-A129-0293334B2EC4}"/>
              </a:ext>
            </a:extLst>
          </p:cNvPr>
          <p:cNvSpPr>
            <a:spLocks noGrp="1"/>
          </p:cNvSpPr>
          <p:nvPr>
            <p:ph type="body" sz="quarter" idx="14"/>
          </p:nvPr>
        </p:nvSpPr>
        <p:spPr/>
        <p:txBody>
          <a:bodyPr>
            <a:normAutofit fontScale="77500" lnSpcReduction="20000"/>
          </a:bodyPr>
          <a:lstStyle/>
          <a:p>
            <a:pPr algn="l" rtl="0"/>
            <a:r>
              <a:rPr lang="es" sz="2800" b="0" i="0" u="none" baseline="0"/>
              <a:t>¿Qué es un objetivo de incidencia política?</a:t>
            </a:r>
          </a:p>
          <a:p>
            <a:endParaRPr lang="es" dirty="0"/>
          </a:p>
        </p:txBody>
      </p:sp>
      <p:pic>
        <p:nvPicPr>
          <p:cNvPr id="12" name="Picture 11">
            <a:extLst>
              <a:ext uri="{FF2B5EF4-FFF2-40B4-BE49-F238E27FC236}">
                <a16:creationId xmlns:a16="http://schemas.microsoft.com/office/drawing/2014/main" id="{5B975958-DA96-4347-8D96-F08E5E431B19}"/>
              </a:ext>
            </a:extLst>
          </p:cNvPr>
          <p:cNvPicPr>
            <a:picLocks noChangeAspect="1"/>
          </p:cNvPicPr>
          <p:nvPr/>
        </p:nvPicPr>
        <p:blipFill>
          <a:blip r:embed="rId2"/>
          <a:stretch>
            <a:fillRect/>
          </a:stretch>
        </p:blipFill>
        <p:spPr>
          <a:xfrm>
            <a:off x="413626" y="1600200"/>
            <a:ext cx="7351520" cy="4709159"/>
          </a:xfrm>
          <a:prstGeom prst="rect">
            <a:avLst/>
          </a:prstGeom>
        </p:spPr>
      </p:pic>
    </p:spTree>
    <p:extLst>
      <p:ext uri="{BB962C8B-B14F-4D97-AF65-F5344CB8AC3E}">
        <p14:creationId xmlns:p14="http://schemas.microsoft.com/office/powerpoint/2010/main" val="489181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a:bodyPr>
          <a:lstStyle/>
          <a:p>
            <a:pPr algn="l" rtl="0"/>
            <a:r>
              <a:rPr lang="es" sz="3600" b="1" i="0" u="none" baseline="0">
                <a:latin typeface="+mn-lt"/>
                <a:ea typeface="+mn-lt"/>
                <a:cs typeface="+mn-lt"/>
                <a:sym typeface="+mn-lt"/>
              </a:rPr>
              <a:t>Qué esperar</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3</a:t>
            </a:fld>
            <a:endParaRPr lang="es" dirty="0"/>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a:xfrm>
            <a:off x="429767" y="1227864"/>
            <a:ext cx="8374265" cy="4793423"/>
          </a:xfrm>
        </p:spPr>
        <p:txBody>
          <a:bodyPr vert="horz" lIns="0" tIns="0" rIns="0" bIns="0" rtlCol="0" anchor="t">
            <a:noAutofit/>
          </a:bodyPr>
          <a:lstStyle/>
          <a:p>
            <a:pPr lvl="0" algn="l" rtl="0">
              <a:lnSpc>
                <a:spcPct val="150000"/>
              </a:lnSpc>
              <a:spcAft>
                <a:spcPts val="0"/>
              </a:spcAft>
            </a:pPr>
            <a:r>
              <a:rPr lang="es" sz="2400" b="1" i="0" u="none" baseline="0" dirty="0">
                <a:solidFill>
                  <a:schemeClr val="tx2"/>
                </a:solidFill>
                <a:latin typeface="+mn-lt"/>
                <a:ea typeface="Calibri" panose="020F0502020204030204" pitchFamily="34" charset="0"/>
                <a:cs typeface="Times New Roman"/>
              </a:rPr>
              <a:t>Objetivos de la sesión:</a:t>
            </a:r>
          </a:p>
          <a:p>
            <a:pPr marL="285750" indent="-285750" algn="l" rtl="0">
              <a:buFont typeface="Arial" panose="020B0604020202020204" pitchFamily="34" charset="0"/>
              <a:buChar char="•"/>
            </a:pPr>
            <a:r>
              <a:rPr lang="es" sz="2400" b="0" i="0" u="none" baseline="0" dirty="0">
                <a:latin typeface="+mn-lt"/>
                <a:ea typeface="+mn-lt"/>
                <a:cs typeface="+mn-lt"/>
                <a:sym typeface="+mn-lt"/>
              </a:rPr>
              <a:t>Comprender la importancia de la incidencia política estratégica para que los niños refugiados tengan acceso a la educación. </a:t>
            </a:r>
          </a:p>
          <a:p>
            <a:pPr marL="285750" indent="-285750" algn="l" rtl="0">
              <a:buFont typeface="Arial" panose="020B0604020202020204" pitchFamily="34" charset="0"/>
              <a:buChar char="•"/>
            </a:pPr>
            <a:r>
              <a:rPr lang="es" sz="2400" b="0" i="0" u="none" baseline="0" dirty="0">
                <a:latin typeface="+mn-lt"/>
                <a:ea typeface="+mn-lt"/>
                <a:cs typeface="+mn-lt"/>
                <a:sym typeface="+mn-lt"/>
              </a:rPr>
              <a:t>Analizar el enfoque de su país con respecto a la incidencia política en la educación de los niños refugiados. </a:t>
            </a:r>
            <a:endParaRPr lang="es" dirty="0"/>
          </a:p>
          <a:p>
            <a:pPr marL="285750" indent="-285750" algn="l" rtl="0">
              <a:buFont typeface="Arial" panose="020B0604020202020204" pitchFamily="34" charset="0"/>
              <a:buChar char="•"/>
            </a:pPr>
            <a:r>
              <a:rPr lang="es" sz="2400" b="0" i="0" u="none" baseline="0" dirty="0">
                <a:latin typeface="+mn-lt"/>
                <a:ea typeface="+mn-lt"/>
                <a:cs typeface="+mn-lt"/>
                <a:sym typeface="+mn-lt"/>
              </a:rPr>
              <a:t>Redactar los elementos de un plan de acción de incidencia política estratégica. </a:t>
            </a:r>
            <a:endParaRPr lang="es" sz="2400" dirty="0"/>
          </a:p>
          <a:p>
            <a:pPr algn="l" rtl="0"/>
            <a:r>
              <a:rPr lang="es" sz="2400" b="1" i="0" u="none" baseline="0" dirty="0">
                <a:solidFill>
                  <a:schemeClr val="tx2"/>
                </a:solidFill>
                <a:latin typeface="+mn-lt"/>
                <a:ea typeface="+mn-lt"/>
                <a:cs typeface="+mn-lt"/>
                <a:sym typeface="+mn-lt"/>
              </a:rPr>
              <a:t>Formato de la sesión: </a:t>
            </a:r>
          </a:p>
          <a:p>
            <a:pPr marL="285750" indent="-285750" algn="l" rtl="0">
              <a:buFont typeface="Arial" panose="020B0604020202020204" pitchFamily="34" charset="0"/>
              <a:buChar char="•"/>
            </a:pPr>
            <a:r>
              <a:rPr lang="es" sz="2400" b="0" i="0" u="none" baseline="0" dirty="0">
                <a:latin typeface="+mn-lt"/>
                <a:ea typeface="+mn-lt"/>
                <a:cs typeface="+mn-lt"/>
                <a:sym typeface="+mn-lt"/>
              </a:rPr>
              <a:t>Presentación facilitada por Zoom con debates interactivos.</a:t>
            </a:r>
          </a:p>
          <a:p>
            <a:pPr marL="285750" indent="-285750" algn="l" rtl="0">
              <a:buFont typeface="Arial" panose="020B0604020202020204" pitchFamily="34" charset="0"/>
              <a:buChar char="•"/>
            </a:pPr>
            <a:r>
              <a:rPr lang="es" sz="2400" b="0" i="0" u="none" baseline="0" dirty="0">
                <a:latin typeface="+mn-lt"/>
                <a:ea typeface="+mn-lt"/>
                <a:cs typeface="+mn-lt"/>
                <a:sym typeface="+mn-lt"/>
              </a:rPr>
              <a:t>Oportunidades prácticas para la planificación en el mundo real. </a:t>
            </a:r>
            <a:endParaRPr lang="es" dirty="0">
              <a:latin typeface="+mn-lt"/>
            </a:endParaRPr>
          </a:p>
          <a:p>
            <a:pPr marL="285750" indent="-285750" algn="l" rtl="0">
              <a:buFont typeface="Arial" panose="020B0604020202020204" pitchFamily="34" charset="0"/>
              <a:buChar char="•"/>
            </a:pPr>
            <a:r>
              <a:rPr lang="es" sz="2400" b="0" i="0" u="none" baseline="0" dirty="0">
                <a:latin typeface="+mn-lt"/>
                <a:ea typeface="+mn-lt"/>
                <a:cs typeface="+mn-lt"/>
                <a:sym typeface="+mn-lt"/>
              </a:rPr>
              <a:t>Se compartirán los documentos de colaboración. </a:t>
            </a:r>
            <a:endParaRPr lang="es" sz="2400" dirty="0"/>
          </a:p>
        </p:txBody>
      </p:sp>
    </p:spTree>
    <p:extLst>
      <p:ext uri="{BB962C8B-B14F-4D97-AF65-F5344CB8AC3E}">
        <p14:creationId xmlns:p14="http://schemas.microsoft.com/office/powerpoint/2010/main" val="9816853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Definir los objetivos de la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30</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Aft>
                <a:spcPts val="0"/>
              </a:spcAft>
            </a:pPr>
            <a:r>
              <a:rPr lang="es" sz="2400" b="1" i="0" u="none" baseline="0" dirty="0">
                <a:latin typeface="+mn-lt"/>
                <a:ea typeface="Calibri" panose="020F0502020204030204" pitchFamily="34" charset="0"/>
                <a:cs typeface="Times New Roman"/>
              </a:rPr>
              <a:t>Ejemplo: </a:t>
            </a:r>
            <a:r>
              <a:rPr lang="es" sz="2400" b="0" i="0" u="none" baseline="0" dirty="0">
                <a:solidFill>
                  <a:schemeClr val="tx1"/>
                </a:solidFill>
                <a:latin typeface="+mn-lt"/>
                <a:ea typeface="Calibri" panose="020F0502020204030204" pitchFamily="34" charset="0"/>
                <a:cs typeface="Times New Roman"/>
              </a:rPr>
              <a:t>“</a:t>
            </a:r>
            <a:r>
              <a:rPr lang="es" sz="2400" b="0" i="0" u="none" baseline="0" dirty="0">
                <a:solidFill>
                  <a:schemeClr val="tx1"/>
                </a:solidFill>
                <a:latin typeface="+mn-lt"/>
                <a:cs typeface="Times New Roman"/>
              </a:rPr>
              <a:t>Ampliar el acceso de las</a:t>
            </a:r>
            <a:r>
              <a:rPr lang="es" sz="2400" b="0" i="0" u="none" baseline="0" dirty="0">
                <a:solidFill>
                  <a:schemeClr val="tx1"/>
                </a:solidFill>
                <a:latin typeface="+mn-lt"/>
                <a:ea typeface="Calibri" panose="020F0502020204030204" pitchFamily="34" charset="0"/>
                <a:cs typeface="Times New Roman"/>
              </a:rPr>
              <a:t>mujeres embarazadas y de los niños a la atención médica de Sierra Leona”.</a:t>
            </a:r>
            <a:endParaRPr lang="es" sz="2400" b="0" dirty="0">
              <a:solidFill>
                <a:schemeClr val="tx1"/>
              </a:solidFill>
              <a:latin typeface="+mn-lt"/>
              <a:ea typeface="Calibri" panose="020F0502020204030204" pitchFamily="34" charset="0"/>
              <a:cs typeface="Times New Roman"/>
            </a:endParaRPr>
          </a:p>
          <a:p>
            <a:pPr lvl="0" algn="ctr" rtl="0">
              <a:spcAft>
                <a:spcPts val="0"/>
              </a:spcAft>
            </a:pPr>
            <a:endParaRPr lang="es" sz="2400" b="0" dirty="0">
              <a:solidFill>
                <a:schemeClr val="tx1"/>
              </a:solidFill>
              <a:latin typeface="+mn-lt"/>
              <a:cs typeface="Times New Roman" panose="02020603050405020304" pitchFamily="18" charset="0"/>
            </a:endParaRPr>
          </a:p>
          <a:p>
            <a:pPr algn="l" rtl="0">
              <a:spcAft>
                <a:spcPts val="0"/>
              </a:spcAft>
            </a:pPr>
            <a:r>
              <a:rPr lang="es" sz="2400" b="1" i="0" u="none" baseline="0" dirty="0">
                <a:latin typeface="+mn-lt"/>
                <a:cs typeface="Times New Roman"/>
              </a:rPr>
              <a:t>Aplique la prueba SMART: </a:t>
            </a:r>
            <a:r>
              <a:rPr lang="es" sz="2400" b="1" i="0" u="none" baseline="0" dirty="0">
                <a:solidFill>
                  <a:schemeClr val="tx1"/>
                </a:solidFill>
                <a:latin typeface="+mn-lt"/>
                <a:cs typeface="Times New Roman"/>
              </a:rPr>
              <a:t>“</a:t>
            </a:r>
            <a:r>
              <a:rPr lang="es" sz="2400" b="1" i="0" u="none" baseline="0" dirty="0">
                <a:solidFill>
                  <a:schemeClr val="tx1"/>
                </a:solidFill>
                <a:latin typeface="+mn-lt"/>
                <a:ea typeface="Calibri" panose="020F0502020204030204" pitchFamily="34" charset="0"/>
                <a:cs typeface="Times New Roman"/>
              </a:rPr>
              <a:t>El </a:t>
            </a:r>
            <a:r>
              <a:rPr lang="es" sz="2400" b="1" i="0" u="none" baseline="0" dirty="0">
                <a:solidFill>
                  <a:srgbClr val="92D050"/>
                </a:solidFill>
                <a:latin typeface="+mn-lt"/>
                <a:ea typeface="Calibri" panose="020F0502020204030204" pitchFamily="34" charset="0"/>
                <a:cs typeface="Times New Roman"/>
              </a:rPr>
              <a:t>gobierno de Sierra Leona </a:t>
            </a:r>
            <a:r>
              <a:rPr lang="es" sz="2400" b="1" i="0" u="none" baseline="0" dirty="0">
                <a:solidFill>
                  <a:srgbClr val="00B0F0"/>
                </a:solidFill>
                <a:latin typeface="+mn-lt"/>
                <a:ea typeface="Calibri" panose="020F0502020204030204" pitchFamily="34" charset="0"/>
                <a:cs typeface="Times New Roman"/>
              </a:rPr>
              <a:t>aumenta la inversión</a:t>
            </a:r>
            <a:r>
              <a:rPr lang="es" sz="2400" b="1" i="0" u="none" baseline="0" dirty="0">
                <a:solidFill>
                  <a:schemeClr val="tx1"/>
                </a:solidFill>
                <a:latin typeface="+mn-lt"/>
                <a:ea typeface="Calibri" panose="020F0502020204030204" pitchFamily="34" charset="0"/>
                <a:cs typeface="Times New Roman"/>
              </a:rPr>
              <a:t> en salud maternoinfantil en un </a:t>
            </a:r>
            <a:r>
              <a:rPr lang="es" sz="2400" b="1" i="0" u="none" baseline="0" dirty="0">
                <a:solidFill>
                  <a:srgbClr val="FFC000"/>
                </a:solidFill>
                <a:latin typeface="+mn-lt"/>
                <a:ea typeface="Calibri" panose="020F0502020204030204" pitchFamily="34" charset="0"/>
                <a:cs typeface="Times New Roman"/>
              </a:rPr>
              <a:t>30 %</a:t>
            </a:r>
            <a:r>
              <a:rPr lang="es" sz="2400" b="1" i="0" u="none" baseline="0" dirty="0">
                <a:solidFill>
                  <a:schemeClr val="tx1"/>
                </a:solidFill>
                <a:latin typeface="+mn-lt"/>
                <a:ea typeface="Calibri" panose="020F0502020204030204" pitchFamily="34" charset="0"/>
                <a:cs typeface="Times New Roman"/>
              </a:rPr>
              <a:t> del presupuesto anual de salud para el </a:t>
            </a:r>
            <a:r>
              <a:rPr lang="es" sz="2400" b="1" i="0" u="none" baseline="0" dirty="0">
                <a:solidFill>
                  <a:srgbClr val="7030A0"/>
                </a:solidFill>
                <a:latin typeface="+mn-lt"/>
                <a:ea typeface="Calibri" panose="020F0502020204030204" pitchFamily="34" charset="0"/>
                <a:cs typeface="Times New Roman"/>
              </a:rPr>
              <a:t>2015.</a:t>
            </a:r>
            <a:r>
              <a:rPr lang="es" sz="2400" b="1" i="0" u="none" baseline="0" dirty="0">
                <a:solidFill>
                  <a:schemeClr val="tx1"/>
                </a:solidFill>
                <a:latin typeface="+mn-lt"/>
                <a:ea typeface="Calibri" panose="020F0502020204030204" pitchFamily="34" charset="0"/>
                <a:cs typeface="Times New Roman"/>
              </a:rPr>
              <a:t>”</a:t>
            </a:r>
            <a:endParaRPr lang="es" sz="2400" b="0" dirty="0">
              <a:solidFill>
                <a:schemeClr val="tx1"/>
              </a:solidFill>
              <a:latin typeface="+mn-lt"/>
              <a:ea typeface="Calibri" panose="020F0502020204030204" pitchFamily="34" charset="0"/>
              <a:cs typeface="Times New Roman"/>
            </a:endParaRPr>
          </a:p>
          <a:p>
            <a:pPr lvl="0" algn="ctr" rtl="0">
              <a:spcAft>
                <a:spcPts val="0"/>
              </a:spcAft>
            </a:pPr>
            <a:endParaRPr lang="es" sz="2400" dirty="0">
              <a:solidFill>
                <a:schemeClr val="tx1"/>
              </a:solidFill>
              <a:latin typeface="+mn-lt"/>
              <a:cs typeface="Times New Roman" panose="02020603050405020304" pitchFamily="18" charset="0"/>
            </a:endParaRPr>
          </a:p>
          <a:p>
            <a:pPr algn="l" rtl="0"/>
            <a:r>
              <a:rPr lang="es" sz="2400" b="1" i="0" u="none" baseline="0" dirty="0">
                <a:latin typeface="+mn-lt"/>
                <a:cs typeface="Times New Roman"/>
              </a:rPr>
              <a:t>Actividad: </a:t>
            </a:r>
            <a:r>
              <a:rPr lang="es" sz="2400" b="0" i="0" u="none" baseline="0" dirty="0">
                <a:solidFill>
                  <a:schemeClr val="tx1"/>
                </a:solidFill>
                <a:latin typeface="+mn-lt"/>
                <a:cs typeface="Times New Roman"/>
              </a:rPr>
              <a:t>En grupos de trabajo, revisen la meta de la incidencia política en la educación de los refugiados y creen dos objetivos SMART con su árbol de soluciones.</a:t>
            </a:r>
            <a:endParaRPr lang="es" sz="2400" b="0" dirty="0">
              <a:solidFill>
                <a:schemeClr val="tx1"/>
              </a:solidFill>
              <a:latin typeface="+mn-lt"/>
              <a:cs typeface="Times New Roman"/>
            </a:endParaRPr>
          </a:p>
          <a:p>
            <a:pPr algn="ctr" rtl="0">
              <a:spcAft>
                <a:spcPts val="0"/>
              </a:spcAft>
            </a:pPr>
            <a:endParaRPr lang="es" sz="2800" b="0" dirty="0">
              <a:solidFill>
                <a:schemeClr val="tx1"/>
              </a:solidFill>
              <a:latin typeface="+mn-lt"/>
              <a:cs typeface="Times New Roman" panose="02020603050405020304" pitchFamily="18" charset="0"/>
            </a:endParaRPr>
          </a:p>
          <a:p>
            <a:pPr algn="l" rtl="0">
              <a:spcAft>
                <a:spcPts val="0"/>
              </a:spcAft>
            </a:pPr>
            <a:endParaRPr lang="es" sz="2800" b="0" dirty="0">
              <a:solidFill>
                <a:schemeClr val="tx1"/>
              </a:solidFill>
              <a:latin typeface="+mn-lt"/>
              <a:cs typeface="Times New Roman" panose="02020603050405020304" pitchFamily="18" charset="0"/>
            </a:endParaRPr>
          </a:p>
        </p:txBody>
      </p:sp>
      <p:sp>
        <p:nvSpPr>
          <p:cNvPr id="2" name="Text Placeholder 1">
            <a:extLst>
              <a:ext uri="{FF2B5EF4-FFF2-40B4-BE49-F238E27FC236}">
                <a16:creationId xmlns:a16="http://schemas.microsoft.com/office/drawing/2014/main" id="{875C7083-E787-4132-98FA-1FDFBE212F2D}"/>
              </a:ext>
            </a:extLst>
          </p:cNvPr>
          <p:cNvSpPr>
            <a:spLocks noGrp="1"/>
          </p:cNvSpPr>
          <p:nvPr>
            <p:ph type="body" sz="quarter" idx="14"/>
          </p:nvPr>
        </p:nvSpPr>
        <p:spPr/>
        <p:txBody>
          <a:bodyPr>
            <a:normAutofit lnSpcReduction="10000"/>
          </a:bodyPr>
          <a:lstStyle/>
          <a:p>
            <a:pPr algn="l" rtl="0"/>
            <a:r>
              <a:rPr lang="es" sz="2400" b="0" i="0" u="none" baseline="0"/>
              <a:t>Objetivos SMART de incidencia política</a:t>
            </a:r>
            <a:endParaRPr lang="es" dirty="0"/>
          </a:p>
        </p:txBody>
      </p:sp>
      <p:sp>
        <p:nvSpPr>
          <p:cNvPr id="8" name="TextBox 7"/>
          <p:cNvSpPr txBox="1"/>
          <p:nvPr/>
        </p:nvSpPr>
        <p:spPr>
          <a:xfrm>
            <a:off x="7380312" y="238140"/>
            <a:ext cx="1362645"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3</a:t>
            </a:r>
          </a:p>
        </p:txBody>
      </p:sp>
    </p:spTree>
    <p:extLst>
      <p:ext uri="{BB962C8B-B14F-4D97-AF65-F5344CB8AC3E}">
        <p14:creationId xmlns:p14="http://schemas.microsoft.com/office/powerpoint/2010/main" val="757069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a:bodyPr>
          <a:lstStyle/>
          <a:p>
            <a:pPr algn="l" rtl="0"/>
            <a:r>
              <a:rPr lang="es" sz="3600" b="1" i="0" u="none" baseline="0">
                <a:latin typeface="+mn-lt"/>
                <a:ea typeface="+mn-lt"/>
                <a:cs typeface="+mn-lt"/>
                <a:sym typeface="+mn-lt"/>
              </a:rPr>
              <a:t>Sesión 2.3 </a:t>
            </a:r>
            <a:r>
              <a:rPr lang="es" sz="3600" b="0" i="0" u="none" baseline="0">
                <a:latin typeface="+mn-lt"/>
                <a:ea typeface="+mn-lt"/>
                <a:cs typeface="+mn-lt"/>
                <a:sym typeface="+mn-lt"/>
              </a:rPr>
              <a:t>	</a:t>
            </a:r>
            <a:r>
              <a:rPr lang="es" sz="3600" b="1" i="0" u="none" baseline="0">
                <a:latin typeface="+mn-lt"/>
                <a:ea typeface="+mn-lt"/>
                <a:cs typeface="+mn-lt"/>
                <a:sym typeface="+mn-lt"/>
              </a:rPr>
              <a:t>¿QUIÉN puede lograrlo? </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31</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a:xfrm>
            <a:off x="429768" y="1196752"/>
            <a:ext cx="8275320" cy="4544568"/>
          </a:xfrm>
        </p:spPr>
        <p:txBody>
          <a:bodyPr vert="horz" lIns="0" tIns="0" rIns="0" bIns="0" rtlCol="0" anchor="t">
            <a:noAutofit/>
          </a:bodyPr>
          <a:lstStyle/>
          <a:p>
            <a:pPr lvl="0" algn="l" rtl="0">
              <a:lnSpc>
                <a:spcPct val="150000"/>
              </a:lnSpc>
              <a:spcAft>
                <a:spcPts val="0"/>
              </a:spcAft>
            </a:pPr>
            <a:r>
              <a:rPr lang="es" sz="2200" b="1" i="0" u="none" baseline="0" dirty="0">
                <a:solidFill>
                  <a:schemeClr val="tx2"/>
                </a:solidFill>
                <a:ea typeface="Calibri" panose="020F0502020204030204" pitchFamily="34" charset="0"/>
                <a:cs typeface="Times New Roman" panose="02020603050405020304" pitchFamily="18" charset="0"/>
              </a:rPr>
              <a:t>Objetivos de la sesión:</a:t>
            </a:r>
          </a:p>
          <a:p>
            <a:pPr marL="457200" lvl="0" indent="-457200" algn="just" rtl="0">
              <a:buFont typeface="Arial" panose="020B0604020202020204" pitchFamily="34" charset="0"/>
              <a:buChar char="•"/>
            </a:pPr>
            <a:r>
              <a:rPr lang="es" sz="2200" b="0" i="0" u="none" baseline="0" dirty="0"/>
              <a:t>Entender cómo mapear y analizar el proceso de políticas.</a:t>
            </a:r>
          </a:p>
          <a:p>
            <a:pPr marL="457200" lvl="0" indent="-457200" algn="just" rtl="0">
              <a:buFont typeface="Arial" panose="020B0604020202020204" pitchFamily="34" charset="0"/>
              <a:buChar char="•"/>
            </a:pPr>
            <a:r>
              <a:rPr lang="es" sz="2200" b="0" i="0" u="none" baseline="0" dirty="0"/>
              <a:t>Comprender las relaciones de poder asociadas al cambio de políticas y el papel que desempeña la sociedad civil para influir en su formulación y aplicación.</a:t>
            </a:r>
          </a:p>
          <a:p>
            <a:pPr marL="457200" indent="-457200" algn="just" rtl="0">
              <a:buFont typeface="Arial" panose="020B0604020202020204" pitchFamily="34" charset="0"/>
              <a:buChar char="•"/>
            </a:pPr>
            <a:r>
              <a:rPr lang="es" sz="2200" b="0" i="0" u="none" baseline="0" dirty="0"/>
              <a:t>Comprender cómo identificar a los destinatarios fundamentales de la incidencia política.</a:t>
            </a:r>
          </a:p>
          <a:p>
            <a:pPr lvl="0" algn="l" rtl="0"/>
            <a:r>
              <a:rPr lang="es" sz="2200" b="1" i="0" u="none" baseline="0" dirty="0">
                <a:solidFill>
                  <a:schemeClr val="tx2"/>
                </a:solidFill>
                <a:ea typeface="Calibri" panose="020F0502020204030204" pitchFamily="34" charset="0"/>
                <a:cs typeface="Times New Roman" panose="02020603050405020304" pitchFamily="18" charset="0"/>
              </a:rPr>
              <a:t>Resultado de la sesión:</a:t>
            </a:r>
          </a:p>
          <a:p>
            <a:pPr marL="457200" lvl="0" indent="-457200" algn="l" rtl="0">
              <a:buFont typeface="Arial" panose="020B0604020202020204" pitchFamily="34" charset="0"/>
              <a:buChar char="•"/>
            </a:pPr>
            <a:r>
              <a:rPr lang="es" sz="2200" b="0" i="0" u="none" baseline="0" dirty="0">
                <a:ea typeface="Calibri" panose="020F0502020204030204" pitchFamily="34" charset="0"/>
                <a:cs typeface="Times New Roman"/>
              </a:rPr>
              <a:t>Mapa del proceso de las políticas, análisis de las partes interesadas, cuadrícula de mapeo del poder. </a:t>
            </a:r>
          </a:p>
          <a:p>
            <a:pPr marL="457200" lvl="0" indent="-457200" algn="l" rtl="0">
              <a:buFont typeface="Arial" panose="020B0604020202020204" pitchFamily="34" charset="0"/>
              <a:buChar char="•"/>
            </a:pPr>
            <a:r>
              <a:rPr lang="es" sz="2200" b="0" i="0" u="none" baseline="0" dirty="0">
                <a:ea typeface="Calibri" panose="020F0502020204030204" pitchFamily="34" charset="0"/>
                <a:cs typeface="Times New Roman"/>
              </a:rPr>
              <a:t>Identificación de los destinatarios principales y secundarios de la incidencia política.</a:t>
            </a:r>
          </a:p>
        </p:txBody>
      </p:sp>
    </p:spTree>
    <p:extLst>
      <p:ext uri="{BB962C8B-B14F-4D97-AF65-F5344CB8AC3E}">
        <p14:creationId xmlns:p14="http://schemas.microsoft.com/office/powerpoint/2010/main" val="3680195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6955677" cy="506900"/>
          </a:xfrm>
        </p:spPr>
        <p:txBody>
          <a:bodyPr>
            <a:normAutofit/>
          </a:bodyPr>
          <a:lstStyle/>
          <a:p>
            <a:pPr algn="l" rtl="0"/>
            <a:r>
              <a:rPr lang="es" sz="2400" b="1" i="0" u="none" baseline="0" dirty="0"/>
              <a:t>Identificar a los destinatarios de la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32</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0" algn="l" rtl="0">
              <a:spcAft>
                <a:spcPts val="0"/>
              </a:spcAft>
            </a:pPr>
            <a:r>
              <a:rPr lang="es" sz="2800" b="0" i="0" u="none" baseline="0" dirty="0">
                <a:solidFill>
                  <a:schemeClr val="tx1"/>
                </a:solidFill>
                <a:latin typeface="+mn-lt"/>
                <a:ea typeface="Calibri" panose="020F0502020204030204" pitchFamily="34" charset="0"/>
                <a:cs typeface="Times New Roman" panose="02020603050405020304" pitchFamily="18" charset="0"/>
              </a:rPr>
              <a:t>Para avanzar en su programación de incidencia política, debe tener en cuenta lo siguiente:</a:t>
            </a:r>
          </a:p>
          <a:p>
            <a:pPr lvl="0" algn="l" rtl="0">
              <a:spcAft>
                <a:spcPts val="0"/>
              </a:spcAft>
            </a:pP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ea typeface="Calibri" panose="020F0502020204030204" pitchFamily="34" charset="0"/>
                <a:cs typeface="Times New Roman" panose="02020603050405020304" pitchFamily="18" charset="0"/>
              </a:rPr>
              <a:t>¿</a:t>
            </a:r>
            <a:r>
              <a:rPr lang="es" sz="2800" b="1" i="0" u="none" baseline="0" dirty="0">
                <a:solidFill>
                  <a:schemeClr val="tx1"/>
                </a:solidFill>
                <a:ea typeface="Calibri" panose="020F0502020204030204" pitchFamily="34" charset="0"/>
                <a:cs typeface="Times New Roman" panose="02020603050405020304" pitchFamily="18" charset="0"/>
              </a:rPr>
              <a:t>Cómo</a:t>
            </a:r>
            <a:r>
              <a:rPr lang="es" sz="2800" b="0" i="0" u="none" baseline="0" dirty="0">
                <a:solidFill>
                  <a:schemeClr val="tx1"/>
                </a:solidFill>
                <a:ea typeface="Calibri" panose="020F0502020204030204" pitchFamily="34" charset="0"/>
                <a:cs typeface="Times New Roman" panose="02020603050405020304" pitchFamily="18" charset="0"/>
              </a:rPr>
              <a:t> se toman las decisiones políticas con respecto a la educación de los refugiados?</a:t>
            </a:r>
          </a:p>
          <a:p>
            <a:pPr marL="342900" lvl="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panose="02020603050405020304" pitchFamily="18" charset="0"/>
              </a:rPr>
              <a:t>¿</a:t>
            </a:r>
            <a:r>
              <a:rPr lang="es" sz="2800" b="1" i="0" u="none" baseline="0" dirty="0">
                <a:solidFill>
                  <a:schemeClr val="tx1"/>
                </a:solidFill>
                <a:latin typeface="+mn-lt"/>
                <a:ea typeface="Calibri" panose="020F0502020204030204" pitchFamily="34" charset="0"/>
                <a:cs typeface="Times New Roman" panose="02020603050405020304" pitchFamily="18" charset="0"/>
              </a:rPr>
              <a:t>Quién</a:t>
            </a:r>
            <a:r>
              <a:rPr lang="es" sz="2800" b="0" i="0" u="none" baseline="0" dirty="0">
                <a:solidFill>
                  <a:schemeClr val="tx1"/>
                </a:solidFill>
                <a:latin typeface="+mn-lt"/>
                <a:ea typeface="Calibri" panose="020F0502020204030204" pitchFamily="34" charset="0"/>
                <a:cs typeface="Times New Roman" panose="02020603050405020304" pitchFamily="18" charset="0"/>
              </a:rPr>
              <a:t> tiene la facultad de hacer cambios? </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ea typeface="Calibri" panose="020F0502020204030204" pitchFamily="34" charset="0"/>
                <a:cs typeface="Times New Roman" panose="02020603050405020304" pitchFamily="18" charset="0"/>
              </a:rPr>
              <a:t>¿</a:t>
            </a:r>
            <a:r>
              <a:rPr lang="es" sz="2800" b="1" i="0" u="none" baseline="0" dirty="0">
                <a:solidFill>
                  <a:schemeClr val="tx1"/>
                </a:solidFill>
                <a:ea typeface="Calibri" panose="020F0502020204030204" pitchFamily="34" charset="0"/>
                <a:cs typeface="Times New Roman" panose="02020603050405020304" pitchFamily="18" charset="0"/>
              </a:rPr>
              <a:t>Cuáles</a:t>
            </a:r>
            <a:r>
              <a:rPr lang="es" sz="2800" b="0" i="0" u="none" baseline="0" dirty="0">
                <a:solidFill>
                  <a:schemeClr val="tx1"/>
                </a:solidFill>
                <a:ea typeface="Calibri" panose="020F0502020204030204" pitchFamily="34" charset="0"/>
                <a:cs typeface="Times New Roman" panose="02020603050405020304" pitchFamily="18" charset="0"/>
              </a:rPr>
              <a:t> son las oportunidades que tiene SC para influir en este proceso?</a:t>
            </a:r>
          </a:p>
          <a:p>
            <a:pPr marL="342900" lvl="0" indent="-342900" algn="l" rtl="0">
              <a:spcAft>
                <a:spcPts val="0"/>
              </a:spcAft>
              <a:buFont typeface="Symbol" panose="05050102010706020507" pitchFamily="18" charset="2"/>
              <a:buChar char=""/>
            </a:pPr>
            <a:endParaRPr lang="es" sz="2800" b="0" dirty="0">
              <a:solidFill>
                <a:schemeClr val="tx1"/>
              </a:solidFill>
              <a:latin typeface="+mn-lt"/>
              <a:ea typeface="Calibri" panose="020F0502020204030204" pitchFamily="34" charset="0"/>
              <a:cs typeface="Times New Roman" panose="02020603050405020304" pitchFamily="18" charset="0"/>
            </a:endParaRPr>
          </a:p>
        </p:txBody>
      </p:sp>
      <p:sp>
        <p:nvSpPr>
          <p:cNvPr id="2" name="Text Placeholder 1">
            <a:extLst>
              <a:ext uri="{FF2B5EF4-FFF2-40B4-BE49-F238E27FC236}">
                <a16:creationId xmlns:a16="http://schemas.microsoft.com/office/drawing/2014/main" id="{D31967D8-167D-4362-B818-58B3A0434EA0}"/>
              </a:ext>
            </a:extLst>
          </p:cNvPr>
          <p:cNvSpPr>
            <a:spLocks noGrp="1"/>
          </p:cNvSpPr>
          <p:nvPr>
            <p:ph type="body" sz="quarter" idx="14"/>
          </p:nvPr>
        </p:nvSpPr>
        <p:spPr/>
        <p:txBody>
          <a:bodyPr>
            <a:normAutofit lnSpcReduction="10000"/>
          </a:bodyPr>
          <a:lstStyle/>
          <a:p>
            <a:pPr algn="l" rtl="0"/>
            <a:r>
              <a:rPr lang="es" sz="2400" b="0" i="0" u="none" baseline="0"/>
              <a:t>Entender la política y el poder</a:t>
            </a:r>
            <a:endParaRPr lang="es" dirty="0"/>
          </a:p>
        </p:txBody>
      </p:sp>
      <p:sp>
        <p:nvSpPr>
          <p:cNvPr id="8" name="TextBox 7"/>
          <p:cNvSpPr txBox="1"/>
          <p:nvPr/>
        </p:nvSpPr>
        <p:spPr>
          <a:xfrm>
            <a:off x="7380312" y="238140"/>
            <a:ext cx="1512168"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4</a:t>
            </a:r>
          </a:p>
        </p:txBody>
      </p:sp>
    </p:spTree>
    <p:extLst>
      <p:ext uri="{BB962C8B-B14F-4D97-AF65-F5344CB8AC3E}">
        <p14:creationId xmlns:p14="http://schemas.microsoft.com/office/powerpoint/2010/main" val="14094364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12F4B02-CB56-4C67-8EC6-E5C325E978F7}"/>
              </a:ext>
            </a:extLst>
          </p:cNvPr>
          <p:cNvSpPr>
            <a:spLocks noGrp="1"/>
          </p:cNvSpPr>
          <p:nvPr>
            <p:ph type="body" sz="quarter" idx="13"/>
          </p:nvPr>
        </p:nvSpPr>
        <p:spPr/>
        <p:txBody>
          <a:bodyPr vert="horz" lIns="0" tIns="0" rIns="0" bIns="0" rtlCol="0" anchor="t">
            <a:noAutofit/>
          </a:bodyPr>
          <a:lstStyle/>
          <a:p>
            <a:pPr algn="l" rtl="0"/>
            <a:r>
              <a:rPr lang="es" sz="2800" b="1" i="0" u="none" baseline="0" dirty="0">
                <a:solidFill>
                  <a:schemeClr val="tx1"/>
                </a:solidFill>
              </a:rPr>
              <a:t>Destinatarios principales:</a:t>
            </a:r>
          </a:p>
          <a:p>
            <a:pPr marL="285750" indent="-285750" algn="l" rtl="0">
              <a:buFont typeface="Arial" panose="020B0604020202020204" pitchFamily="34" charset="0"/>
              <a:buChar char="•"/>
            </a:pPr>
            <a:r>
              <a:rPr lang="es" sz="2800" b="0" i="0" u="none" baseline="0" dirty="0">
                <a:solidFill>
                  <a:schemeClr val="tx1"/>
                </a:solidFill>
              </a:rPr>
              <a:t>Personas con autoridad para cambiar directamente la política y las leyes de educación de los refugiados, por ejemplo: ministros, Estados miembros/donantes.</a:t>
            </a:r>
          </a:p>
          <a:p>
            <a:pPr algn="l" rtl="0"/>
            <a:r>
              <a:rPr lang="es" sz="2800" b="1" i="0" u="none" baseline="0" dirty="0">
                <a:solidFill>
                  <a:schemeClr val="tx1"/>
                </a:solidFill>
              </a:rPr>
              <a:t>Destinatarios secundarios </a:t>
            </a:r>
            <a:r>
              <a:rPr lang="es" sz="2800" b="0" i="0" u="none" baseline="0" dirty="0">
                <a:solidFill>
                  <a:schemeClr val="tx1"/>
                </a:solidFill>
              </a:rPr>
              <a:t>o</a:t>
            </a:r>
            <a:r>
              <a:rPr lang="es" sz="2800" b="1" i="0" u="none" baseline="0" dirty="0">
                <a:solidFill>
                  <a:schemeClr val="tx1"/>
                </a:solidFill>
              </a:rPr>
              <a:t> "influenciadores":</a:t>
            </a:r>
          </a:p>
          <a:p>
            <a:pPr marL="285750" indent="-285750" algn="l" rtl="0">
              <a:buFont typeface="Arial" panose="020B0604020202020204" pitchFamily="34" charset="0"/>
              <a:buChar char="•"/>
            </a:pPr>
            <a:r>
              <a:rPr lang="es" sz="2800" b="0" i="0" u="none" baseline="0" dirty="0">
                <a:solidFill>
                  <a:schemeClr val="tx1"/>
                </a:solidFill>
              </a:rPr>
              <a:t>Personas que tienen la capacidad de influir en los destinatarios principales, por ejemplo: funcionarios, asesores, medios de comunicación, celebridades, votantes, Estados miembros/donantes.</a:t>
            </a:r>
          </a:p>
          <a:p>
            <a:endParaRPr lang="es" sz="2800" dirty="0"/>
          </a:p>
          <a:p>
            <a:endParaRPr lang="es" dirty="0"/>
          </a:p>
          <a:p>
            <a:endParaRPr lang="es" dirty="0"/>
          </a:p>
          <a:p>
            <a:pPr marL="285750" indent="-285750" algn="l" rtl="0">
              <a:buFont typeface="Arial" panose="020B0604020202020204" pitchFamily="34" charset="0"/>
              <a:buChar char="•"/>
            </a:pPr>
            <a:endParaRPr lang="es" dirty="0"/>
          </a:p>
        </p:txBody>
      </p:sp>
      <p:sp>
        <p:nvSpPr>
          <p:cNvPr id="2" name="Title 1">
            <a:extLst>
              <a:ext uri="{FF2B5EF4-FFF2-40B4-BE49-F238E27FC236}">
                <a16:creationId xmlns:a16="http://schemas.microsoft.com/office/drawing/2014/main" id="{6282CD8E-F64C-4677-99F0-ACE1F21F2FBD}"/>
              </a:ext>
            </a:extLst>
          </p:cNvPr>
          <p:cNvSpPr>
            <a:spLocks noGrp="1"/>
          </p:cNvSpPr>
          <p:nvPr>
            <p:ph type="title"/>
          </p:nvPr>
        </p:nvSpPr>
        <p:spPr>
          <a:xfrm>
            <a:off x="424634" y="202995"/>
            <a:ext cx="6811662" cy="506900"/>
          </a:xfrm>
        </p:spPr>
        <p:txBody>
          <a:bodyPr vert="horz" lIns="0" tIns="0" rIns="0" bIns="0" rtlCol="0" anchor="ctr">
            <a:noAutofit/>
          </a:bodyPr>
          <a:lstStyle/>
          <a:p>
            <a:pPr algn="l" rtl="0"/>
            <a:r>
              <a:rPr lang="es" sz="2400" b="1" i="0" u="none" baseline="0" dirty="0"/>
              <a:t>Identificar a los destinatarios de la incidencia política</a:t>
            </a:r>
          </a:p>
        </p:txBody>
      </p:sp>
      <p:sp>
        <p:nvSpPr>
          <p:cNvPr id="3" name="Date Placeholder 2">
            <a:extLst>
              <a:ext uri="{FF2B5EF4-FFF2-40B4-BE49-F238E27FC236}">
                <a16:creationId xmlns:a16="http://schemas.microsoft.com/office/drawing/2014/main" id="{E74DCEE6-826B-45A4-8CA8-59E4A845AF8B}"/>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67A7E90C-EB44-4FB6-9703-1FC7FCCBE084}"/>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72C594C9-1545-468B-BD86-38B8B8A399AC}"/>
              </a:ext>
            </a:extLst>
          </p:cNvPr>
          <p:cNvSpPr>
            <a:spLocks noGrp="1"/>
          </p:cNvSpPr>
          <p:nvPr>
            <p:ph type="sldNum" sz="quarter" idx="12"/>
          </p:nvPr>
        </p:nvSpPr>
        <p:spPr/>
        <p:txBody>
          <a:bodyPr/>
          <a:lstStyle/>
          <a:p>
            <a:pPr algn="r" rtl="0"/>
            <a:fld id="{C3FDE51E-0052-334C-A4B2-C567FE9F326F}" type="slidenum">
              <a:rPr/>
              <a:pPr/>
              <a:t>33</a:t>
            </a:fld>
            <a:endParaRPr lang="es"/>
          </a:p>
        </p:txBody>
      </p:sp>
      <p:sp>
        <p:nvSpPr>
          <p:cNvPr id="7" name="Text Placeholder 6">
            <a:extLst>
              <a:ext uri="{FF2B5EF4-FFF2-40B4-BE49-F238E27FC236}">
                <a16:creationId xmlns:a16="http://schemas.microsoft.com/office/drawing/2014/main" id="{E11A550B-823B-4250-9EAD-FCD12D41D170}"/>
              </a:ext>
            </a:extLst>
          </p:cNvPr>
          <p:cNvSpPr>
            <a:spLocks noGrp="1"/>
          </p:cNvSpPr>
          <p:nvPr>
            <p:ph type="body" sz="quarter" idx="14"/>
          </p:nvPr>
        </p:nvSpPr>
        <p:spPr/>
        <p:txBody>
          <a:bodyPr vert="horz" lIns="0" tIns="0" rIns="0" bIns="0" rtlCol="0" anchor="t">
            <a:normAutofit lnSpcReduction="10000"/>
          </a:bodyPr>
          <a:lstStyle/>
          <a:p>
            <a:pPr algn="l" rtl="0"/>
            <a:r>
              <a:rPr lang="es" b="0" i="0" u="none" baseline="0" dirty="0"/>
              <a:t>¿Quién </a:t>
            </a:r>
            <a:r>
              <a:rPr lang="es" sz="2400" b="0" i="0" u="none" baseline="0" dirty="0"/>
              <a:t>tiene</a:t>
            </a:r>
            <a:r>
              <a:rPr lang="es" b="0" i="0" u="none" baseline="0" dirty="0"/>
              <a:t> la facultad de hacer cambios?</a:t>
            </a:r>
          </a:p>
        </p:txBody>
      </p:sp>
      <p:sp>
        <p:nvSpPr>
          <p:cNvPr id="8" name="TextBox 7"/>
          <p:cNvSpPr txBox="1"/>
          <p:nvPr/>
        </p:nvSpPr>
        <p:spPr>
          <a:xfrm>
            <a:off x="7380312" y="238140"/>
            <a:ext cx="1423721"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4</a:t>
            </a:r>
          </a:p>
        </p:txBody>
      </p:sp>
    </p:spTree>
    <p:extLst>
      <p:ext uri="{BB962C8B-B14F-4D97-AF65-F5344CB8AC3E}">
        <p14:creationId xmlns:p14="http://schemas.microsoft.com/office/powerpoint/2010/main" val="13425135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7060877" cy="506900"/>
          </a:xfrm>
        </p:spPr>
        <p:txBody>
          <a:bodyPr>
            <a:normAutofit fontScale="90000"/>
          </a:bodyPr>
          <a:lstStyle/>
          <a:p>
            <a:pPr algn="l" rtl="0"/>
            <a:r>
              <a:rPr lang="es" sz="2800" b="1" i="0" u="none" baseline="0"/>
              <a:t>Identificar a los destinatarios de incidencia política</a:t>
            </a:r>
            <a:endParaRPr lang="es" sz="2800" b="0" dirty="0"/>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34</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372617"/>
            <a:ext cx="8275320" cy="4709160"/>
          </a:xfrm>
        </p:spPr>
        <p:txBody>
          <a:bodyPr/>
          <a:lstStyle/>
          <a:p>
            <a:pPr lvl="0" algn="l" rtl="0">
              <a:spcAft>
                <a:spcPts val="0"/>
              </a:spcAft>
            </a:pPr>
            <a:r>
              <a:rPr lang="es" sz="2500" b="0" i="0" u="none" baseline="0" dirty="0">
                <a:solidFill>
                  <a:schemeClr val="tx1"/>
                </a:solidFill>
                <a:latin typeface="+mn-lt"/>
                <a:ea typeface="Calibri" panose="020F0502020204030204" pitchFamily="34" charset="0"/>
                <a:cs typeface="Times New Roman" panose="02020603050405020304" pitchFamily="18" charset="0"/>
              </a:rPr>
              <a:t>La formulación de políticas difiere en cada país, pero a menudo consta de cinco pasos:</a:t>
            </a:r>
          </a:p>
          <a:p>
            <a:pPr lvl="0" algn="l" rtl="0">
              <a:spcAft>
                <a:spcPts val="0"/>
              </a:spcAft>
            </a:pPr>
            <a:endParaRPr lang="es" sz="2800" b="0" dirty="0">
              <a:solidFill>
                <a:schemeClr val="tx1"/>
              </a:solidFill>
              <a:latin typeface="+mn-lt"/>
              <a:ea typeface="Calibri" panose="020F0502020204030204" pitchFamily="34" charset="0"/>
              <a:cs typeface="Times New Roman" panose="02020603050405020304" pitchFamily="18" charset="0"/>
            </a:endParaRPr>
          </a:p>
        </p:txBody>
      </p:sp>
      <p:sp>
        <p:nvSpPr>
          <p:cNvPr id="2" name="Text Placeholder 1">
            <a:extLst>
              <a:ext uri="{FF2B5EF4-FFF2-40B4-BE49-F238E27FC236}">
                <a16:creationId xmlns:a16="http://schemas.microsoft.com/office/drawing/2014/main" id="{B8CA0762-DBA3-4DA0-A298-B3365C81CFC2}"/>
              </a:ext>
            </a:extLst>
          </p:cNvPr>
          <p:cNvSpPr>
            <a:spLocks noGrp="1"/>
          </p:cNvSpPr>
          <p:nvPr>
            <p:ph type="body" sz="quarter" idx="14"/>
          </p:nvPr>
        </p:nvSpPr>
        <p:spPr/>
        <p:txBody>
          <a:bodyPr>
            <a:normAutofit lnSpcReduction="10000"/>
          </a:bodyPr>
          <a:lstStyle/>
          <a:p>
            <a:pPr algn="l" rtl="0"/>
            <a:r>
              <a:rPr lang="es" sz="2400" b="0" i="0" u="none" baseline="0" dirty="0"/>
              <a:t>La formulación de políticas</a:t>
            </a:r>
            <a:endParaRPr lang="es" dirty="0"/>
          </a:p>
        </p:txBody>
      </p:sp>
      <p:graphicFrame>
        <p:nvGraphicFramePr>
          <p:cNvPr id="7" name="Diagram 6">
            <a:extLst>
              <a:ext uri="{FF2B5EF4-FFF2-40B4-BE49-F238E27FC236}">
                <a16:creationId xmlns:a16="http://schemas.microsoft.com/office/drawing/2014/main" id="{4FEDF71D-386E-4967-8694-23EA24225603}"/>
              </a:ext>
            </a:extLst>
          </p:cNvPr>
          <p:cNvGraphicFramePr/>
          <p:nvPr>
            <p:extLst>
              <p:ext uri="{D42A27DB-BD31-4B8C-83A1-F6EECF244321}">
                <p14:modId xmlns:p14="http://schemas.microsoft.com/office/powerpoint/2010/main" val="432732443"/>
              </p:ext>
            </p:extLst>
          </p:nvPr>
        </p:nvGraphicFramePr>
        <p:xfrm>
          <a:off x="1389511" y="2285674"/>
          <a:ext cx="6096000" cy="3881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7485512" y="238140"/>
            <a:ext cx="1406968"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4</a:t>
            </a:r>
          </a:p>
        </p:txBody>
      </p:sp>
    </p:spTree>
    <p:extLst>
      <p:ext uri="{BB962C8B-B14F-4D97-AF65-F5344CB8AC3E}">
        <p14:creationId xmlns:p14="http://schemas.microsoft.com/office/powerpoint/2010/main" val="33915532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Bef>
                <a:spcPts val="1200"/>
              </a:spcBef>
              <a:spcAft>
                <a:spcPts val="1200"/>
              </a:spcAft>
            </a:pPr>
            <a:r>
              <a:rPr lang="es" sz="2800" b="0" i="0" u="none" baseline="0" dirty="0">
                <a:solidFill>
                  <a:schemeClr val="tx1"/>
                </a:solidFill>
                <a:latin typeface="+mn-lt"/>
                <a:ea typeface="Calibri" panose="020F0502020204030204" pitchFamily="34" charset="0"/>
                <a:cs typeface="Times New Roman"/>
              </a:rPr>
              <a:t>También hay que identificar los diferentes tipos de poder político en juego:</a:t>
            </a:r>
          </a:p>
          <a:p>
            <a:pPr marL="342900" indent="-342900" algn="l" rtl="0">
              <a:spcBef>
                <a:spcPts val="1200"/>
              </a:spcBef>
              <a:spcAft>
                <a:spcPts val="1200"/>
              </a:spcAft>
              <a:buFont typeface="Symbol" panose="05050102010706020507" pitchFamily="18" charset="2"/>
              <a:buChar char=""/>
            </a:pPr>
            <a:r>
              <a:rPr lang="es" sz="2800" b="1" i="0" u="none" baseline="0" dirty="0">
                <a:solidFill>
                  <a:schemeClr val="tx1"/>
                </a:solidFill>
                <a:ea typeface="Calibri" panose="020F0502020204030204" pitchFamily="34" charset="0"/>
                <a:cs typeface="Times New Roman" panose="02020603050405020304" pitchFamily="18" charset="0"/>
              </a:rPr>
              <a:t>Poder visible: </a:t>
            </a:r>
            <a:r>
              <a:rPr lang="es" sz="2800" b="0" i="0" u="none" baseline="0" dirty="0">
                <a:solidFill>
                  <a:schemeClr val="tx1"/>
                </a:solidFill>
                <a:ea typeface="Calibri" panose="020F0502020204030204" pitchFamily="34" charset="0"/>
                <a:cs typeface="Times New Roman" panose="02020603050405020304" pitchFamily="18" charset="0"/>
              </a:rPr>
              <a:t>reglas formales, procedimientos, instituciones, por ejemplo: elecciones, leyes, presupuestos y ministros.</a:t>
            </a:r>
          </a:p>
          <a:p>
            <a:pPr marL="342900" indent="-342900" algn="l" rtl="0">
              <a:spcBef>
                <a:spcPts val="1200"/>
              </a:spcBef>
              <a:spcAft>
                <a:spcPts val="1200"/>
              </a:spcAft>
              <a:buFont typeface="Symbol" panose="05050102010706020507" pitchFamily="18" charset="2"/>
              <a:buChar char=""/>
            </a:pPr>
            <a:r>
              <a:rPr lang="es" sz="2800" b="1" i="0" u="none" baseline="0" dirty="0">
                <a:solidFill>
                  <a:schemeClr val="tx1"/>
                </a:solidFill>
                <a:ea typeface="Calibri" panose="020F0502020204030204" pitchFamily="34" charset="0"/>
                <a:cs typeface="Times New Roman" panose="02020603050405020304" pitchFamily="18" charset="0"/>
              </a:rPr>
              <a:t>Poder oculto: </a:t>
            </a:r>
            <a:r>
              <a:rPr lang="es" sz="2800" b="0" i="0" u="none" baseline="0" dirty="0">
                <a:solidFill>
                  <a:schemeClr val="tx1"/>
                </a:solidFill>
                <a:ea typeface="Calibri" panose="020F0502020204030204" pitchFamily="34" charset="0"/>
                <a:cs typeface="Times New Roman" panose="02020603050405020304" pitchFamily="18" charset="0"/>
              </a:rPr>
              <a:t>¿cierta gente poderosa controla la agenda?</a:t>
            </a:r>
          </a:p>
          <a:p>
            <a:pPr marL="342900" indent="-342900" algn="l" rtl="0">
              <a:spcBef>
                <a:spcPts val="1200"/>
              </a:spcBef>
              <a:spcAft>
                <a:spcPts val="1200"/>
              </a:spcAft>
              <a:buFont typeface="Symbol" panose="05050102010706020507" pitchFamily="18" charset="2"/>
              <a:buChar char=""/>
            </a:pPr>
            <a:r>
              <a:rPr lang="es" sz="2800" b="1" i="0" u="none" baseline="0" dirty="0">
                <a:solidFill>
                  <a:schemeClr val="tx1"/>
                </a:solidFill>
                <a:ea typeface="Calibri" panose="020F0502020204030204" pitchFamily="34" charset="0"/>
                <a:cs typeface="Times New Roman" panose="02020603050405020304" pitchFamily="18" charset="0"/>
              </a:rPr>
              <a:t>Poder invisible: </a:t>
            </a:r>
            <a:r>
              <a:rPr lang="es" sz="2800" b="0" i="0" u="none" baseline="0" dirty="0">
                <a:solidFill>
                  <a:schemeClr val="tx1"/>
                </a:solidFill>
                <a:ea typeface="Calibri" panose="020F0502020204030204" pitchFamily="34" charset="0"/>
                <a:cs typeface="Times New Roman" panose="02020603050405020304" pitchFamily="18" charset="0"/>
              </a:rPr>
              <a:t>¿los valores, normas, creencias y actitudes culturales o sociales influyen en el asunto?</a:t>
            </a:r>
          </a:p>
          <a:p>
            <a:pPr marL="342900" lvl="0" indent="-342900" algn="l" rtl="0">
              <a:spcAft>
                <a:spcPts val="0"/>
              </a:spcAft>
              <a:buFont typeface="Symbol" panose="05050102010706020507" pitchFamily="18" charset="2"/>
              <a:buChar char=""/>
            </a:pPr>
            <a:endParaRPr lang="es" sz="2800" b="0" dirty="0">
              <a:solidFill>
                <a:schemeClr val="tx1"/>
              </a:solidFill>
              <a:latin typeface="+mn-lt"/>
              <a:ea typeface="Calibri" panose="020F0502020204030204" pitchFamily="34" charset="0"/>
              <a:cs typeface="Times New Roman" panose="02020603050405020304" pitchFamily="18" charset="0"/>
            </a:endParaRPr>
          </a:p>
        </p:txBody>
      </p:sp>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7027686" cy="506900"/>
          </a:xfrm>
        </p:spPr>
        <p:txBody>
          <a:bodyPr>
            <a:normAutofit fontScale="90000"/>
          </a:bodyPr>
          <a:lstStyle/>
          <a:p>
            <a:pPr algn="l" rtl="0"/>
            <a:r>
              <a:rPr lang="es" sz="2800" b="1" i="0" u="none" baseline="0" dirty="0"/>
              <a:t>Identificar a los destinatarios de la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35</a:t>
            </a:fld>
            <a:endParaRPr lang="es"/>
          </a:p>
        </p:txBody>
      </p:sp>
      <p:sp>
        <p:nvSpPr>
          <p:cNvPr id="2" name="Text Placeholder 1">
            <a:extLst>
              <a:ext uri="{FF2B5EF4-FFF2-40B4-BE49-F238E27FC236}">
                <a16:creationId xmlns:a16="http://schemas.microsoft.com/office/drawing/2014/main" id="{3026DFFB-1D56-4DBE-A937-F4FBC1A47C0B}"/>
              </a:ext>
            </a:extLst>
          </p:cNvPr>
          <p:cNvSpPr>
            <a:spLocks noGrp="1"/>
          </p:cNvSpPr>
          <p:nvPr>
            <p:ph type="body" sz="quarter" idx="14"/>
          </p:nvPr>
        </p:nvSpPr>
        <p:spPr/>
        <p:txBody>
          <a:bodyPr>
            <a:normAutofit lnSpcReduction="10000"/>
          </a:bodyPr>
          <a:lstStyle/>
          <a:p>
            <a:pPr algn="l" rtl="0"/>
            <a:r>
              <a:rPr lang="es" sz="2400" b="0" i="0" u="none" baseline="0"/>
              <a:t>Tipos de poder</a:t>
            </a:r>
            <a:endParaRPr lang="es" dirty="0"/>
          </a:p>
        </p:txBody>
      </p:sp>
      <p:sp>
        <p:nvSpPr>
          <p:cNvPr id="8" name="TextBox 7"/>
          <p:cNvSpPr txBox="1"/>
          <p:nvPr/>
        </p:nvSpPr>
        <p:spPr>
          <a:xfrm>
            <a:off x="7452320" y="238140"/>
            <a:ext cx="1434653" cy="830997"/>
          </a:xfrm>
          <a:prstGeom prst="rect">
            <a:avLst/>
          </a:prstGeom>
          <a:noFill/>
          <a:ln>
            <a:solidFill>
              <a:schemeClr val="tx1"/>
            </a:solidFill>
          </a:ln>
        </p:spPr>
        <p:txBody>
          <a:bodyPr wrap="square" lIns="91440" tIns="0" rIns="0" bIns="0" rtlCol="0">
            <a:spAutoFit/>
          </a:bodyPr>
          <a:lstStyle/>
          <a:p>
            <a:pPr algn="l" rtl="0"/>
            <a:r>
              <a:rPr lang="es" b="1" i="1" u="none" baseline="0">
                <a:solidFill>
                  <a:srgbClr val="FF0000"/>
                </a:solidFill>
                <a:latin typeface="Gill Sans Infant Std"/>
                <a:ea typeface="Gill Sans Infant Std"/>
                <a:cs typeface="Gill Sans Infant Std"/>
                <a:sym typeface="Gill Sans Infant Std"/>
              </a:rPr>
              <a:t>Plantilla de estrategia de la Sección 4</a:t>
            </a:r>
          </a:p>
        </p:txBody>
      </p:sp>
    </p:spTree>
    <p:extLst>
      <p:ext uri="{BB962C8B-B14F-4D97-AF65-F5344CB8AC3E}">
        <p14:creationId xmlns:p14="http://schemas.microsoft.com/office/powerpoint/2010/main" val="16172941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5211E-61E0-44EB-A225-60F8A83D8685}"/>
              </a:ext>
            </a:extLst>
          </p:cNvPr>
          <p:cNvSpPr>
            <a:spLocks noGrp="1"/>
          </p:cNvSpPr>
          <p:nvPr>
            <p:ph type="title"/>
          </p:nvPr>
        </p:nvSpPr>
        <p:spPr>
          <a:xfrm>
            <a:off x="424634" y="202995"/>
            <a:ext cx="7027686" cy="506900"/>
          </a:xfrm>
        </p:spPr>
        <p:txBody>
          <a:bodyPr/>
          <a:lstStyle/>
          <a:p>
            <a:pPr algn="l" rtl="0"/>
            <a:r>
              <a:rPr lang="es" b="1" i="0" u="none" baseline="0"/>
              <a:t>Identificar a los destinatarios de la incidencia política</a:t>
            </a:r>
          </a:p>
        </p:txBody>
      </p:sp>
      <p:sp>
        <p:nvSpPr>
          <p:cNvPr id="3" name="Date Placeholder 2">
            <a:extLst>
              <a:ext uri="{FF2B5EF4-FFF2-40B4-BE49-F238E27FC236}">
                <a16:creationId xmlns:a16="http://schemas.microsoft.com/office/drawing/2014/main" id="{11A4A326-0CD7-427F-8DEA-005406834282}"/>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F8AB84A1-2087-4D3B-BB9A-5BD9CAD96715}"/>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D4CAEC4-E5B4-4667-8383-ED69AC10A091}"/>
              </a:ext>
            </a:extLst>
          </p:cNvPr>
          <p:cNvSpPr>
            <a:spLocks noGrp="1"/>
          </p:cNvSpPr>
          <p:nvPr>
            <p:ph type="sldNum" sz="quarter" idx="12"/>
          </p:nvPr>
        </p:nvSpPr>
        <p:spPr/>
        <p:txBody>
          <a:bodyPr/>
          <a:lstStyle/>
          <a:p>
            <a:pPr algn="r" rtl="0"/>
            <a:fld id="{C3FDE51E-0052-334C-A4B2-C567FE9F326F}" type="slidenum">
              <a:rPr/>
              <a:pPr/>
              <a:t>36</a:t>
            </a:fld>
            <a:endParaRPr lang="es"/>
          </a:p>
        </p:txBody>
      </p:sp>
      <p:sp>
        <p:nvSpPr>
          <p:cNvPr id="6" name="Text Placeholder 5">
            <a:extLst>
              <a:ext uri="{FF2B5EF4-FFF2-40B4-BE49-F238E27FC236}">
                <a16:creationId xmlns:a16="http://schemas.microsoft.com/office/drawing/2014/main" id="{AB72D237-9A48-4126-B189-B37ACE23D047}"/>
              </a:ext>
            </a:extLst>
          </p:cNvPr>
          <p:cNvSpPr>
            <a:spLocks noGrp="1"/>
          </p:cNvSpPr>
          <p:nvPr>
            <p:ph type="body" sz="quarter" idx="13"/>
          </p:nvPr>
        </p:nvSpPr>
        <p:spPr>
          <a:xfrm>
            <a:off x="429768" y="1305970"/>
            <a:ext cx="4142232" cy="4846430"/>
          </a:xfrm>
        </p:spPr>
        <p:txBody>
          <a:bodyPr/>
          <a:lstStyle/>
          <a:p>
            <a:pPr algn="l" rtl="0"/>
            <a:r>
              <a:rPr lang="es" b="1" i="0" u="none" baseline="0" dirty="0">
                <a:solidFill>
                  <a:schemeClr val="tx1"/>
                </a:solidFill>
              </a:rPr>
              <a:t>En grupos de trabajo:</a:t>
            </a:r>
          </a:p>
          <a:p>
            <a:pPr marL="285750" indent="-285750" algn="l" rtl="0">
              <a:buFont typeface="Arial" panose="020B0604020202020204" pitchFamily="34" charset="0"/>
              <a:buChar char="•"/>
            </a:pPr>
            <a:r>
              <a:rPr lang="es" b="1" i="0" u="none" baseline="0" dirty="0">
                <a:solidFill>
                  <a:schemeClr val="tx1"/>
                </a:solidFill>
              </a:rPr>
              <a:t>Piensen en el proceso de elaboración de políticas y leyes:</a:t>
            </a:r>
          </a:p>
          <a:p>
            <a:pPr marL="552450" lvl="2" indent="-285750" algn="l" rtl="0">
              <a:buFont typeface="Arial" panose="020B0604020202020204" pitchFamily="34" charset="0"/>
              <a:buChar char="•"/>
            </a:pPr>
            <a:r>
              <a:rPr lang="es" sz="1800" b="0" i="0" u="none" baseline="0" dirty="0"/>
              <a:t>¿Quién participa en las diferentes etapas?</a:t>
            </a:r>
          </a:p>
          <a:p>
            <a:pPr marL="552450" lvl="2" indent="-285750" algn="l" rtl="0">
              <a:buFont typeface="Arial" panose="020B0604020202020204" pitchFamily="34" charset="0"/>
              <a:buChar char="•"/>
            </a:pPr>
            <a:r>
              <a:rPr lang="es" sz="1800" b="0" i="0" u="none" baseline="0" dirty="0"/>
              <a:t>¿Quién tiene el poder explícito de hacer cambios en cada etapa?</a:t>
            </a:r>
          </a:p>
          <a:p>
            <a:pPr marL="552450" lvl="2" indent="-285750" algn="l" rtl="0">
              <a:buFont typeface="Arial" panose="020B0604020202020204" pitchFamily="34" charset="0"/>
              <a:buChar char="•"/>
            </a:pPr>
            <a:r>
              <a:rPr lang="es" sz="1800" b="0" i="0" u="none" baseline="0" dirty="0"/>
              <a:t>¿Qué otras formas de poder están en juego?</a:t>
            </a:r>
          </a:p>
          <a:p>
            <a:pPr marL="552450" lvl="2" indent="-285750" algn="l" rtl="0">
              <a:buFont typeface="Arial" panose="020B0604020202020204" pitchFamily="34" charset="0"/>
              <a:buChar char="•"/>
            </a:pPr>
            <a:r>
              <a:rPr lang="es" sz="1800" b="0" i="0" u="none" baseline="0" dirty="0"/>
              <a:t>¿Quién podría influir en los responsables de la toma de decisiones en cada etapa?</a:t>
            </a:r>
          </a:p>
          <a:p>
            <a:pPr marL="552450" lvl="2" indent="-285750" algn="l" rtl="0">
              <a:buFont typeface="Arial" panose="020B0604020202020204" pitchFamily="34" charset="0"/>
              <a:buChar char="•"/>
            </a:pPr>
            <a:r>
              <a:rPr lang="es" sz="1800" b="0" i="0" u="none" baseline="0" dirty="0"/>
              <a:t>¿Dónde están las oportunidades para que SC influya en estas etapas?</a:t>
            </a:r>
          </a:p>
          <a:p>
            <a:pPr marL="285750" indent="-285750" algn="l" rtl="0">
              <a:buFont typeface="Arial" panose="020B0604020202020204" pitchFamily="34" charset="0"/>
              <a:buChar char="•"/>
            </a:pPr>
            <a:r>
              <a:rPr lang="es" b="1" i="0" u="none" baseline="0" dirty="0">
                <a:solidFill>
                  <a:schemeClr val="tx1"/>
                </a:solidFill>
              </a:rPr>
              <a:t>Agregue la lista a la sección 4 de la plantilla</a:t>
            </a:r>
          </a:p>
          <a:p>
            <a:endParaRPr lang="es" dirty="0"/>
          </a:p>
        </p:txBody>
      </p:sp>
      <p:sp>
        <p:nvSpPr>
          <p:cNvPr id="7" name="Text Placeholder 6">
            <a:extLst>
              <a:ext uri="{FF2B5EF4-FFF2-40B4-BE49-F238E27FC236}">
                <a16:creationId xmlns:a16="http://schemas.microsoft.com/office/drawing/2014/main" id="{7A22F7C2-A137-4E3E-A653-77AE821A5464}"/>
              </a:ext>
            </a:extLst>
          </p:cNvPr>
          <p:cNvSpPr>
            <a:spLocks noGrp="1"/>
          </p:cNvSpPr>
          <p:nvPr>
            <p:ph type="body" sz="quarter" idx="14"/>
          </p:nvPr>
        </p:nvSpPr>
        <p:spPr/>
        <p:txBody>
          <a:bodyPr>
            <a:normAutofit fontScale="92500" lnSpcReduction="10000"/>
          </a:bodyPr>
          <a:lstStyle/>
          <a:p>
            <a:pPr algn="l" rtl="0"/>
            <a:r>
              <a:rPr lang="es" sz="2600" b="0" i="0" u="none" baseline="0"/>
              <a:t>Actividad: mapeo de los procesos políticos y del poder</a:t>
            </a:r>
            <a:endParaRPr lang="es" b="1" dirty="0"/>
          </a:p>
        </p:txBody>
      </p:sp>
      <p:sp>
        <p:nvSpPr>
          <p:cNvPr id="8" name="Text Placeholder 7">
            <a:extLst>
              <a:ext uri="{FF2B5EF4-FFF2-40B4-BE49-F238E27FC236}">
                <a16:creationId xmlns:a16="http://schemas.microsoft.com/office/drawing/2014/main" id="{E91EAAB5-32AD-445B-92EA-82481F476A35}"/>
              </a:ext>
            </a:extLst>
          </p:cNvPr>
          <p:cNvSpPr>
            <a:spLocks noGrp="1"/>
          </p:cNvSpPr>
          <p:nvPr>
            <p:ph type="body" sz="quarter" idx="15"/>
          </p:nvPr>
        </p:nvSpPr>
        <p:spPr/>
        <p:txBody>
          <a:bodyPr/>
          <a:lstStyle/>
          <a:p>
            <a:pPr algn="l" rtl="0"/>
            <a:r>
              <a:rPr lang="es" b="1" i="0" u="none" baseline="0" dirty="0"/>
              <a:t>Recordatorio de las etapas clave del proceso político:</a:t>
            </a:r>
          </a:p>
          <a:p>
            <a:endParaRPr lang="es" dirty="0"/>
          </a:p>
        </p:txBody>
      </p:sp>
      <p:graphicFrame>
        <p:nvGraphicFramePr>
          <p:cNvPr id="9" name="Diagram 8">
            <a:extLst>
              <a:ext uri="{FF2B5EF4-FFF2-40B4-BE49-F238E27FC236}">
                <a16:creationId xmlns:a16="http://schemas.microsoft.com/office/drawing/2014/main" id="{34616887-1D5E-4DAD-96E8-0854D2C37BA6}"/>
              </a:ext>
            </a:extLst>
          </p:cNvPr>
          <p:cNvGraphicFramePr/>
          <p:nvPr>
            <p:extLst>
              <p:ext uri="{D42A27DB-BD31-4B8C-83A1-F6EECF244321}">
                <p14:modId xmlns:p14="http://schemas.microsoft.com/office/powerpoint/2010/main" val="1510577391"/>
              </p:ext>
            </p:extLst>
          </p:nvPr>
        </p:nvGraphicFramePr>
        <p:xfrm>
          <a:off x="4572000" y="2564904"/>
          <a:ext cx="4232033"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7524328" y="238140"/>
            <a:ext cx="1386629"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4</a:t>
            </a:r>
          </a:p>
        </p:txBody>
      </p:sp>
    </p:spTree>
    <p:extLst>
      <p:ext uri="{BB962C8B-B14F-4D97-AF65-F5344CB8AC3E}">
        <p14:creationId xmlns:p14="http://schemas.microsoft.com/office/powerpoint/2010/main" val="2763407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5925366" cy="506900"/>
          </a:xfrm>
        </p:spPr>
        <p:txBody>
          <a:bodyPr>
            <a:noAutofit/>
          </a:bodyPr>
          <a:lstStyle/>
          <a:p>
            <a:pPr algn="l" rtl="0"/>
            <a:r>
              <a:rPr lang="es" sz="2000" b="1" i="0" u="none" baseline="0" dirty="0"/>
              <a:t>Identificar a los destinatarios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37</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67307" y="1600200"/>
            <a:ext cx="3600637" cy="4709160"/>
          </a:xfrm>
        </p:spPr>
        <p:txBody>
          <a:bodyPr vert="horz" lIns="0" tIns="0" rIns="0" bIns="0" rtlCol="0" anchor="t">
            <a:noAutofit/>
          </a:bodyPr>
          <a:lstStyle/>
          <a:p>
            <a:pPr lvl="0" algn="just" rtl="0">
              <a:spcBef>
                <a:spcPts val="1200"/>
              </a:spcBef>
              <a:spcAft>
                <a:spcPts val="1200"/>
              </a:spcAft>
            </a:pPr>
            <a:r>
              <a:rPr lang="es" sz="1600" b="1" i="0" u="none" baseline="0" dirty="0">
                <a:solidFill>
                  <a:schemeClr val="tx1"/>
                </a:solidFill>
                <a:latin typeface="+mn-lt"/>
                <a:ea typeface="Calibri" panose="020F0502020204030204" pitchFamily="34" charset="0"/>
                <a:cs typeface="Times New Roman" panose="02020603050405020304" pitchFamily="18" charset="0"/>
              </a:rPr>
              <a:t>Hoja de trabajo 2, parte 1</a:t>
            </a:r>
            <a:r>
              <a:rPr lang="es" sz="1600" b="0" i="0" u="none" baseline="0" dirty="0">
                <a:solidFill>
                  <a:schemeClr val="tx1"/>
                </a:solidFill>
                <a:latin typeface="+mn-lt"/>
                <a:ea typeface="Calibri" panose="020F0502020204030204" pitchFamily="34" charset="0"/>
                <a:cs typeface="Times New Roman" panose="02020603050405020304" pitchFamily="18" charset="0"/>
              </a:rPr>
              <a:t> </a:t>
            </a:r>
          </a:p>
          <a:p>
            <a:pPr marL="342900" indent="-342900" algn="just" rtl="0">
              <a:spcBef>
                <a:spcPts val="1200"/>
              </a:spcBef>
              <a:spcAft>
                <a:spcPts val="1200"/>
              </a:spcAft>
              <a:buFont typeface="Symbol" panose="05050102010706020507" pitchFamily="18" charset="2"/>
              <a:buChar char=""/>
            </a:pPr>
            <a:r>
              <a:rPr lang="es" sz="1600" b="0" i="0" u="none" baseline="0" dirty="0">
                <a:solidFill>
                  <a:schemeClr val="tx1"/>
                </a:solidFill>
              </a:rPr>
              <a:t>Elija a tres destinatarios (dos responsables clave y un influenciador) y analice con la hoja de trabajo 2 sus intereses, influencia e importancia.</a:t>
            </a:r>
          </a:p>
          <a:p>
            <a:pPr marL="342900" indent="-342900" algn="just" rtl="0">
              <a:spcBef>
                <a:spcPts val="1200"/>
              </a:spcBef>
              <a:spcAft>
                <a:spcPts val="1200"/>
              </a:spcAft>
              <a:buFont typeface="Symbol" panose="05050102010706020507" pitchFamily="18" charset="2"/>
              <a:buChar char=""/>
            </a:pPr>
            <a:r>
              <a:rPr lang="es" sz="1600" b="0" i="0" u="none" baseline="0" dirty="0">
                <a:solidFill>
                  <a:schemeClr val="tx1"/>
                </a:solidFill>
              </a:rPr>
              <a:t>A partir de esta información, trace las partes interesadas fundamentales en la cuadrícula del mapa de poder.</a:t>
            </a:r>
          </a:p>
          <a:p>
            <a:pPr marL="342900" indent="-342900" algn="just" rtl="0">
              <a:spcBef>
                <a:spcPts val="1200"/>
              </a:spcBef>
              <a:spcAft>
                <a:spcPts val="1200"/>
              </a:spcAft>
              <a:buFont typeface="Symbol" panose="05050102010706020507" pitchFamily="18" charset="2"/>
              <a:buChar char=""/>
            </a:pPr>
            <a:r>
              <a:rPr lang="es" sz="1600" b="0" i="0" u="none" baseline="0" dirty="0">
                <a:solidFill>
                  <a:schemeClr val="tx1"/>
                </a:solidFill>
              </a:rPr>
              <a:t>Reúnase con la clase para debatir y seleccionar a los principales destinatarios de incidencia política de la CO utilizando el proceso de la derecha.</a:t>
            </a:r>
          </a:p>
          <a:p>
            <a:pPr marL="342900" indent="-342900" algn="just" rtl="0">
              <a:spcBef>
                <a:spcPts val="1200"/>
              </a:spcBef>
              <a:spcAft>
                <a:spcPts val="1200"/>
              </a:spcAft>
              <a:buFont typeface="Symbol" panose="05050102010706020507" pitchFamily="18" charset="2"/>
              <a:buChar char=""/>
            </a:pPr>
            <a:endParaRPr lang="es" sz="1600" b="0" dirty="0">
              <a:solidFill>
                <a:schemeClr val="tx1"/>
              </a:solidFill>
              <a:latin typeface="+mn-lt"/>
              <a:ea typeface="Calibri" panose="020F0502020204030204" pitchFamily="34" charset="0"/>
              <a:cs typeface="Times New Roman" panose="02020603050405020304" pitchFamily="18" charset="0"/>
            </a:endParaRPr>
          </a:p>
        </p:txBody>
      </p:sp>
      <p:sp>
        <p:nvSpPr>
          <p:cNvPr id="6" name="Text Placeholder 5">
            <a:extLst>
              <a:ext uri="{FF2B5EF4-FFF2-40B4-BE49-F238E27FC236}">
                <a16:creationId xmlns:a16="http://schemas.microsoft.com/office/drawing/2014/main" id="{64B58A21-AB7F-452E-8992-485CF70603F6}"/>
              </a:ext>
            </a:extLst>
          </p:cNvPr>
          <p:cNvSpPr>
            <a:spLocks noGrp="1"/>
          </p:cNvSpPr>
          <p:nvPr>
            <p:ph type="body" sz="quarter" idx="14"/>
          </p:nvPr>
        </p:nvSpPr>
        <p:spPr/>
        <p:txBody>
          <a:bodyPr>
            <a:normAutofit/>
          </a:bodyPr>
          <a:lstStyle/>
          <a:p>
            <a:pPr algn="l" rtl="0"/>
            <a:r>
              <a:rPr lang="es" sz="2000" b="0" i="0" u="none" baseline="0" dirty="0"/>
              <a:t>Actividad: Análisis de las partes interesadas y mapeo del poder </a:t>
            </a:r>
            <a:endParaRPr lang="es" sz="2400" dirty="0"/>
          </a:p>
        </p:txBody>
      </p:sp>
      <p:sp>
        <p:nvSpPr>
          <p:cNvPr id="7" name="Text Placeholder 6">
            <a:extLst>
              <a:ext uri="{FF2B5EF4-FFF2-40B4-BE49-F238E27FC236}">
                <a16:creationId xmlns:a16="http://schemas.microsoft.com/office/drawing/2014/main" id="{75F15ADC-0530-4551-93A0-1F345933BA26}"/>
              </a:ext>
            </a:extLst>
          </p:cNvPr>
          <p:cNvSpPr>
            <a:spLocks noGrp="1"/>
          </p:cNvSpPr>
          <p:nvPr>
            <p:ph type="body" sz="quarter" idx="15"/>
          </p:nvPr>
        </p:nvSpPr>
        <p:spPr>
          <a:xfrm>
            <a:off x="4572001" y="1600200"/>
            <a:ext cx="4232032" cy="4709160"/>
          </a:xfrm>
        </p:spPr>
        <p:txBody>
          <a:bodyPr/>
          <a:lstStyle/>
          <a:p>
            <a:pPr algn="l" rtl="0">
              <a:spcBef>
                <a:spcPts val="1200"/>
              </a:spcBef>
              <a:spcAft>
                <a:spcPts val="1200"/>
              </a:spcAft>
            </a:pPr>
            <a:r>
              <a:rPr lang="es" sz="1600" b="1" i="0" u="none" baseline="0" dirty="0">
                <a:solidFill>
                  <a:schemeClr val="tx1"/>
                </a:solidFill>
              </a:rPr>
              <a:t>Hoja de trabajo 3: cuadrícula de mapeo de poder:</a:t>
            </a:r>
          </a:p>
          <a:p>
            <a:pPr marL="342900" indent="-342900" algn="l" rtl="0">
              <a:spcBef>
                <a:spcPts val="1200"/>
              </a:spcBef>
              <a:spcAft>
                <a:spcPts val="1200"/>
              </a:spcAft>
              <a:buFont typeface="Symbol" panose="05050102010706020507" pitchFamily="18" charset="2"/>
              <a:buChar char=""/>
            </a:pPr>
            <a:r>
              <a:rPr lang="es" sz="1600" b="0" i="0" u="none" baseline="0" dirty="0">
                <a:solidFill>
                  <a:schemeClr val="tx1"/>
                </a:solidFill>
              </a:rPr>
              <a:t>Consulte las secciones “Mantener la satisfacción" y “Gestionar de cerca" de la cuadrícula de mapeo de poder.</a:t>
            </a:r>
          </a:p>
          <a:p>
            <a:pPr marL="342900" indent="-342900" algn="l" rtl="0">
              <a:spcBef>
                <a:spcPts val="1200"/>
              </a:spcBef>
              <a:spcAft>
                <a:spcPts val="1200"/>
              </a:spcAft>
              <a:buFont typeface="Symbol" panose="05050102010706020507" pitchFamily="18" charset="2"/>
              <a:buChar char=""/>
            </a:pPr>
            <a:r>
              <a:rPr lang="es" sz="1600" b="0" i="0" u="none" baseline="0" dirty="0">
                <a:solidFill>
                  <a:schemeClr val="tx1"/>
                </a:solidFill>
              </a:rPr>
              <a:t>Las partes interesadas fundamentales que están representadas aquí son los destinatarios principales, ya que tienen el poder de lograr que se produzca el cambio.</a:t>
            </a:r>
          </a:p>
          <a:p>
            <a:pPr marL="342900" indent="-342900" algn="l" rtl="0">
              <a:spcBef>
                <a:spcPts val="1200"/>
              </a:spcBef>
              <a:spcAft>
                <a:spcPts val="1200"/>
              </a:spcAft>
              <a:buFont typeface="Symbol" panose="05050102010706020507" pitchFamily="18" charset="2"/>
              <a:buChar char=""/>
            </a:pPr>
            <a:r>
              <a:rPr lang="es" sz="1600" b="0" i="0" u="none" baseline="0" dirty="0">
                <a:solidFill>
                  <a:schemeClr val="tx1"/>
                </a:solidFill>
              </a:rPr>
              <a:t>Identifique a las partes interesadas fundamentales sobre las que la CO tiene capacidad de influir.</a:t>
            </a:r>
          </a:p>
          <a:p>
            <a:pPr marL="342900" indent="-342900" algn="l" rtl="0">
              <a:spcBef>
                <a:spcPts val="1200"/>
              </a:spcBef>
              <a:spcAft>
                <a:spcPts val="1200"/>
              </a:spcAft>
              <a:buFont typeface="Symbol" panose="05050102010706020507" pitchFamily="18" charset="2"/>
              <a:buChar char=""/>
            </a:pPr>
            <a:r>
              <a:rPr lang="es" sz="1600" b="0" i="0" u="none" baseline="0" dirty="0">
                <a:solidFill>
                  <a:schemeClr val="tx1"/>
                </a:solidFill>
              </a:rPr>
              <a:t>Si es necesario, elija solo a unos cuantos destinatarios para dirigir la energía de la CO y centrarse en ellos.</a:t>
            </a:r>
          </a:p>
          <a:p>
            <a:pPr algn="l" rtl="0">
              <a:spcBef>
                <a:spcPts val="1200"/>
              </a:spcBef>
              <a:spcAft>
                <a:spcPts val="1200"/>
              </a:spcAft>
            </a:pPr>
            <a:endParaRPr lang="es" sz="1600" b="0" dirty="0">
              <a:solidFill>
                <a:schemeClr val="tx1"/>
              </a:solidFill>
            </a:endParaRPr>
          </a:p>
          <a:p>
            <a:pPr algn="l" rtl="0">
              <a:spcBef>
                <a:spcPts val="1200"/>
              </a:spcBef>
              <a:spcAft>
                <a:spcPts val="1200"/>
              </a:spcAft>
            </a:pPr>
            <a:endParaRPr lang="es" sz="1600" b="0" dirty="0">
              <a:solidFill>
                <a:schemeClr val="tx1"/>
              </a:solidFill>
              <a:ea typeface="Calibri" panose="020F0502020204030204" pitchFamily="34" charset="0"/>
              <a:cs typeface="Times New Roman" panose="02020603050405020304" pitchFamily="18" charset="0"/>
            </a:endParaRPr>
          </a:p>
          <a:p>
            <a:endParaRPr lang="es" sz="1600" dirty="0"/>
          </a:p>
        </p:txBody>
      </p:sp>
      <p:sp>
        <p:nvSpPr>
          <p:cNvPr id="9" name="TextBox 8"/>
          <p:cNvSpPr txBox="1"/>
          <p:nvPr/>
        </p:nvSpPr>
        <p:spPr>
          <a:xfrm>
            <a:off x="6350000" y="410140"/>
            <a:ext cx="2586781" cy="276999"/>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Hoja de trabajo 2, parte 1</a:t>
            </a:r>
          </a:p>
        </p:txBody>
      </p:sp>
    </p:spTree>
    <p:extLst>
      <p:ext uri="{BB962C8B-B14F-4D97-AF65-F5344CB8AC3E}">
        <p14:creationId xmlns:p14="http://schemas.microsoft.com/office/powerpoint/2010/main" val="21556776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189C6-2E04-4E46-BF77-5F27D8E93CDD}"/>
              </a:ext>
            </a:extLst>
          </p:cNvPr>
          <p:cNvSpPr>
            <a:spLocks noGrp="1"/>
          </p:cNvSpPr>
          <p:nvPr>
            <p:ph type="title"/>
          </p:nvPr>
        </p:nvSpPr>
        <p:spPr/>
        <p:txBody>
          <a:bodyPr/>
          <a:lstStyle/>
          <a:p>
            <a:pPr algn="l" rtl="0"/>
            <a:r>
              <a:rPr lang="es" b="1" i="0" u="none" baseline="0" dirty="0"/>
              <a:t>Identificar a los destinatarios de incidencia política</a:t>
            </a:r>
          </a:p>
        </p:txBody>
      </p:sp>
      <p:sp>
        <p:nvSpPr>
          <p:cNvPr id="3" name="Date Placeholder 2">
            <a:extLst>
              <a:ext uri="{FF2B5EF4-FFF2-40B4-BE49-F238E27FC236}">
                <a16:creationId xmlns:a16="http://schemas.microsoft.com/office/drawing/2014/main" id="{96FB0CAE-184A-47C5-8194-A733D0D5BF4B}"/>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3758E735-88C0-4938-85C6-716F500CD830}"/>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42683F9D-78A7-4338-A079-4230B1C1D2C9}"/>
              </a:ext>
            </a:extLst>
          </p:cNvPr>
          <p:cNvSpPr>
            <a:spLocks noGrp="1"/>
          </p:cNvSpPr>
          <p:nvPr>
            <p:ph type="sldNum" sz="quarter" idx="12"/>
          </p:nvPr>
        </p:nvSpPr>
        <p:spPr/>
        <p:txBody>
          <a:bodyPr/>
          <a:lstStyle/>
          <a:p>
            <a:pPr algn="r" rtl="0"/>
            <a:fld id="{C3FDE51E-0052-334C-A4B2-C567FE9F326F}" type="slidenum">
              <a:rPr/>
              <a:pPr/>
              <a:t>38</a:t>
            </a:fld>
            <a:endParaRPr lang="es"/>
          </a:p>
        </p:txBody>
      </p:sp>
      <p:sp>
        <p:nvSpPr>
          <p:cNvPr id="7" name="Text Placeholder 6">
            <a:extLst>
              <a:ext uri="{FF2B5EF4-FFF2-40B4-BE49-F238E27FC236}">
                <a16:creationId xmlns:a16="http://schemas.microsoft.com/office/drawing/2014/main" id="{3965308F-49D1-46D9-9A18-59D25A563E4B}"/>
              </a:ext>
            </a:extLst>
          </p:cNvPr>
          <p:cNvSpPr>
            <a:spLocks noGrp="1"/>
          </p:cNvSpPr>
          <p:nvPr>
            <p:ph type="body" sz="quarter" idx="14"/>
          </p:nvPr>
        </p:nvSpPr>
        <p:spPr/>
        <p:txBody>
          <a:bodyPr vert="horz" lIns="0" tIns="0" rIns="0" bIns="0" rtlCol="0" anchor="t">
            <a:normAutofit lnSpcReduction="10000"/>
          </a:bodyPr>
          <a:lstStyle/>
          <a:p>
            <a:pPr algn="l" rtl="0"/>
            <a:r>
              <a:rPr lang="es" b="0" i="0" u="none" baseline="0"/>
              <a:t>Análisis de las partes interesadas</a:t>
            </a:r>
          </a:p>
        </p:txBody>
      </p:sp>
    </p:spTree>
    <p:extLst>
      <p:ext uri="{BB962C8B-B14F-4D97-AF65-F5344CB8AC3E}">
        <p14:creationId xmlns:p14="http://schemas.microsoft.com/office/powerpoint/2010/main" val="19261121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95660AD-3C90-424D-8E36-B9C7F70D3A5C}"/>
              </a:ext>
            </a:extLst>
          </p:cNvPr>
          <p:cNvSpPr>
            <a:spLocks noGrp="1"/>
          </p:cNvSpPr>
          <p:nvPr>
            <p:ph type="title"/>
          </p:nvPr>
        </p:nvSpPr>
        <p:spPr/>
        <p:txBody>
          <a:bodyPr/>
          <a:lstStyle/>
          <a:p>
            <a:pPr algn="l" rtl="0"/>
            <a:r>
              <a:rPr lang="es" sz="2400" b="1" i="0" u="none" baseline="0" dirty="0"/>
              <a:t>Identificar a los destinatarios de la incidencia política</a:t>
            </a:r>
            <a:endParaRPr lang="es" dirty="0"/>
          </a:p>
        </p:txBody>
      </p:sp>
      <p:sp>
        <p:nvSpPr>
          <p:cNvPr id="3" name="Date Placeholder 2">
            <a:extLst>
              <a:ext uri="{FF2B5EF4-FFF2-40B4-BE49-F238E27FC236}">
                <a16:creationId xmlns:a16="http://schemas.microsoft.com/office/drawing/2014/main" id="{4BC1C967-CEED-4F3D-B4D8-293F4081684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70E456A8-9437-4600-BE5D-FF2611FCF6BA}"/>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3D0A215A-A81E-4CC8-9C35-1353AA2CBE83}"/>
              </a:ext>
            </a:extLst>
          </p:cNvPr>
          <p:cNvSpPr>
            <a:spLocks noGrp="1"/>
          </p:cNvSpPr>
          <p:nvPr>
            <p:ph type="sldNum" sz="quarter" idx="12"/>
          </p:nvPr>
        </p:nvSpPr>
        <p:spPr/>
        <p:txBody>
          <a:bodyPr/>
          <a:lstStyle/>
          <a:p>
            <a:pPr algn="r" rtl="0"/>
            <a:fld id="{C3FDE51E-0052-334C-A4B2-C567FE9F326F}" type="slidenum">
              <a:rPr/>
              <a:pPr/>
              <a:t>39</a:t>
            </a:fld>
            <a:endParaRPr lang="es"/>
          </a:p>
        </p:txBody>
      </p:sp>
      <p:sp>
        <p:nvSpPr>
          <p:cNvPr id="11" name="Text Placeholder 10">
            <a:extLst>
              <a:ext uri="{FF2B5EF4-FFF2-40B4-BE49-F238E27FC236}">
                <a16:creationId xmlns:a16="http://schemas.microsoft.com/office/drawing/2014/main" id="{4EE67555-14FA-422A-BD31-7C8778A509DB}"/>
              </a:ext>
            </a:extLst>
          </p:cNvPr>
          <p:cNvSpPr>
            <a:spLocks noGrp="1"/>
          </p:cNvSpPr>
          <p:nvPr>
            <p:ph type="body" sz="quarter" idx="13"/>
          </p:nvPr>
        </p:nvSpPr>
        <p:spPr>
          <a:xfrm>
            <a:off x="429768" y="1600200"/>
            <a:ext cx="8275320" cy="4709160"/>
          </a:xfrm>
        </p:spPr>
        <p:txBody>
          <a:bodyPr/>
          <a:lstStyle/>
          <a:p>
            <a:endParaRPr lang="es" dirty="0"/>
          </a:p>
          <a:p>
            <a:endParaRPr lang="es" dirty="0"/>
          </a:p>
          <a:p>
            <a:endParaRPr lang="es" dirty="0"/>
          </a:p>
        </p:txBody>
      </p:sp>
      <p:sp>
        <p:nvSpPr>
          <p:cNvPr id="12" name="Text Placeholder 11">
            <a:extLst>
              <a:ext uri="{FF2B5EF4-FFF2-40B4-BE49-F238E27FC236}">
                <a16:creationId xmlns:a16="http://schemas.microsoft.com/office/drawing/2014/main" id="{84A00E6A-597F-42A7-AF06-E70655F93750}"/>
              </a:ext>
            </a:extLst>
          </p:cNvPr>
          <p:cNvSpPr>
            <a:spLocks noGrp="1"/>
          </p:cNvSpPr>
          <p:nvPr>
            <p:ph type="body" sz="quarter" idx="14"/>
          </p:nvPr>
        </p:nvSpPr>
        <p:spPr>
          <a:xfrm>
            <a:off x="422937" y="689277"/>
            <a:ext cx="8282151" cy="363537"/>
          </a:xfrm>
        </p:spPr>
        <p:txBody>
          <a:bodyPr>
            <a:normAutofit lnSpcReduction="10000"/>
          </a:bodyPr>
          <a:lstStyle/>
          <a:p>
            <a:pPr algn="l" rtl="0"/>
            <a:r>
              <a:rPr lang="es" b="0" i="0" u="none" baseline="0" dirty="0"/>
              <a:t>Cuadrícula de mapeo del poder para personas interesadas</a:t>
            </a:r>
          </a:p>
        </p:txBody>
      </p:sp>
      <p:sp>
        <p:nvSpPr>
          <p:cNvPr id="9" name="TextBox 8"/>
          <p:cNvSpPr txBox="1"/>
          <p:nvPr/>
        </p:nvSpPr>
        <p:spPr>
          <a:xfrm>
            <a:off x="7164288" y="238140"/>
            <a:ext cx="1578669" cy="246221"/>
          </a:xfrm>
          <a:prstGeom prst="rect">
            <a:avLst/>
          </a:prstGeom>
          <a:noFill/>
          <a:ln>
            <a:solidFill>
              <a:schemeClr val="tx1"/>
            </a:solidFill>
          </a:ln>
        </p:spPr>
        <p:txBody>
          <a:bodyPr wrap="square" lIns="91440" tIns="0" rIns="0" bIns="0" rtlCol="0" anchor="t">
            <a:spAutoFit/>
          </a:bodyPr>
          <a:lstStyle/>
          <a:p>
            <a:pPr algn="l" rtl="0"/>
            <a:r>
              <a:rPr lang="es" sz="1600" b="1" i="1" u="none" baseline="0">
                <a:solidFill>
                  <a:srgbClr val="FF0000"/>
                </a:solidFill>
                <a:latin typeface="Gill Sans Infant Std"/>
                <a:ea typeface="Gill Sans Infant Std"/>
                <a:cs typeface="Gill Sans Infant Std"/>
                <a:sym typeface="Gill Sans Infant Std"/>
              </a:rPr>
              <a:t>Hoja de trabajo 3</a:t>
            </a:r>
            <a:endParaRPr lang="es" sz="1600" b="1" i="1" dirty="0">
              <a:solidFill>
                <a:srgbClr val="FF0000"/>
              </a:solidFill>
              <a:latin typeface="Gill Sans Infant Std"/>
              <a:cs typeface="Gill Sans Infant Std"/>
            </a:endParaRPr>
          </a:p>
        </p:txBody>
      </p:sp>
      <p:graphicFrame>
        <p:nvGraphicFramePr>
          <p:cNvPr id="27" name="Table 26"/>
          <p:cNvGraphicFramePr>
            <a:graphicFrameLocks noGrp="1"/>
          </p:cNvGraphicFramePr>
          <p:nvPr>
            <p:extLst>
              <p:ext uri="{D42A27DB-BD31-4B8C-83A1-F6EECF244321}">
                <p14:modId xmlns:p14="http://schemas.microsoft.com/office/powerpoint/2010/main" val="1377805597"/>
              </p:ext>
            </p:extLst>
          </p:nvPr>
        </p:nvGraphicFramePr>
        <p:xfrm>
          <a:off x="2411760" y="1844824"/>
          <a:ext cx="4204335" cy="2570480"/>
        </p:xfrm>
        <a:graphic>
          <a:graphicData uri="http://schemas.openxmlformats.org/drawingml/2006/table">
            <a:tbl>
              <a:tblPr firstRow="1" firstCol="1" bandRow="1"/>
              <a:tblGrid>
                <a:gridCol w="2102485">
                  <a:extLst>
                    <a:ext uri="{9D8B030D-6E8A-4147-A177-3AD203B41FA5}">
                      <a16:colId xmlns:a16="http://schemas.microsoft.com/office/drawing/2014/main" val="1192144522"/>
                    </a:ext>
                  </a:extLst>
                </a:gridCol>
                <a:gridCol w="2101850">
                  <a:extLst>
                    <a:ext uri="{9D8B030D-6E8A-4147-A177-3AD203B41FA5}">
                      <a16:colId xmlns:a16="http://schemas.microsoft.com/office/drawing/2014/main" val="3712798590"/>
                    </a:ext>
                  </a:extLst>
                </a:gridCol>
              </a:tblGrid>
              <a:tr h="1285240">
                <a:tc>
                  <a:txBody>
                    <a:bodyPr/>
                    <a:lstStyle/>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1" i="0" u="none" baseline="0">
                          <a:effectLst/>
                          <a:latin typeface="Calibri" panose="020F0502020204030204" pitchFamily="34" charset="0"/>
                          <a:ea typeface="Calibri" panose="020F0502020204030204" pitchFamily="34" charset="0"/>
                          <a:cs typeface="Times New Roman" panose="02020603050405020304" pitchFamily="18" charset="0"/>
                        </a:rPr>
                        <a:t>Mantener la satisfacción</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1" i="0" u="none" baseline="0">
                          <a:effectLst/>
                          <a:latin typeface="Calibri" panose="020F0502020204030204" pitchFamily="34" charset="0"/>
                          <a:ea typeface="Calibri" panose="020F0502020204030204" pitchFamily="34" charset="0"/>
                          <a:cs typeface="Times New Roman" panose="02020603050405020304" pitchFamily="18" charset="0"/>
                        </a:rPr>
                        <a:t>Gestionar de cerca</a:t>
                      </a:r>
                      <a:endParaRPr lang="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583875133"/>
                  </a:ext>
                </a:extLst>
              </a:tr>
              <a:tr h="1285240">
                <a:tc>
                  <a:txBody>
                    <a:bodyPr/>
                    <a:lstStyle/>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1" i="0" u="none" baseline="0">
                          <a:effectLst/>
                          <a:latin typeface="Calibri" panose="020F0502020204030204" pitchFamily="34" charset="0"/>
                          <a:ea typeface="Calibri" panose="020F0502020204030204" pitchFamily="34" charset="0"/>
                          <a:cs typeface="Times New Roman" panose="02020603050405020304" pitchFamily="18" charset="0"/>
                        </a:rPr>
                        <a:t>Supervisar</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1" i="0" u="none" baseline="0">
                          <a:effectLst/>
                          <a:latin typeface="Calibri" panose="020F0502020204030204" pitchFamily="34" charset="0"/>
                          <a:ea typeface="Calibri" panose="020F0502020204030204" pitchFamily="34" charset="0"/>
                          <a:cs typeface="Times New Roman" panose="02020603050405020304" pitchFamily="18" charset="0"/>
                        </a:rPr>
                        <a:t>(esfuerzo mínimo)</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0" i="0" u="none" baseline="0">
                          <a:effectLst/>
                          <a:latin typeface="Calibri" panose="020F0502020204030204" pitchFamily="34" charset="0"/>
                          <a:ea typeface="Calibri" panose="020F0502020204030204" pitchFamily="34" charset="0"/>
                          <a:cs typeface="Times New Roman" panose="02020603050405020304" pitchFamily="18" charset="0"/>
                        </a:rPr>
                        <a:t> </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rtl="0">
                        <a:lnSpc>
                          <a:spcPct val="107000"/>
                        </a:lnSpc>
                        <a:spcBef>
                          <a:spcPts val="0"/>
                        </a:spcBef>
                        <a:spcAft>
                          <a:spcPts val="0"/>
                        </a:spcAft>
                        <a:tabLst>
                          <a:tab pos="1276350" algn="l"/>
                        </a:tabLst>
                      </a:pPr>
                      <a:r>
                        <a:rPr lang="es" sz="1100" b="1" i="0" u="none" baseline="0">
                          <a:effectLst/>
                          <a:latin typeface="Calibri" panose="020F0502020204030204" pitchFamily="34" charset="0"/>
                          <a:ea typeface="Calibri" panose="020F0502020204030204" pitchFamily="34" charset="0"/>
                          <a:cs typeface="Times New Roman" panose="02020603050405020304" pitchFamily="18" charset="0"/>
                        </a:rPr>
                        <a:t>Mantenerse informados</a:t>
                      </a:r>
                      <a:endParaRPr lang="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32720550"/>
                  </a:ext>
                </a:extLst>
              </a:tr>
            </a:tbl>
          </a:graphicData>
        </a:graphic>
      </p:graphicFrame>
      <p:cxnSp>
        <p:nvCxnSpPr>
          <p:cNvPr id="28" name="Straight Arrow Connector 27"/>
          <p:cNvCxnSpPr/>
          <p:nvPr/>
        </p:nvCxnSpPr>
        <p:spPr>
          <a:xfrm flipV="1">
            <a:off x="2195736" y="1987064"/>
            <a:ext cx="0" cy="2286000"/>
          </a:xfrm>
          <a:prstGeom prst="straightConnector1">
            <a:avLst/>
          </a:prstGeom>
          <a:noFill/>
          <a:ln w="6350" cap="flat" cmpd="sng" algn="ctr">
            <a:solidFill>
              <a:sysClr val="windowText" lastClr="000000"/>
            </a:solidFill>
            <a:prstDash val="solid"/>
            <a:miter lim="800000"/>
            <a:tailEnd type="triangle"/>
          </a:ln>
          <a:effectLst/>
        </p:spPr>
      </p:cxnSp>
      <p:cxnSp>
        <p:nvCxnSpPr>
          <p:cNvPr id="29" name="Straight Arrow Connector 28"/>
          <p:cNvCxnSpPr/>
          <p:nvPr/>
        </p:nvCxnSpPr>
        <p:spPr>
          <a:xfrm>
            <a:off x="2756564" y="4645642"/>
            <a:ext cx="3514725" cy="14286"/>
          </a:xfrm>
          <a:prstGeom prst="straightConnector1">
            <a:avLst/>
          </a:prstGeom>
          <a:noFill/>
          <a:ln w="6350" cap="flat" cmpd="sng" algn="ctr">
            <a:solidFill>
              <a:sysClr val="windowText" lastClr="000000"/>
            </a:solidFill>
            <a:prstDash val="solid"/>
            <a:miter lim="800000"/>
            <a:tailEnd type="triangle"/>
          </a:ln>
          <a:effectLst/>
        </p:spPr>
      </p:cxnSp>
      <p:sp>
        <p:nvSpPr>
          <p:cNvPr id="31" name="Text Box 3"/>
          <p:cNvSpPr txBox="1"/>
          <p:nvPr/>
        </p:nvSpPr>
        <p:spPr>
          <a:xfrm rot="16200000">
            <a:off x="1359075" y="2958614"/>
            <a:ext cx="657225" cy="342900"/>
          </a:xfrm>
          <a:prstGeom prst="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s" sz="1300" b="1" i="0" u="none" strike="noStrike" kern="0" cap="none" spc="0" normalizeH="0" baseline="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Poder</a:t>
            </a:r>
            <a:endParaRPr kumimoji="0" lang="e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 name="Text Box 6"/>
          <p:cNvSpPr txBox="1"/>
          <p:nvPr/>
        </p:nvSpPr>
        <p:spPr>
          <a:xfrm>
            <a:off x="3870988" y="4890266"/>
            <a:ext cx="1285875" cy="266700"/>
          </a:xfrm>
          <a:prstGeom prst="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s" sz="1300" b="1" i="0" u="none" strike="noStrike" kern="0" cap="none" spc="0" normalizeH="0" baseline="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Interés</a:t>
            </a:r>
            <a:endParaRPr kumimoji="0" lang="e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4" name="TextBox 33"/>
          <p:cNvSpPr txBox="1"/>
          <p:nvPr/>
        </p:nvSpPr>
        <p:spPr>
          <a:xfrm>
            <a:off x="2051720" y="4435005"/>
            <a:ext cx="401294" cy="169277"/>
          </a:xfrm>
          <a:prstGeom prst="rect">
            <a:avLst/>
          </a:prstGeom>
          <a:noFill/>
        </p:spPr>
        <p:txBody>
          <a:bodyPr wrap="square" lIns="0" tIns="0" rIns="0" bIns="0" rtlCol="0">
            <a:spAutoFit/>
          </a:bodyPr>
          <a:lstStyle/>
          <a:p>
            <a:pPr algn="l" rtl="0"/>
            <a:r>
              <a:rPr lang="es" sz="1100" b="0" i="0" u="none" baseline="0">
                <a:latin typeface="Gill Sans Infant Std"/>
                <a:ea typeface="Gill Sans Infant Std"/>
                <a:cs typeface="Gill Sans Infant Std"/>
                <a:sym typeface="Gill Sans Infant Std"/>
              </a:rPr>
              <a:t>Bajo</a:t>
            </a:r>
          </a:p>
        </p:txBody>
      </p:sp>
      <p:sp>
        <p:nvSpPr>
          <p:cNvPr id="35" name="TextBox 34"/>
          <p:cNvSpPr txBox="1"/>
          <p:nvPr/>
        </p:nvSpPr>
        <p:spPr>
          <a:xfrm>
            <a:off x="6406891" y="4474837"/>
            <a:ext cx="291747" cy="169277"/>
          </a:xfrm>
          <a:prstGeom prst="rect">
            <a:avLst/>
          </a:prstGeom>
          <a:noFill/>
        </p:spPr>
        <p:txBody>
          <a:bodyPr wrap="none" lIns="0" tIns="0" rIns="0" bIns="0" rtlCol="0">
            <a:spAutoFit/>
          </a:bodyPr>
          <a:lstStyle/>
          <a:p>
            <a:pPr algn="l" rtl="0"/>
            <a:r>
              <a:rPr lang="es" sz="1100" b="0" i="0" u="none" baseline="0">
                <a:latin typeface="Gill Sans Infant Std"/>
                <a:ea typeface="Gill Sans Infant Std"/>
                <a:cs typeface="Gill Sans Infant Std"/>
                <a:sym typeface="Gill Sans Infant Std"/>
              </a:rPr>
              <a:t>Alto</a:t>
            </a:r>
          </a:p>
        </p:txBody>
      </p:sp>
      <p:sp>
        <p:nvSpPr>
          <p:cNvPr id="36" name="TextBox 35"/>
          <p:cNvSpPr txBox="1"/>
          <p:nvPr/>
        </p:nvSpPr>
        <p:spPr>
          <a:xfrm>
            <a:off x="1960620" y="1736075"/>
            <a:ext cx="291747" cy="169277"/>
          </a:xfrm>
          <a:prstGeom prst="rect">
            <a:avLst/>
          </a:prstGeom>
          <a:noFill/>
        </p:spPr>
        <p:txBody>
          <a:bodyPr wrap="none" lIns="0" tIns="0" rIns="0" bIns="0" rtlCol="0">
            <a:spAutoFit/>
          </a:bodyPr>
          <a:lstStyle/>
          <a:p>
            <a:pPr algn="l" rtl="0"/>
            <a:r>
              <a:rPr lang="es" sz="1100" b="0" i="0" u="none" baseline="0">
                <a:latin typeface="Gill Sans Infant Std"/>
                <a:ea typeface="Gill Sans Infant Std"/>
                <a:cs typeface="Gill Sans Infant Std"/>
                <a:sym typeface="Gill Sans Infant Std"/>
              </a:rPr>
              <a:t>Alto</a:t>
            </a:r>
          </a:p>
        </p:txBody>
      </p:sp>
    </p:spTree>
    <p:extLst>
      <p:ext uri="{BB962C8B-B14F-4D97-AF65-F5344CB8AC3E}">
        <p14:creationId xmlns:p14="http://schemas.microsoft.com/office/powerpoint/2010/main" val="844135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525728" cy="777733"/>
          </a:xfrm>
        </p:spPr>
        <p:txBody>
          <a:bodyPr>
            <a:normAutofit/>
          </a:bodyPr>
          <a:lstStyle/>
          <a:p>
            <a:pPr algn="l" rtl="0"/>
            <a:r>
              <a:rPr lang="es" sz="3600" b="1" i="0" u="none" baseline="0" dirty="0"/>
              <a:t>¿Enfoque en la educación de los refugiados?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a:t>
            </a:fld>
            <a:endParaRPr lang="es" dirty="0"/>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vert="horz" lIns="0" tIns="0" rIns="0" bIns="0" rtlCol="0" anchor="t">
            <a:noAutofit/>
          </a:bodyPr>
          <a:lstStyle/>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a:rPr>
              <a:t>La educación de los refugiados es un tema mundial fundamental.</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a:rPr>
              <a:t>El Pacto Mundial sobre los Refugiados es un compromiso internacional para la educación de los niños en tal situación.</a:t>
            </a:r>
            <a:endParaRPr lang="es" sz="2600" dirty="0">
              <a:solidFill>
                <a:schemeClr val="tx1"/>
              </a:solidFill>
              <a:cs typeface="Times New Roman"/>
            </a:endParaRP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a:rPr>
              <a:t>Save the Children deberá intensificar la incidencia política en los países de refugiados para hacer realidad esta visión. </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a:rPr>
              <a:t>La planificación es el primer paso.</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Calibri" panose="020F0502020204030204" pitchFamily="34" charset="0"/>
                <a:cs typeface="Times New Roman"/>
              </a:rPr>
              <a:t>La COVID-19</a:t>
            </a:r>
            <a:endParaRPr lang="es" sz="2600" b="0" dirty="0">
              <a:solidFill>
                <a:schemeClr val="tx1"/>
              </a:solidFill>
              <a:ea typeface="Calibri" panose="020F0502020204030204" pitchFamily="34" charset="0"/>
              <a:cs typeface="Times New Roman" panose="02020603050405020304" pitchFamily="18" charset="0"/>
            </a:endParaRPr>
          </a:p>
          <a:p>
            <a:pPr lvl="0" algn="l" rtl="0">
              <a:spcAft>
                <a:spcPts val="0"/>
              </a:spcAft>
            </a:pPr>
            <a:endParaRPr lang="es" sz="2600" b="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203297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a:bodyPr>
          <a:lstStyle/>
          <a:p>
            <a:pPr algn="l" rtl="0"/>
            <a:r>
              <a:rPr lang="es" sz="3600" b="1" i="0" u="none" baseline="0" dirty="0">
                <a:latin typeface="+mn-lt"/>
                <a:ea typeface="+mn-lt"/>
                <a:cs typeface="+mn-lt"/>
                <a:sym typeface="+mn-lt"/>
              </a:rPr>
              <a:t>Sesión 2.4 </a:t>
            </a:r>
            <a:r>
              <a:rPr lang="es" sz="3600" b="0" i="0" u="none" baseline="0" dirty="0">
                <a:latin typeface="+mn-lt"/>
                <a:ea typeface="+mn-lt"/>
                <a:cs typeface="+mn-lt"/>
                <a:sym typeface="+mn-lt"/>
              </a:rPr>
              <a:t>	</a:t>
            </a:r>
            <a:r>
              <a:rPr lang="es" sz="3600" b="1" i="0" u="none" baseline="0" dirty="0">
                <a:latin typeface="+mn-lt"/>
                <a:ea typeface="+mn-lt"/>
                <a:cs typeface="+mn-lt"/>
                <a:sym typeface="+mn-lt"/>
              </a:rPr>
              <a:t>¿CÓMO hacer que cambien? </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40</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a:xfrm>
            <a:off x="424138" y="1268760"/>
            <a:ext cx="8275320" cy="4544568"/>
          </a:xfrm>
        </p:spPr>
        <p:txBody>
          <a:bodyPr vert="horz" lIns="0" tIns="0" rIns="0" bIns="0" rtlCol="0" anchor="t">
            <a:noAutofit/>
          </a:bodyPr>
          <a:lstStyle/>
          <a:p>
            <a:pPr lvl="0" algn="l" rtl="0">
              <a:lnSpc>
                <a:spcPct val="150000"/>
              </a:lnSpc>
              <a:spcAft>
                <a:spcPts val="0"/>
              </a:spcAft>
            </a:pPr>
            <a:r>
              <a:rPr lang="es" sz="2300" b="1" i="0" u="none" baseline="0" dirty="0">
                <a:solidFill>
                  <a:schemeClr val="tx2"/>
                </a:solidFill>
                <a:ea typeface="Calibri" panose="020F0502020204030204" pitchFamily="34" charset="0"/>
                <a:cs typeface="Times New Roman" panose="02020603050405020304" pitchFamily="18" charset="0"/>
              </a:rPr>
              <a:t>Objetivos de la sesión:</a:t>
            </a:r>
          </a:p>
          <a:p>
            <a:pPr marL="457200" indent="-457200" algn="just" rtl="0">
              <a:buFont typeface="Arial" panose="020B0604020202020204" pitchFamily="34" charset="0"/>
              <a:buChar char="•"/>
            </a:pPr>
            <a:r>
              <a:rPr lang="es" sz="2300" b="0" i="0" u="none" baseline="0" dirty="0"/>
              <a:t>Estar en capacidad de identificar lo que hace que los destinatarios cambien y cómo influir en ellos.</a:t>
            </a:r>
          </a:p>
          <a:p>
            <a:pPr marL="457200" indent="-457200" algn="just" rtl="0">
              <a:buFont typeface="Arial" panose="020B0604020202020204" pitchFamily="34" charset="0"/>
              <a:buChar char="•"/>
            </a:pPr>
            <a:r>
              <a:rPr lang="es" sz="2300" b="0" i="0" u="none" baseline="0" dirty="0"/>
              <a:t>Estar en capacidad de enmarcar los mensajes de incidencia política para persuadir a su público.</a:t>
            </a:r>
          </a:p>
          <a:p>
            <a:pPr marL="457200" lvl="0" indent="-457200" algn="just" rtl="0">
              <a:buFont typeface="Arial" panose="020B0604020202020204" pitchFamily="34" charset="0"/>
              <a:buChar char="•"/>
            </a:pPr>
            <a:r>
              <a:rPr lang="es" sz="2300" b="0" i="0" u="none" baseline="0" dirty="0"/>
              <a:t>Comprender el papel de las pruebas en la incidencia política.</a:t>
            </a:r>
          </a:p>
          <a:p>
            <a:pPr lvl="0" algn="l" rtl="0"/>
            <a:r>
              <a:rPr lang="es" sz="2300" b="1" i="0" u="none" baseline="0" dirty="0">
                <a:solidFill>
                  <a:schemeClr val="tx2"/>
                </a:solidFill>
                <a:ea typeface="Calibri" panose="020F0502020204030204" pitchFamily="34" charset="0"/>
                <a:cs typeface="Times New Roman" panose="02020603050405020304" pitchFamily="18" charset="0"/>
              </a:rPr>
              <a:t>Resultado de la sesión:</a:t>
            </a:r>
          </a:p>
          <a:p>
            <a:pPr marL="457200" lvl="0" indent="-457200" algn="l" rtl="0">
              <a:buFont typeface="Arial" panose="020B0604020202020204" pitchFamily="34" charset="0"/>
              <a:buChar char="•"/>
            </a:pPr>
            <a:r>
              <a:rPr lang="es" sz="2300" b="0" i="0" u="none" baseline="0" dirty="0">
                <a:ea typeface="Calibri" panose="020F0502020204030204" pitchFamily="34" charset="0"/>
                <a:cs typeface="Times New Roman"/>
              </a:rPr>
              <a:t>Análisis de las partes interesadas. </a:t>
            </a:r>
            <a:endParaRPr lang="es" sz="2300" dirty="0">
              <a:ea typeface="Calibri" panose="020F0502020204030204" pitchFamily="34" charset="0"/>
              <a:cs typeface="Times New Roman" panose="02020603050405020304" pitchFamily="18" charset="0"/>
            </a:endParaRPr>
          </a:p>
          <a:p>
            <a:pPr marL="457200" indent="-457200" algn="l" rtl="0">
              <a:buFont typeface="Arial" panose="020B0604020202020204" pitchFamily="34" charset="0"/>
              <a:buChar char="•"/>
            </a:pPr>
            <a:r>
              <a:rPr lang="es" sz="2300" b="0" i="0" u="none" baseline="0" dirty="0">
                <a:ea typeface="Calibri" panose="020F0502020204030204" pitchFamily="34" charset="0"/>
                <a:cs typeface="Times New Roman"/>
              </a:rPr>
              <a:t>Mensaje de incidencia política de un minuto para cada destinatario. </a:t>
            </a:r>
          </a:p>
          <a:p>
            <a:pPr lvl="0" algn="l" rtl="0"/>
            <a:endParaRPr lang="es" sz="2800" b="1" dirty="0">
              <a:solidFill>
                <a:schemeClr val="tx2"/>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52475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Autofit/>
          </a:bodyPr>
          <a:lstStyle/>
          <a:p>
            <a:pPr algn="l" rtl="0"/>
            <a:r>
              <a:rPr lang="es" sz="2800" b="1" i="0" u="none" baseline="0" dirty="0"/>
              <a:t>Influenciar en los</a:t>
            </a:r>
            <a:r>
              <a:rPr lang="es" sz="3200" b="1" i="0" u="none" baseline="0" dirty="0"/>
              <a:t> destinatarios fundamentales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41</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0" algn="l" rtl="0">
              <a:spcAft>
                <a:spcPts val="0"/>
              </a:spcAft>
            </a:pPr>
            <a:r>
              <a:rPr lang="es" sz="3200" b="0" i="0" u="none" baseline="0">
                <a:solidFill>
                  <a:schemeClr val="tx1"/>
                </a:solidFill>
                <a:latin typeface="+mn-lt"/>
                <a:ea typeface="Calibri" panose="020F0502020204030204" pitchFamily="34" charset="0"/>
                <a:cs typeface="Times New Roman" panose="02020603050405020304" pitchFamily="18" charset="0"/>
              </a:rPr>
              <a:t>	</a:t>
            </a:r>
            <a:endParaRPr lang="es" sz="2800" b="0" dirty="0">
              <a:solidFill>
                <a:schemeClr val="tx1"/>
              </a:solidFill>
              <a:latin typeface="+mn-lt"/>
              <a:ea typeface="Calibri" panose="020F0502020204030204" pitchFamily="34" charset="0"/>
              <a:cs typeface="Times New Roman" panose="02020603050405020304" pitchFamily="18" charset="0"/>
            </a:endParaRPr>
          </a:p>
        </p:txBody>
      </p:sp>
      <p:sp>
        <p:nvSpPr>
          <p:cNvPr id="2" name="Text Placeholder 1">
            <a:extLst>
              <a:ext uri="{FF2B5EF4-FFF2-40B4-BE49-F238E27FC236}">
                <a16:creationId xmlns:a16="http://schemas.microsoft.com/office/drawing/2014/main" id="{407BDC33-4AB3-4C67-9816-E509622CBEC7}"/>
              </a:ext>
            </a:extLst>
          </p:cNvPr>
          <p:cNvSpPr>
            <a:spLocks noGrp="1"/>
          </p:cNvSpPr>
          <p:nvPr>
            <p:ph type="body" sz="quarter" idx="14"/>
          </p:nvPr>
        </p:nvSpPr>
        <p:spPr/>
        <p:txBody>
          <a:bodyPr vert="horz" lIns="0" tIns="0" rIns="0" bIns="0" rtlCol="0" anchor="t">
            <a:noAutofit/>
          </a:bodyPr>
          <a:lstStyle/>
          <a:p>
            <a:pPr algn="l" rtl="0"/>
            <a:r>
              <a:rPr lang="es" b="0" i="0" u="none" baseline="0"/>
              <a:t>¿Qué hace que la gente cambie?</a:t>
            </a:r>
          </a:p>
        </p:txBody>
      </p:sp>
      <p:graphicFrame>
        <p:nvGraphicFramePr>
          <p:cNvPr id="6" name="Diagram 5">
            <a:extLst>
              <a:ext uri="{FF2B5EF4-FFF2-40B4-BE49-F238E27FC236}">
                <a16:creationId xmlns:a16="http://schemas.microsoft.com/office/drawing/2014/main" id="{E46BE728-00BC-42FC-88C6-5FA59E70633B}"/>
              </a:ext>
            </a:extLst>
          </p:cNvPr>
          <p:cNvGraphicFramePr/>
          <p:nvPr>
            <p:extLst>
              <p:ext uri="{D42A27DB-BD31-4B8C-83A1-F6EECF244321}">
                <p14:modId xmlns:p14="http://schemas.microsoft.com/office/powerpoint/2010/main" val="283451568"/>
              </p:ext>
            </p:extLst>
          </p:nvPr>
        </p:nvGraphicFramePr>
        <p:xfrm>
          <a:off x="496176" y="1412689"/>
          <a:ext cx="8208912" cy="46847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18964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6163590" cy="506900"/>
          </a:xfrm>
        </p:spPr>
        <p:txBody>
          <a:bodyPr>
            <a:normAutofit/>
          </a:bodyPr>
          <a:lstStyle/>
          <a:p>
            <a:pPr algn="l" rtl="0"/>
            <a:r>
              <a:rPr lang="es" sz="2800" b="1" i="0" u="none" baseline="0" dirty="0"/>
              <a:t>Influir en los destinatarios fundamentales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42</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Aft>
                <a:spcPts val="0"/>
              </a:spcAft>
            </a:pPr>
            <a:r>
              <a:rPr lang="es" sz="2500" b="1" i="0" u="none" baseline="0" dirty="0">
                <a:solidFill>
                  <a:schemeClr val="tx1"/>
                </a:solidFill>
                <a:latin typeface="+mn-lt"/>
                <a:ea typeface="Calibri" panose="020F0502020204030204" pitchFamily="34" charset="0"/>
                <a:cs typeface="Times New Roman"/>
              </a:rPr>
              <a:t>En grupos de trabajo, con la hoja de trabajo 2, debata lo siguiente: </a:t>
            </a:r>
            <a:endParaRPr lang="es" sz="2500" dirty="0">
              <a:solidFill>
                <a:schemeClr val="tx1"/>
              </a:solidFill>
              <a:latin typeface="+mn-lt"/>
              <a:ea typeface="Calibri" panose="020F0502020204030204" pitchFamily="34" charset="0"/>
              <a:cs typeface="Times New Roman" panose="02020603050405020304" pitchFamily="18" charset="0"/>
            </a:endParaRPr>
          </a:p>
          <a:p>
            <a:pPr marL="457200" indent="-457200" algn="l" rtl="0">
              <a:spcAft>
                <a:spcPts val="0"/>
              </a:spcAft>
              <a:buFont typeface="Arial" panose="020B0604020202020204" pitchFamily="34" charset="0"/>
              <a:buChar char="•"/>
            </a:pPr>
            <a:r>
              <a:rPr lang="es" sz="2500" b="0" i="0" u="none" baseline="0" dirty="0">
                <a:solidFill>
                  <a:schemeClr val="tx1"/>
                </a:solidFill>
                <a:latin typeface="+mn-lt"/>
                <a:ea typeface="Calibri" panose="020F0502020204030204" pitchFamily="34" charset="0"/>
                <a:cs typeface="Times New Roman" panose="02020603050405020304" pitchFamily="18" charset="0"/>
              </a:rPr>
              <a:t>¿Qué saben sus destinatarios sobre la educación de los refugiados?</a:t>
            </a:r>
          </a:p>
          <a:p>
            <a:pPr marL="457200" indent="-457200" algn="l" rtl="0">
              <a:spcAft>
                <a:spcPts val="0"/>
              </a:spcAft>
              <a:buFont typeface="Arial" panose="020B0604020202020204" pitchFamily="34" charset="0"/>
              <a:buChar char="•"/>
            </a:pPr>
            <a:r>
              <a:rPr lang="es" sz="2500" b="0" i="0" u="none" baseline="0" dirty="0">
                <a:solidFill>
                  <a:schemeClr val="tx1"/>
                </a:solidFill>
                <a:latin typeface="+mn-lt"/>
                <a:ea typeface="Calibri" panose="020F0502020204030204" pitchFamily="34" charset="0"/>
                <a:cs typeface="Times New Roman" panose="02020603050405020304" pitchFamily="18" charset="0"/>
              </a:rPr>
              <a:t>¿Qué les interesa a sus destinatarios?</a:t>
            </a:r>
          </a:p>
          <a:p>
            <a:pPr marL="457200" indent="-457200" algn="l" rtl="0">
              <a:spcAft>
                <a:spcPts val="0"/>
              </a:spcAft>
              <a:buFont typeface="Arial" panose="020B0604020202020204" pitchFamily="34" charset="0"/>
              <a:buChar char="•"/>
            </a:pPr>
            <a:r>
              <a:rPr lang="es" sz="2500" b="0" i="0" u="none" baseline="0" dirty="0">
                <a:solidFill>
                  <a:schemeClr val="tx1"/>
                </a:solidFill>
                <a:latin typeface="+mn-lt"/>
                <a:ea typeface="Calibri" panose="020F0502020204030204" pitchFamily="34" charset="0"/>
                <a:cs typeface="Times New Roman" panose="02020603050405020304" pitchFamily="18" charset="0"/>
              </a:rPr>
              <a:t>¿Qué les motivaría a actuar?</a:t>
            </a:r>
          </a:p>
          <a:p>
            <a:pPr marL="457200" indent="-457200" algn="l" rtl="0">
              <a:spcAft>
                <a:spcPts val="0"/>
              </a:spcAft>
              <a:buFont typeface="Arial" panose="020B0604020202020204" pitchFamily="34" charset="0"/>
              <a:buChar char="•"/>
            </a:pPr>
            <a:r>
              <a:rPr lang="es" sz="2500" b="0" i="0" u="none" baseline="0" dirty="0">
                <a:solidFill>
                  <a:schemeClr val="tx1"/>
                </a:solidFill>
                <a:latin typeface="+mn-lt"/>
                <a:ea typeface="Calibri" panose="020F0502020204030204" pitchFamily="34" charset="0"/>
                <a:cs typeface="Times New Roman" panose="02020603050405020304" pitchFamily="18" charset="0"/>
              </a:rPr>
              <a:t>¿A quién es probable que escuchen?</a:t>
            </a:r>
          </a:p>
          <a:p>
            <a:pPr marL="457200" indent="-457200" algn="l" rtl="0">
              <a:spcAft>
                <a:spcPts val="0"/>
              </a:spcAft>
              <a:buFont typeface="Arial" panose="020B0604020202020204" pitchFamily="34" charset="0"/>
              <a:buChar char="•"/>
            </a:pPr>
            <a:r>
              <a:rPr lang="es" sz="2500" b="0" i="0" u="none" baseline="0" dirty="0">
                <a:solidFill>
                  <a:schemeClr val="tx1"/>
                </a:solidFill>
                <a:latin typeface="+mn-lt"/>
                <a:ea typeface="Calibri" panose="020F0502020204030204" pitchFamily="34" charset="0"/>
                <a:cs typeface="Times New Roman" panose="02020603050405020304" pitchFamily="18" charset="0"/>
              </a:rPr>
              <a:t>¿Cuáles son las oportunidades que usted tiene para influir en ellos?</a:t>
            </a:r>
          </a:p>
          <a:p>
            <a:pPr marL="457200" indent="-457200" algn="l" rtl="0">
              <a:spcAft>
                <a:spcPts val="0"/>
              </a:spcAft>
              <a:buFont typeface="Arial" panose="020B0604020202020204" pitchFamily="34" charset="0"/>
              <a:buChar char="•"/>
            </a:pPr>
            <a:r>
              <a:rPr lang="es" sz="2500" b="0" i="0" u="none" baseline="0" dirty="0">
                <a:solidFill>
                  <a:schemeClr val="tx1"/>
                </a:solidFill>
                <a:latin typeface="+mn-lt"/>
                <a:ea typeface="Calibri" panose="020F0502020204030204" pitchFamily="34" charset="0"/>
                <a:cs typeface="Times New Roman" panose="02020603050405020304" pitchFamily="18" charset="0"/>
              </a:rPr>
              <a:t>¿Tiene acceso a ellos?</a:t>
            </a:r>
          </a:p>
        </p:txBody>
      </p:sp>
      <p:sp>
        <p:nvSpPr>
          <p:cNvPr id="2" name="Text Placeholder 1">
            <a:extLst>
              <a:ext uri="{FF2B5EF4-FFF2-40B4-BE49-F238E27FC236}">
                <a16:creationId xmlns:a16="http://schemas.microsoft.com/office/drawing/2014/main" id="{2D954222-4388-489A-A190-C5F4D924BE2C}"/>
              </a:ext>
            </a:extLst>
          </p:cNvPr>
          <p:cNvSpPr>
            <a:spLocks noGrp="1"/>
          </p:cNvSpPr>
          <p:nvPr>
            <p:ph type="body" sz="quarter" idx="14"/>
          </p:nvPr>
        </p:nvSpPr>
        <p:spPr/>
        <p:txBody>
          <a:bodyPr>
            <a:noAutofit/>
          </a:bodyPr>
          <a:lstStyle/>
          <a:p>
            <a:pPr algn="l" rtl="0"/>
            <a:r>
              <a:rPr lang="es" sz="2200" b="0" i="0" u="none" baseline="0" dirty="0"/>
              <a:t>Actividad: Evaluar los intereses y las relaciones de los destinatarios.</a:t>
            </a:r>
            <a:endParaRPr lang="es" sz="2200" dirty="0"/>
          </a:p>
        </p:txBody>
      </p:sp>
      <p:sp>
        <p:nvSpPr>
          <p:cNvPr id="8" name="TextBox 7"/>
          <p:cNvSpPr txBox="1"/>
          <p:nvPr/>
        </p:nvSpPr>
        <p:spPr>
          <a:xfrm>
            <a:off x="6737747" y="238140"/>
            <a:ext cx="2154733" cy="230832"/>
          </a:xfrm>
          <a:prstGeom prst="rect">
            <a:avLst/>
          </a:prstGeom>
          <a:noFill/>
          <a:ln>
            <a:solidFill>
              <a:schemeClr val="tx1"/>
            </a:solidFill>
          </a:ln>
        </p:spPr>
        <p:txBody>
          <a:bodyPr wrap="square" lIns="91440" tIns="0" rIns="0" bIns="0" rtlCol="0" anchor="t">
            <a:spAutoFit/>
          </a:bodyPr>
          <a:lstStyle/>
          <a:p>
            <a:pPr algn="l" rtl="0"/>
            <a:r>
              <a:rPr lang="es" sz="1500" b="1" i="1" u="none" baseline="0" dirty="0">
                <a:solidFill>
                  <a:srgbClr val="FF0000"/>
                </a:solidFill>
                <a:latin typeface="Gill Sans Infant Std"/>
                <a:ea typeface="Gill Sans Infant Std"/>
                <a:cs typeface="Gill Sans Infant Std"/>
                <a:sym typeface="Gill Sans Infant Std"/>
              </a:rPr>
              <a:t>Hoja de trabajo 2, parte 2</a:t>
            </a:r>
          </a:p>
        </p:txBody>
      </p:sp>
    </p:spTree>
    <p:extLst>
      <p:ext uri="{BB962C8B-B14F-4D97-AF65-F5344CB8AC3E}">
        <p14:creationId xmlns:p14="http://schemas.microsoft.com/office/powerpoint/2010/main" val="4377308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Influir en los destinatarios fundamentales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43</a:t>
            </a:fld>
            <a:endParaRPr lang="es"/>
          </a:p>
        </p:txBody>
      </p:sp>
      <p:sp>
        <p:nvSpPr>
          <p:cNvPr id="2" name="Text Placeholder 1">
            <a:extLst>
              <a:ext uri="{FF2B5EF4-FFF2-40B4-BE49-F238E27FC236}">
                <a16:creationId xmlns:a16="http://schemas.microsoft.com/office/drawing/2014/main" id="{2D954222-4388-489A-A190-C5F4D924BE2C}"/>
              </a:ext>
            </a:extLst>
          </p:cNvPr>
          <p:cNvSpPr>
            <a:spLocks noGrp="1"/>
          </p:cNvSpPr>
          <p:nvPr>
            <p:ph type="body" sz="quarter" idx="14"/>
          </p:nvPr>
        </p:nvSpPr>
        <p:spPr/>
        <p:txBody>
          <a:bodyPr>
            <a:noAutofit/>
          </a:bodyPr>
          <a:lstStyle/>
          <a:p>
            <a:pPr algn="l" rtl="0"/>
            <a:r>
              <a:rPr lang="es" sz="2200" b="0" i="0" u="none" baseline="0" dirty="0"/>
              <a:t>Actividad: Evaluar los intereses y las relaciones de los destinatarios.</a:t>
            </a:r>
            <a:endParaRPr lang="es" sz="2200" dirty="0"/>
          </a:p>
        </p:txBody>
      </p:sp>
      <p:sp>
        <p:nvSpPr>
          <p:cNvPr id="8" name="TextBox 7"/>
          <p:cNvSpPr txBox="1"/>
          <p:nvPr/>
        </p:nvSpPr>
        <p:spPr>
          <a:xfrm>
            <a:off x="6665739" y="238140"/>
            <a:ext cx="2154733" cy="230832"/>
          </a:xfrm>
          <a:prstGeom prst="rect">
            <a:avLst/>
          </a:prstGeom>
          <a:noFill/>
          <a:ln>
            <a:solidFill>
              <a:schemeClr val="tx1"/>
            </a:solidFill>
          </a:ln>
        </p:spPr>
        <p:txBody>
          <a:bodyPr wrap="square" lIns="91440" tIns="0" rIns="0" bIns="0" rtlCol="0" anchor="t">
            <a:spAutoFit/>
          </a:bodyPr>
          <a:lstStyle/>
          <a:p>
            <a:pPr algn="l" rtl="0"/>
            <a:r>
              <a:rPr lang="es" sz="1500" b="1" i="1" u="none" baseline="0" dirty="0">
                <a:solidFill>
                  <a:srgbClr val="FF0000"/>
                </a:solidFill>
                <a:latin typeface="Gill Sans Infant Std"/>
                <a:ea typeface="Gill Sans Infant Std"/>
                <a:cs typeface="Gill Sans Infant Std"/>
                <a:sym typeface="Gill Sans Infant Std"/>
              </a:rPr>
              <a:t>Hoja de trabajo 2, parte 2</a:t>
            </a:r>
          </a:p>
        </p:txBody>
      </p:sp>
    </p:spTree>
    <p:extLst>
      <p:ext uri="{BB962C8B-B14F-4D97-AF65-F5344CB8AC3E}">
        <p14:creationId xmlns:p14="http://schemas.microsoft.com/office/powerpoint/2010/main" val="724506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vert="horz" lIns="0" tIns="0" rIns="0" bIns="0" rtlCol="0" anchor="ctr">
            <a:noAutofit/>
          </a:bodyPr>
          <a:lstStyle/>
          <a:p>
            <a:pPr algn="l" rtl="0"/>
            <a:r>
              <a:rPr lang="es" sz="2800" b="1" i="0" u="none" baseline="0" dirty="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44</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1" algn="just" rtl="0">
              <a:spcBef>
                <a:spcPts val="1200"/>
              </a:spcBef>
              <a:spcAft>
                <a:spcPts val="1200"/>
              </a:spcAft>
            </a:pPr>
            <a:r>
              <a:rPr lang="es" sz="2500" b="0" i="0" u="none" baseline="0" dirty="0">
                <a:solidFill>
                  <a:schemeClr val="tx1"/>
                </a:solidFill>
                <a:latin typeface="+mn-lt"/>
                <a:ea typeface="Calibri" panose="020F0502020204030204" pitchFamily="34" charset="0"/>
                <a:cs typeface="Times New Roman" panose="02020603050405020304" pitchFamily="18" charset="0"/>
              </a:rPr>
              <a:t>Ahora que identificó las motivaciones de sus destinatarios, elaboraremos determinados mensajes de incidencia política para ellos con la siguiente "receta":</a:t>
            </a:r>
            <a:endParaRPr lang="es" sz="2500" dirty="0">
              <a:latin typeface="+mn-lt"/>
              <a:ea typeface="Calibri" panose="020F0502020204030204" pitchFamily="34" charset="0"/>
              <a:cs typeface="Times New Roman" panose="02020603050405020304" pitchFamily="18" charset="0"/>
            </a:endParaRPr>
          </a:p>
          <a:p>
            <a:pPr lvl="1" algn="just" rtl="0">
              <a:spcBef>
                <a:spcPts val="1200"/>
              </a:spcBef>
              <a:spcAft>
                <a:spcPts val="1200"/>
              </a:spcAft>
            </a:pPr>
            <a:endParaRPr lang="es" sz="2500" b="0" dirty="0">
              <a:solidFill>
                <a:schemeClr val="tx1"/>
              </a:solidFill>
              <a:latin typeface="+mn-lt"/>
              <a:ea typeface="Calibri" panose="020F0502020204030204" pitchFamily="34" charset="0"/>
              <a:cs typeface="Times New Roman" panose="02020603050405020304" pitchFamily="18" charset="0"/>
            </a:endParaRPr>
          </a:p>
          <a:p>
            <a:pPr lvl="1" algn="just" rtl="0">
              <a:spcBef>
                <a:spcPts val="1200"/>
              </a:spcBef>
              <a:spcAft>
                <a:spcPts val="1200"/>
              </a:spcAft>
            </a:pPr>
            <a:r>
              <a:rPr lang="es" sz="2500" b="0" i="0" u="none" baseline="0" dirty="0">
                <a:solidFill>
                  <a:schemeClr val="tx1"/>
                </a:solidFill>
                <a:latin typeface="+mn-lt"/>
                <a:ea typeface="Calibri" panose="020F0502020204030204" pitchFamily="34" charset="0"/>
                <a:cs typeface="Times New Roman" panose="02020603050405020304" pitchFamily="18" charset="0"/>
              </a:rPr>
              <a:t> </a:t>
            </a:r>
          </a:p>
        </p:txBody>
      </p:sp>
      <p:sp>
        <p:nvSpPr>
          <p:cNvPr id="2" name="Text Placeholder 1">
            <a:extLst>
              <a:ext uri="{FF2B5EF4-FFF2-40B4-BE49-F238E27FC236}">
                <a16:creationId xmlns:a16="http://schemas.microsoft.com/office/drawing/2014/main" id="{655E1496-8616-4863-8E0B-30CBDEF66B5C}"/>
              </a:ext>
            </a:extLst>
          </p:cNvPr>
          <p:cNvSpPr>
            <a:spLocks noGrp="1"/>
          </p:cNvSpPr>
          <p:nvPr>
            <p:ph type="body" sz="quarter" idx="14"/>
          </p:nvPr>
        </p:nvSpPr>
        <p:spPr/>
        <p:txBody>
          <a:bodyPr vert="horz" lIns="0" tIns="0" rIns="0" bIns="0" rtlCol="0" anchor="t">
            <a:noAutofit/>
          </a:bodyPr>
          <a:lstStyle/>
          <a:p>
            <a:pPr algn="l" rtl="0"/>
            <a:r>
              <a:rPr lang="es" b="0" i="0" u="none" baseline="0"/>
              <a:t>Plantear su caso a los destinatarios fundamentales.</a:t>
            </a:r>
          </a:p>
        </p:txBody>
      </p:sp>
      <p:graphicFrame>
        <p:nvGraphicFramePr>
          <p:cNvPr id="6" name="Diagram 5">
            <a:extLst>
              <a:ext uri="{FF2B5EF4-FFF2-40B4-BE49-F238E27FC236}">
                <a16:creationId xmlns:a16="http://schemas.microsoft.com/office/drawing/2014/main" id="{F3E2FAF1-7E59-4ADC-9D3A-DE3AC27AE10D}"/>
              </a:ext>
            </a:extLst>
          </p:cNvPr>
          <p:cNvGraphicFramePr/>
          <p:nvPr>
            <p:extLst>
              <p:ext uri="{D42A27DB-BD31-4B8C-83A1-F6EECF244321}">
                <p14:modId xmlns:p14="http://schemas.microsoft.com/office/powerpoint/2010/main" val="1791014906"/>
              </p:ext>
            </p:extLst>
          </p:nvPr>
        </p:nvGraphicFramePr>
        <p:xfrm>
          <a:off x="1391712" y="2564317"/>
          <a:ext cx="6512356" cy="3588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7308304" y="238140"/>
            <a:ext cx="1434653"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5</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42584766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vert="horz" lIns="0" tIns="0" rIns="0" bIns="0" rtlCol="0" anchor="ctr">
            <a:noAutofit/>
          </a:bodyPr>
          <a:lstStyle/>
          <a:p>
            <a:pPr algn="l" rtl="0"/>
            <a:r>
              <a:rPr lang="es" sz="2800" b="1" i="0" u="none" baseline="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45</a:t>
            </a:fld>
            <a:endParaRPr lang="es" dirty="0"/>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32117" y="1556333"/>
            <a:ext cx="8275320" cy="4709160"/>
          </a:xfrm>
        </p:spPr>
        <p:txBody>
          <a:bodyPr vert="horz" lIns="0" tIns="0" rIns="0" bIns="0" rtlCol="0" anchor="t">
            <a:noAutofit/>
          </a:bodyPr>
          <a:lstStyle/>
          <a:p>
            <a:pPr algn="l" rtl="0">
              <a:spcAft>
                <a:spcPts val="0"/>
              </a:spcAft>
            </a:pPr>
            <a:r>
              <a:rPr lang="es" sz="2600" b="0" i="1" u="none" baseline="0" dirty="0">
                <a:solidFill>
                  <a:schemeClr val="tx1"/>
                </a:solidFill>
                <a:latin typeface="+mn-lt"/>
                <a:ea typeface="Calibri" panose="020F0502020204030204" pitchFamily="34" charset="0"/>
                <a:cs typeface="Times New Roman"/>
              </a:rPr>
              <a:t>La mitad de los niños refugiados, 3.7 millones de estudiantes, no están escolarizados por circunstancias ajenas a su voluntad. Sabemos que la educación salva vidas, es transformadora y es necesaria para que todos los niños exploten al máximo su potencial. También sabemos que, con el apoyo adecuado de los países de acogida y de los donantes, la comunidad mundial puede contribuir a que estos niños reivindiquen su derecho a la educación y se reincorporen al aprendizaje lo antes posible. Instamos al gobierno a que garantice que los niños refugiados formen parte de los planes y programas nacionales de educación.</a:t>
            </a:r>
          </a:p>
        </p:txBody>
      </p:sp>
      <p:sp>
        <p:nvSpPr>
          <p:cNvPr id="2" name="Text Placeholder 1">
            <a:extLst>
              <a:ext uri="{FF2B5EF4-FFF2-40B4-BE49-F238E27FC236}">
                <a16:creationId xmlns:a16="http://schemas.microsoft.com/office/drawing/2014/main" id="{63311254-8DA1-4888-8684-17BF2DAC1636}"/>
              </a:ext>
            </a:extLst>
          </p:cNvPr>
          <p:cNvSpPr>
            <a:spLocks noGrp="1"/>
          </p:cNvSpPr>
          <p:nvPr>
            <p:ph type="body" sz="quarter" idx="14"/>
          </p:nvPr>
        </p:nvSpPr>
        <p:spPr>
          <a:xfrm>
            <a:off x="425287" y="705600"/>
            <a:ext cx="6883018" cy="363537"/>
          </a:xfrm>
        </p:spPr>
        <p:txBody>
          <a:bodyPr vert="horz" lIns="0" tIns="0" rIns="0" bIns="0" rtlCol="0" anchor="t">
            <a:noAutofit/>
          </a:bodyPr>
          <a:lstStyle/>
          <a:p>
            <a:pPr algn="l" rtl="0"/>
            <a:r>
              <a:rPr lang="es" sz="2200" b="0" i="0" u="none" baseline="0" dirty="0"/>
              <a:t>Ejemplo de un mensaje apropiado de incidencia política.</a:t>
            </a:r>
          </a:p>
        </p:txBody>
      </p:sp>
      <p:sp>
        <p:nvSpPr>
          <p:cNvPr id="8" name="TextBox 7"/>
          <p:cNvSpPr txBox="1"/>
          <p:nvPr/>
        </p:nvSpPr>
        <p:spPr>
          <a:xfrm>
            <a:off x="7308305" y="238140"/>
            <a:ext cx="1434652"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5</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21586888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vert="horz" lIns="0" tIns="0" rIns="0" bIns="0" rtlCol="0" anchor="ctr">
            <a:noAutofit/>
          </a:bodyPr>
          <a:lstStyle/>
          <a:p>
            <a:pPr algn="l" rtl="0"/>
            <a:r>
              <a:rPr lang="es" sz="2800" b="1" i="0" u="none" baseline="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46</a:t>
            </a:fld>
            <a:endParaRPr lang="es" dirty="0"/>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4634" y="1547078"/>
            <a:ext cx="8275320" cy="5216487"/>
          </a:xfrm>
        </p:spPr>
        <p:txBody>
          <a:bodyPr vert="horz" lIns="0" tIns="0" rIns="0" bIns="0" rtlCol="0" anchor="t">
            <a:noAutofit/>
          </a:bodyPr>
          <a:lstStyle/>
          <a:p>
            <a:pPr algn="l" rtl="0">
              <a:spcBef>
                <a:spcPts val="1200"/>
              </a:spcBef>
              <a:spcAft>
                <a:spcPts val="1200"/>
              </a:spcAft>
            </a:pPr>
            <a:r>
              <a:rPr lang="es" sz="2100" b="1" i="1" u="none" baseline="0" dirty="0">
                <a:solidFill>
                  <a:schemeClr val="tx1"/>
                </a:solidFill>
              </a:rPr>
              <a:t>Las evidencias son importantes para la incidencia política por los siguientes motivos:</a:t>
            </a:r>
          </a:p>
          <a:p>
            <a:pPr marL="342900" indent="-342900" algn="l" rtl="0">
              <a:spcAft>
                <a:spcPts val="0"/>
              </a:spcAft>
              <a:buFont typeface="Symbol" panose="05050102010706020507" pitchFamily="18" charset="2"/>
              <a:buChar char=""/>
            </a:pPr>
            <a:r>
              <a:rPr lang="es" sz="2100" b="1" i="0" u="none" baseline="0" dirty="0">
                <a:solidFill>
                  <a:schemeClr val="tx1"/>
                </a:solidFill>
              </a:rPr>
              <a:t>Proporcionan pruebas del problema, su escala y su efecto en los niños.</a:t>
            </a:r>
          </a:p>
          <a:p>
            <a:pPr marL="342900" indent="-342900" algn="l" rtl="0">
              <a:spcAft>
                <a:spcPts val="0"/>
              </a:spcAft>
              <a:buFont typeface="Symbol" panose="05050102010706020507" pitchFamily="18" charset="2"/>
              <a:buChar char=""/>
            </a:pPr>
            <a:r>
              <a:rPr lang="es" sz="2100" b="0" i="0" u="none" baseline="0" dirty="0">
                <a:solidFill>
                  <a:schemeClr val="tx1"/>
                </a:solidFill>
              </a:rPr>
              <a:t>Ofrecen hechos concretos para persuadir a su destinatario para que actúe.</a:t>
            </a:r>
          </a:p>
          <a:p>
            <a:pPr marL="342900" indent="-342900" algn="l" rtl="0">
              <a:spcAft>
                <a:spcPts val="0"/>
              </a:spcAft>
              <a:buFont typeface="Symbol" panose="05050102010706020507" pitchFamily="18" charset="2"/>
              <a:buChar char=""/>
            </a:pPr>
            <a:r>
              <a:rPr lang="es" sz="2100" b="0" i="0" u="none" baseline="0" dirty="0">
                <a:solidFill>
                  <a:schemeClr val="tx1"/>
                </a:solidFill>
              </a:rPr>
              <a:t>Demuestran qué soluciones resolverán el problema.</a:t>
            </a:r>
          </a:p>
          <a:p>
            <a:pPr marL="342900" indent="-342900" algn="l" rtl="0">
              <a:spcAft>
                <a:spcPts val="0"/>
              </a:spcAft>
              <a:buFont typeface="Symbol" panose="05050102010706020507" pitchFamily="18" charset="2"/>
              <a:buChar char=""/>
            </a:pPr>
            <a:r>
              <a:rPr lang="es" sz="2100" b="0" i="0" u="none" baseline="0" dirty="0">
                <a:solidFill>
                  <a:schemeClr val="tx1"/>
                </a:solidFill>
              </a:rPr>
              <a:t>Dan legitimidad a su incidencia política.</a:t>
            </a:r>
          </a:p>
          <a:p>
            <a:pPr algn="l" rtl="0">
              <a:spcAft>
                <a:spcPts val="0"/>
              </a:spcAft>
            </a:pPr>
            <a:endParaRPr lang="es" sz="2100" dirty="0">
              <a:solidFill>
                <a:schemeClr val="tx1"/>
              </a:solidFill>
            </a:endParaRPr>
          </a:p>
          <a:p>
            <a:pPr algn="l" rtl="0">
              <a:spcAft>
                <a:spcPts val="0"/>
              </a:spcAft>
            </a:pPr>
            <a:r>
              <a:rPr lang="es" sz="2100" b="1" i="0" u="none" baseline="0" dirty="0">
                <a:solidFill>
                  <a:schemeClr val="tx1"/>
                </a:solidFill>
              </a:rPr>
              <a:t>Las pruebas también sirven para planificar la incidencia política con miras a:</a:t>
            </a:r>
            <a:endParaRPr lang="es" sz="2100" dirty="0">
              <a:solidFill>
                <a:schemeClr val="tx1"/>
              </a:solidFill>
              <a:ea typeface="Calibri" panose="020F0502020204030204" pitchFamily="34" charset="0"/>
              <a:cs typeface="Times New Roman" panose="02020603050405020304" pitchFamily="18" charset="0"/>
            </a:endParaRPr>
          </a:p>
          <a:p>
            <a:pPr marL="342900" indent="-342900" algn="l" rtl="0">
              <a:spcAft>
                <a:spcPts val="0"/>
              </a:spcAft>
              <a:buFont typeface="Symbol" panose="05050102010706020507" pitchFamily="18" charset="2"/>
              <a:buChar char=""/>
            </a:pPr>
            <a:r>
              <a:rPr lang="es" sz="2100" b="0" i="0" u="none" baseline="0" dirty="0">
                <a:solidFill>
                  <a:schemeClr val="tx1"/>
                </a:solidFill>
              </a:rPr>
              <a:t>identificar el problema y seleccionar el tema de incidencia política;</a:t>
            </a:r>
          </a:p>
          <a:p>
            <a:pPr marL="342900" indent="-342900" algn="l" rtl="0">
              <a:spcAft>
                <a:spcPts val="0"/>
              </a:spcAft>
              <a:buFont typeface="Symbol" panose="05050102010706020507" pitchFamily="18" charset="2"/>
              <a:buChar char=""/>
            </a:pPr>
            <a:r>
              <a:rPr lang="es" sz="2100" b="0" i="0" u="none" baseline="0" dirty="0">
                <a:solidFill>
                  <a:schemeClr val="tx1"/>
                </a:solidFill>
              </a:rPr>
              <a:t>fijar los objetivos de incidencia política;</a:t>
            </a:r>
          </a:p>
          <a:p>
            <a:pPr marL="342900" indent="-342900" algn="l" rtl="0">
              <a:spcAft>
                <a:spcPts val="0"/>
              </a:spcAft>
              <a:buFont typeface="Symbol" panose="05050102010706020507" pitchFamily="18" charset="2"/>
              <a:buChar char=""/>
            </a:pPr>
            <a:r>
              <a:rPr lang="es" sz="2100" b="0" i="0" u="none" baseline="0" dirty="0">
                <a:solidFill>
                  <a:schemeClr val="tx1"/>
                </a:solidFill>
              </a:rPr>
              <a:t>identificar a los destinatarios adecuados;</a:t>
            </a:r>
          </a:p>
          <a:p>
            <a:pPr marL="342900" indent="-342900" algn="l" rtl="0">
              <a:spcAft>
                <a:spcPts val="0"/>
              </a:spcAft>
              <a:buFont typeface="Symbol" panose="05050102010706020507" pitchFamily="18" charset="2"/>
              <a:buChar char=""/>
            </a:pPr>
            <a:r>
              <a:rPr lang="es" sz="2100" b="0" i="0" u="none" baseline="0" dirty="0">
                <a:solidFill>
                  <a:schemeClr val="tx1"/>
                </a:solidFill>
              </a:rPr>
              <a:t>supervisar y evaluar el avance.</a:t>
            </a:r>
            <a:endParaRPr lang="es" sz="2100" b="0" dirty="0">
              <a:solidFill>
                <a:schemeClr val="tx1"/>
              </a:solidFill>
            </a:endParaRPr>
          </a:p>
        </p:txBody>
      </p:sp>
      <p:sp>
        <p:nvSpPr>
          <p:cNvPr id="2" name="Text Placeholder 1">
            <a:extLst>
              <a:ext uri="{FF2B5EF4-FFF2-40B4-BE49-F238E27FC236}">
                <a16:creationId xmlns:a16="http://schemas.microsoft.com/office/drawing/2014/main" id="{46AF3919-DDB1-4D56-BA2E-D50B868D19E8}"/>
              </a:ext>
            </a:extLst>
          </p:cNvPr>
          <p:cNvSpPr>
            <a:spLocks noGrp="1"/>
          </p:cNvSpPr>
          <p:nvPr>
            <p:ph type="body" sz="quarter" idx="14"/>
          </p:nvPr>
        </p:nvSpPr>
        <p:spPr/>
        <p:txBody>
          <a:bodyPr vert="horz" lIns="0" tIns="0" rIns="0" bIns="0" rtlCol="0" anchor="t">
            <a:noAutofit/>
          </a:bodyPr>
          <a:lstStyle/>
          <a:p>
            <a:pPr algn="l" rtl="0"/>
            <a:r>
              <a:rPr lang="es" b="0" i="0" u="none" baseline="0"/>
              <a:t>Evidencias e incidencia política</a:t>
            </a:r>
          </a:p>
        </p:txBody>
      </p:sp>
      <p:sp>
        <p:nvSpPr>
          <p:cNvPr id="8" name="TextBox 7"/>
          <p:cNvSpPr txBox="1"/>
          <p:nvPr/>
        </p:nvSpPr>
        <p:spPr>
          <a:xfrm>
            <a:off x="7380312" y="238140"/>
            <a:ext cx="1362645"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5</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3475751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47</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372617"/>
            <a:ext cx="8275320" cy="4709160"/>
          </a:xfrm>
        </p:spPr>
        <p:txBody>
          <a:bodyPr/>
          <a:lstStyle/>
          <a:p>
            <a:pPr algn="l" rtl="0"/>
            <a:r>
              <a:rPr lang="es" sz="2400" b="0" i="0" u="none" baseline="0" dirty="0">
                <a:solidFill>
                  <a:schemeClr val="tx1"/>
                </a:solidFill>
              </a:rPr>
              <a:t>Los </a:t>
            </a:r>
            <a:r>
              <a:rPr lang="es" sz="2400" b="1" i="0" u="none" baseline="0" dirty="0">
                <a:solidFill>
                  <a:schemeClr val="tx1"/>
                </a:solidFill>
              </a:rPr>
              <a:t>ejemplos de evidencias </a:t>
            </a:r>
            <a:r>
              <a:rPr lang="es" sz="2400" b="0" i="0" u="none" baseline="0" dirty="0">
                <a:solidFill>
                  <a:schemeClr val="tx1"/>
                </a:solidFill>
              </a:rPr>
              <a:t>pueden incluir hechos y estadísticas, investigaciones, evaluaciones, opiniones de expertos, voces de los niños, ejemplos de programas eficaces, análisis presupuestarios y financieros.</a:t>
            </a:r>
          </a:p>
          <a:p>
            <a:pPr algn="l" rtl="0">
              <a:spcAft>
                <a:spcPts val="0"/>
              </a:spcAft>
            </a:pPr>
            <a:endParaRPr lang="es" sz="2400" dirty="0">
              <a:solidFill>
                <a:schemeClr val="tx1"/>
              </a:solidFill>
            </a:endParaRPr>
          </a:p>
          <a:p>
            <a:pPr algn="l" rtl="0">
              <a:spcAft>
                <a:spcPts val="0"/>
              </a:spcAft>
            </a:pPr>
            <a:r>
              <a:rPr lang="es" sz="2400" b="1" i="0" u="none" baseline="0" dirty="0">
                <a:solidFill>
                  <a:schemeClr val="tx1"/>
                </a:solidFill>
              </a:rPr>
              <a:t>Las evidencias contundentes deben:</a:t>
            </a:r>
            <a:endParaRPr lang="es" sz="2400" dirty="0">
              <a:solidFill>
                <a:schemeClr val="tx1"/>
              </a:solidFill>
              <a:ea typeface="Calibri" panose="020F0502020204030204" pitchFamily="34" charset="0"/>
              <a:cs typeface="Times New Roman" panose="02020603050405020304" pitchFamily="18" charset="0"/>
            </a:endParaRPr>
          </a:p>
          <a:p>
            <a:pPr marL="342900" indent="-342900" algn="l" rtl="0">
              <a:spcAft>
                <a:spcPts val="0"/>
              </a:spcAft>
              <a:buFont typeface="Symbol" panose="05050102010706020507" pitchFamily="18" charset="2"/>
              <a:buChar char=""/>
            </a:pPr>
            <a:r>
              <a:rPr lang="es" sz="2400" b="0" i="0" u="none" baseline="0" dirty="0">
                <a:solidFill>
                  <a:schemeClr val="tx1"/>
                </a:solidFill>
              </a:rPr>
              <a:t>ser fiables, de alta calidad y especializadas;</a:t>
            </a:r>
          </a:p>
          <a:p>
            <a:pPr marL="342900" indent="-342900" algn="l" rtl="0">
              <a:spcAft>
                <a:spcPts val="0"/>
              </a:spcAft>
              <a:buFont typeface="Symbol" panose="05050102010706020507" pitchFamily="18" charset="2"/>
              <a:buChar char=""/>
            </a:pPr>
            <a:r>
              <a:rPr lang="es" sz="2400" b="0" i="0" u="none" baseline="0" dirty="0">
                <a:solidFill>
                  <a:schemeClr val="tx1"/>
                </a:solidFill>
              </a:rPr>
              <a:t>aportar una nueva perspectiva, cuestionar los supuestos actuales;</a:t>
            </a:r>
          </a:p>
          <a:p>
            <a:pPr marL="342900" indent="-342900" algn="l" rtl="0">
              <a:spcAft>
                <a:spcPts val="0"/>
              </a:spcAft>
              <a:buFont typeface="Symbol" panose="05050102010706020507" pitchFamily="18" charset="2"/>
              <a:buChar char=""/>
            </a:pPr>
            <a:r>
              <a:rPr lang="es" sz="2400" b="0" i="0" u="none" baseline="0" dirty="0">
                <a:solidFill>
                  <a:schemeClr val="tx1"/>
                </a:solidFill>
              </a:rPr>
              <a:t>ser pertinentes para su público y tener la posibilidad de inspirar la acción;</a:t>
            </a:r>
          </a:p>
          <a:p>
            <a:pPr marL="342900" indent="-342900" algn="l" rtl="0">
              <a:spcAft>
                <a:spcPts val="0"/>
              </a:spcAft>
              <a:buFont typeface="Symbol" panose="05050102010706020507" pitchFamily="18" charset="2"/>
              <a:buChar char=""/>
            </a:pPr>
            <a:r>
              <a:rPr lang="es" sz="2400" b="0" i="0" u="none" baseline="0" dirty="0">
                <a:solidFill>
                  <a:schemeClr val="tx1"/>
                </a:solidFill>
              </a:rPr>
              <a:t>ser oportunas;</a:t>
            </a:r>
          </a:p>
          <a:p>
            <a:pPr marL="342900" indent="-342900" algn="l" rtl="0">
              <a:spcAft>
                <a:spcPts val="0"/>
              </a:spcAft>
              <a:buFont typeface="Symbol" panose="05050102010706020507" pitchFamily="18" charset="2"/>
              <a:buChar char=""/>
            </a:pPr>
            <a:r>
              <a:rPr lang="es" sz="2400" b="0" i="0" u="none" baseline="0" dirty="0">
                <a:solidFill>
                  <a:schemeClr val="tx1"/>
                </a:solidFill>
              </a:rPr>
              <a:t>comunicarse y difundirse eficazmente.</a:t>
            </a:r>
            <a:endParaRPr lang="es" sz="2400" b="0" dirty="0">
              <a:solidFill>
                <a:schemeClr val="tx1"/>
              </a:solidFill>
            </a:endParaRPr>
          </a:p>
        </p:txBody>
      </p:sp>
      <p:sp>
        <p:nvSpPr>
          <p:cNvPr id="2" name="Text Placeholder 1">
            <a:extLst>
              <a:ext uri="{FF2B5EF4-FFF2-40B4-BE49-F238E27FC236}">
                <a16:creationId xmlns:a16="http://schemas.microsoft.com/office/drawing/2014/main" id="{3B4DCC88-DB1B-41FB-8ABE-95615DE20EC9}"/>
              </a:ext>
            </a:extLst>
          </p:cNvPr>
          <p:cNvSpPr>
            <a:spLocks noGrp="1"/>
          </p:cNvSpPr>
          <p:nvPr>
            <p:ph type="body" sz="quarter" idx="14"/>
          </p:nvPr>
        </p:nvSpPr>
        <p:spPr/>
        <p:txBody>
          <a:bodyPr>
            <a:normAutofit lnSpcReduction="10000"/>
          </a:bodyPr>
          <a:lstStyle/>
          <a:p>
            <a:pPr algn="l" rtl="0"/>
            <a:r>
              <a:rPr lang="es" b="0" i="0" u="none" baseline="0"/>
              <a:t>Evidencias e incidencia política </a:t>
            </a:r>
          </a:p>
        </p:txBody>
      </p:sp>
      <p:sp>
        <p:nvSpPr>
          <p:cNvPr id="8" name="TextBox 7"/>
          <p:cNvSpPr txBox="1"/>
          <p:nvPr/>
        </p:nvSpPr>
        <p:spPr>
          <a:xfrm>
            <a:off x="7380312" y="238140"/>
            <a:ext cx="1362645"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5</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34064779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48</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Aft>
                <a:spcPts val="0"/>
              </a:spcAft>
            </a:pPr>
            <a:r>
              <a:rPr lang="es" sz="2700" b="1" i="0" u="none" baseline="0" dirty="0">
                <a:solidFill>
                  <a:srgbClr val="FF0000"/>
                </a:solidFill>
              </a:rPr>
              <a:t>Debate:</a:t>
            </a:r>
            <a:r>
              <a:rPr lang="es" sz="2700" b="1" i="0" u="none" baseline="0" dirty="0">
                <a:solidFill>
                  <a:schemeClr val="tx1"/>
                </a:solidFill>
              </a:rPr>
              <a:t> </a:t>
            </a:r>
            <a:endParaRPr lang="es" sz="2700" dirty="0">
              <a:solidFill>
                <a:schemeClr val="tx1"/>
              </a:solidFill>
            </a:endParaRPr>
          </a:p>
          <a:p>
            <a:pPr algn="l" rtl="0">
              <a:spcAft>
                <a:spcPts val="0"/>
              </a:spcAft>
            </a:pPr>
            <a:endParaRPr lang="es" sz="2700" b="0" dirty="0">
              <a:solidFill>
                <a:schemeClr val="tx1"/>
              </a:solidFill>
            </a:endParaRPr>
          </a:p>
          <a:p>
            <a:pPr marL="457200" indent="-457200" algn="l" rtl="0">
              <a:spcAft>
                <a:spcPts val="0"/>
              </a:spcAft>
              <a:buFont typeface="Arial" panose="020B0604020202020204" pitchFamily="34" charset="0"/>
              <a:buChar char="•"/>
            </a:pPr>
            <a:r>
              <a:rPr lang="es" sz="2700" b="0" i="0" u="none" baseline="0" dirty="0">
                <a:solidFill>
                  <a:schemeClr val="tx1"/>
                </a:solidFill>
              </a:rPr>
              <a:t>¿Cuáles son las estadísticas fundamentales que ya tienen?</a:t>
            </a:r>
          </a:p>
          <a:p>
            <a:pPr marL="457200" indent="-457200" algn="l" rtl="0">
              <a:spcAft>
                <a:spcPts val="0"/>
              </a:spcAft>
              <a:buFont typeface="Arial" panose="020B0604020202020204" pitchFamily="34" charset="0"/>
              <a:buChar char="•"/>
            </a:pPr>
            <a:endParaRPr lang="es" sz="2700" b="0" dirty="0">
              <a:solidFill>
                <a:schemeClr val="tx1"/>
              </a:solidFill>
            </a:endParaRPr>
          </a:p>
          <a:p>
            <a:pPr marL="457200" indent="-457200" algn="l" rtl="0">
              <a:spcAft>
                <a:spcPts val="0"/>
              </a:spcAft>
              <a:buFont typeface="Arial" panose="020B0604020202020204" pitchFamily="34" charset="0"/>
              <a:buChar char="•"/>
            </a:pPr>
            <a:r>
              <a:rPr lang="es" sz="2700" b="0" i="0" u="none" baseline="0" dirty="0">
                <a:solidFill>
                  <a:schemeClr val="tx1"/>
                </a:solidFill>
              </a:rPr>
              <a:t>¿Cuáles son los recursos esenciales que ya tienen?</a:t>
            </a:r>
          </a:p>
          <a:p>
            <a:pPr marL="457200" indent="-457200" algn="l" rtl="0">
              <a:spcAft>
                <a:spcPts val="0"/>
              </a:spcAft>
              <a:buFont typeface="Arial" panose="020B0604020202020204" pitchFamily="34" charset="0"/>
              <a:buChar char="•"/>
            </a:pPr>
            <a:endParaRPr lang="es" sz="2700" b="0" dirty="0">
              <a:solidFill>
                <a:schemeClr val="tx1"/>
              </a:solidFill>
            </a:endParaRPr>
          </a:p>
          <a:p>
            <a:pPr marL="457200" lvl="0" indent="-457200" algn="l" rtl="0">
              <a:buFont typeface="Arial" panose="020B0604020202020204" pitchFamily="34" charset="0"/>
              <a:buChar char="•"/>
            </a:pPr>
            <a:r>
              <a:rPr lang="es" sz="2700" b="0" i="0" u="none" baseline="0" dirty="0">
                <a:solidFill>
                  <a:schemeClr val="tx1"/>
                </a:solidFill>
              </a:rPr>
              <a:t>¿Qué otras pruebas necesitan?</a:t>
            </a:r>
          </a:p>
          <a:p>
            <a:pPr marL="457200" indent="-457200" algn="l" rtl="0">
              <a:buFont typeface="Arial" panose="020B0604020202020204" pitchFamily="34" charset="0"/>
              <a:buChar char="•"/>
            </a:pPr>
            <a:endParaRPr lang="es" sz="2700" b="0" dirty="0">
              <a:solidFill>
                <a:schemeClr val="tx1"/>
              </a:solidFill>
            </a:endParaRPr>
          </a:p>
          <a:p>
            <a:pPr algn="l" rtl="0"/>
            <a:r>
              <a:rPr lang="es" sz="2700" b="1" i="0" u="none" baseline="0" dirty="0">
                <a:solidFill>
                  <a:srgbClr val="FF0000"/>
                </a:solidFill>
              </a:rPr>
              <a:t>Recuerde: </a:t>
            </a:r>
            <a:r>
              <a:rPr lang="es" sz="2700" b="0" i="0" u="none" baseline="0" dirty="0">
                <a:solidFill>
                  <a:schemeClr val="tx1"/>
                </a:solidFill>
              </a:rPr>
              <a:t>humanizar el tema con ejemplos concretos y con las palabras y opiniones de los niños.</a:t>
            </a:r>
            <a:endParaRPr lang="es" sz="2700" dirty="0">
              <a:solidFill>
                <a:schemeClr val="tx1"/>
              </a:solidFill>
            </a:endParaRPr>
          </a:p>
        </p:txBody>
      </p:sp>
      <p:sp>
        <p:nvSpPr>
          <p:cNvPr id="2" name="Text Placeholder 1">
            <a:extLst>
              <a:ext uri="{FF2B5EF4-FFF2-40B4-BE49-F238E27FC236}">
                <a16:creationId xmlns:a16="http://schemas.microsoft.com/office/drawing/2014/main" id="{0EB99206-1D6E-4EEB-80A0-F6DBC921D741}"/>
              </a:ext>
            </a:extLst>
          </p:cNvPr>
          <p:cNvSpPr>
            <a:spLocks noGrp="1"/>
          </p:cNvSpPr>
          <p:nvPr>
            <p:ph type="body" sz="quarter" idx="14"/>
          </p:nvPr>
        </p:nvSpPr>
        <p:spPr/>
        <p:txBody>
          <a:bodyPr>
            <a:normAutofit lnSpcReduction="10000"/>
          </a:bodyPr>
          <a:lstStyle/>
          <a:p>
            <a:pPr algn="l" rtl="0"/>
            <a:r>
              <a:rPr lang="es" sz="2400" b="0" i="0" u="none" baseline="0"/>
              <a:t>Actividad: ¿Qué pruebas ya tiene? </a:t>
            </a:r>
            <a:endParaRPr lang="es" dirty="0"/>
          </a:p>
        </p:txBody>
      </p:sp>
      <p:sp>
        <p:nvSpPr>
          <p:cNvPr id="8" name="TextBox 7"/>
          <p:cNvSpPr txBox="1"/>
          <p:nvPr/>
        </p:nvSpPr>
        <p:spPr>
          <a:xfrm>
            <a:off x="7308304" y="238140"/>
            <a:ext cx="1434653"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5</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41388060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49</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Bef>
                <a:spcPts val="600"/>
              </a:spcBef>
            </a:pPr>
            <a:r>
              <a:rPr lang="es" sz="2600" b="0" i="0" u="none" baseline="0" dirty="0">
                <a:solidFill>
                  <a:schemeClr val="tx1"/>
                </a:solidFill>
                <a:latin typeface="+mn-lt"/>
                <a:ea typeface="Calibri" panose="020F0502020204030204" pitchFamily="34" charset="0"/>
                <a:cs typeface="Times New Roman" panose="02020603050405020304" pitchFamily="18" charset="0"/>
              </a:rPr>
              <a:t>En grupos de trabajo:</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mn-lt"/>
                <a:cs typeface="+mn-lt"/>
                <a:sym typeface="+mn-lt"/>
              </a:rPr>
              <a:t>Cree un mensaje de un minuto adaptado al destinatario mediante la hoja de trabajo 4. </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mn-lt"/>
                <a:cs typeface="+mn-lt"/>
                <a:sym typeface="+mn-lt"/>
              </a:rPr>
              <a:t>Imagine que está en un ascensor con su destinatario, que este está apurado para llegar a una reunión y usted apenas tiene un minuto para presentarle su idea antes de que salga del ascensor.</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mn-lt"/>
                <a:cs typeface="+mn-lt"/>
                <a:sym typeface="+mn-lt"/>
              </a:rPr>
              <a:t>Vuelva, realice la dramatización para la clase y perfeccione.</a:t>
            </a:r>
          </a:p>
          <a:p>
            <a:pPr marL="342900" indent="-342900" algn="l" rtl="0">
              <a:spcBef>
                <a:spcPts val="600"/>
              </a:spcBef>
              <a:buFont typeface="Symbol" panose="05050102010706020507" pitchFamily="18" charset="2"/>
              <a:buChar char=""/>
            </a:pPr>
            <a:r>
              <a:rPr lang="es" sz="2600" b="0" i="0" u="none" baseline="0" dirty="0">
                <a:solidFill>
                  <a:schemeClr val="tx1"/>
                </a:solidFill>
                <a:latin typeface="+mn-lt"/>
                <a:ea typeface="+mn-lt"/>
                <a:cs typeface="+mn-lt"/>
                <a:sym typeface="+mn-lt"/>
              </a:rPr>
              <a:t>El mensaje de cada grupo se incluirá en la estrategia.</a:t>
            </a:r>
          </a:p>
        </p:txBody>
      </p:sp>
      <p:sp>
        <p:nvSpPr>
          <p:cNvPr id="2" name="Text Placeholder 1">
            <a:extLst>
              <a:ext uri="{FF2B5EF4-FFF2-40B4-BE49-F238E27FC236}">
                <a16:creationId xmlns:a16="http://schemas.microsoft.com/office/drawing/2014/main" id="{C999A1E5-4F34-478D-8ED9-6303B405B220}"/>
              </a:ext>
            </a:extLst>
          </p:cNvPr>
          <p:cNvSpPr>
            <a:spLocks noGrp="1"/>
          </p:cNvSpPr>
          <p:nvPr>
            <p:ph type="body" sz="quarter" idx="14"/>
          </p:nvPr>
        </p:nvSpPr>
        <p:spPr/>
        <p:txBody>
          <a:bodyPr vert="horz" lIns="0" tIns="0" rIns="0" bIns="0" rtlCol="0" anchor="t">
            <a:normAutofit/>
          </a:bodyPr>
          <a:lstStyle/>
          <a:p>
            <a:pPr algn="l" rtl="0"/>
            <a:r>
              <a:rPr lang="es" sz="2300" b="0" i="0" u="none" baseline="0"/>
              <a:t>Actividad: redactar mensajes para sus destinatarios</a:t>
            </a:r>
          </a:p>
        </p:txBody>
      </p:sp>
      <p:sp>
        <p:nvSpPr>
          <p:cNvPr id="9" name="TextBox 8"/>
          <p:cNvSpPr txBox="1"/>
          <p:nvPr/>
        </p:nvSpPr>
        <p:spPr>
          <a:xfrm>
            <a:off x="6732240" y="238140"/>
            <a:ext cx="2010717" cy="738664"/>
          </a:xfrm>
          <a:prstGeom prst="rect">
            <a:avLst/>
          </a:prstGeom>
          <a:noFill/>
          <a:ln>
            <a:solidFill>
              <a:schemeClr val="tx1"/>
            </a:solidFill>
          </a:ln>
        </p:spPr>
        <p:txBody>
          <a:bodyPr wrap="square" lIns="91440" tIns="0" rIns="0" bIns="0" rtlCol="0" anchor="t">
            <a:spAutoFit/>
          </a:bodyPr>
          <a:lstStyle/>
          <a:p>
            <a:pPr algn="l" rtl="0"/>
            <a:r>
              <a:rPr lang="es" sz="1600" b="1" i="1" u="none" baseline="0">
                <a:solidFill>
                  <a:srgbClr val="FF0000"/>
                </a:solidFill>
                <a:latin typeface="Gill Sans Infant Std"/>
                <a:ea typeface="Gill Sans Infant Std"/>
                <a:cs typeface="Gill Sans Infant Std"/>
                <a:sym typeface="Gill Sans Infant Std"/>
              </a:rPr>
              <a:t>Hoja de trabajo 4 y plantilla de estrategia de la Sección 5</a:t>
            </a:r>
          </a:p>
        </p:txBody>
      </p:sp>
    </p:spTree>
    <p:extLst>
      <p:ext uri="{BB962C8B-B14F-4D97-AF65-F5344CB8AC3E}">
        <p14:creationId xmlns:p14="http://schemas.microsoft.com/office/powerpoint/2010/main" val="3593243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3600" b="1" i="0" u="none" baseline="0"/>
              <a:t>Conocerse</a:t>
            </a:r>
            <a:endParaRPr lang="es" sz="2800" dirty="0"/>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a:t>
            </a:fld>
            <a:endParaRPr lang="es" dirty="0"/>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vert="horz" lIns="0" tIns="0" rIns="0" bIns="0" rtlCol="0" anchor="t">
            <a:noAutofit/>
          </a:bodyPr>
          <a:lstStyle/>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Los participantes tienen una gran variedad de experiencias de incidencia política.</a:t>
            </a: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a:rPr>
              <a:t>¡Comparta su experiencia de incidencia política!</a:t>
            </a: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ea typeface="Calibri" panose="020F0502020204030204" pitchFamily="34" charset="0"/>
                <a:cs typeface="Times New Roman"/>
              </a:rPr>
              <a:t>¿Tiene alguna pregunta o expectativas sobre esta capacitación?</a:t>
            </a:r>
          </a:p>
          <a:p>
            <a:pPr lvl="0" algn="l" rtl="0">
              <a:spcAft>
                <a:spcPts val="0"/>
              </a:spcAft>
            </a:pPr>
            <a:endParaRPr lang="es" sz="2800" b="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l" rtl="0">
              <a:spcAft>
                <a:spcPts val="0"/>
              </a:spcAft>
            </a:pPr>
            <a:endParaRPr lang="es" sz="2800" b="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64110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07E17-E68B-4CBA-BFF9-9CC8ED6F812A}"/>
              </a:ext>
            </a:extLst>
          </p:cNvPr>
          <p:cNvSpPr>
            <a:spLocks noGrp="1"/>
          </p:cNvSpPr>
          <p:nvPr>
            <p:ph type="title"/>
          </p:nvPr>
        </p:nvSpPr>
        <p:spPr/>
        <p:txBody>
          <a:bodyPr/>
          <a:lstStyle/>
          <a:p>
            <a:pPr algn="l" rtl="0"/>
            <a:r>
              <a:rPr lang="es" b="1" i="0" u="none" baseline="0" dirty="0"/>
              <a:t>Elaborar mensajes de incidencia política</a:t>
            </a:r>
          </a:p>
        </p:txBody>
      </p:sp>
      <p:sp>
        <p:nvSpPr>
          <p:cNvPr id="3" name="Date Placeholder 2">
            <a:extLst>
              <a:ext uri="{FF2B5EF4-FFF2-40B4-BE49-F238E27FC236}">
                <a16:creationId xmlns:a16="http://schemas.microsoft.com/office/drawing/2014/main" id="{4F3D5FD6-8385-487F-8045-B8477222687C}"/>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6FF45472-25D5-4DCE-BB2B-D39D38F1B9C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852BC5C1-86C8-48DD-B2CA-4514917387B2}"/>
              </a:ext>
            </a:extLst>
          </p:cNvPr>
          <p:cNvSpPr>
            <a:spLocks noGrp="1"/>
          </p:cNvSpPr>
          <p:nvPr>
            <p:ph type="sldNum" sz="quarter" idx="12"/>
          </p:nvPr>
        </p:nvSpPr>
        <p:spPr/>
        <p:txBody>
          <a:bodyPr/>
          <a:lstStyle/>
          <a:p>
            <a:pPr algn="r" rtl="0"/>
            <a:fld id="{C3FDE51E-0052-334C-A4B2-C567FE9F326F}" type="slidenum">
              <a:rPr/>
              <a:pPr/>
              <a:t>50</a:t>
            </a:fld>
            <a:endParaRPr lang="es"/>
          </a:p>
        </p:txBody>
      </p:sp>
      <p:sp>
        <p:nvSpPr>
          <p:cNvPr id="7" name="Text Placeholder 6">
            <a:extLst>
              <a:ext uri="{FF2B5EF4-FFF2-40B4-BE49-F238E27FC236}">
                <a16:creationId xmlns:a16="http://schemas.microsoft.com/office/drawing/2014/main" id="{C7EA00C7-CBFF-460C-B975-6E6F7F609E73}"/>
              </a:ext>
            </a:extLst>
          </p:cNvPr>
          <p:cNvSpPr>
            <a:spLocks noGrp="1"/>
          </p:cNvSpPr>
          <p:nvPr>
            <p:ph type="body" sz="quarter" idx="14"/>
          </p:nvPr>
        </p:nvSpPr>
        <p:spPr/>
        <p:txBody>
          <a:bodyPr vert="horz" lIns="0" tIns="0" rIns="0" bIns="0" rtlCol="0" anchor="t">
            <a:normAutofit lnSpcReduction="10000"/>
          </a:bodyPr>
          <a:lstStyle/>
          <a:p>
            <a:pPr algn="l" rtl="0"/>
            <a:r>
              <a:rPr lang="es" b="0" i="0" u="none" baseline="0" dirty="0"/>
              <a:t>Mensajes de un minuto para los destinatarios fundamentales</a:t>
            </a:r>
          </a:p>
        </p:txBody>
      </p:sp>
    </p:spTree>
    <p:extLst>
      <p:ext uri="{BB962C8B-B14F-4D97-AF65-F5344CB8AC3E}">
        <p14:creationId xmlns:p14="http://schemas.microsoft.com/office/powerpoint/2010/main" val="19222959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Elaborar mensajes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51</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algn="l" rtl="0">
              <a:spcAft>
                <a:spcPts val="1200"/>
              </a:spcAft>
            </a:pPr>
            <a:r>
              <a:rPr lang="es" sz="2800" b="0" i="0" u="none" baseline="0" dirty="0">
                <a:solidFill>
                  <a:schemeClr val="tx1"/>
                </a:solidFill>
                <a:latin typeface="+mn-lt"/>
                <a:ea typeface="Calibri" panose="020F0502020204030204" pitchFamily="34" charset="0"/>
                <a:cs typeface="Times New Roman" panose="02020603050405020304" pitchFamily="18" charset="0"/>
              </a:rPr>
              <a:t>¿Su destinatario estaría más propenso a actuar si el mensaje viniera de otra persona?</a:t>
            </a:r>
          </a:p>
          <a:p>
            <a:pPr marL="342900" indent="-342900" algn="l" rtl="0">
              <a:spcAft>
                <a:spcPts val="0"/>
              </a:spcAft>
              <a:buFont typeface="Symbol" panose="05050102010706020507" pitchFamily="18" charset="2"/>
              <a:buChar char=""/>
            </a:pPr>
            <a:r>
              <a:rPr lang="es" sz="2800" b="1" i="0" u="none" baseline="0" dirty="0">
                <a:solidFill>
                  <a:schemeClr val="tx1"/>
                </a:solidFill>
                <a:latin typeface="+mn-lt"/>
                <a:ea typeface="Calibri" panose="020F0502020204030204" pitchFamily="34" charset="0"/>
                <a:cs typeface="Times New Roman" panose="02020603050405020304" pitchFamily="18" charset="0"/>
              </a:rPr>
              <a:t>Líder </a:t>
            </a:r>
            <a:r>
              <a:rPr lang="es" sz="2800" b="0" i="0" u="none" baseline="0" dirty="0">
                <a:solidFill>
                  <a:schemeClr val="tx1"/>
                </a:solidFill>
                <a:latin typeface="+mn-lt"/>
                <a:ea typeface="Calibri" panose="020F0502020204030204" pitchFamily="34" charset="0"/>
                <a:cs typeface="Times New Roman" panose="02020603050405020304" pitchFamily="18" charset="0"/>
              </a:rPr>
              <a:t>comunitario, religioso o empresarial</a:t>
            </a:r>
          </a:p>
          <a:p>
            <a:pPr marL="342900" indent="-342900" algn="l" rtl="0">
              <a:spcAft>
                <a:spcPts val="0"/>
              </a:spcAft>
              <a:buFont typeface="Symbol" panose="05050102010706020507" pitchFamily="18" charset="2"/>
              <a:buChar char=""/>
            </a:pPr>
            <a:r>
              <a:rPr lang="es" sz="2800" b="1" i="0" u="none" baseline="0" dirty="0">
                <a:solidFill>
                  <a:schemeClr val="tx1"/>
                </a:solidFill>
                <a:ea typeface="Calibri" panose="020F0502020204030204" pitchFamily="34" charset="0"/>
                <a:cs typeface="Times New Roman" panose="02020603050405020304" pitchFamily="18" charset="0"/>
              </a:rPr>
              <a:t>Un grupo clave</a:t>
            </a:r>
            <a:r>
              <a:rPr lang="es" sz="2800" b="0" i="0" u="none" baseline="0" dirty="0">
                <a:solidFill>
                  <a:schemeClr val="tx1"/>
                </a:solidFill>
                <a:ea typeface="Calibri" panose="020F0502020204030204" pitchFamily="34" charset="0"/>
                <a:cs typeface="Times New Roman" panose="02020603050405020304" pitchFamily="18" charset="0"/>
              </a:rPr>
              <a:t>, por ejemplo, familias, niños o grupo comunitario</a:t>
            </a: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spcAft>
                <a:spcPts val="0"/>
              </a:spcAft>
              <a:buFont typeface="Symbol" panose="05050102010706020507" pitchFamily="18" charset="2"/>
              <a:buChar char=""/>
            </a:pPr>
            <a:r>
              <a:rPr lang="es" sz="2800" b="1" i="0" u="none" baseline="0" dirty="0">
                <a:solidFill>
                  <a:schemeClr val="tx1"/>
                </a:solidFill>
                <a:latin typeface="+mn-lt"/>
                <a:ea typeface="Calibri" panose="020F0502020204030204" pitchFamily="34" charset="0"/>
                <a:cs typeface="Times New Roman" panose="02020603050405020304" pitchFamily="18" charset="0"/>
              </a:rPr>
              <a:t>Celebridad</a:t>
            </a: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spcAft>
                <a:spcPts val="0"/>
              </a:spcAft>
              <a:buFont typeface="Symbol" panose="05050102010706020507" pitchFamily="18" charset="2"/>
              <a:buChar char=""/>
            </a:pPr>
            <a:r>
              <a:rPr lang="es" sz="2800" b="1" i="0" u="none" baseline="0" dirty="0">
                <a:solidFill>
                  <a:schemeClr val="tx1"/>
                </a:solidFill>
                <a:latin typeface="+mn-lt"/>
                <a:ea typeface="Calibri" panose="020F0502020204030204" pitchFamily="34" charset="0"/>
                <a:cs typeface="Times New Roman" panose="02020603050405020304" pitchFamily="18" charset="0"/>
              </a:rPr>
              <a:t>Medios de comunicación</a:t>
            </a:r>
          </a:p>
          <a:p>
            <a:pPr marL="342900" indent="-342900" algn="l" rtl="0">
              <a:spcAft>
                <a:spcPts val="0"/>
              </a:spcAft>
              <a:buFont typeface="Symbol" panose="05050102010706020507" pitchFamily="18" charset="2"/>
              <a:buChar char=""/>
            </a:pPr>
            <a:r>
              <a:rPr lang="es" sz="2800" b="1" i="0" u="none" baseline="0" dirty="0">
                <a:solidFill>
                  <a:schemeClr val="tx1"/>
                </a:solidFill>
                <a:latin typeface="+mn-lt"/>
                <a:ea typeface="Calibri" panose="020F0502020204030204" pitchFamily="34" charset="0"/>
                <a:cs typeface="Times New Roman" panose="02020603050405020304" pitchFamily="18" charset="0"/>
              </a:rPr>
              <a:t>Donante</a:t>
            </a:r>
            <a:endParaRPr lang="es" sz="2800" b="0" dirty="0">
              <a:solidFill>
                <a:schemeClr val="tx1"/>
              </a:solidFill>
              <a:highlight>
                <a:srgbClr val="FFFF00"/>
              </a:highlight>
              <a:latin typeface="+mn-lt"/>
              <a:ea typeface="Calibri" panose="020F0502020204030204" pitchFamily="34" charset="0"/>
              <a:cs typeface="Times New Roman" panose="02020603050405020304" pitchFamily="18" charset="0"/>
            </a:endParaRPr>
          </a:p>
        </p:txBody>
      </p:sp>
      <p:sp>
        <p:nvSpPr>
          <p:cNvPr id="2" name="Text Placeholder 1">
            <a:extLst>
              <a:ext uri="{FF2B5EF4-FFF2-40B4-BE49-F238E27FC236}">
                <a16:creationId xmlns:a16="http://schemas.microsoft.com/office/drawing/2014/main" id="{A4526232-3083-461F-8199-FBADE137190F}"/>
              </a:ext>
            </a:extLst>
          </p:cNvPr>
          <p:cNvSpPr>
            <a:spLocks noGrp="1"/>
          </p:cNvSpPr>
          <p:nvPr>
            <p:ph type="body" sz="quarter" idx="14"/>
          </p:nvPr>
        </p:nvSpPr>
        <p:spPr/>
        <p:txBody>
          <a:bodyPr>
            <a:normAutofit lnSpcReduction="10000"/>
          </a:bodyPr>
          <a:lstStyle/>
          <a:p>
            <a:pPr algn="l" rtl="0"/>
            <a:r>
              <a:rPr lang="es" sz="2400" b="0" i="0" u="none" baseline="0" dirty="0"/>
              <a:t>¿Hay un mensajero mejor?</a:t>
            </a:r>
            <a:endParaRPr lang="es" dirty="0"/>
          </a:p>
        </p:txBody>
      </p:sp>
      <p:sp>
        <p:nvSpPr>
          <p:cNvPr id="8" name="TextBox 7"/>
          <p:cNvSpPr txBox="1"/>
          <p:nvPr/>
        </p:nvSpPr>
        <p:spPr>
          <a:xfrm>
            <a:off x="7020272" y="238140"/>
            <a:ext cx="1722685" cy="261610"/>
          </a:xfrm>
          <a:prstGeom prst="rect">
            <a:avLst/>
          </a:prstGeom>
          <a:noFill/>
          <a:ln>
            <a:solidFill>
              <a:schemeClr val="tx1"/>
            </a:solidFill>
          </a:ln>
        </p:spPr>
        <p:txBody>
          <a:bodyPr wrap="square" lIns="91440" tIns="0" rIns="0" bIns="0" rtlCol="0" anchor="t">
            <a:spAutoFit/>
          </a:bodyPr>
          <a:lstStyle/>
          <a:p>
            <a:pPr algn="l" rtl="0"/>
            <a:r>
              <a:rPr lang="es" sz="1700" b="1" i="1" u="none" baseline="0" dirty="0">
                <a:solidFill>
                  <a:srgbClr val="FF0000"/>
                </a:solidFill>
                <a:latin typeface="Gill Sans Infant Std"/>
                <a:ea typeface="Gill Sans Infant Std"/>
                <a:cs typeface="Gill Sans Infant Std"/>
                <a:sym typeface="Gill Sans Infant Std"/>
              </a:rPr>
              <a:t>Hoja de trabajo 4</a:t>
            </a:r>
            <a:endParaRPr lang="es" sz="1700"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25459247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Elaborar productos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52</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vert="horz" lIns="0" tIns="0" rIns="0" bIns="0" rtlCol="0" anchor="t">
            <a:noAutofit/>
          </a:bodyPr>
          <a:lstStyle/>
          <a:p>
            <a:pPr algn="l" rtl="0">
              <a:spcBef>
                <a:spcPts val="600"/>
              </a:spcBef>
            </a:pPr>
            <a:r>
              <a:rPr lang="es" sz="2800" b="0" i="0" u="none" baseline="0" dirty="0">
                <a:solidFill>
                  <a:schemeClr val="tx1"/>
                </a:solidFill>
                <a:latin typeface="+mn-lt"/>
                <a:ea typeface="Calibri" panose="020F0502020204030204" pitchFamily="34" charset="0"/>
                <a:cs typeface="Times New Roman" panose="02020603050405020304" pitchFamily="18" charset="0"/>
              </a:rPr>
              <a:t>Es posible que también tenga que elaborar otros productos de incidencia política:</a:t>
            </a:r>
          </a:p>
          <a:p>
            <a:pPr marL="342900" indent="-342900" algn="l" rtl="0">
              <a:spcBef>
                <a:spcPts val="600"/>
              </a:spcBef>
              <a:buFont typeface="Symbol" panose="05050102010706020507" pitchFamily="18" charset="2"/>
              <a:buChar char=""/>
            </a:pPr>
            <a:r>
              <a:rPr lang="es" sz="2800" b="0" i="0" u="none" baseline="0" dirty="0">
                <a:solidFill>
                  <a:schemeClr val="tx1"/>
                </a:solidFill>
                <a:latin typeface="+mn-lt"/>
                <a:ea typeface="+mn-lt"/>
                <a:cs typeface="+mn-lt"/>
                <a:sym typeface="+mn-lt"/>
              </a:rPr>
              <a:t>Reuniones informativas, informes, cartas, etc.</a:t>
            </a:r>
          </a:p>
          <a:p>
            <a:pPr marL="342900" indent="-342900" algn="l" rtl="0">
              <a:spcBef>
                <a:spcPts val="600"/>
              </a:spcBef>
              <a:buFont typeface="Symbol" panose="05050102010706020507" pitchFamily="18" charset="2"/>
              <a:buChar char=""/>
            </a:pPr>
            <a:r>
              <a:rPr lang="es" sz="2800" b="0" i="0" u="none" baseline="0" dirty="0">
                <a:solidFill>
                  <a:schemeClr val="tx1"/>
                </a:solidFill>
                <a:latin typeface="+mn-lt"/>
                <a:ea typeface="+mn-lt"/>
                <a:cs typeface="+mn-lt"/>
                <a:sym typeface="+mn-lt"/>
              </a:rPr>
              <a:t>Siga la misma fórmula de los mensajes de incidencia política.</a:t>
            </a:r>
          </a:p>
          <a:p>
            <a:pPr marL="342900" indent="-342900" algn="l" rtl="0">
              <a:spcBef>
                <a:spcPts val="600"/>
              </a:spcBef>
              <a:buFont typeface="Symbol" panose="05050102010706020507" pitchFamily="18" charset="2"/>
              <a:buChar char=""/>
            </a:pPr>
            <a:r>
              <a:rPr lang="es" sz="2800" b="0" i="0" u="none" baseline="0" dirty="0">
                <a:solidFill>
                  <a:schemeClr val="tx1"/>
                </a:solidFill>
                <a:latin typeface="+mn-lt"/>
                <a:ea typeface="+mn-lt"/>
                <a:cs typeface="+mn-lt"/>
                <a:sym typeface="+mn-lt"/>
              </a:rPr>
              <a:t>Son productos más largos y detallados.</a:t>
            </a:r>
          </a:p>
          <a:p>
            <a:pPr marL="342900" indent="-342900" algn="l" rtl="0">
              <a:spcBef>
                <a:spcPts val="600"/>
              </a:spcBef>
              <a:buFont typeface="Symbol" panose="05050102010706020507" pitchFamily="18" charset="2"/>
              <a:buChar char=""/>
            </a:pPr>
            <a:r>
              <a:rPr lang="es" sz="2800" b="0" i="0" u="none" baseline="0" dirty="0">
                <a:solidFill>
                  <a:schemeClr val="tx1"/>
                </a:solidFill>
                <a:latin typeface="+mn-lt"/>
                <a:ea typeface="+mn-lt"/>
                <a:cs typeface="+mn-lt"/>
                <a:sym typeface="+mn-lt"/>
              </a:rPr>
              <a:t>Proporcione el producto a los destinatarios como información complementaria.</a:t>
            </a:r>
            <a:endParaRPr lang="es" dirty="0">
              <a:solidFill>
                <a:schemeClr val="tx1"/>
              </a:solidFill>
            </a:endParaRPr>
          </a:p>
          <a:p>
            <a:pPr algn="l" rtl="0">
              <a:spcBef>
                <a:spcPts val="600"/>
              </a:spcBef>
            </a:pPr>
            <a:endParaRPr lang="es" sz="2800" b="0" dirty="0">
              <a:solidFill>
                <a:schemeClr val="tx1"/>
              </a:solidFill>
              <a:latin typeface="+mn-lt"/>
            </a:endParaRPr>
          </a:p>
        </p:txBody>
      </p:sp>
      <p:sp>
        <p:nvSpPr>
          <p:cNvPr id="2" name="Text Placeholder 1">
            <a:extLst>
              <a:ext uri="{FF2B5EF4-FFF2-40B4-BE49-F238E27FC236}">
                <a16:creationId xmlns:a16="http://schemas.microsoft.com/office/drawing/2014/main" id="{C999A1E5-4F34-478D-8ED9-6303B405B220}"/>
              </a:ext>
            </a:extLst>
          </p:cNvPr>
          <p:cNvSpPr>
            <a:spLocks noGrp="1"/>
          </p:cNvSpPr>
          <p:nvPr>
            <p:ph type="body" sz="quarter" idx="14"/>
          </p:nvPr>
        </p:nvSpPr>
        <p:spPr/>
        <p:txBody>
          <a:bodyPr>
            <a:normAutofit lnSpcReduction="10000"/>
          </a:bodyPr>
          <a:lstStyle/>
          <a:p>
            <a:pPr algn="l" rtl="0"/>
            <a:r>
              <a:rPr lang="es" b="0" i="0" u="none" baseline="0"/>
              <a:t>Material de influencia</a:t>
            </a:r>
          </a:p>
        </p:txBody>
      </p:sp>
    </p:spTree>
    <p:extLst>
      <p:ext uri="{BB962C8B-B14F-4D97-AF65-F5344CB8AC3E}">
        <p14:creationId xmlns:p14="http://schemas.microsoft.com/office/powerpoint/2010/main" val="13668589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fontScale="90000"/>
          </a:bodyPr>
          <a:lstStyle/>
          <a:p>
            <a:pPr algn="l" rtl="0"/>
            <a:r>
              <a:rPr lang="es" sz="3600" b="1" i="0" u="none" baseline="0" dirty="0">
                <a:latin typeface="+mn-lt"/>
                <a:ea typeface="+mn-lt"/>
                <a:cs typeface="+mn-lt"/>
                <a:sym typeface="+mn-lt"/>
              </a:rPr>
              <a:t>Sesión 2.5 </a:t>
            </a:r>
            <a:r>
              <a:rPr lang="es" sz="3600" b="0" i="0" u="none" baseline="0" dirty="0">
                <a:latin typeface="+mn-lt"/>
                <a:ea typeface="+mn-lt"/>
                <a:cs typeface="+mn-lt"/>
                <a:sym typeface="+mn-lt"/>
              </a:rPr>
              <a:t>	</a:t>
            </a:r>
            <a:r>
              <a:rPr lang="es" sz="3600" b="1" i="0" u="none" baseline="0" dirty="0">
                <a:latin typeface="+mn-lt"/>
                <a:ea typeface="+mn-lt"/>
                <a:cs typeface="+mn-lt"/>
                <a:sym typeface="+mn-lt"/>
              </a:rPr>
              <a:t>¿CÓMO nos aseguramos de que se enteren?</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53</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a:xfrm>
            <a:off x="429768" y="1556792"/>
            <a:ext cx="8275320" cy="4544568"/>
          </a:xfrm>
        </p:spPr>
        <p:txBody>
          <a:bodyPr vert="horz" lIns="0" tIns="0" rIns="0" bIns="0" rtlCol="0" anchor="t">
            <a:noAutofit/>
          </a:bodyPr>
          <a:lstStyle/>
          <a:p>
            <a:pPr lvl="0" algn="l" rtl="0">
              <a:spcAft>
                <a:spcPts val="0"/>
              </a:spcAft>
            </a:pPr>
            <a:r>
              <a:rPr lang="es" sz="2200" b="1" i="0" u="none" baseline="0" dirty="0">
                <a:solidFill>
                  <a:schemeClr val="tx2"/>
                </a:solidFill>
                <a:ea typeface="Calibri" panose="020F0502020204030204" pitchFamily="34" charset="0"/>
                <a:cs typeface="Times New Roman" panose="02020603050405020304" pitchFamily="18" charset="0"/>
              </a:rPr>
              <a:t>Objetivos de la sesión:</a:t>
            </a:r>
          </a:p>
          <a:p>
            <a:pPr marL="285750" indent="-285750" algn="l" rtl="0">
              <a:buFont typeface="Arial" panose="020B0604020202020204" pitchFamily="34" charset="0"/>
              <a:buChar char="•"/>
            </a:pPr>
            <a:r>
              <a:rPr lang="es" sz="2200" b="0" i="0" u="none" baseline="0" dirty="0"/>
              <a:t>Comprender cómo identificar las oportunidades de incidencia política.</a:t>
            </a:r>
          </a:p>
          <a:p>
            <a:pPr marL="285750" indent="-285750" algn="l" rtl="0">
              <a:buFont typeface="Arial" panose="020B0604020202020204" pitchFamily="34" charset="0"/>
              <a:buChar char="•"/>
            </a:pPr>
            <a:r>
              <a:rPr lang="es" sz="2200" b="0" i="0" u="none" baseline="0" dirty="0"/>
              <a:t>Comprender las diferentes formas de llegar a los destinatarios a través de grupos de presión, campañas, medios de comunicación y trabajo en coalición.</a:t>
            </a:r>
          </a:p>
          <a:p>
            <a:pPr marL="285750" indent="-285750" algn="l" rtl="0">
              <a:buFont typeface="Arial" panose="020B0604020202020204" pitchFamily="34" charset="0"/>
              <a:buChar char="•"/>
            </a:pPr>
            <a:r>
              <a:rPr lang="es" sz="2200" b="0" i="0" u="none" baseline="0" dirty="0"/>
              <a:t>Comprender el papel de la participación segura, ética y significativa de los niños en la incidencia política.</a:t>
            </a:r>
            <a:endParaRPr lang="es" sz="2200" b="1" dirty="0"/>
          </a:p>
          <a:p>
            <a:pPr lvl="0" algn="l" rtl="0"/>
            <a:r>
              <a:rPr lang="es" sz="2200" b="1" i="0" u="none" baseline="0" dirty="0">
                <a:solidFill>
                  <a:schemeClr val="tx2"/>
                </a:solidFill>
                <a:ea typeface="Calibri" panose="020F0502020204030204" pitchFamily="34" charset="0"/>
                <a:cs typeface="Times New Roman" panose="02020603050405020304" pitchFamily="18" charset="0"/>
              </a:rPr>
              <a:t>Resultado de la sesión:</a:t>
            </a:r>
          </a:p>
          <a:p>
            <a:pPr marL="457200" lvl="0" indent="-457200" algn="l" rtl="0">
              <a:buFont typeface="Arial" panose="020B0604020202020204" pitchFamily="34" charset="0"/>
              <a:buChar char="•"/>
            </a:pPr>
            <a:r>
              <a:rPr lang="es" sz="2200" b="0" i="0" u="none" baseline="0" dirty="0">
                <a:ea typeface="Calibri" panose="020F0502020204030204" pitchFamily="34" charset="0"/>
                <a:cs typeface="Times New Roman"/>
              </a:rPr>
              <a:t>Cuadro de oportunidades de incidencia política </a:t>
            </a:r>
          </a:p>
          <a:p>
            <a:pPr marL="457200" indent="-457200" algn="l" rtl="0">
              <a:buFont typeface="Arial" panose="020B0604020202020204" pitchFamily="34" charset="0"/>
              <a:buChar char="•"/>
            </a:pPr>
            <a:r>
              <a:rPr lang="es" sz="2200" b="0" i="0" u="none" baseline="0" dirty="0">
                <a:ea typeface="Calibri" panose="020F0502020204030204" pitchFamily="34" charset="0"/>
                <a:cs typeface="Times New Roman"/>
              </a:rPr>
              <a:t>Mapa de coaliciones </a:t>
            </a:r>
          </a:p>
          <a:p>
            <a:pPr marL="457200" indent="-457200" algn="l" rtl="0">
              <a:buFont typeface="Arial" panose="020B0604020202020204" pitchFamily="34" charset="0"/>
              <a:buChar char="•"/>
            </a:pPr>
            <a:r>
              <a:rPr lang="es" sz="2200" b="0" i="0" u="none" baseline="0" dirty="0">
                <a:ea typeface="Calibri" panose="020F0502020204030204" pitchFamily="34" charset="0"/>
                <a:cs typeface="Times New Roman"/>
              </a:rPr>
              <a:t>Secciones estratégicas sobre aliados y oportunidades y actividades de incidencia política</a:t>
            </a:r>
            <a:endParaRPr lang="es" sz="2200" dirty="0"/>
          </a:p>
          <a:p>
            <a:pPr marL="457200" indent="-457200" algn="l" rtl="0">
              <a:buFont typeface="Arial" panose="020B0604020202020204" pitchFamily="34" charset="0"/>
              <a:buChar char="•"/>
            </a:pPr>
            <a:endParaRPr lang="es" sz="20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7607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6955678" cy="506900"/>
          </a:xfrm>
        </p:spPr>
        <p:txBody>
          <a:bodyPr>
            <a:normAutofit fontScale="90000"/>
          </a:bodyPr>
          <a:lstStyle/>
          <a:p>
            <a:pPr algn="l" rtl="0"/>
            <a:r>
              <a:rPr lang="es" sz="2800" b="1" i="0" u="none" baseline="0" dirty="0"/>
              <a:t>Identificar las oportunidades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54</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lvl="0" algn="l" rtl="0">
              <a:lnSpc>
                <a:spcPct val="150000"/>
              </a:lnSpc>
              <a:spcAft>
                <a:spcPts val="0"/>
              </a:spcAft>
            </a:pPr>
            <a:r>
              <a:rPr lang="es" sz="2400" b="0" i="0" u="none" baseline="0" dirty="0">
                <a:solidFill>
                  <a:schemeClr val="tx1"/>
                </a:solidFill>
                <a:latin typeface="+mn-lt"/>
                <a:ea typeface="Calibri" panose="020F0502020204030204" pitchFamily="34" charset="0"/>
                <a:cs typeface="Times New Roman" panose="02020603050405020304" pitchFamily="18" charset="0"/>
              </a:rPr>
              <a:t>Una buena oportunidad de incidencia política es aquella en la que:</a:t>
            </a:r>
          </a:p>
          <a:p>
            <a:pPr marL="342900" lvl="0" indent="-342900" algn="l" rtl="0">
              <a:lnSpc>
                <a:spcPct val="150000"/>
              </a:lnSpc>
              <a:spcAft>
                <a:spcPts val="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el momento es adecuado en el proceso de toma de decisiones;</a:t>
            </a:r>
          </a:p>
          <a:p>
            <a:pPr marL="342900" lvl="0" indent="-342900" algn="l" rtl="0">
              <a:lnSpc>
                <a:spcPct val="150000"/>
              </a:lnSpc>
              <a:spcAft>
                <a:spcPts val="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los responsables de la toma de decisiones tienen un interés personal en el resultado;</a:t>
            </a:r>
          </a:p>
          <a:p>
            <a:pPr marL="342900" lvl="0" indent="-342900" algn="l" rtl="0">
              <a:lnSpc>
                <a:spcPct val="150000"/>
              </a:lnSpc>
              <a:spcAft>
                <a:spcPts val="0"/>
              </a:spcAft>
              <a:buFont typeface="Symbol" panose="05050102010706020507" pitchFamily="18" charset="2"/>
              <a:buChar char=""/>
            </a:pPr>
            <a:r>
              <a:rPr lang="es" sz="2400" b="0" i="0" u="none" baseline="0" dirty="0">
                <a:solidFill>
                  <a:schemeClr val="tx1"/>
                </a:solidFill>
                <a:latin typeface="+mn-lt"/>
                <a:ea typeface="Calibri" panose="020F0502020204030204" pitchFamily="34" charset="0"/>
                <a:cs typeface="Times New Roman" panose="02020603050405020304" pitchFamily="18" charset="0"/>
              </a:rPr>
              <a:t>hay atención de los medios de comunicación.</a:t>
            </a:r>
            <a:r>
              <a:rPr lang="es" sz="2400" dirty="0">
                <a:solidFill>
                  <a:schemeClr val="tx1"/>
                </a:solidFill>
                <a:latin typeface="+mn-lt"/>
                <a:ea typeface="Calibri" panose="020F0502020204030204" pitchFamily="34" charset="0"/>
                <a:cs typeface="Times New Roman" panose="02020603050405020304" pitchFamily="18" charset="0"/>
              </a:rPr>
              <a:t/>
            </a:r>
            <a:br>
              <a:rPr lang="es" sz="2400" dirty="0">
                <a:solidFill>
                  <a:schemeClr val="tx1"/>
                </a:solidFill>
                <a:latin typeface="+mn-lt"/>
                <a:ea typeface="Calibri" panose="020F0502020204030204" pitchFamily="34" charset="0"/>
                <a:cs typeface="Times New Roman" panose="02020603050405020304" pitchFamily="18" charset="0"/>
              </a:rPr>
            </a:br>
            <a:endParaRPr lang="es" sz="2400" dirty="0">
              <a:solidFill>
                <a:schemeClr val="tx1"/>
              </a:solidFill>
              <a:latin typeface="+mn-lt"/>
              <a:ea typeface="Calibri" panose="020F0502020204030204" pitchFamily="34" charset="0"/>
              <a:cs typeface="Times New Roman" panose="02020603050405020304" pitchFamily="18" charset="0"/>
            </a:endParaRPr>
          </a:p>
          <a:p>
            <a:pPr lvl="0" algn="ctr" rtl="0">
              <a:spcAft>
                <a:spcPts val="0"/>
              </a:spcAft>
            </a:pPr>
            <a:r>
              <a:rPr lang="es" sz="2400" b="0" i="0" u="sng" baseline="0" dirty="0">
                <a:solidFill>
                  <a:schemeClr val="tx1"/>
                </a:solidFill>
                <a:latin typeface="+mn-lt"/>
                <a:ea typeface="Calibri" panose="020F0502020204030204" pitchFamily="34" charset="0"/>
                <a:cs typeface="Times New Roman" panose="02020603050405020304" pitchFamily="18" charset="0"/>
              </a:rPr>
              <a:t>Ejemplos</a:t>
            </a:r>
            <a:r>
              <a:rPr lang="es" sz="2400" b="0" i="0" u="none" baseline="0" dirty="0">
                <a:solidFill>
                  <a:schemeClr val="tx1"/>
                </a:solidFill>
                <a:latin typeface="+mn-lt"/>
                <a:ea typeface="Calibri" panose="020F0502020204030204" pitchFamily="34" charset="0"/>
                <a:cs typeface="Times New Roman" panose="02020603050405020304" pitchFamily="18" charset="0"/>
              </a:rPr>
              <a:t>: eventos mundiales/regionales; días internacionales; aniversarios; momentos de presentación de informes de la ONU; interés de los medios de comunicación.</a:t>
            </a:r>
          </a:p>
        </p:txBody>
      </p:sp>
      <p:sp>
        <p:nvSpPr>
          <p:cNvPr id="9" name="Text Placeholder 1">
            <a:extLst>
              <a:ext uri="{FF2B5EF4-FFF2-40B4-BE49-F238E27FC236}">
                <a16:creationId xmlns:a16="http://schemas.microsoft.com/office/drawing/2014/main" id="{2A974A6E-23E8-4816-897D-B6DB57E5DA55}"/>
              </a:ext>
            </a:extLst>
          </p:cNvPr>
          <p:cNvSpPr>
            <a:spLocks noGrp="1"/>
          </p:cNvSpPr>
          <p:nvPr>
            <p:ph type="body" sz="quarter" idx="14"/>
          </p:nvPr>
        </p:nvSpPr>
        <p:spPr>
          <a:xfrm>
            <a:off x="425286" y="705600"/>
            <a:ext cx="8282151" cy="363537"/>
          </a:xfrm>
        </p:spPr>
        <p:txBody>
          <a:bodyPr>
            <a:normAutofit lnSpcReduction="10000"/>
          </a:bodyPr>
          <a:lstStyle/>
          <a:p>
            <a:pPr algn="l" rtl="0"/>
            <a:r>
              <a:rPr lang="es" sz="2400" b="0" i="0" u="none" baseline="0"/>
              <a:t>¿Cuál es una buena oportunidad de incidencia política?</a:t>
            </a:r>
            <a:endParaRPr lang="es" dirty="0"/>
          </a:p>
        </p:txBody>
      </p:sp>
      <p:sp>
        <p:nvSpPr>
          <p:cNvPr id="10" name="TextBox 9"/>
          <p:cNvSpPr txBox="1"/>
          <p:nvPr/>
        </p:nvSpPr>
        <p:spPr>
          <a:xfrm>
            <a:off x="7380312" y="238140"/>
            <a:ext cx="1512167"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6</a:t>
            </a:r>
          </a:p>
        </p:txBody>
      </p:sp>
    </p:spTree>
    <p:extLst>
      <p:ext uri="{BB962C8B-B14F-4D97-AF65-F5344CB8AC3E}">
        <p14:creationId xmlns:p14="http://schemas.microsoft.com/office/powerpoint/2010/main" val="12365974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408712"/>
            <a:ext cx="8275320" cy="4709160"/>
          </a:xfrm>
        </p:spPr>
        <p:txBody>
          <a:bodyPr/>
          <a:lstStyle/>
          <a:p>
            <a:pPr lvl="0" algn="l" rtl="0">
              <a:lnSpc>
                <a:spcPct val="150000"/>
              </a:lnSpc>
              <a:spcAft>
                <a:spcPts val="0"/>
              </a:spcAft>
            </a:pPr>
            <a:r>
              <a:rPr lang="es" sz="2300" b="1" i="0" u="none" baseline="0" dirty="0">
                <a:solidFill>
                  <a:schemeClr val="tx1"/>
                </a:solidFill>
                <a:latin typeface="+mn-lt"/>
                <a:ea typeface="Calibri" panose="020F0502020204030204" pitchFamily="34" charset="0"/>
                <a:cs typeface="Times New Roman" panose="02020603050405020304" pitchFamily="18" charset="0"/>
              </a:rPr>
              <a:t>Tácticas de incidencia política</a:t>
            </a:r>
            <a:endParaRPr lang="es" sz="2300" b="0" dirty="0">
              <a:solidFill>
                <a:schemeClr val="tx1"/>
              </a:solidFill>
              <a:latin typeface="+mn-lt"/>
              <a:ea typeface="Calibri" panose="020F0502020204030204" pitchFamily="34" charset="0"/>
              <a:cs typeface="Times New Roman" panose="02020603050405020304" pitchFamily="18" charset="0"/>
            </a:endParaRPr>
          </a:p>
          <a:p>
            <a:pPr marL="342900" lvl="0" indent="-342900" algn="l" rtl="0">
              <a:lnSpc>
                <a:spcPct val="150000"/>
              </a:lnSpc>
              <a:spcAft>
                <a:spcPts val="0"/>
              </a:spcAft>
              <a:buFont typeface="Symbol" panose="05050102010706020507" pitchFamily="18" charset="2"/>
              <a:buChar char=""/>
            </a:pPr>
            <a:r>
              <a:rPr lang="es" sz="2300" b="0" i="0" u="none" baseline="0" dirty="0">
                <a:solidFill>
                  <a:schemeClr val="tx1"/>
                </a:solidFill>
                <a:latin typeface="+mn-lt"/>
                <a:ea typeface="Calibri" panose="020F0502020204030204" pitchFamily="34" charset="0"/>
                <a:cs typeface="Times New Roman" panose="02020603050405020304" pitchFamily="18" charset="0"/>
              </a:rPr>
              <a:t>Reuniones de presión, cartas o correos</a:t>
            </a:r>
          </a:p>
          <a:p>
            <a:pPr marL="342900" lvl="0" indent="-342900" algn="l" rtl="0">
              <a:lnSpc>
                <a:spcPct val="150000"/>
              </a:lnSpc>
              <a:spcAft>
                <a:spcPts val="0"/>
              </a:spcAft>
              <a:buFont typeface="Symbol" panose="05050102010706020507" pitchFamily="18" charset="2"/>
              <a:buChar char=""/>
            </a:pPr>
            <a:r>
              <a:rPr lang="es" sz="2300" b="0" i="0" u="none" baseline="0" dirty="0">
                <a:solidFill>
                  <a:schemeClr val="tx1"/>
                </a:solidFill>
                <a:latin typeface="+mn-lt"/>
                <a:ea typeface="Calibri" panose="020F0502020204030204" pitchFamily="34" charset="0"/>
                <a:cs typeface="Times New Roman" panose="02020603050405020304" pitchFamily="18" charset="0"/>
              </a:rPr>
              <a:t>Informes y resúmenes</a:t>
            </a:r>
          </a:p>
          <a:p>
            <a:pPr marL="342900" lvl="0" indent="-342900" algn="l" rtl="0">
              <a:lnSpc>
                <a:spcPct val="150000"/>
              </a:lnSpc>
              <a:spcAft>
                <a:spcPts val="0"/>
              </a:spcAft>
              <a:buFont typeface="Symbol" panose="05050102010706020507" pitchFamily="18" charset="2"/>
              <a:buChar char=""/>
            </a:pPr>
            <a:r>
              <a:rPr lang="es" sz="2300" b="0" i="0" u="none" baseline="0" dirty="0">
                <a:solidFill>
                  <a:schemeClr val="tx1"/>
                </a:solidFill>
                <a:latin typeface="+mn-lt"/>
                <a:ea typeface="Calibri" panose="020F0502020204030204" pitchFamily="34" charset="0"/>
                <a:cs typeface="Times New Roman" panose="02020603050405020304" pitchFamily="18" charset="0"/>
              </a:rPr>
              <a:t>Eventos, presentaciones y reuniones</a:t>
            </a:r>
          </a:p>
          <a:p>
            <a:pPr lvl="0" algn="l" rtl="0">
              <a:lnSpc>
                <a:spcPct val="150000"/>
              </a:lnSpc>
              <a:spcAft>
                <a:spcPts val="0"/>
              </a:spcAft>
            </a:pPr>
            <a:r>
              <a:rPr lang="es" sz="2300" b="1" i="0" u="none" baseline="0" dirty="0">
                <a:solidFill>
                  <a:schemeClr val="tx1"/>
                </a:solidFill>
                <a:latin typeface="+mn-lt"/>
                <a:ea typeface="Calibri" panose="020F0502020204030204" pitchFamily="34" charset="0"/>
                <a:cs typeface="Times New Roman" panose="02020603050405020304" pitchFamily="18" charset="0"/>
              </a:rPr>
              <a:t>Tácticas de campaña</a:t>
            </a:r>
          </a:p>
          <a:p>
            <a:pPr marL="342900" lvl="0" indent="-342900" algn="l" rtl="0">
              <a:lnSpc>
                <a:spcPct val="150000"/>
              </a:lnSpc>
              <a:spcAft>
                <a:spcPts val="0"/>
              </a:spcAft>
              <a:buFont typeface="Symbol" panose="05050102010706020507" pitchFamily="18" charset="2"/>
              <a:buChar char=""/>
            </a:pPr>
            <a:r>
              <a:rPr lang="es" sz="2300" b="1" i="0" u="none" baseline="0" dirty="0">
                <a:solidFill>
                  <a:schemeClr val="tx1"/>
                </a:solidFill>
                <a:latin typeface="+mn-lt"/>
                <a:ea typeface="Calibri" panose="020F0502020204030204" pitchFamily="34" charset="0"/>
                <a:cs typeface="Times New Roman" panose="02020603050405020304" pitchFamily="18" charset="0"/>
              </a:rPr>
              <a:t>Peticiones, recursos publicitarios, acciones en las redes sociales</a:t>
            </a:r>
          </a:p>
          <a:p>
            <a:pPr lvl="0" algn="l" rtl="0">
              <a:lnSpc>
                <a:spcPct val="150000"/>
              </a:lnSpc>
              <a:spcAft>
                <a:spcPts val="0"/>
              </a:spcAft>
            </a:pPr>
            <a:r>
              <a:rPr lang="es" sz="2300" b="1" i="0" u="none" baseline="0" dirty="0">
                <a:solidFill>
                  <a:schemeClr val="tx1"/>
                </a:solidFill>
                <a:latin typeface="+mn-lt"/>
                <a:ea typeface="Calibri" panose="020F0502020204030204" pitchFamily="34" charset="0"/>
                <a:cs typeface="Times New Roman" panose="02020603050405020304" pitchFamily="18" charset="0"/>
              </a:rPr>
              <a:t>Tácticas de los medios de comunicación</a:t>
            </a:r>
          </a:p>
          <a:p>
            <a:pPr marL="342900" lvl="0" indent="-342900" algn="l" rtl="0">
              <a:lnSpc>
                <a:spcPct val="150000"/>
              </a:lnSpc>
              <a:spcAft>
                <a:spcPts val="0"/>
              </a:spcAft>
              <a:buFont typeface="Symbol" panose="05050102010706020507" pitchFamily="18" charset="2"/>
              <a:buChar char=""/>
            </a:pPr>
            <a:r>
              <a:rPr lang="es" sz="2300" b="0" i="0" u="none" baseline="0" dirty="0">
                <a:solidFill>
                  <a:schemeClr val="tx1"/>
                </a:solidFill>
                <a:latin typeface="+mn-lt"/>
                <a:ea typeface="Calibri" panose="020F0502020204030204" pitchFamily="34" charset="0"/>
                <a:cs typeface="Times New Roman" panose="02020603050405020304" pitchFamily="18" charset="0"/>
              </a:rPr>
              <a:t>Artículos de opinión, artículos de fondo, entrevistas radiofónicas</a:t>
            </a:r>
          </a:p>
          <a:p>
            <a:pPr algn="l" rtl="0">
              <a:lnSpc>
                <a:spcPct val="150000"/>
              </a:lnSpc>
              <a:spcAft>
                <a:spcPts val="0"/>
              </a:spcAft>
            </a:pPr>
            <a:endParaRPr lang="es" dirty="0">
              <a:solidFill>
                <a:schemeClr val="tx1"/>
              </a:solidFill>
              <a:ea typeface="Calibri" panose="020F0502020204030204" pitchFamily="34" charset="0"/>
              <a:cs typeface="Times New Roman" panose="02020603050405020304" pitchFamily="18" charset="0"/>
            </a:endParaRPr>
          </a:p>
          <a:p>
            <a:pPr algn="l" rtl="0">
              <a:lnSpc>
                <a:spcPct val="150000"/>
              </a:lnSpc>
              <a:spcAft>
                <a:spcPts val="0"/>
              </a:spcAft>
            </a:pPr>
            <a:endParaRPr lang="es" b="0" dirty="0">
              <a:solidFill>
                <a:schemeClr val="tx1"/>
              </a:solidFill>
              <a:latin typeface="+mn-lt"/>
              <a:ea typeface="Calibri" panose="020F0502020204030204" pitchFamily="34" charset="0"/>
              <a:cs typeface="Times New Roman" panose="02020603050405020304" pitchFamily="18" charset="0"/>
            </a:endParaRPr>
          </a:p>
          <a:p>
            <a:pPr marL="342900" lvl="0" indent="-342900" algn="l" rtl="0">
              <a:lnSpc>
                <a:spcPct val="150000"/>
              </a:lnSpc>
              <a:spcAft>
                <a:spcPts val="0"/>
              </a:spcAft>
              <a:buFont typeface="Symbol" panose="05050102010706020507" pitchFamily="18" charset="2"/>
              <a:buChar char=""/>
            </a:pPr>
            <a:endParaRPr lang="es" b="0" dirty="0">
              <a:solidFill>
                <a:schemeClr val="tx1"/>
              </a:solidFill>
              <a:latin typeface="+mn-lt"/>
              <a:ea typeface="Calibri" panose="020F0502020204030204" pitchFamily="34" charset="0"/>
              <a:cs typeface="Times New Roman" panose="02020603050405020304" pitchFamily="18" charset="0"/>
            </a:endParaRPr>
          </a:p>
          <a:p>
            <a:pPr lvl="0" algn="l" rtl="0">
              <a:lnSpc>
                <a:spcPct val="150000"/>
              </a:lnSpc>
              <a:spcAft>
                <a:spcPts val="0"/>
              </a:spcAft>
            </a:pPr>
            <a:r>
              <a:rPr lang="es" sz="2400" dirty="0">
                <a:solidFill>
                  <a:schemeClr val="tx1"/>
                </a:solidFill>
                <a:latin typeface="+mn-lt"/>
                <a:ea typeface="Calibri" panose="020F0502020204030204" pitchFamily="34" charset="0"/>
                <a:cs typeface="Times New Roman" panose="02020603050405020304" pitchFamily="18" charset="0"/>
              </a:rPr>
              <a:t/>
            </a:r>
            <a:br>
              <a:rPr lang="es" sz="2400" dirty="0">
                <a:solidFill>
                  <a:schemeClr val="tx1"/>
                </a:solidFill>
                <a:latin typeface="+mn-lt"/>
                <a:ea typeface="Calibri" panose="020F0502020204030204" pitchFamily="34" charset="0"/>
                <a:cs typeface="Times New Roman" panose="02020603050405020304" pitchFamily="18" charset="0"/>
              </a:rPr>
            </a:br>
            <a:endParaRPr lang="es" sz="2400" dirty="0">
              <a:solidFill>
                <a:schemeClr val="tx1"/>
              </a:solidFill>
              <a:latin typeface="+mn-lt"/>
              <a:ea typeface="Calibri" panose="020F0502020204030204" pitchFamily="34" charset="0"/>
              <a:cs typeface="Times New Roman" panose="02020603050405020304" pitchFamily="18" charset="0"/>
            </a:endParaRPr>
          </a:p>
          <a:p>
            <a:pPr lvl="0" algn="ctr" rtl="0">
              <a:spcAft>
                <a:spcPts val="0"/>
              </a:spcAft>
            </a:pPr>
            <a:endParaRPr lang="es" sz="2400" b="0" dirty="0">
              <a:solidFill>
                <a:schemeClr val="tx1"/>
              </a:solidFill>
              <a:latin typeface="+mn-lt"/>
              <a:ea typeface="Calibri" panose="020F0502020204030204" pitchFamily="34" charset="0"/>
              <a:cs typeface="Times New Roman" panose="02020603050405020304" pitchFamily="18" charset="0"/>
            </a:endParaRPr>
          </a:p>
        </p:txBody>
      </p:sp>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Elección de actividades o tácticas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55</a:t>
            </a:fld>
            <a:endParaRPr lang="es"/>
          </a:p>
        </p:txBody>
      </p:sp>
      <p:sp>
        <p:nvSpPr>
          <p:cNvPr id="2" name="Text Placeholder 1">
            <a:extLst>
              <a:ext uri="{FF2B5EF4-FFF2-40B4-BE49-F238E27FC236}">
                <a16:creationId xmlns:a16="http://schemas.microsoft.com/office/drawing/2014/main" id="{2174EC1B-A56A-49AC-B81D-AA84AD26D862}"/>
              </a:ext>
            </a:extLst>
          </p:cNvPr>
          <p:cNvSpPr>
            <a:spLocks noGrp="1"/>
          </p:cNvSpPr>
          <p:nvPr>
            <p:ph type="body" sz="quarter" idx="14"/>
          </p:nvPr>
        </p:nvSpPr>
        <p:spPr>
          <a:xfrm>
            <a:off x="425286" y="705600"/>
            <a:ext cx="7152573" cy="363537"/>
          </a:xfrm>
        </p:spPr>
        <p:txBody>
          <a:bodyPr>
            <a:normAutofit fontScale="92500"/>
          </a:bodyPr>
          <a:lstStyle/>
          <a:p>
            <a:pPr algn="l" rtl="0"/>
            <a:r>
              <a:rPr lang="es" b="0" i="0" u="none" baseline="0"/>
              <a:t>¿Cómo influir en las oportunidades de incidencia política?</a:t>
            </a:r>
          </a:p>
        </p:txBody>
      </p:sp>
      <p:sp>
        <p:nvSpPr>
          <p:cNvPr id="9" name="TextBox 8"/>
          <p:cNvSpPr txBox="1"/>
          <p:nvPr/>
        </p:nvSpPr>
        <p:spPr>
          <a:xfrm>
            <a:off x="7380312" y="238140"/>
            <a:ext cx="1423721"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6</a:t>
            </a:r>
          </a:p>
        </p:txBody>
      </p:sp>
    </p:spTree>
    <p:extLst>
      <p:ext uri="{BB962C8B-B14F-4D97-AF65-F5344CB8AC3E}">
        <p14:creationId xmlns:p14="http://schemas.microsoft.com/office/powerpoint/2010/main" val="18104972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Elección de actividades o tácticas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56</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marL="342900" indent="-342900" algn="l" rtl="0">
              <a:spcBef>
                <a:spcPts val="1200"/>
              </a:spcBef>
              <a:spcAft>
                <a:spcPts val="1200"/>
              </a:spcAft>
              <a:buFont typeface="Symbol" panose="05050102010706020507" pitchFamily="18" charset="2"/>
              <a:buChar char=""/>
            </a:pPr>
            <a:r>
              <a:rPr lang="es" sz="2800" b="0" i="0" u="none" baseline="0" dirty="0">
                <a:solidFill>
                  <a:schemeClr val="tx1"/>
                </a:solidFill>
                <a:latin typeface="+mn-lt"/>
                <a:ea typeface="Calibri" panose="020F0502020204030204" pitchFamily="34" charset="0"/>
                <a:cs typeface="Times New Roman" panose="02020603050405020304" pitchFamily="18" charset="0"/>
              </a:rPr>
              <a:t>Reunirse personalmente con sus destinatarios o hacer presión es parte importante de la incidencia política.</a:t>
            </a:r>
          </a:p>
          <a:p>
            <a:pPr marL="342900" indent="-342900" algn="l" rtl="0">
              <a:spcBef>
                <a:spcPts val="1200"/>
              </a:spcBef>
              <a:spcAft>
                <a:spcPts val="1200"/>
              </a:spcAft>
              <a:buFont typeface="Symbol" panose="05050102010706020507" pitchFamily="18" charset="2"/>
              <a:buChar char=""/>
            </a:pPr>
            <a:r>
              <a:rPr lang="es" sz="2800" b="0" i="0" u="none" baseline="0" dirty="0">
                <a:solidFill>
                  <a:schemeClr val="tx1"/>
                </a:solidFill>
                <a:latin typeface="+mn-lt"/>
                <a:cs typeface="Times New Roman" panose="02020603050405020304" pitchFamily="18" charset="0"/>
              </a:rPr>
              <a:t>Haga sus deberes.</a:t>
            </a:r>
          </a:p>
          <a:p>
            <a:pPr marL="342900" indent="-342900" algn="l" rtl="0">
              <a:spcBef>
                <a:spcPts val="1200"/>
              </a:spcBef>
              <a:spcAft>
                <a:spcPts val="1200"/>
              </a:spcAft>
              <a:buFont typeface="Symbol" panose="05050102010706020507" pitchFamily="18" charset="2"/>
              <a:buChar char=""/>
            </a:pPr>
            <a:r>
              <a:rPr lang="es" sz="2800" b="0" i="0" u="none" baseline="0" dirty="0">
                <a:solidFill>
                  <a:schemeClr val="tx1"/>
                </a:solidFill>
                <a:latin typeface="+mn-lt"/>
                <a:cs typeface="Times New Roman" panose="02020603050405020304" pitchFamily="18" charset="0"/>
              </a:rPr>
              <a:t>Prepárese bien. </a:t>
            </a:r>
          </a:p>
          <a:p>
            <a:pPr marL="342900" indent="-342900" algn="l" rtl="0">
              <a:spcBef>
                <a:spcPts val="1200"/>
              </a:spcBef>
              <a:spcAft>
                <a:spcPts val="1200"/>
              </a:spcAft>
              <a:buFont typeface="Symbol" panose="05050102010706020507" pitchFamily="18" charset="2"/>
              <a:buChar char=""/>
            </a:pPr>
            <a:r>
              <a:rPr lang="es" sz="2800" b="0" i="0" u="none" baseline="0" dirty="0">
                <a:solidFill>
                  <a:schemeClr val="tx1"/>
                </a:solidFill>
                <a:latin typeface="+mn-lt"/>
                <a:cs typeface="Times New Roman" panose="02020603050405020304" pitchFamily="18" charset="0"/>
              </a:rPr>
              <a:t>Sea </a:t>
            </a:r>
            <a:r>
              <a:rPr lang="es" sz="2800" b="0" i="0" u="none" baseline="0" dirty="0">
                <a:solidFill>
                  <a:schemeClr val="tx1"/>
                </a:solidFill>
                <a:latin typeface="+mn-lt"/>
                <a:ea typeface="+mn-lt"/>
                <a:cs typeface="+mn-lt"/>
                <a:sym typeface="+mn-lt"/>
              </a:rPr>
              <a:t>cortés, pero persistente. </a:t>
            </a:r>
          </a:p>
          <a:p>
            <a:pPr marL="342900" indent="-342900" algn="l" rtl="0">
              <a:spcBef>
                <a:spcPts val="1200"/>
              </a:spcBef>
              <a:spcAft>
                <a:spcPts val="1200"/>
              </a:spcAft>
              <a:buFont typeface="Symbol" panose="05050102010706020507" pitchFamily="18" charset="2"/>
              <a:buChar char=""/>
            </a:pPr>
            <a:r>
              <a:rPr lang="es" sz="2800" b="0" i="0" u="none" baseline="0" dirty="0">
                <a:solidFill>
                  <a:schemeClr val="tx1"/>
                </a:solidFill>
                <a:latin typeface="+mn-lt"/>
                <a:ea typeface="+mn-lt"/>
                <a:cs typeface="+mn-lt"/>
                <a:sym typeface="+mn-lt"/>
              </a:rPr>
              <a:t>No se trata de un acto aislado: continúe el seguimiento.</a:t>
            </a:r>
          </a:p>
          <a:p>
            <a:pPr algn="l" rtl="0">
              <a:spcAft>
                <a:spcPts val="0"/>
              </a:spcAft>
            </a:pPr>
            <a:endParaRPr lang="es" sz="1400" b="0" dirty="0">
              <a:solidFill>
                <a:schemeClr val="tx1"/>
              </a:solidFill>
              <a:latin typeface="+mn-lt"/>
            </a:endParaRPr>
          </a:p>
        </p:txBody>
      </p:sp>
      <p:sp>
        <p:nvSpPr>
          <p:cNvPr id="2" name="Text Placeholder 1">
            <a:extLst>
              <a:ext uri="{FF2B5EF4-FFF2-40B4-BE49-F238E27FC236}">
                <a16:creationId xmlns:a16="http://schemas.microsoft.com/office/drawing/2014/main" id="{6E8139D8-507B-452F-824A-A7216A90B0D1}"/>
              </a:ext>
            </a:extLst>
          </p:cNvPr>
          <p:cNvSpPr>
            <a:spLocks noGrp="1"/>
          </p:cNvSpPr>
          <p:nvPr>
            <p:ph type="body" sz="quarter" idx="14"/>
          </p:nvPr>
        </p:nvSpPr>
        <p:spPr/>
        <p:txBody>
          <a:bodyPr>
            <a:normAutofit lnSpcReduction="10000"/>
          </a:bodyPr>
          <a:lstStyle/>
          <a:p>
            <a:pPr algn="l" rtl="0"/>
            <a:r>
              <a:rPr lang="es" sz="2400" b="0" i="0" u="none" baseline="0"/>
              <a:t>Presionar a sus destinatarios</a:t>
            </a:r>
            <a:endParaRPr lang="es" dirty="0"/>
          </a:p>
        </p:txBody>
      </p:sp>
      <p:sp>
        <p:nvSpPr>
          <p:cNvPr id="9" name="TextBox 8"/>
          <p:cNvSpPr txBox="1"/>
          <p:nvPr/>
        </p:nvSpPr>
        <p:spPr>
          <a:xfrm>
            <a:off x="7380312" y="238140"/>
            <a:ext cx="1423721"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6</a:t>
            </a:r>
          </a:p>
        </p:txBody>
      </p:sp>
    </p:spTree>
    <p:extLst>
      <p:ext uri="{BB962C8B-B14F-4D97-AF65-F5344CB8AC3E}">
        <p14:creationId xmlns:p14="http://schemas.microsoft.com/office/powerpoint/2010/main" val="3956955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Elección de actividades o tácticas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57</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212500"/>
            <a:ext cx="8275320" cy="4709160"/>
          </a:xfrm>
        </p:spPr>
        <p:txBody>
          <a:bodyPr vert="horz" lIns="0" tIns="0" rIns="0" bIns="0" rtlCol="0" anchor="t">
            <a:noAutofit/>
          </a:bodyPr>
          <a:lstStyle/>
          <a:p>
            <a:pPr marL="342900" indent="-342900" algn="l" rtl="0">
              <a:spcAft>
                <a:spcPts val="0"/>
              </a:spcAft>
              <a:buFont typeface="Symbol" panose="05050102010706020507" pitchFamily="18" charset="2"/>
              <a:buChar char=""/>
            </a:pPr>
            <a:r>
              <a:rPr lang="es" sz="2700" b="0" i="0" u="none" baseline="0" dirty="0">
                <a:solidFill>
                  <a:schemeClr val="tx1"/>
                </a:solidFill>
                <a:latin typeface="+mn-lt"/>
                <a:ea typeface="Calibri" panose="020F0502020204030204" pitchFamily="34" charset="0"/>
                <a:cs typeface="Times New Roman" panose="02020603050405020304" pitchFamily="18" charset="0"/>
              </a:rPr>
              <a:t>Crear presión pública a través de los medios de comunicación y las campañas.</a:t>
            </a:r>
          </a:p>
          <a:p>
            <a:pPr marL="342900" indent="-342900" algn="l" rtl="0">
              <a:spcAft>
                <a:spcPts val="0"/>
              </a:spcAft>
              <a:buFont typeface="Symbol" panose="05050102010706020507" pitchFamily="18" charset="2"/>
              <a:buChar char=""/>
            </a:pPr>
            <a:r>
              <a:rPr lang="es" sz="2700" b="0" i="0" u="none" baseline="0" dirty="0">
                <a:solidFill>
                  <a:schemeClr val="tx1"/>
                </a:solidFill>
                <a:latin typeface="+mn-lt"/>
                <a:cs typeface="Times New Roman"/>
              </a:rPr>
              <a:t>Táctica eficaz que conduce a oportunidades valiosas de incidencia política.</a:t>
            </a:r>
          </a:p>
          <a:p>
            <a:pPr marL="342900" indent="-342900" algn="l" rtl="0">
              <a:spcAft>
                <a:spcPts val="0"/>
              </a:spcAft>
              <a:buFont typeface="Symbol" panose="05050102010706020507" pitchFamily="18" charset="2"/>
              <a:buChar char=""/>
            </a:pPr>
            <a:r>
              <a:rPr lang="es" sz="2700" b="0" i="0" u="none" baseline="0" dirty="0">
                <a:solidFill>
                  <a:schemeClr val="tx1"/>
                </a:solidFill>
                <a:latin typeface="+mn-lt"/>
                <a:cs typeface="Times New Roman" panose="02020603050405020304" pitchFamily="18" charset="0"/>
              </a:rPr>
              <a:t>Ejemplo:</a:t>
            </a:r>
          </a:p>
          <a:p>
            <a:pPr marL="609600" lvl="2" indent="-342900" algn="l" rtl="0">
              <a:spcAft>
                <a:spcPts val="0"/>
              </a:spcAft>
              <a:buFont typeface="Symbol" panose="05050102010706020507" pitchFamily="18" charset="2"/>
              <a:buChar char=""/>
            </a:pPr>
            <a:r>
              <a:rPr lang="es" sz="2400" b="0" i="0" u="none" baseline="0" dirty="0">
                <a:latin typeface="+mn-lt"/>
                <a:cs typeface="Times New Roman"/>
              </a:rPr>
              <a:t>¿Qué ejemplos de éxito en la presión pública a través de los medios de comunicación o las campañas se les ocurren?</a:t>
            </a:r>
          </a:p>
          <a:p>
            <a:pPr marL="609600" lvl="2" indent="-342900" algn="l" rtl="0">
              <a:spcAft>
                <a:spcPts val="0"/>
              </a:spcAft>
              <a:buFont typeface="Symbol" panose="05050102010706020507" pitchFamily="18" charset="2"/>
              <a:buChar char=""/>
            </a:pPr>
            <a:r>
              <a:rPr lang="es" sz="2400" b="0" i="0" u="none" baseline="0" dirty="0">
                <a:latin typeface="+mn-lt"/>
                <a:cs typeface="Times New Roman"/>
              </a:rPr>
              <a:t>Los comunicados de prensa de la campaña #ProtectAGeneration generaron cobertura adicional, por ejemplo:</a:t>
            </a:r>
          </a:p>
          <a:p>
            <a:pPr marL="883920" lvl="3" indent="-342900" algn="l" rtl="0">
              <a:spcAft>
                <a:spcPts val="0"/>
              </a:spcAft>
              <a:buFont typeface="Symbol" panose="05050102010706020507" pitchFamily="18" charset="2"/>
              <a:buChar char=""/>
            </a:pPr>
            <a:r>
              <a:rPr lang="es" sz="1800" b="0" i="0" u="none" baseline="0" dirty="0">
                <a:latin typeface="+mn-lt"/>
                <a:cs typeface="Times New Roman" panose="02020603050405020304" pitchFamily="18" charset="0"/>
                <a:hlinkClick r:id="rId3"/>
              </a:rPr>
              <a:t>https://www.cnn.com/2020/10/01/world/covid-girls-child-marriage-intl/index.html</a:t>
            </a:r>
            <a:endParaRPr lang="es" sz="1800" dirty="0">
              <a:latin typeface="+mn-lt"/>
              <a:cs typeface="Times New Roman" panose="02020603050405020304" pitchFamily="18" charset="0"/>
            </a:endParaRPr>
          </a:p>
          <a:p>
            <a:pPr marL="883920" lvl="3" indent="-342900" algn="l" rtl="0">
              <a:spcAft>
                <a:spcPts val="0"/>
              </a:spcAft>
              <a:buFont typeface="Symbol" panose="05050102010706020507" pitchFamily="18" charset="2"/>
              <a:buChar char=""/>
            </a:pPr>
            <a:r>
              <a:rPr lang="es" sz="1800" b="0" i="0" u="none" baseline="0" dirty="0">
                <a:latin typeface="+mn-lt"/>
                <a:cs typeface="Times New Roman" panose="02020603050405020304" pitchFamily="18" charset="0"/>
                <a:hlinkClick r:id="rId4"/>
              </a:rPr>
              <a:t>https://www.unicef.org/press-releases/150-million-additional-children-plunged-poverty-due-covid-19-unicef-save-children</a:t>
            </a:r>
            <a:endParaRPr lang="es" sz="1800" dirty="0">
              <a:latin typeface="+mn-lt"/>
              <a:cs typeface="Times New Roman" panose="02020603050405020304" pitchFamily="18" charset="0"/>
            </a:endParaRPr>
          </a:p>
        </p:txBody>
      </p:sp>
      <p:sp>
        <p:nvSpPr>
          <p:cNvPr id="2" name="Text Placeholder 1">
            <a:extLst>
              <a:ext uri="{FF2B5EF4-FFF2-40B4-BE49-F238E27FC236}">
                <a16:creationId xmlns:a16="http://schemas.microsoft.com/office/drawing/2014/main" id="{313E0F66-2048-48FB-84E2-CC61412EF957}"/>
              </a:ext>
            </a:extLst>
          </p:cNvPr>
          <p:cNvSpPr>
            <a:spLocks noGrp="1"/>
          </p:cNvSpPr>
          <p:nvPr>
            <p:ph type="body" sz="quarter" idx="14"/>
          </p:nvPr>
        </p:nvSpPr>
        <p:spPr/>
        <p:txBody>
          <a:bodyPr>
            <a:normAutofit lnSpcReduction="10000"/>
          </a:bodyPr>
          <a:lstStyle/>
          <a:p>
            <a:pPr algn="l" rtl="0"/>
            <a:r>
              <a:rPr lang="es" sz="2400" b="0" i="0" u="none" baseline="0"/>
              <a:t>Medios de comunicación y campañas</a:t>
            </a:r>
            <a:endParaRPr lang="es" dirty="0"/>
          </a:p>
        </p:txBody>
      </p:sp>
      <p:sp>
        <p:nvSpPr>
          <p:cNvPr id="9" name="TextBox 8"/>
          <p:cNvSpPr txBox="1"/>
          <p:nvPr/>
        </p:nvSpPr>
        <p:spPr>
          <a:xfrm>
            <a:off x="7380312" y="238140"/>
            <a:ext cx="1423721" cy="830997"/>
          </a:xfrm>
          <a:prstGeom prst="rect">
            <a:avLst/>
          </a:prstGeom>
          <a:noFill/>
          <a:ln>
            <a:solidFill>
              <a:schemeClr val="tx1"/>
            </a:solidFill>
          </a:ln>
        </p:spPr>
        <p:txBody>
          <a:bodyPr wrap="square" lIns="91440" tIns="0" rIns="0" bIns="0" rtlCol="0">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6</a:t>
            </a:r>
          </a:p>
        </p:txBody>
      </p:sp>
    </p:spTree>
    <p:extLst>
      <p:ext uri="{BB962C8B-B14F-4D97-AF65-F5344CB8AC3E}">
        <p14:creationId xmlns:p14="http://schemas.microsoft.com/office/powerpoint/2010/main" val="37924738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5"/>
            <a:ext cx="6163590" cy="506900"/>
          </a:xfrm>
        </p:spPr>
        <p:txBody>
          <a:bodyPr>
            <a:normAutofit/>
          </a:bodyPr>
          <a:lstStyle/>
          <a:p>
            <a:pPr algn="l" rtl="0"/>
            <a:r>
              <a:rPr lang="es" sz="2200" b="1" i="0" u="none" baseline="0" dirty="0"/>
              <a:t>Establezca las oportunidades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58</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Bef>
                <a:spcPts val="1200"/>
              </a:spcBef>
              <a:spcAft>
                <a:spcPts val="1200"/>
              </a:spcAft>
            </a:pP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spcBef>
                <a:spcPts val="1200"/>
              </a:spcBef>
              <a:spcAft>
                <a:spcPts val="1200"/>
              </a:spcAft>
              <a:buFont typeface="Symbol" panose="05050102010706020507" pitchFamily="18" charset="2"/>
              <a:buChar char=""/>
            </a:pPr>
            <a:endParaRPr lang="es" sz="2800" b="0" dirty="0">
              <a:solidFill>
                <a:schemeClr val="tx1"/>
              </a:solidFill>
              <a:latin typeface="+mn-lt"/>
            </a:endParaRPr>
          </a:p>
        </p:txBody>
      </p:sp>
      <p:sp>
        <p:nvSpPr>
          <p:cNvPr id="2" name="Text Placeholder 1">
            <a:extLst>
              <a:ext uri="{FF2B5EF4-FFF2-40B4-BE49-F238E27FC236}">
                <a16:creationId xmlns:a16="http://schemas.microsoft.com/office/drawing/2014/main" id="{2A974A6E-23E8-4816-897D-B6DB57E5DA55}"/>
              </a:ext>
            </a:extLst>
          </p:cNvPr>
          <p:cNvSpPr>
            <a:spLocks noGrp="1"/>
          </p:cNvSpPr>
          <p:nvPr>
            <p:ph type="body" sz="quarter" idx="14"/>
          </p:nvPr>
        </p:nvSpPr>
        <p:spPr>
          <a:xfrm>
            <a:off x="425287" y="705600"/>
            <a:ext cx="6162938" cy="363537"/>
          </a:xfrm>
        </p:spPr>
        <p:txBody>
          <a:bodyPr>
            <a:normAutofit fontScale="77500" lnSpcReduction="20000"/>
          </a:bodyPr>
          <a:lstStyle/>
          <a:p>
            <a:pPr algn="l" rtl="0"/>
            <a:r>
              <a:rPr lang="es" sz="2400" b="0" i="0" u="none" baseline="0" dirty="0"/>
              <a:t>Actividad: Planificador de oportunidades de incidencia política</a:t>
            </a:r>
            <a:endParaRPr lang="es" dirty="0"/>
          </a:p>
        </p:txBody>
      </p:sp>
      <p:sp>
        <p:nvSpPr>
          <p:cNvPr id="9" name="TextBox 8"/>
          <p:cNvSpPr txBox="1"/>
          <p:nvPr/>
        </p:nvSpPr>
        <p:spPr>
          <a:xfrm>
            <a:off x="6732240" y="238140"/>
            <a:ext cx="2010717" cy="738664"/>
          </a:xfrm>
          <a:prstGeom prst="rect">
            <a:avLst/>
          </a:prstGeom>
          <a:noFill/>
          <a:ln>
            <a:solidFill>
              <a:schemeClr val="tx1"/>
            </a:solidFill>
          </a:ln>
        </p:spPr>
        <p:txBody>
          <a:bodyPr wrap="square" lIns="91440" tIns="0" rIns="0" bIns="0" rtlCol="0" anchor="t">
            <a:spAutoFit/>
          </a:bodyPr>
          <a:lstStyle/>
          <a:p>
            <a:pPr algn="l" rtl="0"/>
            <a:r>
              <a:rPr lang="es" sz="1600" b="1" i="1" u="none" baseline="0">
                <a:solidFill>
                  <a:srgbClr val="FF0000"/>
                </a:solidFill>
                <a:latin typeface="Gill Sans Infant Std"/>
                <a:ea typeface="Gill Sans Infant Std"/>
                <a:cs typeface="Gill Sans Infant Std"/>
                <a:sym typeface="Gill Sans Infant Std"/>
              </a:rPr>
              <a:t>Plantilla de estrategia de la Sección 6, hoja de trabajo 5</a:t>
            </a:r>
            <a:endParaRPr lang="es" sz="1600"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13059845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Identificación de aliados o socios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59</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ea typeface="Calibri" panose="020F0502020204030204" pitchFamily="34" charset="0"/>
                <a:cs typeface="Times New Roman" panose="02020603050405020304" pitchFamily="18" charset="0"/>
              </a:rPr>
              <a:t>Se recaba fuerza, se amplifica el mensaje, se protege.</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ea typeface="Calibri" panose="020F0502020204030204" pitchFamily="34" charset="0"/>
                <a:cs typeface="Times New Roman" panose="02020603050405020304" pitchFamily="18" charset="0"/>
              </a:rPr>
              <a:t>Se comparten recursos, capacidad, habilidades, conocimientos e información.</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cs typeface="Times New Roman"/>
              </a:rPr>
              <a:t>Puede tener sus retos, por lo que debe ser táctico.</a:t>
            </a:r>
          </a:p>
          <a:p>
            <a:pPr algn="l" rtl="0">
              <a:lnSpc>
                <a:spcPct val="150000"/>
              </a:lnSpc>
              <a:spcAft>
                <a:spcPts val="0"/>
              </a:spcAft>
            </a:pPr>
            <a:endParaRPr lang="es" sz="2800" b="0" dirty="0">
              <a:solidFill>
                <a:schemeClr val="tx1"/>
              </a:solidFill>
              <a:latin typeface="+mn-lt"/>
              <a:cs typeface="Times New Roman" panose="02020603050405020304" pitchFamily="18" charset="0"/>
            </a:endParaRPr>
          </a:p>
          <a:p>
            <a:pPr algn="ctr" rtl="0">
              <a:spcAft>
                <a:spcPts val="0"/>
              </a:spcAft>
            </a:pPr>
            <a:r>
              <a:rPr lang="es" sz="2800" b="0" i="0" u="sng" baseline="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rPr>
              <a:t>Ejemplo:</a:t>
            </a:r>
            <a:r>
              <a:rPr lang="es" sz="2800" b="0" i="0" u="none" baseline="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rPr>
              <a:t> Iniciativa para los Derechos del Niño en los Pactos Mundiales</a:t>
            </a:r>
            <a:endParaRPr lang="es" sz="2800" b="0" dirty="0">
              <a:solidFill>
                <a:schemeClr val="tx1"/>
              </a:solidFill>
              <a:latin typeface="+mn-lt"/>
              <a:cs typeface="Times New Roman" panose="02020603050405020304" pitchFamily="18" charset="0"/>
            </a:endParaRPr>
          </a:p>
          <a:p>
            <a:pPr algn="l" rtl="0">
              <a:spcAft>
                <a:spcPts val="0"/>
              </a:spcAft>
            </a:pPr>
            <a:endParaRPr lang="es" sz="2200" b="0" dirty="0">
              <a:solidFill>
                <a:schemeClr val="tx1"/>
              </a:solidFill>
              <a:latin typeface="+mn-lt"/>
              <a:cs typeface="Times New Roman" panose="02020603050405020304" pitchFamily="18" charset="0"/>
            </a:endParaRPr>
          </a:p>
        </p:txBody>
      </p:sp>
      <p:sp>
        <p:nvSpPr>
          <p:cNvPr id="2" name="Text Placeholder 1">
            <a:extLst>
              <a:ext uri="{FF2B5EF4-FFF2-40B4-BE49-F238E27FC236}">
                <a16:creationId xmlns:a16="http://schemas.microsoft.com/office/drawing/2014/main" id="{9DBB3953-95DE-4D08-A342-DA1B2D554631}"/>
              </a:ext>
            </a:extLst>
          </p:cNvPr>
          <p:cNvSpPr>
            <a:spLocks noGrp="1"/>
          </p:cNvSpPr>
          <p:nvPr>
            <p:ph type="body" sz="quarter" idx="14"/>
          </p:nvPr>
        </p:nvSpPr>
        <p:spPr/>
        <p:txBody>
          <a:bodyPr>
            <a:normAutofit lnSpcReduction="10000"/>
          </a:bodyPr>
          <a:lstStyle/>
          <a:p>
            <a:pPr algn="l" rtl="0"/>
            <a:r>
              <a:rPr lang="es" sz="2400" b="0" i="0" u="none" baseline="0" dirty="0"/>
              <a:t>¿Por qué trabajar con los demás?</a:t>
            </a:r>
            <a:endParaRPr lang="es" dirty="0"/>
          </a:p>
        </p:txBody>
      </p:sp>
      <p:sp>
        <p:nvSpPr>
          <p:cNvPr id="9" name="TextBox 8"/>
          <p:cNvSpPr txBox="1"/>
          <p:nvPr/>
        </p:nvSpPr>
        <p:spPr>
          <a:xfrm>
            <a:off x="7380312" y="238140"/>
            <a:ext cx="1362645" cy="830997"/>
          </a:xfrm>
          <a:prstGeom prst="rect">
            <a:avLst/>
          </a:prstGeom>
          <a:noFill/>
          <a:ln>
            <a:solidFill>
              <a:schemeClr val="tx1"/>
            </a:solidFill>
          </a:ln>
        </p:spPr>
        <p:txBody>
          <a:bodyPr wrap="square" lIns="91440" tIns="0" rIns="0" bIns="0" rtlCol="0" anchor="t">
            <a:spAutoFit/>
          </a:bodyPr>
          <a:lstStyle/>
          <a:p>
            <a:pPr algn="l" rtl="0"/>
            <a:r>
              <a:rPr lang="es" b="1" i="1" u="none" baseline="0" dirty="0">
                <a:solidFill>
                  <a:srgbClr val="FF0000"/>
                </a:solidFill>
                <a:latin typeface="Gill Sans Infant Std"/>
                <a:ea typeface="Gill Sans Infant Std"/>
                <a:cs typeface="Gill Sans Infant Std"/>
                <a:sym typeface="Gill Sans Infant Std"/>
              </a:rPr>
              <a:t>Plantilla de estrategia de la Sección 7</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3862323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7F24AF-FF88-40B5-9FE2-452C38ACC404}"/>
              </a:ext>
            </a:extLst>
          </p:cNvPr>
          <p:cNvSpPr>
            <a:spLocks noGrp="1"/>
          </p:cNvSpPr>
          <p:nvPr>
            <p:ph type="dt" sz="half" idx="10"/>
          </p:nvPr>
        </p:nvSpPr>
        <p:spPr/>
        <p:txBody>
          <a:bodyPr/>
          <a:lstStyle/>
          <a:p>
            <a:pPr algn="l" rtl="0"/>
            <a:r>
              <a:rPr lang="es" b="0" i="0" u="none" baseline="0"/>
              <a:t>Febrero de 2021</a:t>
            </a:r>
            <a:endParaRPr lang="es" dirty="0"/>
          </a:p>
        </p:txBody>
      </p:sp>
      <p:sp>
        <p:nvSpPr>
          <p:cNvPr id="3" name="Footer Placeholder 2">
            <a:extLst>
              <a:ext uri="{FF2B5EF4-FFF2-40B4-BE49-F238E27FC236}">
                <a16:creationId xmlns:a16="http://schemas.microsoft.com/office/drawing/2014/main" id="{655D6FE5-9EB7-459E-85A2-8C076EAD3C1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4" name="Slide Number Placeholder 3">
            <a:extLst>
              <a:ext uri="{FF2B5EF4-FFF2-40B4-BE49-F238E27FC236}">
                <a16:creationId xmlns:a16="http://schemas.microsoft.com/office/drawing/2014/main" id="{D5099E52-2DE4-41D8-AD0E-C40A55C86E10}"/>
              </a:ext>
            </a:extLst>
          </p:cNvPr>
          <p:cNvSpPr>
            <a:spLocks noGrp="1"/>
          </p:cNvSpPr>
          <p:nvPr>
            <p:ph type="sldNum" sz="quarter" idx="12"/>
          </p:nvPr>
        </p:nvSpPr>
        <p:spPr/>
        <p:txBody>
          <a:bodyPr/>
          <a:lstStyle/>
          <a:p>
            <a:pPr algn="r" rtl="0"/>
            <a:fld id="{C3FDE51E-0052-334C-A4B2-C567FE9F326F}" type="slidenum">
              <a:rPr/>
              <a:t>6</a:t>
            </a:fld>
            <a:endParaRPr lang="es"/>
          </a:p>
        </p:txBody>
      </p:sp>
      <p:sp>
        <p:nvSpPr>
          <p:cNvPr id="5" name="Title 4">
            <a:extLst>
              <a:ext uri="{FF2B5EF4-FFF2-40B4-BE49-F238E27FC236}">
                <a16:creationId xmlns:a16="http://schemas.microsoft.com/office/drawing/2014/main" id="{24856E92-50E5-437B-B561-215D21FDF582}"/>
              </a:ext>
            </a:extLst>
          </p:cNvPr>
          <p:cNvSpPr>
            <a:spLocks noGrp="1"/>
          </p:cNvSpPr>
          <p:nvPr>
            <p:ph type="title"/>
          </p:nvPr>
        </p:nvSpPr>
        <p:spPr/>
        <p:txBody>
          <a:bodyPr>
            <a:noAutofit/>
          </a:bodyPr>
          <a:lstStyle/>
          <a:p>
            <a:pPr algn="l" rtl="0"/>
            <a:r>
              <a:rPr lang="es" sz="4000" b="1" i="0" u="none" baseline="0" dirty="0">
                <a:latin typeface="+mn-lt"/>
                <a:ea typeface="+mn-lt"/>
                <a:cs typeface="+mn-lt"/>
                <a:sym typeface="+mn-lt"/>
              </a:rPr>
              <a:t>PARTE 1: </a:t>
            </a:r>
            <a:r>
              <a:rPr lang="es" sz="4000" b="1" dirty="0">
                <a:latin typeface="+mn-lt"/>
              </a:rPr>
              <a:t/>
            </a:r>
            <a:br>
              <a:rPr lang="es" sz="4000" b="1" dirty="0">
                <a:latin typeface="+mn-lt"/>
              </a:rPr>
            </a:br>
            <a:r>
              <a:rPr lang="es" sz="4000" b="1" dirty="0">
                <a:latin typeface="+mn-lt"/>
              </a:rPr>
              <a:t/>
            </a:r>
            <a:br>
              <a:rPr lang="es" sz="4000" b="1" dirty="0">
                <a:latin typeface="+mn-lt"/>
              </a:rPr>
            </a:br>
            <a:r>
              <a:rPr lang="es" sz="4000" b="1" i="0" u="none" baseline="0" dirty="0">
                <a:latin typeface="+mn-lt"/>
                <a:ea typeface="+mn-lt"/>
                <a:cs typeface="+mn-lt"/>
                <a:sym typeface="+mn-lt"/>
              </a:rPr>
              <a:t>¿Qué es la incidencia política?</a:t>
            </a:r>
            <a:endParaRPr lang="es" sz="4000" b="1" dirty="0">
              <a:latin typeface="+mn-lt"/>
            </a:endParaRPr>
          </a:p>
        </p:txBody>
      </p:sp>
      <p:sp>
        <p:nvSpPr>
          <p:cNvPr id="7" name="Picture Placeholder 6">
            <a:extLst>
              <a:ext uri="{FF2B5EF4-FFF2-40B4-BE49-F238E27FC236}">
                <a16:creationId xmlns:a16="http://schemas.microsoft.com/office/drawing/2014/main" id="{B226DA82-E11C-4AC3-9B65-497D458E91CB}"/>
              </a:ext>
            </a:extLst>
          </p:cNvPr>
          <p:cNvSpPr>
            <a:spLocks noGrp="1"/>
          </p:cNvSpPr>
          <p:nvPr>
            <p:ph type="pic" sz="quarter" idx="13"/>
          </p:nvPr>
        </p:nvSpPr>
        <p:spPr/>
      </p:sp>
    </p:spTree>
    <p:extLst>
      <p:ext uri="{BB962C8B-B14F-4D97-AF65-F5344CB8AC3E}">
        <p14:creationId xmlns:p14="http://schemas.microsoft.com/office/powerpoint/2010/main" val="40676004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Identificación de aliados o socios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60</a:t>
            </a:fld>
            <a:endParaRPr lang="es"/>
          </a:p>
        </p:txBody>
      </p:sp>
      <p:sp>
        <p:nvSpPr>
          <p:cNvPr id="2" name="Text Placeholder 1">
            <a:extLst>
              <a:ext uri="{FF2B5EF4-FFF2-40B4-BE49-F238E27FC236}">
                <a16:creationId xmlns:a16="http://schemas.microsoft.com/office/drawing/2014/main" id="{B39D198B-970B-4E51-9977-7E705D60040C}"/>
              </a:ext>
            </a:extLst>
          </p:cNvPr>
          <p:cNvSpPr>
            <a:spLocks noGrp="1"/>
          </p:cNvSpPr>
          <p:nvPr>
            <p:ph type="body" sz="quarter" idx="14"/>
          </p:nvPr>
        </p:nvSpPr>
        <p:spPr>
          <a:xfrm>
            <a:off x="425286" y="705600"/>
            <a:ext cx="8368415" cy="377914"/>
          </a:xfrm>
        </p:spPr>
        <p:txBody>
          <a:bodyPr vert="horz" lIns="0" tIns="0" rIns="0" bIns="0" rtlCol="0" anchor="t">
            <a:noAutofit/>
          </a:bodyPr>
          <a:lstStyle/>
          <a:p>
            <a:pPr algn="l" rtl="0"/>
            <a:r>
              <a:rPr lang="es" sz="1700" b="0" i="0" u="none" baseline="0" dirty="0"/>
              <a:t>Actividad: Identificar a los socios para la incidencia política en la educación de los refugiados. </a:t>
            </a:r>
            <a:endParaRPr lang="es" sz="1700" dirty="0"/>
          </a:p>
        </p:txBody>
      </p:sp>
      <p:sp>
        <p:nvSpPr>
          <p:cNvPr id="8" name="TextBox 7"/>
          <p:cNvSpPr txBox="1"/>
          <p:nvPr/>
        </p:nvSpPr>
        <p:spPr>
          <a:xfrm>
            <a:off x="6804248" y="238140"/>
            <a:ext cx="1938709" cy="261610"/>
          </a:xfrm>
          <a:prstGeom prst="rect">
            <a:avLst/>
          </a:prstGeom>
          <a:noFill/>
          <a:ln>
            <a:solidFill>
              <a:schemeClr val="tx1"/>
            </a:solidFill>
          </a:ln>
        </p:spPr>
        <p:txBody>
          <a:bodyPr wrap="square" lIns="91440" tIns="0" rIns="0" bIns="0" rtlCol="0" anchor="t">
            <a:spAutoFit/>
          </a:bodyPr>
          <a:lstStyle/>
          <a:p>
            <a:pPr algn="l" rtl="0"/>
            <a:r>
              <a:rPr lang="es" sz="1700" b="1" i="1" u="none" baseline="0" dirty="0">
                <a:solidFill>
                  <a:srgbClr val="FF0000"/>
                </a:solidFill>
                <a:latin typeface="Gill Sans Infant Std"/>
                <a:ea typeface="Gill Sans Infant Std"/>
                <a:cs typeface="Gill Sans Infant Std"/>
                <a:sym typeface="Gill Sans Infant Std"/>
              </a:rPr>
              <a:t>Hoja de trabajo 6</a:t>
            </a:r>
            <a:endParaRPr lang="es" sz="1700"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312896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Actividades o tácticas de incidencia política</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61</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algn="l" rtl="0">
              <a:spcBef>
                <a:spcPts val="600"/>
              </a:spcBef>
            </a:pPr>
            <a:r>
              <a:rPr lang="es" sz="2400" b="0" i="0" u="none" baseline="0" dirty="0">
                <a:solidFill>
                  <a:schemeClr val="tx1"/>
                </a:solidFill>
              </a:rPr>
              <a:t>Involucrar a los niños en la incidencia política es una forma adecuada de garantizar que los destinatarios escuchen su mensaje. </a:t>
            </a:r>
          </a:p>
          <a:p>
            <a:pPr algn="l" rtl="0">
              <a:lnSpc>
                <a:spcPct val="150000"/>
              </a:lnSpc>
            </a:pPr>
            <a:r>
              <a:rPr lang="es" sz="2400" b="0" i="0" u="none" baseline="0" dirty="0">
                <a:solidFill>
                  <a:schemeClr val="tx1"/>
                </a:solidFill>
              </a:rPr>
              <a:t>La participación de los niños debe ser:</a:t>
            </a:r>
            <a:endParaRPr lang="es" sz="2400" b="0" dirty="0">
              <a:solidFill>
                <a:schemeClr val="tx1"/>
              </a:solidFill>
              <a:ea typeface="Calibri" panose="020F0502020204030204" pitchFamily="34" charset="0"/>
              <a:cs typeface="Times New Roman" panose="02020603050405020304" pitchFamily="18" charset="0"/>
            </a:endParaRPr>
          </a:p>
          <a:p>
            <a:pPr marL="342900" indent="-342900" algn="l" rtl="0">
              <a:lnSpc>
                <a:spcPct val="150000"/>
              </a:lnSpc>
              <a:buFont typeface="Symbol" panose="05050102010706020507" pitchFamily="18" charset="2"/>
              <a:buChar char=""/>
            </a:pPr>
            <a:r>
              <a:rPr lang="es" sz="2400" b="0" i="0" u="none" baseline="0" dirty="0">
                <a:solidFill>
                  <a:schemeClr val="tx1"/>
                </a:solidFill>
              </a:rPr>
              <a:t>una característica primordial en su plan de incidencia política</a:t>
            </a:r>
          </a:p>
          <a:p>
            <a:pPr marL="342900" indent="-342900" algn="l" rtl="0">
              <a:lnSpc>
                <a:spcPct val="150000"/>
              </a:lnSpc>
              <a:spcAft>
                <a:spcPts val="1200"/>
              </a:spcAft>
              <a:buFont typeface="Symbol" panose="05050102010706020507" pitchFamily="18" charset="2"/>
              <a:buChar char=""/>
            </a:pPr>
            <a:r>
              <a:rPr lang="es" sz="2400" b="0" i="0" u="none" baseline="0" dirty="0">
                <a:solidFill>
                  <a:schemeClr val="tx1"/>
                </a:solidFill>
              </a:rPr>
              <a:t>segura, significativa y ética.</a:t>
            </a:r>
          </a:p>
          <a:p>
            <a:pPr algn="l" rtl="0"/>
            <a:r>
              <a:rPr lang="es" sz="2400" b="1" i="0" u="none" baseline="0" dirty="0"/>
              <a:t>Debate: </a:t>
            </a:r>
            <a:r>
              <a:rPr lang="es" sz="2400" b="0" i="0" u="none" baseline="0" dirty="0">
                <a:solidFill>
                  <a:schemeClr val="tx1"/>
                </a:solidFill>
              </a:rPr>
              <a:t>¿Puede compartir los logros o los retos con la participación de los niños? ¿Cómo podrían integrarse las opiniones de los niños en la incidencia política con respecto a la educación de los refugiados?</a:t>
            </a:r>
            <a:endParaRPr lang="es" sz="2400" b="0" dirty="0">
              <a:solidFill>
                <a:schemeClr val="tx1"/>
              </a:solidFill>
            </a:endParaRPr>
          </a:p>
        </p:txBody>
      </p:sp>
      <p:sp>
        <p:nvSpPr>
          <p:cNvPr id="2" name="Text Placeholder 1">
            <a:extLst>
              <a:ext uri="{FF2B5EF4-FFF2-40B4-BE49-F238E27FC236}">
                <a16:creationId xmlns:a16="http://schemas.microsoft.com/office/drawing/2014/main" id="{0BF55362-C551-4F94-BB9E-35F6B93DF9B9}"/>
              </a:ext>
            </a:extLst>
          </p:cNvPr>
          <p:cNvSpPr>
            <a:spLocks noGrp="1"/>
          </p:cNvSpPr>
          <p:nvPr>
            <p:ph type="body" sz="quarter" idx="14"/>
          </p:nvPr>
        </p:nvSpPr>
        <p:spPr/>
        <p:txBody>
          <a:bodyPr>
            <a:normAutofit lnSpcReduction="10000"/>
          </a:bodyPr>
          <a:lstStyle/>
          <a:p>
            <a:pPr algn="l" rtl="0"/>
            <a:r>
              <a:rPr lang="es" sz="2400" b="0" i="0" u="none" baseline="0"/>
              <a:t>¿Por qué trabajar con los niños?</a:t>
            </a:r>
            <a:endParaRPr lang="es" dirty="0"/>
          </a:p>
        </p:txBody>
      </p:sp>
      <p:sp>
        <p:nvSpPr>
          <p:cNvPr id="8" name="TextBox 7"/>
          <p:cNvSpPr txBox="1"/>
          <p:nvPr/>
        </p:nvSpPr>
        <p:spPr>
          <a:xfrm>
            <a:off x="7308304" y="238140"/>
            <a:ext cx="1434653" cy="830997"/>
          </a:xfrm>
          <a:prstGeom prst="rect">
            <a:avLst/>
          </a:prstGeom>
          <a:noFill/>
          <a:ln>
            <a:solidFill>
              <a:schemeClr val="tx1"/>
            </a:solidFill>
          </a:ln>
        </p:spPr>
        <p:txBody>
          <a:bodyPr wrap="square" lIns="91440" tIns="0" rIns="0" bIns="0" rtlCol="0" anchor="t">
            <a:spAutoFit/>
          </a:bodyPr>
          <a:lstStyle/>
          <a:p>
            <a:pPr algn="l" rtl="0"/>
            <a:r>
              <a:rPr lang="es" b="1" i="1" u="none" baseline="0">
                <a:solidFill>
                  <a:srgbClr val="FF0000"/>
                </a:solidFill>
                <a:latin typeface="Gill Sans Infant Std"/>
                <a:ea typeface="Gill Sans Infant Std"/>
                <a:cs typeface="Gill Sans Infant Std"/>
                <a:sym typeface="Gill Sans Infant Std"/>
              </a:rPr>
              <a:t>Plantilla de estrategia de la Sección 7</a:t>
            </a:r>
            <a:endParaRPr lang="es"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18520550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a:bodyPr>
          <a:lstStyle/>
          <a:p>
            <a:pPr algn="l" rtl="0"/>
            <a:r>
              <a:rPr lang="es" sz="3600" b="1" i="0" u="none" baseline="0" dirty="0">
                <a:latin typeface="+mn-lt"/>
                <a:ea typeface="+mn-lt"/>
                <a:cs typeface="+mn-lt"/>
                <a:sym typeface="+mn-lt"/>
              </a:rPr>
              <a:t>Sesión 2.6</a:t>
            </a:r>
            <a:r>
              <a:rPr lang="es" sz="3600" b="0" i="0" u="none" baseline="0" dirty="0">
                <a:latin typeface="+mn-lt"/>
                <a:ea typeface="+mn-lt"/>
                <a:cs typeface="+mn-lt"/>
                <a:sym typeface="+mn-lt"/>
              </a:rPr>
              <a:t>	 	</a:t>
            </a:r>
            <a:r>
              <a:rPr lang="es" sz="3600" b="1" i="0" u="none" baseline="0" dirty="0">
                <a:latin typeface="+mn-lt"/>
                <a:ea typeface="+mn-lt"/>
                <a:cs typeface="+mn-lt"/>
                <a:sym typeface="+mn-lt"/>
              </a:rPr>
              <a:t>Gestión de riesgos</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62</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p:txBody>
          <a:bodyPr vert="horz" lIns="0" tIns="0" rIns="0" bIns="0" rtlCol="0" anchor="t">
            <a:noAutofit/>
          </a:bodyPr>
          <a:lstStyle/>
          <a:p>
            <a:pPr lvl="0" algn="l" rtl="0">
              <a:spcAft>
                <a:spcPts val="0"/>
              </a:spcAft>
            </a:pPr>
            <a:r>
              <a:rPr lang="es" sz="2800" b="1" i="0" u="none" baseline="0" dirty="0">
                <a:solidFill>
                  <a:schemeClr val="tx2"/>
                </a:solidFill>
                <a:ea typeface="Calibri" panose="020F0502020204030204" pitchFamily="34" charset="0"/>
                <a:cs typeface="Times New Roman" panose="02020603050405020304" pitchFamily="18" charset="0"/>
              </a:rPr>
              <a:t>Objetivos de la sesión:</a:t>
            </a:r>
          </a:p>
          <a:p>
            <a:pPr marL="285750" indent="-285750" algn="l" rtl="0">
              <a:buFont typeface="Arial" panose="020B0604020202020204" pitchFamily="34" charset="0"/>
              <a:buChar char="•"/>
            </a:pPr>
            <a:r>
              <a:rPr lang="es" sz="2400" b="0" i="0" u="none" baseline="0" dirty="0"/>
              <a:t>Comprender la probabilidad y la gravedad de los riesgos de su labor de incidencia política.</a:t>
            </a:r>
          </a:p>
          <a:p>
            <a:pPr marL="285750" indent="-285750" algn="l" rtl="0">
              <a:buFont typeface="Arial" panose="020B0604020202020204" pitchFamily="34" charset="0"/>
              <a:buChar char="•"/>
            </a:pPr>
            <a:r>
              <a:rPr lang="es" sz="2400" b="0" i="0" u="none" baseline="0" dirty="0"/>
              <a:t>Saber cómo mitigar estos riesgos.</a:t>
            </a:r>
          </a:p>
          <a:p>
            <a:pPr algn="l" rtl="0"/>
            <a:r>
              <a:rPr lang="es" sz="2800" b="1" i="0" u="none" baseline="0" dirty="0">
                <a:solidFill>
                  <a:schemeClr val="tx2"/>
                </a:solidFill>
                <a:ea typeface="Calibri" panose="020F0502020204030204" pitchFamily="34" charset="0"/>
                <a:cs typeface="Times New Roman" panose="02020603050405020304" pitchFamily="18" charset="0"/>
              </a:rPr>
              <a:t>Resultado de la sesión:</a:t>
            </a:r>
          </a:p>
          <a:p>
            <a:pPr marL="457200" indent="-457200" algn="l" rtl="0">
              <a:buFont typeface="Arial" panose="020B0604020202020204" pitchFamily="34" charset="0"/>
              <a:buChar char="•"/>
            </a:pPr>
            <a:r>
              <a:rPr lang="es" sz="2400" b="0" i="0" u="none" baseline="0" dirty="0">
                <a:ea typeface="Calibri" panose="020F0502020204030204" pitchFamily="34" charset="0"/>
                <a:cs typeface="Times New Roman"/>
              </a:rPr>
              <a:t>Matriz de evaluación de riesgos. </a:t>
            </a:r>
          </a:p>
          <a:p>
            <a:pPr marL="457200" lvl="0" indent="-457200" algn="l" rtl="0">
              <a:buFont typeface="Arial" panose="020B0604020202020204" pitchFamily="34" charset="0"/>
              <a:buChar char="•"/>
            </a:pPr>
            <a:r>
              <a:rPr lang="es" sz="2400" b="0" i="0" u="none" baseline="0" dirty="0">
                <a:ea typeface="Calibri" panose="020F0502020204030204" pitchFamily="34" charset="0"/>
                <a:cs typeface="Times New Roman"/>
              </a:rPr>
              <a:t>Descripción general de los riesgos y cómo se gestionarán.</a:t>
            </a:r>
            <a:endParaRPr lang="es" sz="2400" dirty="0">
              <a:cs typeface="Times New Roman"/>
            </a:endParaRPr>
          </a:p>
          <a:p>
            <a:pPr marL="457200" indent="-457200" algn="l" rtl="0">
              <a:buFont typeface="Arial" panose="020B0604020202020204" pitchFamily="34" charset="0"/>
              <a:buChar char="•"/>
            </a:pPr>
            <a:endParaRPr lang="es" sz="24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99997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a:t>Gestión de riesgos</a:t>
            </a:r>
            <a:endParaRPr lang="es" sz="2800" b="0"/>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63</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a:lstStyle/>
          <a:p>
            <a:pPr algn="l" rtl="0">
              <a:spcAft>
                <a:spcPts val="0"/>
              </a:spcAft>
            </a:pPr>
            <a:r>
              <a:rPr lang="es" sz="2800" b="0" i="0" u="none" baseline="0" dirty="0">
                <a:solidFill>
                  <a:schemeClr val="tx1"/>
                </a:solidFill>
                <a:latin typeface="+mn-lt"/>
                <a:ea typeface="Calibri" panose="020F0502020204030204" pitchFamily="34" charset="0"/>
                <a:cs typeface="Times New Roman" panose="02020603050405020304" pitchFamily="18" charset="0"/>
              </a:rPr>
              <a:t>En la planificación de la incidencia política también es importante:</a:t>
            </a:r>
          </a:p>
          <a:p>
            <a:pPr algn="l" rtl="0">
              <a:spcAft>
                <a:spcPts val="0"/>
              </a:spcAft>
            </a:pP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lnSpc>
                <a:spcPct val="150000"/>
              </a:lnSpc>
              <a:spcAft>
                <a:spcPts val="0"/>
              </a:spcAft>
              <a:buFont typeface="Symbol" panose="05050102010706020507" pitchFamily="18" charset="2"/>
              <a:buChar char=""/>
            </a:pPr>
            <a:r>
              <a:rPr lang="es" sz="2800" b="1" i="0" u="none" baseline="0" dirty="0">
                <a:solidFill>
                  <a:schemeClr val="tx1"/>
                </a:solidFill>
                <a:latin typeface="+mn-lt"/>
                <a:ea typeface="+mn-lt"/>
                <a:cs typeface="+mn-lt"/>
                <a:sym typeface="+mn-lt"/>
              </a:rPr>
              <a:t>Identificar</a:t>
            </a:r>
            <a:r>
              <a:rPr lang="es" sz="2800" b="0" i="0" u="none" baseline="0" dirty="0">
                <a:solidFill>
                  <a:schemeClr val="tx1"/>
                </a:solidFill>
                <a:latin typeface="+mn-lt"/>
                <a:ea typeface="+mn-lt"/>
                <a:cs typeface="+mn-lt"/>
                <a:sym typeface="+mn-lt"/>
              </a:rPr>
              <a:t> los riesgos</a:t>
            </a:r>
          </a:p>
          <a:p>
            <a:pPr marL="342900" indent="-342900" algn="l" rtl="0">
              <a:lnSpc>
                <a:spcPct val="150000"/>
              </a:lnSpc>
              <a:spcAft>
                <a:spcPts val="0"/>
              </a:spcAft>
              <a:buFont typeface="Symbol" panose="05050102010706020507" pitchFamily="18" charset="2"/>
              <a:buChar char=""/>
            </a:pPr>
            <a:r>
              <a:rPr lang="es" sz="2800" b="1" i="0" u="none" baseline="0" dirty="0">
                <a:solidFill>
                  <a:schemeClr val="tx1"/>
                </a:solidFill>
                <a:latin typeface="+mn-lt"/>
                <a:ea typeface="+mn-lt"/>
                <a:cs typeface="+mn-lt"/>
                <a:sym typeface="+mn-lt"/>
              </a:rPr>
              <a:t>Analizar</a:t>
            </a:r>
            <a:r>
              <a:rPr lang="es" sz="2800" b="0" i="0" u="none" baseline="0" dirty="0">
                <a:solidFill>
                  <a:schemeClr val="tx1"/>
                </a:solidFill>
                <a:latin typeface="+mn-lt"/>
                <a:ea typeface="+mn-lt"/>
                <a:cs typeface="+mn-lt"/>
                <a:sym typeface="+mn-lt"/>
              </a:rPr>
              <a:t> los riesgos </a:t>
            </a:r>
          </a:p>
          <a:p>
            <a:pPr marL="342900" indent="-342900" algn="l" rtl="0">
              <a:lnSpc>
                <a:spcPct val="150000"/>
              </a:lnSpc>
              <a:spcAft>
                <a:spcPts val="0"/>
              </a:spcAft>
              <a:buFont typeface="Symbol" panose="05050102010706020507" pitchFamily="18" charset="2"/>
              <a:buChar char=""/>
            </a:pPr>
            <a:r>
              <a:rPr lang="es" sz="2800" b="1" i="0" u="none" baseline="0" dirty="0">
                <a:solidFill>
                  <a:schemeClr val="tx1"/>
                </a:solidFill>
                <a:latin typeface="+mn-lt"/>
                <a:ea typeface="+mn-lt"/>
                <a:cs typeface="+mn-lt"/>
                <a:sym typeface="+mn-lt"/>
              </a:rPr>
              <a:t>Gestionar</a:t>
            </a:r>
            <a:r>
              <a:rPr lang="es" sz="2800" b="0" i="0" u="none" baseline="0" dirty="0">
                <a:solidFill>
                  <a:schemeClr val="tx1"/>
                </a:solidFill>
                <a:latin typeface="+mn-lt"/>
                <a:ea typeface="+mn-lt"/>
                <a:cs typeface="+mn-lt"/>
                <a:sym typeface="+mn-lt"/>
              </a:rPr>
              <a:t> los riesgos</a:t>
            </a:r>
          </a:p>
          <a:p>
            <a:pPr algn="l" rtl="0">
              <a:spcAft>
                <a:spcPts val="0"/>
              </a:spcAft>
            </a:pPr>
            <a:endParaRPr lang="es" sz="2800" b="0" dirty="0">
              <a:solidFill>
                <a:schemeClr val="tx1"/>
              </a:solidFill>
              <a:latin typeface="+mn-lt"/>
            </a:endParaRPr>
          </a:p>
          <a:p>
            <a:pPr algn="ctr" rtl="0">
              <a:spcAft>
                <a:spcPts val="0"/>
              </a:spcAft>
            </a:pPr>
            <a:r>
              <a:rPr lang="es" sz="2800" b="0" i="0" u="sng" baseline="0" dirty="0">
                <a:solidFill>
                  <a:schemeClr val="tx1"/>
                </a:solidFill>
                <a:latin typeface="+mn-lt"/>
                <a:ea typeface="+mn-lt"/>
                <a:cs typeface="+mn-lt"/>
                <a:sym typeface="+mn-lt"/>
              </a:rPr>
              <a:t>Ejemplo:</a:t>
            </a:r>
            <a:r>
              <a:rPr lang="es" sz="2800" b="0" i="0" u="none" baseline="0" dirty="0">
                <a:solidFill>
                  <a:schemeClr val="tx1"/>
                </a:solidFill>
                <a:latin typeface="+mn-lt"/>
                <a:ea typeface="+mn-lt"/>
                <a:cs typeface="+mn-lt"/>
                <a:sym typeface="+mn-lt"/>
              </a:rPr>
              <a:t> Publicación del informe "Horrores que nunca olvidaré", Myanmar.</a:t>
            </a:r>
            <a:endParaRPr lang="es" sz="2800" b="0" dirty="0">
              <a:solidFill>
                <a:schemeClr val="tx1"/>
              </a:solidFill>
              <a:latin typeface="+mn-lt"/>
            </a:endParaRPr>
          </a:p>
          <a:p>
            <a:pPr algn="l" rtl="0">
              <a:spcAft>
                <a:spcPts val="0"/>
              </a:spcAft>
            </a:pPr>
            <a:endParaRPr lang="es" sz="2400" b="0" dirty="0">
              <a:solidFill>
                <a:schemeClr val="tx1"/>
              </a:solidFill>
            </a:endParaRPr>
          </a:p>
        </p:txBody>
      </p:sp>
      <p:sp>
        <p:nvSpPr>
          <p:cNvPr id="2" name="Text Placeholder 1">
            <a:extLst>
              <a:ext uri="{FF2B5EF4-FFF2-40B4-BE49-F238E27FC236}">
                <a16:creationId xmlns:a16="http://schemas.microsoft.com/office/drawing/2014/main" id="{961AA4D0-406C-4164-983B-781000B14E03}"/>
              </a:ext>
            </a:extLst>
          </p:cNvPr>
          <p:cNvSpPr>
            <a:spLocks noGrp="1"/>
          </p:cNvSpPr>
          <p:nvPr>
            <p:ph type="body" sz="quarter" idx="14"/>
          </p:nvPr>
        </p:nvSpPr>
        <p:spPr/>
        <p:txBody>
          <a:bodyPr>
            <a:normAutofit lnSpcReduction="10000"/>
          </a:bodyPr>
          <a:lstStyle/>
          <a:p>
            <a:pPr algn="l" rtl="0"/>
            <a:r>
              <a:rPr lang="es" sz="2400" b="0" i="0" u="none" baseline="0"/>
              <a:t>Evaluar los riesgos de la incidencia política.</a:t>
            </a:r>
            <a:endParaRPr lang="es" dirty="0"/>
          </a:p>
        </p:txBody>
      </p:sp>
      <p:sp>
        <p:nvSpPr>
          <p:cNvPr id="8" name="TextBox 7"/>
          <p:cNvSpPr txBox="1"/>
          <p:nvPr/>
        </p:nvSpPr>
        <p:spPr>
          <a:xfrm>
            <a:off x="7380312" y="238140"/>
            <a:ext cx="1362645" cy="738664"/>
          </a:xfrm>
          <a:prstGeom prst="rect">
            <a:avLst/>
          </a:prstGeom>
          <a:noFill/>
          <a:ln>
            <a:solidFill>
              <a:schemeClr val="tx1"/>
            </a:solidFill>
          </a:ln>
        </p:spPr>
        <p:txBody>
          <a:bodyPr wrap="square" lIns="91440" tIns="0" rIns="0" bIns="0" rtlCol="0" anchor="t">
            <a:spAutoFit/>
          </a:bodyPr>
          <a:lstStyle/>
          <a:p>
            <a:pPr algn="l" rtl="0"/>
            <a:r>
              <a:rPr lang="es" sz="1600" b="1" i="1" u="none" baseline="0" dirty="0">
                <a:solidFill>
                  <a:srgbClr val="FF0000"/>
                </a:solidFill>
                <a:latin typeface="Gill Sans Infant Std"/>
                <a:ea typeface="Gill Sans Infant Std"/>
                <a:cs typeface="Gill Sans Infant Std"/>
                <a:sym typeface="Gill Sans Infant Std"/>
              </a:rPr>
              <a:t>Plantilla de estrategia de la Sección 8</a:t>
            </a:r>
            <a:endParaRPr lang="es" sz="1600"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15373508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Gestión de riesgos</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64</a:t>
            </a:fld>
            <a:endParaRPr lang="es"/>
          </a:p>
        </p:txBody>
      </p:sp>
      <p:sp>
        <p:nvSpPr>
          <p:cNvPr id="2" name="Text Placeholder 1">
            <a:extLst>
              <a:ext uri="{FF2B5EF4-FFF2-40B4-BE49-F238E27FC236}">
                <a16:creationId xmlns:a16="http://schemas.microsoft.com/office/drawing/2014/main" id="{F6BE73EA-C2C9-43F8-8ACC-30B32AB92CB2}"/>
              </a:ext>
            </a:extLst>
          </p:cNvPr>
          <p:cNvSpPr>
            <a:spLocks noGrp="1"/>
          </p:cNvSpPr>
          <p:nvPr>
            <p:ph type="body" sz="quarter" idx="14"/>
          </p:nvPr>
        </p:nvSpPr>
        <p:spPr/>
        <p:txBody>
          <a:bodyPr>
            <a:normAutofit lnSpcReduction="10000"/>
          </a:bodyPr>
          <a:lstStyle/>
          <a:p>
            <a:pPr algn="l" rtl="0"/>
            <a:r>
              <a:rPr lang="es" sz="2400" b="0" i="0" u="none" baseline="0" dirty="0"/>
              <a:t>Actividad: Matriz de evaluación de riesgos</a:t>
            </a:r>
            <a:endParaRPr lang="es" dirty="0"/>
          </a:p>
        </p:txBody>
      </p:sp>
      <p:sp>
        <p:nvSpPr>
          <p:cNvPr id="8" name="TextBox 7"/>
          <p:cNvSpPr txBox="1"/>
          <p:nvPr/>
        </p:nvSpPr>
        <p:spPr>
          <a:xfrm>
            <a:off x="6948264" y="238140"/>
            <a:ext cx="1794693" cy="261610"/>
          </a:xfrm>
          <a:prstGeom prst="rect">
            <a:avLst/>
          </a:prstGeom>
          <a:noFill/>
          <a:ln>
            <a:solidFill>
              <a:schemeClr val="tx1"/>
            </a:solidFill>
          </a:ln>
        </p:spPr>
        <p:txBody>
          <a:bodyPr wrap="square" lIns="91440" tIns="0" rIns="0" bIns="0" rtlCol="0" anchor="t">
            <a:spAutoFit/>
          </a:bodyPr>
          <a:lstStyle/>
          <a:p>
            <a:pPr algn="l" rtl="0"/>
            <a:r>
              <a:rPr lang="es" sz="1700" b="1" i="1" u="none" baseline="0" dirty="0">
                <a:solidFill>
                  <a:srgbClr val="FF0000"/>
                </a:solidFill>
                <a:latin typeface="Gill Sans Infant Std"/>
                <a:ea typeface="Gill Sans Infant Std"/>
                <a:cs typeface="Gill Sans Infant Std"/>
                <a:sym typeface="Gill Sans Infant Std"/>
              </a:rPr>
              <a:t>Hoja de trabajo 7</a:t>
            </a:r>
            <a:endParaRPr lang="es" sz="1700"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5649427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a:xfrm>
            <a:off x="424633" y="202994"/>
            <a:ext cx="8379399" cy="787605"/>
          </a:xfrm>
        </p:spPr>
        <p:txBody>
          <a:bodyPr>
            <a:normAutofit/>
          </a:bodyPr>
          <a:lstStyle/>
          <a:p>
            <a:pPr algn="l" rtl="0"/>
            <a:r>
              <a:rPr lang="es" sz="3600" b="1" i="0" u="none" baseline="0" dirty="0">
                <a:latin typeface="+mn-lt"/>
                <a:ea typeface="+mn-lt"/>
                <a:cs typeface="+mn-lt"/>
                <a:sym typeface="+mn-lt"/>
              </a:rPr>
              <a:t>Sesión 2.7 </a:t>
            </a:r>
            <a:r>
              <a:rPr lang="es" sz="3600" b="0" i="0" u="none" baseline="0" dirty="0">
                <a:latin typeface="+mn-lt"/>
                <a:ea typeface="+mn-lt"/>
                <a:cs typeface="+mn-lt"/>
                <a:sym typeface="+mn-lt"/>
              </a:rPr>
              <a:t>	</a:t>
            </a:r>
            <a:r>
              <a:rPr lang="es" sz="3600" b="1" i="0" u="none" baseline="0" dirty="0">
                <a:latin typeface="+mn-lt"/>
                <a:ea typeface="+mn-lt"/>
                <a:cs typeface="+mn-lt"/>
                <a:sym typeface="+mn-lt"/>
              </a:rPr>
              <a:t>¿CÓMO sabemos que funciona?</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65</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p:txBody>
          <a:bodyPr vert="horz" lIns="0" tIns="0" rIns="0" bIns="0" rtlCol="0" anchor="t">
            <a:noAutofit/>
          </a:bodyPr>
          <a:lstStyle/>
          <a:p>
            <a:pPr lvl="0" algn="l" rtl="0">
              <a:spcAft>
                <a:spcPts val="0"/>
              </a:spcAft>
            </a:pPr>
            <a:r>
              <a:rPr lang="es" sz="2800" b="1" i="0" u="none" baseline="0" dirty="0">
                <a:solidFill>
                  <a:schemeClr val="tx2"/>
                </a:solidFill>
                <a:ea typeface="Calibri" panose="020F0502020204030204" pitchFamily="34" charset="0"/>
                <a:cs typeface="Times New Roman" panose="02020603050405020304" pitchFamily="18" charset="0"/>
              </a:rPr>
              <a:t>Objetivos de la sesión:</a:t>
            </a:r>
          </a:p>
          <a:p>
            <a:pPr marL="285750" indent="-285750" algn="l" rtl="0">
              <a:buFont typeface="Arial" panose="020B0604020202020204" pitchFamily="34" charset="0"/>
              <a:buChar char="•"/>
            </a:pPr>
            <a:r>
              <a:rPr lang="es" sz="2400" b="0" i="0" u="none" baseline="0" dirty="0"/>
              <a:t>Comprender cómo supervisar y evaluar el impacto de su labor de incidencia política. </a:t>
            </a:r>
          </a:p>
          <a:p>
            <a:pPr marL="285750" indent="-285750" algn="l" rtl="0">
              <a:buFont typeface="Arial" panose="020B0604020202020204" pitchFamily="34" charset="0"/>
              <a:buChar char="•"/>
            </a:pPr>
            <a:r>
              <a:rPr lang="es" sz="2400" b="0" i="0" u="none" baseline="0" dirty="0"/>
              <a:t>Comprender las ventajas y los retos de supervisar y evaluar la incidencia política. </a:t>
            </a:r>
          </a:p>
          <a:p>
            <a:pPr marL="285750" indent="-285750" algn="l" rtl="0">
              <a:buFont typeface="Arial" panose="020B0604020202020204" pitchFamily="34" charset="0"/>
              <a:buChar char="•"/>
            </a:pPr>
            <a:r>
              <a:rPr lang="es" sz="2400" b="0" i="0" u="none" baseline="0" dirty="0"/>
              <a:t>Comprender cómo incorporar la supervisión práctica en su plan de incidencia política.</a:t>
            </a:r>
          </a:p>
          <a:p>
            <a:pPr lvl="0" algn="l" rtl="0"/>
            <a:r>
              <a:rPr lang="es" sz="2800" b="1" i="0" u="none" baseline="0" dirty="0">
                <a:solidFill>
                  <a:schemeClr val="tx2"/>
                </a:solidFill>
                <a:ea typeface="Calibri" panose="020F0502020204030204" pitchFamily="34" charset="0"/>
                <a:cs typeface="Times New Roman" panose="02020603050405020304" pitchFamily="18" charset="0"/>
              </a:rPr>
              <a:t>Resultado de la sesión:</a:t>
            </a:r>
          </a:p>
          <a:p>
            <a:pPr marL="457200" lvl="0" indent="-457200" algn="l" rtl="0">
              <a:buFont typeface="Arial" panose="020B0604020202020204" pitchFamily="34" charset="0"/>
              <a:buChar char="•"/>
            </a:pPr>
            <a:r>
              <a:rPr lang="es" sz="2400" b="0" i="0" u="none" baseline="0" dirty="0">
                <a:ea typeface="Calibri" panose="020F0502020204030204" pitchFamily="34" charset="0"/>
                <a:cs typeface="Times New Roman"/>
              </a:rPr>
              <a:t>Descripción general de cómo la CO supervisará y evaluará la incidencia política.</a:t>
            </a:r>
            <a:endParaRPr lang="es" sz="2400" dirty="0">
              <a:solidFill>
                <a:srgbClr val="222221"/>
              </a:solidFill>
              <a:ea typeface="Calibri" panose="020F0502020204030204" pitchFamily="34" charset="0"/>
              <a:cs typeface="Times New Roman"/>
            </a:endParaRPr>
          </a:p>
        </p:txBody>
      </p:sp>
    </p:spTree>
    <p:extLst>
      <p:ext uri="{BB962C8B-B14F-4D97-AF65-F5344CB8AC3E}">
        <p14:creationId xmlns:p14="http://schemas.microsoft.com/office/powerpoint/2010/main" val="30236444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384540"/>
            <a:ext cx="8462712" cy="4709160"/>
          </a:xfrm>
        </p:spPr>
        <p:txBody>
          <a:bodyPr vert="horz" lIns="0" tIns="0" rIns="0" bIns="0" rtlCol="0" anchor="t">
            <a:noAutofit/>
          </a:bodyPr>
          <a:lstStyle/>
          <a:p>
            <a:pPr algn="l" rtl="0">
              <a:spcAft>
                <a:spcPts val="0"/>
              </a:spcAft>
            </a:pPr>
            <a:r>
              <a:rPr lang="es" sz="2800" b="0" i="0" u="none" baseline="0" dirty="0">
                <a:solidFill>
                  <a:schemeClr val="tx1"/>
                </a:solidFill>
                <a:latin typeface="+mn-lt"/>
                <a:ea typeface="Calibri" panose="020F0502020204030204" pitchFamily="34" charset="0"/>
                <a:cs typeface="Times New Roman" panose="02020603050405020304" pitchFamily="18" charset="0"/>
              </a:rPr>
              <a:t>Es importante supervisar la incidencia política con miras a:</a:t>
            </a:r>
          </a:p>
          <a:p>
            <a:pPr algn="l" rtl="0">
              <a:spcAft>
                <a:spcPts val="0"/>
              </a:spcAft>
            </a:pP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spcAft>
                <a:spcPts val="0"/>
              </a:spcAft>
              <a:buFont typeface="Symbol" panose="05050102010706020507" pitchFamily="18" charset="2"/>
              <a:buChar char=""/>
            </a:pPr>
            <a:r>
              <a:rPr lang="es" sz="2500" b="0" i="0" u="none" baseline="0" dirty="0">
                <a:solidFill>
                  <a:schemeClr val="tx1"/>
                </a:solidFill>
                <a:latin typeface="+mn-lt"/>
                <a:ea typeface="+mn-lt"/>
                <a:cs typeface="+mn-lt"/>
                <a:sym typeface="+mn-lt"/>
              </a:rPr>
              <a:t>Efectuar el seguimiento de su impacto.</a:t>
            </a:r>
          </a:p>
          <a:p>
            <a:pPr marL="342900" indent="-342900" algn="l" rtl="0">
              <a:spcAft>
                <a:spcPts val="0"/>
              </a:spcAft>
              <a:buFont typeface="Symbol" panose="05050102010706020507" pitchFamily="18" charset="2"/>
              <a:buChar char=""/>
            </a:pPr>
            <a:r>
              <a:rPr lang="es" sz="2500" b="0" i="0" u="none" baseline="0" dirty="0">
                <a:solidFill>
                  <a:schemeClr val="tx1"/>
                </a:solidFill>
                <a:latin typeface="+mn-lt"/>
                <a:ea typeface="+mn-lt"/>
                <a:cs typeface="+mn-lt"/>
                <a:sym typeface="+mn-lt"/>
              </a:rPr>
              <a:t>Aprender y mejorar. </a:t>
            </a:r>
          </a:p>
          <a:p>
            <a:pPr marL="342900" indent="-342900" algn="l" rtl="0">
              <a:spcAft>
                <a:spcPts val="0"/>
              </a:spcAft>
              <a:buFont typeface="Symbol" panose="05050102010706020507" pitchFamily="18" charset="2"/>
              <a:buChar char=""/>
            </a:pPr>
            <a:r>
              <a:rPr lang="es" sz="2500" b="0" i="0" u="none" baseline="0" dirty="0">
                <a:solidFill>
                  <a:schemeClr val="tx1"/>
                </a:solidFill>
                <a:latin typeface="+mn-lt"/>
                <a:ea typeface="+mn-lt"/>
                <a:cs typeface="+mn-lt"/>
                <a:sym typeface="+mn-lt"/>
              </a:rPr>
              <a:t>Demostrar los resultados. </a:t>
            </a:r>
          </a:p>
          <a:p>
            <a:pPr marL="342900" indent="-342900" algn="l" rtl="0">
              <a:spcAft>
                <a:spcPts val="0"/>
              </a:spcAft>
              <a:buFont typeface="Symbol" panose="05050102010706020507" pitchFamily="18" charset="2"/>
              <a:buChar char=""/>
            </a:pPr>
            <a:endParaRPr lang="es" sz="2800" b="0" dirty="0">
              <a:solidFill>
                <a:schemeClr val="tx1"/>
              </a:solidFill>
              <a:latin typeface="+mn-lt"/>
            </a:endParaRPr>
          </a:p>
          <a:p>
            <a:pPr algn="l" rtl="0">
              <a:spcAft>
                <a:spcPts val="0"/>
              </a:spcAft>
            </a:pPr>
            <a:r>
              <a:rPr lang="es" sz="2800" b="0" i="0" u="none" baseline="0" dirty="0">
                <a:solidFill>
                  <a:schemeClr val="tx1"/>
                </a:solidFill>
              </a:rPr>
              <a:t>¿Cómo lo hace?</a:t>
            </a:r>
            <a:endParaRPr lang="es" sz="2800" b="0" dirty="0">
              <a:solidFill>
                <a:schemeClr val="tx1"/>
              </a:solidFill>
            </a:endParaRPr>
          </a:p>
          <a:p>
            <a:pPr algn="l" rtl="0">
              <a:spcAft>
                <a:spcPts val="0"/>
              </a:spcAft>
            </a:pPr>
            <a:endParaRPr lang="es" sz="2800" b="0" dirty="0">
              <a:solidFill>
                <a:schemeClr val="tx1"/>
              </a:solidFill>
            </a:endParaRPr>
          </a:p>
          <a:p>
            <a:pPr marL="342900" indent="-342900" algn="l" rtl="0">
              <a:spcAft>
                <a:spcPts val="0"/>
              </a:spcAft>
              <a:buFont typeface="Symbol,Sans-Serif"/>
              <a:buChar char=""/>
            </a:pPr>
            <a:r>
              <a:rPr lang="es" sz="2500" b="0" i="0" u="none" baseline="0" dirty="0">
                <a:solidFill>
                  <a:schemeClr val="tx1"/>
                </a:solidFill>
              </a:rPr>
              <a:t>Elabore un marco de supervisión: ¿qué va a controlar, con qué frecuencia, quién lo hará?</a:t>
            </a:r>
            <a:endParaRPr lang="es" sz="2500" b="0" dirty="0">
              <a:solidFill>
                <a:schemeClr val="tx1"/>
              </a:solidFill>
            </a:endParaRPr>
          </a:p>
          <a:p>
            <a:pPr marL="342900" indent="-342900" algn="l" rtl="0">
              <a:spcAft>
                <a:spcPts val="0"/>
              </a:spcAft>
              <a:buFont typeface="Symbol,Sans-Serif"/>
              <a:buChar char=""/>
            </a:pPr>
            <a:r>
              <a:rPr lang="es" sz="2500" b="0" i="0" u="none" baseline="0" dirty="0">
                <a:solidFill>
                  <a:schemeClr val="tx1"/>
                </a:solidFill>
              </a:rPr>
              <a:t>Lleve un registro de actividades o de seguimiento de quién hizo qué y de los resultados elementales.</a:t>
            </a:r>
            <a:endParaRPr lang="es" sz="2500" dirty="0">
              <a:solidFill>
                <a:schemeClr val="tx1"/>
              </a:solidFill>
            </a:endParaRPr>
          </a:p>
          <a:p>
            <a:pPr algn="l" rtl="0">
              <a:spcAft>
                <a:spcPts val="0"/>
              </a:spcAft>
            </a:pPr>
            <a:endParaRPr lang="es" sz="2800" b="0" dirty="0">
              <a:solidFill>
                <a:schemeClr val="tx1"/>
              </a:solidFill>
            </a:endParaRPr>
          </a:p>
          <a:p>
            <a:pPr algn="ctr" rtl="0">
              <a:spcAft>
                <a:spcPts val="0"/>
              </a:spcAft>
            </a:pPr>
            <a:endParaRPr lang="es" sz="2400" b="0" dirty="0">
              <a:solidFill>
                <a:schemeClr val="tx1"/>
              </a:solidFill>
            </a:endParaRPr>
          </a:p>
        </p:txBody>
      </p:sp>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p:txBody>
          <a:bodyPr>
            <a:normAutofit/>
          </a:bodyPr>
          <a:lstStyle/>
          <a:p>
            <a:pPr algn="l" rtl="0"/>
            <a:r>
              <a:rPr lang="es" sz="2800" b="1" i="0" u="none" baseline="0" dirty="0"/>
              <a:t>Supervisión y evaluación</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66</a:t>
            </a:fld>
            <a:endParaRPr lang="es"/>
          </a:p>
        </p:txBody>
      </p:sp>
      <p:sp>
        <p:nvSpPr>
          <p:cNvPr id="2" name="Text Placeholder 1">
            <a:extLst>
              <a:ext uri="{FF2B5EF4-FFF2-40B4-BE49-F238E27FC236}">
                <a16:creationId xmlns:a16="http://schemas.microsoft.com/office/drawing/2014/main" id="{05EDA8F9-1B8A-46F1-A2C0-09DDCEEC3459}"/>
              </a:ext>
            </a:extLst>
          </p:cNvPr>
          <p:cNvSpPr>
            <a:spLocks noGrp="1"/>
          </p:cNvSpPr>
          <p:nvPr>
            <p:ph type="body" sz="quarter" idx="14"/>
          </p:nvPr>
        </p:nvSpPr>
        <p:spPr/>
        <p:txBody>
          <a:bodyPr>
            <a:normAutofit lnSpcReduction="10000"/>
          </a:bodyPr>
          <a:lstStyle/>
          <a:p>
            <a:pPr algn="l" rtl="0"/>
            <a:r>
              <a:rPr lang="es" sz="2400" b="0" i="0" u="none" baseline="0" dirty="0"/>
              <a:t>¿Por qué supervisar su labor de incidencia política?</a:t>
            </a:r>
            <a:endParaRPr lang="es" dirty="0"/>
          </a:p>
        </p:txBody>
      </p:sp>
      <p:sp>
        <p:nvSpPr>
          <p:cNvPr id="8" name="TextBox 7"/>
          <p:cNvSpPr txBox="1"/>
          <p:nvPr/>
        </p:nvSpPr>
        <p:spPr>
          <a:xfrm>
            <a:off x="7452320" y="238140"/>
            <a:ext cx="1290637" cy="738664"/>
          </a:xfrm>
          <a:prstGeom prst="rect">
            <a:avLst/>
          </a:prstGeom>
          <a:noFill/>
          <a:ln>
            <a:solidFill>
              <a:schemeClr val="tx1"/>
            </a:solidFill>
          </a:ln>
        </p:spPr>
        <p:txBody>
          <a:bodyPr wrap="square" lIns="91440" tIns="0" rIns="0" bIns="0" rtlCol="0" anchor="t">
            <a:spAutoFit/>
          </a:bodyPr>
          <a:lstStyle/>
          <a:p>
            <a:pPr algn="l" rtl="0"/>
            <a:r>
              <a:rPr lang="es" sz="1600" b="1" i="1" u="none" baseline="0" dirty="0">
                <a:solidFill>
                  <a:srgbClr val="FF0000"/>
                </a:solidFill>
                <a:latin typeface="Gill Sans Infant Std"/>
                <a:ea typeface="Gill Sans Infant Std"/>
                <a:cs typeface="Gill Sans Infant Std"/>
                <a:sym typeface="Gill Sans Infant Std"/>
              </a:rPr>
              <a:t>Plantilla de estrategia de la Sección 9</a:t>
            </a:r>
            <a:endParaRPr lang="es" sz="1600" b="1" i="1" dirty="0">
              <a:solidFill>
                <a:srgbClr val="FF0000"/>
              </a:solidFill>
              <a:latin typeface="Gill Sans Infant Std"/>
              <a:cs typeface="Gill Sans Infant Std"/>
            </a:endParaRPr>
          </a:p>
        </p:txBody>
      </p:sp>
    </p:spTree>
    <p:extLst>
      <p:ext uri="{BB962C8B-B14F-4D97-AF65-F5344CB8AC3E}">
        <p14:creationId xmlns:p14="http://schemas.microsoft.com/office/powerpoint/2010/main" val="31541015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7F24AF-FF88-40B5-9FE2-452C38ACC404}"/>
              </a:ext>
            </a:extLst>
          </p:cNvPr>
          <p:cNvSpPr>
            <a:spLocks noGrp="1"/>
          </p:cNvSpPr>
          <p:nvPr>
            <p:ph type="dt" sz="half" idx="10"/>
          </p:nvPr>
        </p:nvSpPr>
        <p:spPr/>
        <p:txBody>
          <a:bodyPr/>
          <a:lstStyle/>
          <a:p>
            <a:pPr algn="l" rtl="0"/>
            <a:r>
              <a:rPr lang="es" b="0" i="0" u="none" baseline="0"/>
              <a:t>Febrero de 2021</a:t>
            </a:r>
            <a:endParaRPr lang="es" dirty="0"/>
          </a:p>
        </p:txBody>
      </p:sp>
      <p:sp>
        <p:nvSpPr>
          <p:cNvPr id="3" name="Footer Placeholder 2">
            <a:extLst>
              <a:ext uri="{FF2B5EF4-FFF2-40B4-BE49-F238E27FC236}">
                <a16:creationId xmlns:a16="http://schemas.microsoft.com/office/drawing/2014/main" id="{655D6FE5-9EB7-459E-85A2-8C076EAD3C1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4" name="Slide Number Placeholder 3">
            <a:extLst>
              <a:ext uri="{FF2B5EF4-FFF2-40B4-BE49-F238E27FC236}">
                <a16:creationId xmlns:a16="http://schemas.microsoft.com/office/drawing/2014/main" id="{D5099E52-2DE4-41D8-AD0E-C40A55C86E10}"/>
              </a:ext>
            </a:extLst>
          </p:cNvPr>
          <p:cNvSpPr>
            <a:spLocks noGrp="1"/>
          </p:cNvSpPr>
          <p:nvPr>
            <p:ph type="sldNum" sz="quarter" idx="12"/>
          </p:nvPr>
        </p:nvSpPr>
        <p:spPr/>
        <p:txBody>
          <a:bodyPr/>
          <a:lstStyle/>
          <a:p>
            <a:pPr algn="r" rtl="0"/>
            <a:fld id="{C3FDE51E-0052-334C-A4B2-C567FE9F326F}" type="slidenum">
              <a:rPr/>
              <a:t>67</a:t>
            </a:fld>
            <a:endParaRPr lang="es"/>
          </a:p>
        </p:txBody>
      </p:sp>
      <p:sp>
        <p:nvSpPr>
          <p:cNvPr id="5" name="Title 4">
            <a:extLst>
              <a:ext uri="{FF2B5EF4-FFF2-40B4-BE49-F238E27FC236}">
                <a16:creationId xmlns:a16="http://schemas.microsoft.com/office/drawing/2014/main" id="{24856E92-50E5-437B-B561-215D21FDF582}"/>
              </a:ext>
            </a:extLst>
          </p:cNvPr>
          <p:cNvSpPr>
            <a:spLocks noGrp="1"/>
          </p:cNvSpPr>
          <p:nvPr>
            <p:ph type="title"/>
          </p:nvPr>
        </p:nvSpPr>
        <p:spPr/>
        <p:txBody>
          <a:bodyPr>
            <a:noAutofit/>
          </a:bodyPr>
          <a:lstStyle/>
          <a:p>
            <a:pPr algn="l" rtl="0"/>
            <a:r>
              <a:rPr lang="es" sz="4000" b="1" i="0" u="none" baseline="0" dirty="0">
                <a:latin typeface="+mn-lt"/>
                <a:ea typeface="+mn-lt"/>
                <a:cs typeface="+mn-lt"/>
                <a:sym typeface="+mn-lt"/>
              </a:rPr>
              <a:t>PARTE 3: </a:t>
            </a:r>
            <a:r>
              <a:rPr lang="es" sz="4000" b="1" dirty="0">
                <a:latin typeface="+mn-lt"/>
              </a:rPr>
              <a:t/>
            </a:r>
            <a:br>
              <a:rPr lang="es" sz="4000" b="1" dirty="0">
                <a:latin typeface="+mn-lt"/>
              </a:rPr>
            </a:br>
            <a:r>
              <a:rPr lang="es" sz="4000" b="1" dirty="0">
                <a:latin typeface="+mn-lt"/>
              </a:rPr>
              <a:t/>
            </a:r>
            <a:br>
              <a:rPr lang="es" sz="4000" b="1" dirty="0">
                <a:latin typeface="+mn-lt"/>
              </a:rPr>
            </a:br>
            <a:r>
              <a:rPr lang="es" sz="4000" b="1" i="0" u="none" baseline="0" dirty="0">
                <a:latin typeface="+mn-lt"/>
                <a:ea typeface="+mn-lt"/>
                <a:cs typeface="+mn-lt"/>
                <a:sym typeface="+mn-lt"/>
              </a:rPr>
              <a:t>La unión de todo</a:t>
            </a:r>
            <a:r>
              <a:rPr lang="es" sz="4000" b="1" dirty="0">
                <a:latin typeface="+mn-lt"/>
              </a:rPr>
              <a:t/>
            </a:r>
            <a:br>
              <a:rPr lang="es" sz="4000" b="1" dirty="0">
                <a:latin typeface="+mn-lt"/>
              </a:rPr>
            </a:br>
            <a:endParaRPr lang="es" sz="1600" dirty="0">
              <a:solidFill>
                <a:srgbClr val="FFFF00"/>
              </a:solidFill>
              <a:latin typeface="+mn-lt"/>
            </a:endParaRPr>
          </a:p>
        </p:txBody>
      </p:sp>
      <p:sp>
        <p:nvSpPr>
          <p:cNvPr id="7" name="Picture Placeholder 6">
            <a:extLst>
              <a:ext uri="{FF2B5EF4-FFF2-40B4-BE49-F238E27FC236}">
                <a16:creationId xmlns:a16="http://schemas.microsoft.com/office/drawing/2014/main" id="{B226DA82-E11C-4AC3-9B65-497D458E91CB}"/>
              </a:ext>
            </a:extLst>
          </p:cNvPr>
          <p:cNvSpPr>
            <a:spLocks noGrp="1"/>
          </p:cNvSpPr>
          <p:nvPr>
            <p:ph type="pic" sz="quarter" idx="13"/>
          </p:nvPr>
        </p:nvSpPr>
        <p:spPr/>
      </p:sp>
    </p:spTree>
    <p:extLst>
      <p:ext uri="{BB962C8B-B14F-4D97-AF65-F5344CB8AC3E}">
        <p14:creationId xmlns:p14="http://schemas.microsoft.com/office/powerpoint/2010/main" val="39399698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rmAutofit/>
          </a:bodyPr>
          <a:lstStyle/>
          <a:p>
            <a:pPr algn="l" rtl="0"/>
            <a:r>
              <a:rPr lang="es" sz="3600" b="1" i="0" u="none" baseline="0">
                <a:latin typeface="+mn-lt"/>
                <a:ea typeface="+mn-lt"/>
                <a:cs typeface="+mn-lt"/>
                <a:sym typeface="+mn-lt"/>
              </a:rPr>
              <a:t>Sesión 3.1</a:t>
            </a:r>
            <a:r>
              <a:rPr lang="es" sz="3600" b="0" i="0" u="none" baseline="0">
                <a:latin typeface="+mn-lt"/>
                <a:ea typeface="+mn-lt"/>
                <a:cs typeface="+mn-lt"/>
                <a:sym typeface="+mn-lt"/>
              </a:rPr>
              <a:t>	</a:t>
            </a:r>
            <a:r>
              <a:rPr lang="es" sz="3600" b="1" i="0" u="none" baseline="0">
                <a:latin typeface="+mn-lt"/>
                <a:ea typeface="+mn-lt"/>
                <a:cs typeface="+mn-lt"/>
                <a:sym typeface="+mn-lt"/>
              </a:rPr>
              <a:t>Diseño de un plan de acción</a:t>
            </a: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68</a:t>
            </a:fld>
            <a:endParaRPr lang="es"/>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p:txBody>
          <a:bodyPr vert="horz" lIns="0" tIns="0" rIns="0" bIns="0" rtlCol="0" anchor="t">
            <a:noAutofit/>
          </a:bodyPr>
          <a:lstStyle/>
          <a:p>
            <a:pPr algn="l" rtl="0">
              <a:lnSpc>
                <a:spcPct val="150000"/>
              </a:lnSpc>
              <a:spcAft>
                <a:spcPts val="0"/>
              </a:spcAft>
            </a:pPr>
            <a:r>
              <a:rPr lang="es" sz="2700" b="1" i="0" u="none" baseline="0" dirty="0">
                <a:solidFill>
                  <a:srgbClr val="FF0000"/>
                </a:solidFill>
                <a:latin typeface="+mn-lt"/>
                <a:ea typeface="Calibri" panose="020F0502020204030204" pitchFamily="34" charset="0"/>
                <a:cs typeface="Times New Roman"/>
              </a:rPr>
              <a:t>Al elaborar su plan, consulte los siguientes aspectos:</a:t>
            </a:r>
          </a:p>
          <a:p>
            <a:pPr marL="342900" indent="-342900" algn="l" rtl="0">
              <a:lnSpc>
                <a:spcPct val="150000"/>
              </a:lnSpc>
              <a:spcAft>
                <a:spcPts val="0"/>
              </a:spcAft>
              <a:buFont typeface="Symbol,Sans-Serif"/>
              <a:buChar char=""/>
            </a:pPr>
            <a:r>
              <a:rPr lang="es" sz="2700" b="0" i="0" u="none" baseline="0" dirty="0">
                <a:latin typeface="+mn-lt"/>
                <a:ea typeface="Calibri" panose="020F0502020204030204" pitchFamily="34" charset="0"/>
                <a:cs typeface="Times New Roman"/>
              </a:rPr>
              <a:t>Meta y objetivos.</a:t>
            </a:r>
            <a:endParaRPr lang="es" sz="2700" dirty="0">
              <a:latin typeface="+mn-lt"/>
              <a:ea typeface="Calibri" panose="020F0502020204030204" pitchFamily="34" charset="0"/>
              <a:cs typeface="Times New Roman"/>
            </a:endParaRPr>
          </a:p>
          <a:p>
            <a:pPr marL="342900" indent="-342900" algn="l" rtl="0">
              <a:lnSpc>
                <a:spcPct val="150000"/>
              </a:lnSpc>
              <a:spcAft>
                <a:spcPts val="0"/>
              </a:spcAft>
              <a:buFont typeface="Symbol,Sans-Serif"/>
              <a:buChar char=""/>
            </a:pPr>
            <a:r>
              <a:rPr lang="es" sz="2700" b="0" i="0" u="none" baseline="0" dirty="0">
                <a:latin typeface="+mn-lt"/>
                <a:ea typeface="Calibri" panose="020F0502020204030204" pitchFamily="34" charset="0"/>
                <a:cs typeface="Times New Roman"/>
              </a:rPr>
              <a:t>Análisis de las partes interesadas y de los destinatarios.</a:t>
            </a:r>
            <a:endParaRPr lang="es" sz="2700" dirty="0">
              <a:latin typeface="+mn-lt"/>
              <a:ea typeface="Calibri" panose="020F0502020204030204" pitchFamily="34" charset="0"/>
              <a:cs typeface="Times New Roman"/>
            </a:endParaRPr>
          </a:p>
          <a:p>
            <a:pPr marL="342900" indent="-342900" algn="l" rtl="0">
              <a:lnSpc>
                <a:spcPct val="150000"/>
              </a:lnSpc>
              <a:spcAft>
                <a:spcPts val="0"/>
              </a:spcAft>
              <a:buFont typeface="Symbol,Sans-Serif"/>
              <a:buChar char=""/>
            </a:pPr>
            <a:r>
              <a:rPr lang="es" sz="2700" b="0" i="0" u="none" baseline="0" dirty="0">
                <a:latin typeface="+mn-lt"/>
                <a:ea typeface="Calibri" panose="020F0502020204030204" pitchFamily="34" charset="0"/>
                <a:cs typeface="Times New Roman"/>
              </a:rPr>
              <a:t>Plan de oportunidades de incidencia política.</a:t>
            </a:r>
            <a:endParaRPr lang="es" sz="2700" dirty="0">
              <a:latin typeface="+mn-lt"/>
              <a:ea typeface="Calibri" panose="020F0502020204030204" pitchFamily="34" charset="0"/>
              <a:cs typeface="Times New Roman"/>
            </a:endParaRPr>
          </a:p>
          <a:p>
            <a:pPr marL="342900" indent="-342900" algn="l" rtl="0">
              <a:lnSpc>
                <a:spcPct val="150000"/>
              </a:lnSpc>
              <a:spcAft>
                <a:spcPts val="0"/>
              </a:spcAft>
              <a:buFont typeface="Symbol,Sans-Serif"/>
              <a:buChar char=""/>
            </a:pPr>
            <a:r>
              <a:rPr lang="es" sz="2700" b="0" i="0" u="none" baseline="0" dirty="0">
                <a:latin typeface="+mn-lt"/>
                <a:ea typeface="Calibri" panose="020F0502020204030204" pitchFamily="34" charset="0"/>
                <a:cs typeface="Times New Roman"/>
              </a:rPr>
              <a:t>Ideas sobre las evidencias.</a:t>
            </a:r>
          </a:p>
          <a:p>
            <a:pPr marL="342900" indent="-342900" algn="l" rtl="0">
              <a:lnSpc>
                <a:spcPct val="150000"/>
              </a:lnSpc>
              <a:spcAft>
                <a:spcPts val="0"/>
              </a:spcAft>
              <a:buFont typeface="Symbol,Sans-Serif"/>
              <a:buChar char=""/>
            </a:pPr>
            <a:r>
              <a:rPr lang="es" sz="2700" b="0" i="0" u="none" baseline="0" dirty="0">
                <a:latin typeface="+mn-lt"/>
                <a:ea typeface="Calibri" panose="020F0502020204030204" pitchFamily="34" charset="0"/>
                <a:cs typeface="Times New Roman"/>
              </a:rPr>
              <a:t>Ideas para los socios de la coalición.</a:t>
            </a:r>
          </a:p>
          <a:p>
            <a:pPr marL="342900" indent="-342900" algn="l" rtl="0">
              <a:lnSpc>
                <a:spcPct val="150000"/>
              </a:lnSpc>
              <a:spcAft>
                <a:spcPts val="0"/>
              </a:spcAft>
              <a:buFont typeface="Symbol,Sans-Serif"/>
              <a:buChar char=""/>
            </a:pPr>
            <a:r>
              <a:rPr lang="es" sz="2700" b="0" i="0" u="none" baseline="0" dirty="0">
                <a:latin typeface="+mn-lt"/>
                <a:ea typeface="Calibri" panose="020F0502020204030204" pitchFamily="34" charset="0"/>
                <a:cs typeface="Times New Roman" panose="02020603050405020304" pitchFamily="18" charset="0"/>
              </a:rPr>
              <a:t>Ideas para la participación de los niños.</a:t>
            </a:r>
          </a:p>
        </p:txBody>
      </p:sp>
    </p:spTree>
    <p:extLst>
      <p:ext uri="{BB962C8B-B14F-4D97-AF65-F5344CB8AC3E}">
        <p14:creationId xmlns:p14="http://schemas.microsoft.com/office/powerpoint/2010/main" val="29397162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9768" y="202994"/>
            <a:ext cx="8277506" cy="921749"/>
          </a:xfrm>
        </p:spPr>
        <p:txBody>
          <a:bodyPr>
            <a:normAutofit/>
          </a:bodyPr>
          <a:lstStyle/>
          <a:p>
            <a:pPr algn="l" rtl="0"/>
            <a:r>
              <a:rPr lang="es" b="1" i="0" u="none" baseline="0" dirty="0"/>
              <a:t>Actividad: Llevar adelante su estrategia de incidencia política</a:t>
            </a:r>
            <a:endParaRPr lang="es" b="0" dirty="0">
              <a:highlight>
                <a:srgbClr val="FFFF00"/>
              </a:highlight>
            </a:endParaRP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69</a:t>
            </a:fld>
            <a:endParaRPr lang="es"/>
          </a:p>
        </p:txBody>
      </p:sp>
    </p:spTree>
    <p:extLst>
      <p:ext uri="{BB962C8B-B14F-4D97-AF65-F5344CB8AC3E}">
        <p14:creationId xmlns:p14="http://schemas.microsoft.com/office/powerpoint/2010/main" val="8192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6FD1-534F-43A9-AF0F-A4BEF21B3E12}"/>
              </a:ext>
            </a:extLst>
          </p:cNvPr>
          <p:cNvSpPr>
            <a:spLocks noGrp="1"/>
          </p:cNvSpPr>
          <p:nvPr>
            <p:ph type="title"/>
          </p:nvPr>
        </p:nvSpPr>
        <p:spPr/>
        <p:txBody>
          <a:bodyPr>
            <a:noAutofit/>
          </a:bodyPr>
          <a:lstStyle/>
          <a:p>
            <a:pPr algn="l" rtl="0"/>
            <a:r>
              <a:rPr lang="es" sz="3200" b="1" i="0" u="none" baseline="0" dirty="0">
                <a:latin typeface="+mn-lt"/>
                <a:ea typeface="+mn-lt"/>
                <a:cs typeface="+mn-lt"/>
                <a:sym typeface="+mn-lt"/>
              </a:rPr>
              <a:t>Sesión 1.1 </a:t>
            </a:r>
            <a:r>
              <a:rPr lang="es" sz="3200" b="0" i="0" u="none" baseline="0" dirty="0">
                <a:latin typeface="+mn-lt"/>
                <a:ea typeface="+mn-lt"/>
                <a:cs typeface="+mn-lt"/>
                <a:sym typeface="+mn-lt"/>
              </a:rPr>
              <a:t>		</a:t>
            </a:r>
            <a:r>
              <a:rPr lang="es" sz="3200" b="1" i="0" u="none" baseline="0" dirty="0">
                <a:latin typeface="+mn-lt"/>
                <a:ea typeface="+mn-lt"/>
                <a:cs typeface="+mn-lt"/>
                <a:sym typeface="+mn-lt"/>
              </a:rPr>
              <a:t>Introducción a la incidencia política</a:t>
            </a:r>
            <a:endParaRPr lang="es" sz="3200" b="1" dirty="0">
              <a:latin typeface="+mn-lt"/>
            </a:endParaRPr>
          </a:p>
        </p:txBody>
      </p:sp>
      <p:sp>
        <p:nvSpPr>
          <p:cNvPr id="3" name="Date Placeholder 2">
            <a:extLst>
              <a:ext uri="{FF2B5EF4-FFF2-40B4-BE49-F238E27FC236}">
                <a16:creationId xmlns:a16="http://schemas.microsoft.com/office/drawing/2014/main" id="{2716F271-DB9D-4C4A-BBBC-F5883B5864EF}"/>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B455305A-BC96-46E9-B06D-CAC4E16DE45C}"/>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6DBECA0E-FE9B-4AF7-9331-EE8A85B196AF}"/>
              </a:ext>
            </a:extLst>
          </p:cNvPr>
          <p:cNvSpPr>
            <a:spLocks noGrp="1"/>
          </p:cNvSpPr>
          <p:nvPr>
            <p:ph type="sldNum" sz="quarter" idx="12"/>
          </p:nvPr>
        </p:nvSpPr>
        <p:spPr/>
        <p:txBody>
          <a:bodyPr/>
          <a:lstStyle/>
          <a:p>
            <a:pPr algn="r" rtl="0"/>
            <a:fld id="{C3FDE51E-0052-334C-A4B2-C567FE9F326F}" type="slidenum">
              <a:rPr/>
              <a:t>7</a:t>
            </a:fld>
            <a:endParaRPr lang="es" dirty="0"/>
          </a:p>
        </p:txBody>
      </p:sp>
      <p:sp>
        <p:nvSpPr>
          <p:cNvPr id="6" name="Text Placeholder 5">
            <a:extLst>
              <a:ext uri="{FF2B5EF4-FFF2-40B4-BE49-F238E27FC236}">
                <a16:creationId xmlns:a16="http://schemas.microsoft.com/office/drawing/2014/main" id="{8B2EB265-7108-4B79-AEB4-12B1D0374198}"/>
              </a:ext>
            </a:extLst>
          </p:cNvPr>
          <p:cNvSpPr>
            <a:spLocks noGrp="1"/>
          </p:cNvSpPr>
          <p:nvPr>
            <p:ph type="body" sz="quarter" idx="13"/>
          </p:nvPr>
        </p:nvSpPr>
        <p:spPr/>
        <p:txBody>
          <a:bodyPr vert="horz" lIns="0" tIns="0" rIns="0" bIns="0" rtlCol="0" anchor="t">
            <a:noAutofit/>
          </a:bodyPr>
          <a:lstStyle/>
          <a:p>
            <a:pPr lvl="0" algn="l" rtl="0">
              <a:lnSpc>
                <a:spcPct val="150000"/>
              </a:lnSpc>
              <a:spcAft>
                <a:spcPts val="0"/>
              </a:spcAft>
            </a:pPr>
            <a:r>
              <a:rPr lang="es" sz="2800" b="1" i="0" u="none" baseline="0" dirty="0">
                <a:solidFill>
                  <a:schemeClr val="tx2"/>
                </a:solidFill>
                <a:latin typeface="+mn-lt"/>
                <a:ea typeface="Calibri" panose="020F0502020204030204" pitchFamily="34" charset="0"/>
                <a:cs typeface="Times New Roman"/>
              </a:rPr>
              <a:t>Objetivos de la sesión:</a:t>
            </a:r>
          </a:p>
          <a:p>
            <a:pPr marL="285750" lvl="0" indent="-285750" algn="l" rtl="0">
              <a:buFont typeface="Arial" panose="020B0604020202020204" pitchFamily="34" charset="0"/>
              <a:buChar char="•"/>
            </a:pPr>
            <a:r>
              <a:rPr lang="es" sz="2800" b="0" i="0" u="none" baseline="0" dirty="0">
                <a:latin typeface="+mn-lt"/>
                <a:ea typeface="+mn-lt"/>
                <a:cs typeface="+mn-lt"/>
                <a:sym typeface="+mn-lt"/>
              </a:rPr>
              <a:t>Sentirse </a:t>
            </a:r>
            <a:r>
              <a:rPr lang="es" sz="2800" b="0" i="0" u="none" baseline="0" dirty="0"/>
              <a:t>capacitados para la incidencia política.</a:t>
            </a:r>
          </a:p>
          <a:p>
            <a:pPr marL="285750" lvl="0" indent="-285750" algn="l" rtl="0">
              <a:buFont typeface="Arial" panose="020B0604020202020204" pitchFamily="34" charset="0"/>
              <a:buChar char="•"/>
            </a:pPr>
            <a:r>
              <a:rPr lang="es" sz="2800" b="0" i="0" u="none" baseline="0" dirty="0"/>
              <a:t>Sentirse cómodos al compartir y aprender de las experiencias que cada uno ha tenido en la incidencia política.</a:t>
            </a:r>
          </a:p>
          <a:p>
            <a:pPr marL="285750" lvl="0" indent="-285750" algn="l" rtl="0">
              <a:buFont typeface="Arial" panose="020B0604020202020204" pitchFamily="34" charset="0"/>
              <a:buChar char="•"/>
            </a:pPr>
            <a:r>
              <a:rPr lang="es" sz="2800" b="0" i="0" u="none" baseline="0" dirty="0"/>
              <a:t>Comprender el enfoque de Save the Children con respecto a la incidencia política. </a:t>
            </a:r>
          </a:p>
          <a:p>
            <a:pPr marL="285750" lvl="0" indent="-285750" algn="l" rtl="0">
              <a:buFont typeface="Arial" panose="020B0604020202020204" pitchFamily="34" charset="0"/>
              <a:buChar char="•"/>
            </a:pPr>
            <a:endParaRPr lang="es" dirty="0"/>
          </a:p>
          <a:p>
            <a:pPr marL="285750" indent="-285750" algn="l" rtl="0">
              <a:buFont typeface="Arial" panose="020B0604020202020204" pitchFamily="34" charset="0"/>
              <a:buChar char="•"/>
            </a:pPr>
            <a:endParaRPr lang="es" dirty="0"/>
          </a:p>
        </p:txBody>
      </p:sp>
    </p:spTree>
    <p:extLst>
      <p:ext uri="{BB962C8B-B14F-4D97-AF65-F5344CB8AC3E}">
        <p14:creationId xmlns:p14="http://schemas.microsoft.com/office/powerpoint/2010/main" val="19226958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9768" y="202994"/>
            <a:ext cx="8277506" cy="921749"/>
          </a:xfrm>
        </p:spPr>
        <p:txBody>
          <a:bodyPr>
            <a:normAutofit/>
          </a:bodyPr>
          <a:lstStyle/>
          <a:p>
            <a:pPr algn="l" rtl="0"/>
            <a:r>
              <a:rPr lang="es" sz="2800" b="1" i="0" u="none" baseline="0" dirty="0"/>
              <a:t>¿Qué tal estuvo la capacitación?</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endParaRPr lang="es" sz="900" dirty="0"/>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70</a:t>
            </a:fld>
            <a:endParaRPr lang="es"/>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a:lstStyle/>
          <a:p>
            <a:pPr algn="l" rtl="0">
              <a:lnSpc>
                <a:spcPct val="150000"/>
              </a:lnSpc>
              <a:spcAft>
                <a:spcPts val="0"/>
              </a:spcAft>
            </a:pPr>
            <a:endParaRPr lang="es" sz="2800" b="0" dirty="0">
              <a:solidFill>
                <a:schemeClr val="tx1"/>
              </a:solidFill>
              <a:latin typeface="+mn-lt"/>
              <a:ea typeface="Calibri" panose="020F0502020204030204" pitchFamily="34" charset="0"/>
              <a:cs typeface="Times New Roman" panose="02020603050405020304" pitchFamily="18" charset="0"/>
            </a:endParaRP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mn-lt"/>
                <a:cs typeface="+mn-lt"/>
                <a:sym typeface="+mn-lt"/>
              </a:rPr>
              <a:t>¿En qué medida el taller ha satisfecho sus expectativas?</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mn-lt"/>
                <a:cs typeface="+mn-lt"/>
                <a:sym typeface="+mn-lt"/>
              </a:rPr>
              <a:t>¿Qué es lo más importante que se llevará?</a:t>
            </a:r>
          </a:p>
          <a:p>
            <a:pPr marL="342900" indent="-342900" algn="l" rtl="0">
              <a:lnSpc>
                <a:spcPct val="150000"/>
              </a:lnSpc>
              <a:spcAft>
                <a:spcPts val="0"/>
              </a:spcAft>
              <a:buFont typeface="Symbol" panose="05050102010706020507" pitchFamily="18" charset="2"/>
              <a:buChar char=""/>
            </a:pPr>
            <a:r>
              <a:rPr lang="es" sz="2800" b="0" i="0" u="none" baseline="0" dirty="0">
                <a:solidFill>
                  <a:schemeClr val="tx1"/>
                </a:solidFill>
                <a:latin typeface="+mn-lt"/>
                <a:ea typeface="+mn-lt"/>
                <a:cs typeface="+mn-lt"/>
                <a:sym typeface="+mn-lt"/>
              </a:rPr>
              <a:t>¿Cómo se podría mejorar la capacitación para la próxima CO? </a:t>
            </a:r>
          </a:p>
          <a:p>
            <a:pPr algn="l" rtl="0">
              <a:lnSpc>
                <a:spcPct val="150000"/>
              </a:lnSpc>
              <a:spcAft>
                <a:spcPts val="0"/>
              </a:spcAft>
            </a:pPr>
            <a:endParaRPr lang="es" sz="2800" b="0" dirty="0">
              <a:solidFill>
                <a:schemeClr val="tx1"/>
              </a:solidFill>
              <a:latin typeface="+mn-lt"/>
            </a:endParaRPr>
          </a:p>
          <a:p>
            <a:pPr algn="l" rtl="0">
              <a:spcAft>
                <a:spcPts val="0"/>
              </a:spcAft>
            </a:pPr>
            <a:endParaRPr lang="es" sz="2400" b="0" dirty="0">
              <a:solidFill>
                <a:schemeClr val="tx1"/>
              </a:solidFill>
            </a:endParaRPr>
          </a:p>
        </p:txBody>
      </p:sp>
    </p:spTree>
    <p:extLst>
      <p:ext uri="{BB962C8B-B14F-4D97-AF65-F5344CB8AC3E}">
        <p14:creationId xmlns:p14="http://schemas.microsoft.com/office/powerpoint/2010/main" val="25916722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833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3600" b="1" i="0" u="none" baseline="0" dirty="0"/>
              <a:t>Tan sencillo como 1, 2 y 3</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8</a:t>
            </a:fld>
            <a:endParaRPr lang="es" dirty="0"/>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p:txBody>
          <a:bodyPr vert="horz" lIns="0" tIns="0" rIns="0" bIns="0" rtlCol="0" anchor="t">
            <a:noAutofit/>
          </a:bodyPr>
          <a:lstStyle/>
          <a:p>
            <a:pPr lvl="0" algn="l" rtl="0">
              <a:lnSpc>
                <a:spcPct val="150000"/>
              </a:lnSpc>
              <a:spcAft>
                <a:spcPts val="0"/>
              </a:spcAft>
            </a:pPr>
            <a:r>
              <a:rPr lang="es" sz="2800" b="0" i="0" u="none" baseline="0" dirty="0">
                <a:solidFill>
                  <a:schemeClr val="tx1"/>
                </a:solidFill>
                <a:latin typeface="+mn-lt"/>
                <a:ea typeface="Calibri" panose="020F0502020204030204" pitchFamily="34" charset="0"/>
                <a:cs typeface="Times New Roman" panose="02020603050405020304" pitchFamily="18" charset="0"/>
              </a:rPr>
              <a:t>La incidencia política puede reducirse a tres preguntas clave:</a:t>
            </a:r>
          </a:p>
          <a:p>
            <a:pPr marL="781050" lvl="2" indent="-514350" algn="l" rtl="0">
              <a:lnSpc>
                <a:spcPct val="150000"/>
              </a:lnSpc>
              <a:spcAft>
                <a:spcPts val="0"/>
              </a:spcAft>
              <a:buFont typeface="+mj-lt"/>
              <a:buAutoNum type="arabicPeriod"/>
            </a:pPr>
            <a:r>
              <a:rPr lang="es" sz="2800" b="0" i="0" u="none" baseline="0" dirty="0">
                <a:solidFill>
                  <a:schemeClr val="tx2"/>
                </a:solidFill>
                <a:latin typeface="+mn-lt"/>
                <a:ea typeface="Calibri" panose="020F0502020204030204" pitchFamily="34" charset="0"/>
                <a:cs typeface="Times New Roman" panose="02020603050405020304" pitchFamily="18" charset="0"/>
              </a:rPr>
              <a:t>¿</a:t>
            </a:r>
            <a:r>
              <a:rPr lang="es" sz="2800" b="1" i="0" u="none" baseline="0" dirty="0">
                <a:solidFill>
                  <a:schemeClr val="tx2"/>
                </a:solidFill>
                <a:latin typeface="+mn-lt"/>
                <a:ea typeface="Calibri" panose="020F0502020204030204" pitchFamily="34" charset="0"/>
                <a:cs typeface="Times New Roman" panose="02020603050405020304" pitchFamily="18" charset="0"/>
              </a:rPr>
              <a:t>QUÉ</a:t>
            </a:r>
            <a:r>
              <a:rPr lang="es" sz="2800" b="0" i="0" u="none" baseline="0" dirty="0">
                <a:solidFill>
                  <a:schemeClr val="tx1"/>
                </a:solidFill>
                <a:latin typeface="+mn-lt"/>
                <a:ea typeface="Calibri" panose="020F0502020204030204" pitchFamily="34" charset="0"/>
                <a:cs typeface="Times New Roman" panose="02020603050405020304" pitchFamily="18" charset="0"/>
              </a:rPr>
              <a:t> cambio queremos provocar?</a:t>
            </a:r>
          </a:p>
          <a:p>
            <a:pPr marL="781050" lvl="2" indent="-514350" algn="l" rtl="0">
              <a:lnSpc>
                <a:spcPct val="150000"/>
              </a:lnSpc>
              <a:spcAft>
                <a:spcPts val="0"/>
              </a:spcAft>
              <a:buFont typeface="+mj-lt"/>
              <a:buAutoNum type="arabicPeriod"/>
            </a:pPr>
            <a:r>
              <a:rPr lang="es" sz="2800" b="0" i="0" u="none" baseline="0" dirty="0">
                <a:solidFill>
                  <a:schemeClr val="tx2"/>
                </a:solidFill>
                <a:latin typeface="+mn-lt"/>
                <a:ea typeface="Calibri" panose="020F0502020204030204" pitchFamily="34" charset="0"/>
                <a:cs typeface="Times New Roman" panose="02020603050405020304" pitchFamily="18" charset="0"/>
              </a:rPr>
              <a:t>¿</a:t>
            </a:r>
            <a:r>
              <a:rPr lang="es" sz="2800" b="1" i="0" u="none" baseline="0" dirty="0">
                <a:solidFill>
                  <a:schemeClr val="tx2"/>
                </a:solidFill>
                <a:latin typeface="+mn-lt"/>
                <a:ea typeface="Calibri" panose="020F0502020204030204" pitchFamily="34" charset="0"/>
                <a:cs typeface="Times New Roman" panose="02020603050405020304" pitchFamily="18" charset="0"/>
              </a:rPr>
              <a:t>QUIÉN </a:t>
            </a:r>
            <a:r>
              <a:rPr lang="es" sz="2800" b="0" i="0" u="none" baseline="0" dirty="0">
                <a:latin typeface="+mn-lt"/>
                <a:ea typeface="Calibri" panose="020F0502020204030204" pitchFamily="34" charset="0"/>
                <a:cs typeface="Times New Roman" panose="02020603050405020304" pitchFamily="18" charset="0"/>
              </a:rPr>
              <a:t>puede lograr el cambio?</a:t>
            </a:r>
          </a:p>
          <a:p>
            <a:pPr marL="781050" lvl="2" indent="-514350" algn="l" rtl="0">
              <a:lnSpc>
                <a:spcPct val="150000"/>
              </a:lnSpc>
              <a:spcAft>
                <a:spcPts val="0"/>
              </a:spcAft>
              <a:buFont typeface="+mj-lt"/>
              <a:buAutoNum type="arabicPeriod"/>
            </a:pPr>
            <a:r>
              <a:rPr lang="es" sz="2800" b="0" i="0" u="none" baseline="0" dirty="0">
                <a:solidFill>
                  <a:schemeClr val="tx2"/>
                </a:solidFill>
                <a:latin typeface="+mn-lt"/>
                <a:ea typeface="Calibri" panose="020F0502020204030204" pitchFamily="34" charset="0"/>
                <a:cs typeface="Times New Roman" panose="02020603050405020304" pitchFamily="18" charset="0"/>
              </a:rPr>
              <a:t>¿</a:t>
            </a:r>
            <a:r>
              <a:rPr lang="es" sz="2800" b="1" i="0" u="none" baseline="0" dirty="0">
                <a:solidFill>
                  <a:schemeClr val="tx2"/>
                </a:solidFill>
                <a:latin typeface="+mn-lt"/>
                <a:ea typeface="Calibri" panose="020F0502020204030204" pitchFamily="34" charset="0"/>
                <a:cs typeface="Times New Roman" panose="02020603050405020304" pitchFamily="18" charset="0"/>
              </a:rPr>
              <a:t>CÓMO</a:t>
            </a:r>
            <a:r>
              <a:rPr lang="es" sz="2800" b="0" i="0" u="none" baseline="0" dirty="0">
                <a:solidFill>
                  <a:schemeClr val="tx1"/>
                </a:solidFill>
                <a:latin typeface="+mn-lt"/>
                <a:ea typeface="Calibri" panose="020F0502020204030204" pitchFamily="34" charset="0"/>
                <a:cs typeface="Times New Roman" panose="02020603050405020304" pitchFamily="18" charset="0"/>
              </a:rPr>
              <a:t> podemos efectuar el cambio?</a:t>
            </a:r>
          </a:p>
          <a:p>
            <a:pPr lvl="0" algn="l" rtl="0">
              <a:lnSpc>
                <a:spcPct val="150000"/>
              </a:lnSpc>
              <a:spcAft>
                <a:spcPts val="0"/>
              </a:spcAft>
            </a:pPr>
            <a:endParaRPr lang="es" sz="2800" dirty="0">
              <a:latin typeface="+mn-lt"/>
            </a:endParaRPr>
          </a:p>
          <a:p>
            <a:pPr lvl="0" algn="ctr" rtl="0">
              <a:spcAft>
                <a:spcPts val="0"/>
              </a:spcAft>
            </a:pPr>
            <a:r>
              <a:rPr lang="es" sz="2800" b="1" i="0" u="none" baseline="0" dirty="0">
                <a:solidFill>
                  <a:schemeClr val="tx1"/>
                </a:solidFill>
                <a:latin typeface="+mn-lt"/>
                <a:ea typeface="+mn-lt"/>
                <a:cs typeface="+mn-lt"/>
                <a:sym typeface="+mn-lt"/>
              </a:rPr>
              <a:t>En esta capacitación nos centraremos en estas tres preguntas en relación con el contexto de ustedes.</a:t>
            </a:r>
          </a:p>
        </p:txBody>
      </p:sp>
    </p:spTree>
    <p:extLst>
      <p:ext uri="{BB962C8B-B14F-4D97-AF65-F5344CB8AC3E}">
        <p14:creationId xmlns:p14="http://schemas.microsoft.com/office/powerpoint/2010/main" val="311997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7D3DF862-0078-4F30-A2E3-9E7A467FB3C5}"/>
              </a:ext>
            </a:extLst>
          </p:cNvPr>
          <p:cNvSpPr>
            <a:spLocks noGrp="1"/>
          </p:cNvSpPr>
          <p:nvPr>
            <p:ph type="title"/>
          </p:nvPr>
        </p:nvSpPr>
        <p:spPr>
          <a:xfrm>
            <a:off x="424634" y="202994"/>
            <a:ext cx="8282640" cy="777733"/>
          </a:xfrm>
        </p:spPr>
        <p:txBody>
          <a:bodyPr>
            <a:normAutofit/>
          </a:bodyPr>
          <a:lstStyle/>
          <a:p>
            <a:pPr algn="l" rtl="0"/>
            <a:r>
              <a:rPr lang="es" sz="3600" b="1" i="0" u="none" baseline="0" dirty="0"/>
              <a:t>El enfoque de Save the Children </a:t>
            </a:r>
          </a:p>
        </p:txBody>
      </p:sp>
      <p:sp>
        <p:nvSpPr>
          <p:cNvPr id="3" name="Date Placeholder 2">
            <a:extLst>
              <a:ext uri="{FF2B5EF4-FFF2-40B4-BE49-F238E27FC236}">
                <a16:creationId xmlns:a16="http://schemas.microsoft.com/office/drawing/2014/main" id="{D84AE895-16DB-476E-9E48-7004076D02D8}"/>
              </a:ext>
            </a:extLst>
          </p:cNvPr>
          <p:cNvSpPr>
            <a:spLocks noGrp="1"/>
          </p:cNvSpPr>
          <p:nvPr>
            <p:ph type="dt" sz="half" idx="10"/>
          </p:nvPr>
        </p:nvSpPr>
        <p:spPr/>
        <p:txBody>
          <a:bodyPr/>
          <a:lstStyle/>
          <a:p>
            <a:pPr algn="l" rtl="0"/>
            <a:r>
              <a:rPr lang="es" b="0" i="0" u="none" baseline="0"/>
              <a:t>Febrero de 2021</a:t>
            </a:r>
            <a:endParaRPr lang="es" dirty="0"/>
          </a:p>
        </p:txBody>
      </p:sp>
      <p:sp>
        <p:nvSpPr>
          <p:cNvPr id="4" name="Footer Placeholder 3">
            <a:extLst>
              <a:ext uri="{FF2B5EF4-FFF2-40B4-BE49-F238E27FC236}">
                <a16:creationId xmlns:a16="http://schemas.microsoft.com/office/drawing/2014/main" id="{CBDB1DC5-3398-4995-AE5B-6402D4272686}"/>
              </a:ext>
            </a:extLst>
          </p:cNvPr>
          <p:cNvSpPr>
            <a:spLocks noGrp="1"/>
          </p:cNvSpPr>
          <p:nvPr>
            <p:ph type="ftr" sz="quarter" idx="11"/>
          </p:nvPr>
        </p:nvSpPr>
        <p:spPr/>
        <p:txBody>
          <a:bodyPr/>
          <a:lstStyle/>
          <a:p>
            <a:pPr algn="l" rtl="0"/>
            <a:r>
              <a:rPr lang="es" sz="900" b="0" i="0" u="none" baseline="0" dirty="0"/>
              <a:t>Capacitación para la incidencia política en la educación de los refugiados</a:t>
            </a:r>
          </a:p>
        </p:txBody>
      </p:sp>
      <p:sp>
        <p:nvSpPr>
          <p:cNvPr id="5" name="Slide Number Placeholder 4">
            <a:extLst>
              <a:ext uri="{FF2B5EF4-FFF2-40B4-BE49-F238E27FC236}">
                <a16:creationId xmlns:a16="http://schemas.microsoft.com/office/drawing/2014/main" id="{E41E83B0-A3B0-4954-A287-8E318208836F}"/>
              </a:ext>
            </a:extLst>
          </p:cNvPr>
          <p:cNvSpPr>
            <a:spLocks noGrp="1"/>
          </p:cNvSpPr>
          <p:nvPr>
            <p:ph type="sldNum" sz="quarter" idx="12"/>
          </p:nvPr>
        </p:nvSpPr>
        <p:spPr/>
        <p:txBody>
          <a:bodyPr/>
          <a:lstStyle/>
          <a:p>
            <a:pPr algn="r" rtl="0"/>
            <a:fld id="{C3FDE51E-0052-334C-A4B2-C567FE9F326F}" type="slidenum">
              <a:rPr/>
              <a:pPr/>
              <a:t>9</a:t>
            </a:fld>
            <a:endParaRPr lang="es" dirty="0"/>
          </a:p>
        </p:txBody>
      </p:sp>
      <p:sp>
        <p:nvSpPr>
          <p:cNvPr id="30" name="Text Placeholder 29">
            <a:extLst>
              <a:ext uri="{FF2B5EF4-FFF2-40B4-BE49-F238E27FC236}">
                <a16:creationId xmlns:a16="http://schemas.microsoft.com/office/drawing/2014/main" id="{90996B8D-37BA-4C3A-8483-BCFF6DC0D67C}"/>
              </a:ext>
            </a:extLst>
          </p:cNvPr>
          <p:cNvSpPr>
            <a:spLocks noGrp="1"/>
          </p:cNvSpPr>
          <p:nvPr>
            <p:ph type="body" sz="quarter" idx="13"/>
          </p:nvPr>
        </p:nvSpPr>
        <p:spPr>
          <a:xfrm>
            <a:off x="429768" y="1600200"/>
            <a:ext cx="8275320" cy="4709160"/>
          </a:xfrm>
        </p:spPr>
        <p:txBody>
          <a:bodyPr vert="horz" lIns="0" tIns="0" rIns="0" bIns="0" rtlCol="0" anchor="t">
            <a:noAutofit/>
          </a:bodyPr>
          <a:lstStyle/>
          <a:p>
            <a:pPr algn="l" rtl="0">
              <a:lnSpc>
                <a:spcPct val="150000"/>
              </a:lnSpc>
              <a:spcAft>
                <a:spcPts val="0"/>
              </a:spcAft>
            </a:pPr>
            <a:r>
              <a:rPr lang="es" sz="2800" b="1" i="0" u="none" baseline="0" dirty="0">
                <a:latin typeface="Calibri"/>
                <a:ea typeface="Calibri" panose="020F0502020204030204" pitchFamily="34" charset="0"/>
                <a:cs typeface="Times New Roman"/>
              </a:rPr>
              <a:t>Save the Children define la incidencia política como:</a:t>
            </a:r>
          </a:p>
          <a:p>
            <a:pPr lvl="0" algn="l" rtl="0">
              <a:lnSpc>
                <a:spcPct val="150000"/>
              </a:lnSpc>
              <a:spcAft>
                <a:spcPts val="0"/>
              </a:spcAft>
            </a:pPr>
            <a:endParaRPr lang="es" sz="2800" b="0" dirty="0">
              <a:latin typeface="Calibri" panose="020F0502020204030204" pitchFamily="34" charset="0"/>
              <a:ea typeface="Calibri" panose="020F0502020204030204" pitchFamily="34" charset="0"/>
              <a:cs typeface="Times New Roman" panose="02020603050405020304" pitchFamily="18" charset="0"/>
            </a:endParaRPr>
          </a:p>
          <a:p>
            <a:pPr algn="ctr" rtl="0"/>
            <a:r>
              <a:rPr lang="es" sz="2800" b="0" i="0" u="none" baseline="0" dirty="0">
                <a:solidFill>
                  <a:schemeClr val="tx1"/>
                </a:solidFill>
              </a:rPr>
              <a:t>"El conjunto de actividades organizadas para influir en las políticas y prácticas gubernamentales y de otras instituciones con el fin de lograr cambios duraderos en las vidas de los niños, con base en la experiencia y los conocimientos del trabajo directo con los niños, sus familias y sus comunidades".</a:t>
            </a:r>
          </a:p>
          <a:p>
            <a:pPr lvl="2" indent="0" algn="l" rtl="0">
              <a:lnSpc>
                <a:spcPct val="150000"/>
              </a:lnSpc>
              <a:spcAft>
                <a:spcPts val="0"/>
              </a:spcAft>
              <a:buNone/>
            </a:pPr>
            <a:endParaRPr lang="es" sz="2400" b="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algn="l" rtl="0">
              <a:lnSpc>
                <a:spcPct val="150000"/>
              </a:lnSpc>
              <a:spcAft>
                <a:spcPts val="0"/>
              </a:spcAft>
            </a:pPr>
            <a:endParaRPr lang="es" dirty="0"/>
          </a:p>
        </p:txBody>
      </p:sp>
    </p:spTree>
    <p:extLst>
      <p:ext uri="{BB962C8B-B14F-4D97-AF65-F5344CB8AC3E}">
        <p14:creationId xmlns:p14="http://schemas.microsoft.com/office/powerpoint/2010/main" val="2262700687"/>
      </p:ext>
    </p:extLst>
  </p:cSld>
  <p:clrMapOvr>
    <a:masterClrMapping/>
  </p:clrMapOvr>
</p:sld>
</file>

<file path=ppt/theme/theme1.xml><?xml version="1.0" encoding="utf-8"?>
<a:theme xmlns:a="http://schemas.openxmlformats.org/drawingml/2006/main" name="STC_Template_JAN2017">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Save The Children">
      <a:majorFont>
        <a:latin typeface="Gill Sans Infant Std"/>
        <a:ea typeface=""/>
        <a:cs typeface=""/>
      </a:majorFont>
      <a:minorFont>
        <a:latin typeface="Gill Sans Infant St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latin typeface="Gill Sans Infant Std"/>
            <a:cs typeface="Gill Sans Infant Std"/>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sz="1500" dirty="0" smtClean="0">
            <a:latin typeface="Gill Sans Infant Std"/>
            <a:cs typeface="Gill Sans Infant Std"/>
          </a:defRPr>
        </a:defPPr>
      </a:lstStyle>
    </a:txDef>
  </a:objectDefaults>
  <a:extraClrSchemeLst/>
  <a:extLst>
    <a:ext uri="{05A4C25C-085E-4340-85A3-A5531E510DB2}">
      <thm15:themeFamily xmlns:thm15="http://schemas.microsoft.com/office/thememl/2012/main" name="Presentation7" id="{6E039A65-2A53-934C-8468-C8D8BE03DF52}" vid="{F470AAB6-A63A-CD4F-A1F0-A47E3CCDFF21}"/>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9122A0FD94FD742BAFAD255589B24B8" ma:contentTypeVersion="6" ma:contentTypeDescription="Create a new document." ma:contentTypeScope="" ma:versionID="9c2ba77a4db375480bb9f7d69166f527">
  <xsd:schema xmlns:xsd="http://www.w3.org/2001/XMLSchema" xmlns:xs="http://www.w3.org/2001/XMLSchema" xmlns:p="http://schemas.microsoft.com/office/2006/metadata/properties" xmlns:ns2="92c8231c-5c90-42a5-bfa5-78315b22833d" xmlns:ns3="8b9a9785-4a97-46fa-b719-f6b0dbd13802" targetNamespace="http://schemas.microsoft.com/office/2006/metadata/properties" ma:root="true" ma:fieldsID="264421b31914c7ce19ec248134c5ed58" ns2:_="" ns3:_="">
    <xsd:import namespace="92c8231c-5c90-42a5-bfa5-78315b22833d"/>
    <xsd:import namespace="8b9a9785-4a97-46fa-b719-f6b0dbd1380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c8231c-5c90-42a5-bfa5-78315b2283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b9a9785-4a97-46fa-b719-f6b0dbd1380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37998-E2D0-4E83-BAF5-10CD0697E6A5}">
  <ds:schemaRefs>
    <ds:schemaRef ds:uri="http://purl.org/dc/elements/1.1/"/>
    <ds:schemaRef ds:uri="http://purl.org/dc/terms/"/>
    <ds:schemaRef ds:uri="http://schemas.microsoft.com/office/infopath/2007/PartnerControls"/>
    <ds:schemaRef ds:uri="http://www.w3.org/XML/1998/namespace"/>
    <ds:schemaRef ds:uri="92c8231c-5c90-42a5-bfa5-78315b22833d"/>
    <ds:schemaRef ds:uri="http://purl.org/dc/dcmitype/"/>
    <ds:schemaRef ds:uri="http://schemas.microsoft.com/office/2006/documentManagement/types"/>
    <ds:schemaRef ds:uri="http://schemas.openxmlformats.org/package/2006/metadata/core-properties"/>
    <ds:schemaRef ds:uri="8b9a9785-4a97-46fa-b719-f6b0dbd13802"/>
    <ds:schemaRef ds:uri="http://schemas.microsoft.com/office/2006/metadata/properties"/>
  </ds:schemaRefs>
</ds:datastoreItem>
</file>

<file path=customXml/itemProps2.xml><?xml version="1.0" encoding="utf-8"?>
<ds:datastoreItem xmlns:ds="http://schemas.openxmlformats.org/officeDocument/2006/customXml" ds:itemID="{A7654786-52D6-4F9A-A24C-CE49F662D18D}">
  <ds:schemaRefs>
    <ds:schemaRef ds:uri="http://schemas.microsoft.com/sharepoint/v3/contenttype/forms"/>
  </ds:schemaRefs>
</ds:datastoreItem>
</file>

<file path=customXml/itemProps3.xml><?xml version="1.0" encoding="utf-8"?>
<ds:datastoreItem xmlns:ds="http://schemas.openxmlformats.org/officeDocument/2006/customXml" ds:itemID="{6ECEA119-FEAC-4649-B5AE-7C3F57451D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c8231c-5c90-42a5-bfa5-78315b22833d"/>
    <ds:schemaRef ds:uri="8b9a9785-4a97-46fa-b719-f6b0dbd138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SCUS_PowerPoint_Template_Simple[6224]</Template>
  <TotalTime>84146</TotalTime>
  <Words>14974</Words>
  <Application>Microsoft Office PowerPoint</Application>
  <PresentationFormat>On-screen Show (4:3)</PresentationFormat>
  <Paragraphs>1113</Paragraphs>
  <Slides>71</Slides>
  <Notes>61</Notes>
  <HiddenSlides>0</HiddenSlides>
  <MMClips>1</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71</vt:i4>
      </vt:variant>
    </vt:vector>
  </HeadingPairs>
  <TitlesOfParts>
    <vt:vector size="87" baseType="lpstr">
      <vt:lpstr>Arial</vt:lpstr>
      <vt:lpstr>Arial,Sans-Serif</vt:lpstr>
      <vt:lpstr>Calibri</vt:lpstr>
      <vt:lpstr>Calibri Light</vt:lpstr>
      <vt:lpstr>Gill Sans</vt:lpstr>
      <vt:lpstr>Gill Sans Infant MT</vt:lpstr>
      <vt:lpstr>Gill Sans Infant Std</vt:lpstr>
      <vt:lpstr>Gill Sans MT</vt:lpstr>
      <vt:lpstr>Proxima Nova</vt:lpstr>
      <vt:lpstr>Symbol</vt:lpstr>
      <vt:lpstr>Symbol,Sans-Serif</vt:lpstr>
      <vt:lpstr>Times New Roman</vt:lpstr>
      <vt:lpstr>Trade Gothic LT Com Cn</vt:lpstr>
      <vt:lpstr>TradeGothic LT CondEighteen</vt:lpstr>
      <vt:lpstr>STC_Template_JAN2017</vt:lpstr>
      <vt:lpstr>Custom Design</vt:lpstr>
      <vt:lpstr>TALLER DE CAPACITACIÓN PARA LA INCIDENCIA POLÍTICA  EN LA EDUCACIÓN DE LOS REFUGIADOS</vt:lpstr>
      <vt:lpstr>Programa del taller</vt:lpstr>
      <vt:lpstr>Qué esperar</vt:lpstr>
      <vt:lpstr>¿Enfoque en la educación de los refugiados?</vt:lpstr>
      <vt:lpstr>Conocerse</vt:lpstr>
      <vt:lpstr>PARTE 1:   ¿Qué es la incidencia política?</vt:lpstr>
      <vt:lpstr>Sesión 1.1   Introducción a la incidencia política</vt:lpstr>
      <vt:lpstr>Tan sencillo como 1, 2 y 3</vt:lpstr>
      <vt:lpstr>El enfoque de Save the Children </vt:lpstr>
      <vt:lpstr>Incidencia política frente a  campañas y medios o comunicaciones</vt:lpstr>
      <vt:lpstr>Ejemplo de campaña: Video de armas de Yemen</vt:lpstr>
      <vt:lpstr>¿Qué hace que la incidencia política sea excelente?</vt:lpstr>
      <vt:lpstr> Los derechos del niño conforman nuestra incidencia política </vt:lpstr>
      <vt:lpstr>Vinculación de la incidencia política nacional y mundial </vt:lpstr>
      <vt:lpstr>PARTE 2:   Plan de incidencia política</vt:lpstr>
      <vt:lpstr>Sesión 2.1 Cuestiones del plan de incidencia política </vt:lpstr>
      <vt:lpstr>El ciclo de la incidencia política</vt:lpstr>
      <vt:lpstr>Por qué la planificación de la incidencia política es importante </vt:lpstr>
      <vt:lpstr>La planificación inadecuada de la incidencia política puede llevar a...</vt:lpstr>
      <vt:lpstr>Sesión 2.2   ¿QUÉ queremos cambiar?</vt:lpstr>
      <vt:lpstr>Definición del tema y antecedentes</vt:lpstr>
      <vt:lpstr>Definición del tema y antecedentes</vt:lpstr>
      <vt:lpstr>Definición del tema y antecedentes</vt:lpstr>
      <vt:lpstr>Definición del tema y antecedentes</vt:lpstr>
      <vt:lpstr>Definición del tema y antecedentes</vt:lpstr>
      <vt:lpstr>Definir la meta de la incidencia política</vt:lpstr>
      <vt:lpstr>Definir la meta de la incidencia política</vt:lpstr>
      <vt:lpstr>Definir los objetivos de la incidencia política</vt:lpstr>
      <vt:lpstr>Definir los objetivos de la incidencia política</vt:lpstr>
      <vt:lpstr>Definir los objetivos de la incidencia política</vt:lpstr>
      <vt:lpstr>Sesión 2.3  ¿QUIÉN puede lograrlo? </vt:lpstr>
      <vt:lpstr>Identificar a los destinatarios de la incidencia política</vt:lpstr>
      <vt:lpstr>Identificar a los destinatarios de la incidencia política</vt:lpstr>
      <vt:lpstr>Identificar a los destinatarios de incidencia política</vt:lpstr>
      <vt:lpstr>Identificar a los destinatarios de la incidencia política</vt:lpstr>
      <vt:lpstr>Identificar a los destinatarios de la incidencia política</vt:lpstr>
      <vt:lpstr>Identificar a los destinatarios de incidencia política</vt:lpstr>
      <vt:lpstr>Identificar a los destinatarios de incidencia política</vt:lpstr>
      <vt:lpstr>Identificar a los destinatarios de la incidencia política</vt:lpstr>
      <vt:lpstr>Sesión 2.4  ¿CÓMO hacer que cambien? </vt:lpstr>
      <vt:lpstr>Influenciar en los destinatarios fundamentales</vt:lpstr>
      <vt:lpstr>Influir en los destinatarios fundamentales</vt:lpstr>
      <vt:lpstr>Influir en los destinatarios fundamentales</vt:lpstr>
      <vt:lpstr>Elaborar mensajes de incidencia política</vt:lpstr>
      <vt:lpstr>Elaborar mensajes de incidencia política</vt:lpstr>
      <vt:lpstr>Elaborar mensajes de incidencia política</vt:lpstr>
      <vt:lpstr>Elaborar mensajes de incidencia política</vt:lpstr>
      <vt:lpstr>Elaborar mensajes de incidencia política</vt:lpstr>
      <vt:lpstr>Elaborar mensajes de incidencia política</vt:lpstr>
      <vt:lpstr>Elaborar mensajes de incidencia política</vt:lpstr>
      <vt:lpstr>Elaborar mensajes de incidencia política</vt:lpstr>
      <vt:lpstr>Elaborar productos de incidencia política</vt:lpstr>
      <vt:lpstr>Sesión 2.5  ¿CÓMO nos aseguramos de que se enteren?</vt:lpstr>
      <vt:lpstr>Identificar las oportunidades de incidencia política</vt:lpstr>
      <vt:lpstr>Elección de actividades o tácticas</vt:lpstr>
      <vt:lpstr>Elección de actividades o tácticas</vt:lpstr>
      <vt:lpstr>Elección de actividades o tácticas</vt:lpstr>
      <vt:lpstr>Establezca las oportunidades de incidencia política</vt:lpstr>
      <vt:lpstr>Identificación de aliados o socios</vt:lpstr>
      <vt:lpstr>Identificación de aliados o socios</vt:lpstr>
      <vt:lpstr>Actividades o tácticas de incidencia política</vt:lpstr>
      <vt:lpstr>Sesión 2.6   Gestión de riesgos</vt:lpstr>
      <vt:lpstr>Gestión de riesgos</vt:lpstr>
      <vt:lpstr>Gestión de riesgos</vt:lpstr>
      <vt:lpstr>Sesión 2.7  ¿CÓMO sabemos que funciona?</vt:lpstr>
      <vt:lpstr>Supervisión y evaluación</vt:lpstr>
      <vt:lpstr>PARTE 3:   La unión de todo </vt:lpstr>
      <vt:lpstr>Sesión 3.1 Diseño de un plan de acción</vt:lpstr>
      <vt:lpstr>Actividad: Llevar adelante su estrategia de incidencia política</vt:lpstr>
      <vt:lpstr>¿Qué tal estuvo la capacitación?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Mason</dc:creator>
  <cp:lastModifiedBy>Samson, Emily</cp:lastModifiedBy>
  <cp:revision>1122</cp:revision>
  <dcterms:created xsi:type="dcterms:W3CDTF">2019-11-27T19:47:38Z</dcterms:created>
  <dcterms:modified xsi:type="dcterms:W3CDTF">2021-12-14T22:32:50Z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0x01010059122A0FD94FD742BAFAD255589B24B8</vt:lpwstr>
  </property>
</Properties>
</file>