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250_4AA14FE8.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5"/>
  </p:notesMasterIdLst>
  <p:sldIdLst>
    <p:sldId id="287" r:id="rId6"/>
    <p:sldId id="590" r:id="rId7"/>
    <p:sldId id="596" r:id="rId8"/>
    <p:sldId id="597" r:id="rId9"/>
    <p:sldId id="598" r:id="rId10"/>
    <p:sldId id="595" r:id="rId11"/>
    <p:sldId id="599" r:id="rId12"/>
    <p:sldId id="593" r:id="rId13"/>
    <p:sldId id="592"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5C2062-9F42-9820-2E39-36E605674304}" name="Erica Wong" initials="EW" userId="S::ewong@unicef.org::865f8b8c-aad0-40ed-aeb1-a6cf4a09c9b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85DBB-310D-B8A5-13A5-D19C3BEA3EAF}" v="4" dt="2022-05-26T19:36:11.463"/>
    <p1510:client id="{B79E89BF-04E4-466B-01E9-6343FA229BD0}" v="7" dt="2022-05-24T06:27:01.936"/>
    <p1510:client id="{CCE24C8E-E0E8-4EC8-88A8-4CF25710EACF}" v="39" dt="2022-05-14T15:30:03.3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omments/modernComment_250_4AA14FE8.xml><?xml version="1.0" encoding="utf-8"?>
<p188:cmLst xmlns:a="http://schemas.openxmlformats.org/drawingml/2006/main" xmlns:r="http://schemas.openxmlformats.org/officeDocument/2006/relationships" xmlns:p188="http://schemas.microsoft.com/office/powerpoint/2018/8/main">
  <p188:cm id="{A1085FB5-A1CC-46BA-ABE8-C8D54EF967F7}" authorId="{975C2062-9F42-9820-2E39-36E605674304}" created="2022-05-26T19:33:58.080">
    <ac:txMkLst xmlns:ac="http://schemas.microsoft.com/office/drawing/2013/main/command">
      <pc:docMk xmlns:pc="http://schemas.microsoft.com/office/powerpoint/2013/main/command"/>
      <pc:sldMk xmlns:pc="http://schemas.microsoft.com/office/powerpoint/2013/main/command" cId="1252085736" sldId="592"/>
      <ac:spMk id="5" creationId="{C51DA567-90F5-0610-2134-BDEF5C1052E6}"/>
      <ac:txMk cp="0" len="47">
        <ac:context len="48" hash="3755473860"/>
      </ac:txMk>
    </ac:txMkLst>
    <p188:pos x="1971412" y="1020660"/>
    <p188:replyLst>
      <p188:reply id="{D234580F-F57C-4040-9C5E-A0EABB6ADAF0}" authorId="{975C2062-9F42-9820-2E39-36E605674304}" created="2022-05-26T19:34:53.443">
        <p188:txBody>
          <a:bodyPr/>
          <a:lstStyle/>
          <a:p>
            <a:r>
              <a:rPr lang="en-US"/>
              <a:t>aligned with the H2.8 parenting indicator https://unicef.sharepoint.com/:p:/t/PD-Parenting/Ef1H7fGdAEdGtH0Fe_BtU7AB86sNnPYakqOdGTxbncWS6Q?e=lhUS9v&amp;nav=eyJzSWQiOjIxNDc0NzA4MjQsImNJZCI6MTY2MDA4OTI5Nn0</a:t>
            </a:r>
          </a:p>
        </p188:txBody>
      </p188:reply>
      <p188:reply id="{BFC9D191-5AAD-4760-B6B9-1B9093BFA61B}" authorId="{975C2062-9F42-9820-2E39-36E605674304}" created="2022-05-26T19:36:11.463">
        <p188:txBody>
          <a:bodyPr/>
          <a:lstStyle/>
          <a:p>
            <a:r>
              <a:rPr lang="en-US"/>
              <a:t>This can also cover the antenatal period of the child's development </a:t>
            </a:r>
          </a:p>
        </p188:txBody>
      </p188:reply>
    </p188:replyLst>
    <p188:txBody>
      <a:bodyPr/>
      <a:lstStyle/>
      <a:p>
        <a:r>
          <a:rPr lang="en-US"/>
          <a:t>propose from 0-age of school entry</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1E98AA-1988-4EE3-BFBA-76008EAE69B3}" type="doc">
      <dgm:prSet loTypeId="urn:microsoft.com/office/officeart/2008/layout/HorizontalMultiLevelHierarchy" loCatId="hierarchy" qsTypeId="urn:microsoft.com/office/officeart/2005/8/quickstyle/3d5" qsCatId="3D" csTypeId="urn:microsoft.com/office/officeart/2005/8/colors/accent1_2" csCatId="accent1" phldr="1"/>
      <dgm:spPr/>
      <dgm:t>
        <a:bodyPr/>
        <a:lstStyle/>
        <a:p>
          <a:endParaRPr lang="en-US"/>
        </a:p>
      </dgm:t>
    </dgm:pt>
    <dgm:pt modelId="{5F591567-7541-4287-B0CB-2DFD59EACD81}">
      <dgm:prSet phldrT="[Text]" custT="1"/>
      <dgm:spPr>
        <a:solidFill>
          <a:srgbClr val="92D050"/>
        </a:solidFill>
      </dgm:spPr>
      <dgm:t>
        <a:bodyPr/>
        <a:lstStyle/>
        <a:p>
          <a:r>
            <a:rPr lang="en-US" sz="2400" b="1">
              <a:solidFill>
                <a:schemeClr val="bg1"/>
              </a:solidFill>
            </a:rPr>
            <a:t>MODULE I. A BOY OR A GIRL,  DOES IT REALLY MATTER</a:t>
          </a:r>
          <a:endParaRPr lang="en-US" sz="2400" b="1" dirty="0">
            <a:solidFill>
              <a:schemeClr val="bg1"/>
            </a:solidFill>
          </a:endParaRPr>
        </a:p>
      </dgm:t>
    </dgm:pt>
    <dgm:pt modelId="{E24F934F-9DC0-42A2-BB35-452950F29597}" type="parTrans" cxnId="{7E2563CA-BD4E-4D82-8F8A-EE9C44164623}">
      <dgm:prSet/>
      <dgm:spPr/>
      <dgm:t>
        <a:bodyPr/>
        <a:lstStyle/>
        <a:p>
          <a:endParaRPr lang="en-US">
            <a:solidFill>
              <a:schemeClr val="bg1"/>
            </a:solidFill>
          </a:endParaRPr>
        </a:p>
      </dgm:t>
    </dgm:pt>
    <dgm:pt modelId="{E06BB1F7-5DF3-486A-AB34-DB1B8C85C23F}" type="sibTrans" cxnId="{7E2563CA-BD4E-4D82-8F8A-EE9C44164623}">
      <dgm:prSet/>
      <dgm:spPr/>
      <dgm:t>
        <a:bodyPr/>
        <a:lstStyle/>
        <a:p>
          <a:endParaRPr lang="en-US">
            <a:solidFill>
              <a:schemeClr val="bg1"/>
            </a:solidFill>
          </a:endParaRPr>
        </a:p>
      </dgm:t>
    </dgm:pt>
    <dgm:pt modelId="{6F87852C-9CBD-4A43-931A-857D45599982}">
      <dgm:prSet phldrT="[Text]" custT="1"/>
      <dgm:spPr>
        <a:solidFill>
          <a:srgbClr val="FACD8B"/>
        </a:solidFill>
      </dgm:spPr>
      <dgm:t>
        <a:bodyPr/>
        <a:lstStyle/>
        <a:p>
          <a:r>
            <a:rPr lang="en-US" sz="2400" b="1">
              <a:solidFill>
                <a:schemeClr val="bg1"/>
              </a:solidFill>
            </a:rPr>
            <a:t>MODULE II. START BEFORE FIVE</a:t>
          </a:r>
          <a:endParaRPr lang="en-US" sz="2400" b="1" dirty="0">
            <a:solidFill>
              <a:schemeClr val="bg1"/>
            </a:solidFill>
          </a:endParaRPr>
        </a:p>
      </dgm:t>
    </dgm:pt>
    <dgm:pt modelId="{98BFF831-D50A-49B0-8BD4-77ACEB873FF6}" type="parTrans" cxnId="{6C436B0E-373D-4107-8D10-5A6033208F4C}">
      <dgm:prSet/>
      <dgm:spPr/>
      <dgm:t>
        <a:bodyPr/>
        <a:lstStyle/>
        <a:p>
          <a:endParaRPr lang="en-US">
            <a:solidFill>
              <a:schemeClr val="bg1"/>
            </a:solidFill>
          </a:endParaRPr>
        </a:p>
      </dgm:t>
    </dgm:pt>
    <dgm:pt modelId="{657E23FB-991F-47B8-B87F-CF9B7D0198E7}" type="sibTrans" cxnId="{6C436B0E-373D-4107-8D10-5A6033208F4C}">
      <dgm:prSet/>
      <dgm:spPr/>
      <dgm:t>
        <a:bodyPr/>
        <a:lstStyle/>
        <a:p>
          <a:endParaRPr lang="en-US">
            <a:solidFill>
              <a:schemeClr val="bg1"/>
            </a:solidFill>
          </a:endParaRPr>
        </a:p>
      </dgm:t>
    </dgm:pt>
    <dgm:pt modelId="{7407B93B-140F-4FBE-AC6E-89FBFDEE3FBF}">
      <dgm:prSet phldrT="[Text]" custT="1"/>
      <dgm:spPr>
        <a:solidFill>
          <a:schemeClr val="tx2">
            <a:lumMod val="40000"/>
            <a:lumOff val="60000"/>
          </a:schemeClr>
        </a:solidFill>
      </dgm:spPr>
      <dgm:t>
        <a:bodyPr/>
        <a:lstStyle/>
        <a:p>
          <a:r>
            <a:rPr lang="en-US" sz="2400" b="1">
              <a:solidFill>
                <a:schemeClr val="bg1"/>
              </a:solidFill>
            </a:rPr>
            <a:t>MODULE III. BE WHO YOU ARE</a:t>
          </a:r>
          <a:endParaRPr lang="en-US" sz="2400" b="1" dirty="0">
            <a:solidFill>
              <a:schemeClr val="bg1"/>
            </a:solidFill>
          </a:endParaRPr>
        </a:p>
      </dgm:t>
    </dgm:pt>
    <dgm:pt modelId="{A6C20B5D-CB5F-4937-9746-E4B1853FC0E7}" type="parTrans" cxnId="{7711B66E-42F4-42D2-A32B-172711ED7D1D}">
      <dgm:prSet/>
      <dgm:spPr/>
      <dgm:t>
        <a:bodyPr/>
        <a:lstStyle/>
        <a:p>
          <a:endParaRPr lang="en-US">
            <a:solidFill>
              <a:schemeClr val="bg1"/>
            </a:solidFill>
          </a:endParaRPr>
        </a:p>
      </dgm:t>
    </dgm:pt>
    <dgm:pt modelId="{4241984D-7230-443E-A245-3466886B89D6}" type="sibTrans" cxnId="{7711B66E-42F4-42D2-A32B-172711ED7D1D}">
      <dgm:prSet/>
      <dgm:spPr/>
      <dgm:t>
        <a:bodyPr/>
        <a:lstStyle/>
        <a:p>
          <a:endParaRPr lang="en-US">
            <a:solidFill>
              <a:schemeClr val="bg1"/>
            </a:solidFill>
          </a:endParaRPr>
        </a:p>
      </dgm:t>
    </dgm:pt>
    <dgm:pt modelId="{C4818C46-459C-4C9B-BAE2-DBC4C5914599}">
      <dgm:prSet phldrT="[Text]" custT="1"/>
      <dgm:spPr>
        <a:solidFill>
          <a:srgbClr val="0078A2"/>
        </a:solidFill>
      </dgm:spPr>
      <dgm:t>
        <a:bodyPr/>
        <a:lstStyle/>
        <a:p>
          <a:r>
            <a:rPr lang="en-US" sz="2400" b="1">
              <a:solidFill>
                <a:schemeClr val="bg1"/>
              </a:solidFill>
            </a:rPr>
            <a:t>MODULE IV. STRONG, INDEPENDENT AND RESPONSIBLE </a:t>
          </a:r>
          <a:endParaRPr lang="en-US" sz="2400" b="1" dirty="0">
            <a:solidFill>
              <a:schemeClr val="bg1"/>
            </a:solidFill>
          </a:endParaRPr>
        </a:p>
      </dgm:t>
    </dgm:pt>
    <dgm:pt modelId="{B20BEE0D-06CF-4D96-90E6-2488C18C94E1}" type="parTrans" cxnId="{F1808B0C-8B21-4A2F-92B4-88793EA8CF9E}">
      <dgm:prSet/>
      <dgm:spPr/>
      <dgm:t>
        <a:bodyPr/>
        <a:lstStyle/>
        <a:p>
          <a:endParaRPr lang="en-US">
            <a:solidFill>
              <a:schemeClr val="bg1"/>
            </a:solidFill>
          </a:endParaRPr>
        </a:p>
      </dgm:t>
    </dgm:pt>
    <dgm:pt modelId="{D3B30FE7-B6AC-44E0-898D-7D34E184C2B9}" type="sibTrans" cxnId="{F1808B0C-8B21-4A2F-92B4-88793EA8CF9E}">
      <dgm:prSet/>
      <dgm:spPr/>
      <dgm:t>
        <a:bodyPr/>
        <a:lstStyle/>
        <a:p>
          <a:endParaRPr lang="en-US">
            <a:solidFill>
              <a:schemeClr val="bg1"/>
            </a:solidFill>
          </a:endParaRPr>
        </a:p>
      </dgm:t>
    </dgm:pt>
    <dgm:pt modelId="{BA3CD8DF-8979-4131-8644-FA0B0BA4EBF0}" type="pres">
      <dgm:prSet presAssocID="{5E1E98AA-1988-4EE3-BFBA-76008EAE69B3}" presName="Name0" presStyleCnt="0">
        <dgm:presLayoutVars>
          <dgm:chPref val="1"/>
          <dgm:dir/>
          <dgm:animOne val="branch"/>
          <dgm:animLvl val="lvl"/>
          <dgm:resizeHandles val="exact"/>
        </dgm:presLayoutVars>
      </dgm:prSet>
      <dgm:spPr/>
    </dgm:pt>
    <dgm:pt modelId="{E560BB9C-2901-4004-A18A-18BF2A5DA025}" type="pres">
      <dgm:prSet presAssocID="{5F591567-7541-4287-B0CB-2DFD59EACD81}" presName="root1" presStyleCnt="0"/>
      <dgm:spPr/>
    </dgm:pt>
    <dgm:pt modelId="{221CDDEA-DA68-45B7-AAB6-FF642742C804}" type="pres">
      <dgm:prSet presAssocID="{5F591567-7541-4287-B0CB-2DFD59EACD81}" presName="LevelOneTextNode" presStyleLbl="node0" presStyleIdx="0" presStyleCnt="1" custAng="5400000" custScaleX="137462" custScaleY="80867" custLinFactX="-42366" custLinFactNeighborX="-100000" custLinFactNeighborY="367">
        <dgm:presLayoutVars>
          <dgm:chPref val="3"/>
        </dgm:presLayoutVars>
      </dgm:prSet>
      <dgm:spPr/>
    </dgm:pt>
    <dgm:pt modelId="{CCA36243-A929-4C18-8478-38E6D7C2BE19}" type="pres">
      <dgm:prSet presAssocID="{5F591567-7541-4287-B0CB-2DFD59EACD81}" presName="level2hierChild" presStyleCnt="0"/>
      <dgm:spPr/>
    </dgm:pt>
    <dgm:pt modelId="{8FC19219-8A6D-4B29-89BD-5B9AF46DEE2D}" type="pres">
      <dgm:prSet presAssocID="{98BFF831-D50A-49B0-8BD4-77ACEB873FF6}" presName="conn2-1" presStyleLbl="parChTrans1D2" presStyleIdx="0" presStyleCnt="3"/>
      <dgm:spPr/>
    </dgm:pt>
    <dgm:pt modelId="{958CE127-D3AF-4024-A2BA-51AC3ACCFEDA}" type="pres">
      <dgm:prSet presAssocID="{98BFF831-D50A-49B0-8BD4-77ACEB873FF6}" presName="connTx" presStyleLbl="parChTrans1D2" presStyleIdx="0" presStyleCnt="3"/>
      <dgm:spPr/>
    </dgm:pt>
    <dgm:pt modelId="{2612CFDB-D14E-4481-888F-BE2CF8383FCC}" type="pres">
      <dgm:prSet presAssocID="{6F87852C-9CBD-4A43-931A-857D45599982}" presName="root2" presStyleCnt="0"/>
      <dgm:spPr/>
    </dgm:pt>
    <dgm:pt modelId="{DDA880B7-C484-45FC-AB05-CABC0AFD10A4}" type="pres">
      <dgm:prSet presAssocID="{6F87852C-9CBD-4A43-931A-857D45599982}" presName="LevelTwoTextNode" presStyleLbl="node2" presStyleIdx="0" presStyleCnt="3" custScaleX="102359" custScaleY="114573" custLinFactNeighborX="45298" custLinFactNeighborY="-5788">
        <dgm:presLayoutVars>
          <dgm:chPref val="3"/>
        </dgm:presLayoutVars>
      </dgm:prSet>
      <dgm:spPr/>
    </dgm:pt>
    <dgm:pt modelId="{0A8FC749-5295-4C82-9E9F-496C61BA1E5B}" type="pres">
      <dgm:prSet presAssocID="{6F87852C-9CBD-4A43-931A-857D45599982}" presName="level3hierChild" presStyleCnt="0"/>
      <dgm:spPr/>
    </dgm:pt>
    <dgm:pt modelId="{01DA47E5-4F7F-4075-A4DF-2F91EC4C1DA7}" type="pres">
      <dgm:prSet presAssocID="{A6C20B5D-CB5F-4937-9746-E4B1853FC0E7}" presName="conn2-1" presStyleLbl="parChTrans1D2" presStyleIdx="1" presStyleCnt="3"/>
      <dgm:spPr/>
    </dgm:pt>
    <dgm:pt modelId="{9E67A31B-1CFA-41D5-95C4-6290F019FD2A}" type="pres">
      <dgm:prSet presAssocID="{A6C20B5D-CB5F-4937-9746-E4B1853FC0E7}" presName="connTx" presStyleLbl="parChTrans1D2" presStyleIdx="1" presStyleCnt="3"/>
      <dgm:spPr/>
    </dgm:pt>
    <dgm:pt modelId="{A4EE2095-6B03-4DC8-B4CB-4BBD21A9A961}" type="pres">
      <dgm:prSet presAssocID="{7407B93B-140F-4FBE-AC6E-89FBFDEE3FBF}" presName="root2" presStyleCnt="0"/>
      <dgm:spPr/>
    </dgm:pt>
    <dgm:pt modelId="{2E00DB30-F391-4993-AFDF-6E648B20F9CC}" type="pres">
      <dgm:prSet presAssocID="{7407B93B-140F-4FBE-AC6E-89FBFDEE3FBF}" presName="LevelTwoTextNode" presStyleLbl="node2" presStyleIdx="1" presStyleCnt="3" custScaleX="101029" custScaleY="108448" custLinFactNeighborX="44710" custLinFactNeighborY="-1994">
        <dgm:presLayoutVars>
          <dgm:chPref val="3"/>
        </dgm:presLayoutVars>
      </dgm:prSet>
      <dgm:spPr/>
    </dgm:pt>
    <dgm:pt modelId="{D62985B9-85F8-4418-94E1-65FF8A377027}" type="pres">
      <dgm:prSet presAssocID="{7407B93B-140F-4FBE-AC6E-89FBFDEE3FBF}" presName="level3hierChild" presStyleCnt="0"/>
      <dgm:spPr/>
    </dgm:pt>
    <dgm:pt modelId="{63B2013A-C501-4704-BFF8-E177E69BBD00}" type="pres">
      <dgm:prSet presAssocID="{B20BEE0D-06CF-4D96-90E6-2488C18C94E1}" presName="conn2-1" presStyleLbl="parChTrans1D2" presStyleIdx="2" presStyleCnt="3"/>
      <dgm:spPr/>
    </dgm:pt>
    <dgm:pt modelId="{BD49B334-F0F5-4185-AEB0-E5E0BB6BE882}" type="pres">
      <dgm:prSet presAssocID="{B20BEE0D-06CF-4D96-90E6-2488C18C94E1}" presName="connTx" presStyleLbl="parChTrans1D2" presStyleIdx="2" presStyleCnt="3"/>
      <dgm:spPr/>
    </dgm:pt>
    <dgm:pt modelId="{5EAAD7FB-FC5F-4B3D-9F53-A7EAC10835F1}" type="pres">
      <dgm:prSet presAssocID="{C4818C46-459C-4C9B-BAE2-DBC4C5914599}" presName="root2" presStyleCnt="0"/>
      <dgm:spPr/>
    </dgm:pt>
    <dgm:pt modelId="{4F416DFF-9684-46C9-8416-CDF446904322}" type="pres">
      <dgm:prSet presAssocID="{C4818C46-459C-4C9B-BAE2-DBC4C5914599}" presName="LevelTwoTextNode" presStyleLbl="node2" presStyleIdx="2" presStyleCnt="3" custScaleX="101616" custScaleY="119727" custLinFactNeighborX="45887" custLinFactNeighborY="-1929">
        <dgm:presLayoutVars>
          <dgm:chPref val="3"/>
        </dgm:presLayoutVars>
      </dgm:prSet>
      <dgm:spPr/>
    </dgm:pt>
    <dgm:pt modelId="{F6B21045-DF96-455B-B607-3D57B17B5A6A}" type="pres">
      <dgm:prSet presAssocID="{C4818C46-459C-4C9B-BAE2-DBC4C5914599}" presName="level3hierChild" presStyleCnt="0"/>
      <dgm:spPr/>
    </dgm:pt>
  </dgm:ptLst>
  <dgm:cxnLst>
    <dgm:cxn modelId="{F1808B0C-8B21-4A2F-92B4-88793EA8CF9E}" srcId="{5F591567-7541-4287-B0CB-2DFD59EACD81}" destId="{C4818C46-459C-4C9B-BAE2-DBC4C5914599}" srcOrd="2" destOrd="0" parTransId="{B20BEE0D-06CF-4D96-90E6-2488C18C94E1}" sibTransId="{D3B30FE7-B6AC-44E0-898D-7D34E184C2B9}"/>
    <dgm:cxn modelId="{6C436B0E-373D-4107-8D10-5A6033208F4C}" srcId="{5F591567-7541-4287-B0CB-2DFD59EACD81}" destId="{6F87852C-9CBD-4A43-931A-857D45599982}" srcOrd="0" destOrd="0" parTransId="{98BFF831-D50A-49B0-8BD4-77ACEB873FF6}" sibTransId="{657E23FB-991F-47B8-B87F-CF9B7D0198E7}"/>
    <dgm:cxn modelId="{5087F220-90E6-4CB7-8653-73F5782CC495}" type="presOf" srcId="{98BFF831-D50A-49B0-8BD4-77ACEB873FF6}" destId="{8FC19219-8A6D-4B29-89BD-5B9AF46DEE2D}" srcOrd="0" destOrd="0" presId="urn:microsoft.com/office/officeart/2008/layout/HorizontalMultiLevelHierarchy"/>
    <dgm:cxn modelId="{758B3828-6E93-48E3-9E73-02167EB520FF}" type="presOf" srcId="{A6C20B5D-CB5F-4937-9746-E4B1853FC0E7}" destId="{01DA47E5-4F7F-4075-A4DF-2F91EC4C1DA7}" srcOrd="0" destOrd="0" presId="urn:microsoft.com/office/officeart/2008/layout/HorizontalMultiLevelHierarchy"/>
    <dgm:cxn modelId="{E465B331-48EF-4163-923D-2A0029A56719}" type="presOf" srcId="{B20BEE0D-06CF-4D96-90E6-2488C18C94E1}" destId="{BD49B334-F0F5-4185-AEB0-E5E0BB6BE882}" srcOrd="1" destOrd="0" presId="urn:microsoft.com/office/officeart/2008/layout/HorizontalMultiLevelHierarchy"/>
    <dgm:cxn modelId="{BFE4F932-EF3D-4862-829D-4FA94B6EE642}" type="presOf" srcId="{A6C20B5D-CB5F-4937-9746-E4B1853FC0E7}" destId="{9E67A31B-1CFA-41D5-95C4-6290F019FD2A}" srcOrd="1" destOrd="0" presId="urn:microsoft.com/office/officeart/2008/layout/HorizontalMultiLevelHierarchy"/>
    <dgm:cxn modelId="{567E563E-19F1-4727-B693-596B835D833A}" type="presOf" srcId="{98BFF831-D50A-49B0-8BD4-77ACEB873FF6}" destId="{958CE127-D3AF-4024-A2BA-51AC3ACCFEDA}" srcOrd="1" destOrd="0" presId="urn:microsoft.com/office/officeart/2008/layout/HorizontalMultiLevelHierarchy"/>
    <dgm:cxn modelId="{3A775869-B736-45D0-B8C8-602CA95D3647}" type="presOf" srcId="{6F87852C-9CBD-4A43-931A-857D45599982}" destId="{DDA880B7-C484-45FC-AB05-CABC0AFD10A4}" srcOrd="0" destOrd="0" presId="urn:microsoft.com/office/officeart/2008/layout/HorizontalMultiLevelHierarchy"/>
    <dgm:cxn modelId="{7711B66E-42F4-42D2-A32B-172711ED7D1D}" srcId="{5F591567-7541-4287-B0CB-2DFD59EACD81}" destId="{7407B93B-140F-4FBE-AC6E-89FBFDEE3FBF}" srcOrd="1" destOrd="0" parTransId="{A6C20B5D-CB5F-4937-9746-E4B1853FC0E7}" sibTransId="{4241984D-7230-443E-A245-3466886B89D6}"/>
    <dgm:cxn modelId="{7E2563CA-BD4E-4D82-8F8A-EE9C44164623}" srcId="{5E1E98AA-1988-4EE3-BFBA-76008EAE69B3}" destId="{5F591567-7541-4287-B0CB-2DFD59EACD81}" srcOrd="0" destOrd="0" parTransId="{E24F934F-9DC0-42A2-BB35-452950F29597}" sibTransId="{E06BB1F7-5DF3-486A-AB34-DB1B8C85C23F}"/>
    <dgm:cxn modelId="{7B4756D9-1222-47BF-8934-6E174866297A}" type="presOf" srcId="{7407B93B-140F-4FBE-AC6E-89FBFDEE3FBF}" destId="{2E00DB30-F391-4993-AFDF-6E648B20F9CC}" srcOrd="0" destOrd="0" presId="urn:microsoft.com/office/officeart/2008/layout/HorizontalMultiLevelHierarchy"/>
    <dgm:cxn modelId="{7FA62EEC-F001-4EE1-AE81-D480F3E6B0DC}" type="presOf" srcId="{B20BEE0D-06CF-4D96-90E6-2488C18C94E1}" destId="{63B2013A-C501-4704-BFF8-E177E69BBD00}" srcOrd="0" destOrd="0" presId="urn:microsoft.com/office/officeart/2008/layout/HorizontalMultiLevelHierarchy"/>
    <dgm:cxn modelId="{200006F6-886C-4C91-B03E-1D809B00C7EB}" type="presOf" srcId="{5E1E98AA-1988-4EE3-BFBA-76008EAE69B3}" destId="{BA3CD8DF-8979-4131-8644-FA0B0BA4EBF0}" srcOrd="0" destOrd="0" presId="urn:microsoft.com/office/officeart/2008/layout/HorizontalMultiLevelHierarchy"/>
    <dgm:cxn modelId="{3D66D6F8-6030-4AAF-ABA1-DF8189E7E958}" type="presOf" srcId="{C4818C46-459C-4C9B-BAE2-DBC4C5914599}" destId="{4F416DFF-9684-46C9-8416-CDF446904322}" srcOrd="0" destOrd="0" presId="urn:microsoft.com/office/officeart/2008/layout/HorizontalMultiLevelHierarchy"/>
    <dgm:cxn modelId="{1B70DDFB-9DF8-4CF7-A1D4-1095256E035B}" type="presOf" srcId="{5F591567-7541-4287-B0CB-2DFD59EACD81}" destId="{221CDDEA-DA68-45B7-AAB6-FF642742C804}" srcOrd="0" destOrd="0" presId="urn:microsoft.com/office/officeart/2008/layout/HorizontalMultiLevelHierarchy"/>
    <dgm:cxn modelId="{7DA5F2AB-1B06-43A6-8091-91357A43C5DE}" type="presParOf" srcId="{BA3CD8DF-8979-4131-8644-FA0B0BA4EBF0}" destId="{E560BB9C-2901-4004-A18A-18BF2A5DA025}" srcOrd="0" destOrd="0" presId="urn:microsoft.com/office/officeart/2008/layout/HorizontalMultiLevelHierarchy"/>
    <dgm:cxn modelId="{26D19EB2-1429-4363-BBC7-3FEDCD85170A}" type="presParOf" srcId="{E560BB9C-2901-4004-A18A-18BF2A5DA025}" destId="{221CDDEA-DA68-45B7-AAB6-FF642742C804}" srcOrd="0" destOrd="0" presId="urn:microsoft.com/office/officeart/2008/layout/HorizontalMultiLevelHierarchy"/>
    <dgm:cxn modelId="{20C4AA1C-8853-400E-8653-A201B50C4D82}" type="presParOf" srcId="{E560BB9C-2901-4004-A18A-18BF2A5DA025}" destId="{CCA36243-A929-4C18-8478-38E6D7C2BE19}" srcOrd="1" destOrd="0" presId="urn:microsoft.com/office/officeart/2008/layout/HorizontalMultiLevelHierarchy"/>
    <dgm:cxn modelId="{CE2D0A7B-17F4-441F-8049-A8DDBD442C17}" type="presParOf" srcId="{CCA36243-A929-4C18-8478-38E6D7C2BE19}" destId="{8FC19219-8A6D-4B29-89BD-5B9AF46DEE2D}" srcOrd="0" destOrd="0" presId="urn:microsoft.com/office/officeart/2008/layout/HorizontalMultiLevelHierarchy"/>
    <dgm:cxn modelId="{1C291DAC-C2D8-40F5-9718-FED8A0B4FF00}" type="presParOf" srcId="{8FC19219-8A6D-4B29-89BD-5B9AF46DEE2D}" destId="{958CE127-D3AF-4024-A2BA-51AC3ACCFEDA}" srcOrd="0" destOrd="0" presId="urn:microsoft.com/office/officeart/2008/layout/HorizontalMultiLevelHierarchy"/>
    <dgm:cxn modelId="{AF0FD4D7-0CEB-4E96-ACA9-516E55630C89}" type="presParOf" srcId="{CCA36243-A929-4C18-8478-38E6D7C2BE19}" destId="{2612CFDB-D14E-4481-888F-BE2CF8383FCC}" srcOrd="1" destOrd="0" presId="urn:microsoft.com/office/officeart/2008/layout/HorizontalMultiLevelHierarchy"/>
    <dgm:cxn modelId="{5856959C-B6F6-496A-A05B-157CC3EE1B59}" type="presParOf" srcId="{2612CFDB-D14E-4481-888F-BE2CF8383FCC}" destId="{DDA880B7-C484-45FC-AB05-CABC0AFD10A4}" srcOrd="0" destOrd="0" presId="urn:microsoft.com/office/officeart/2008/layout/HorizontalMultiLevelHierarchy"/>
    <dgm:cxn modelId="{3719EF41-39BB-4ECE-8D30-02E423B216EC}" type="presParOf" srcId="{2612CFDB-D14E-4481-888F-BE2CF8383FCC}" destId="{0A8FC749-5295-4C82-9E9F-496C61BA1E5B}" srcOrd="1" destOrd="0" presId="urn:microsoft.com/office/officeart/2008/layout/HorizontalMultiLevelHierarchy"/>
    <dgm:cxn modelId="{A54F18DE-8B10-42A6-A1BF-35BF9891DE96}" type="presParOf" srcId="{CCA36243-A929-4C18-8478-38E6D7C2BE19}" destId="{01DA47E5-4F7F-4075-A4DF-2F91EC4C1DA7}" srcOrd="2" destOrd="0" presId="urn:microsoft.com/office/officeart/2008/layout/HorizontalMultiLevelHierarchy"/>
    <dgm:cxn modelId="{E11BD87B-23F0-42B7-9CDE-AA3CDC9F7D94}" type="presParOf" srcId="{01DA47E5-4F7F-4075-A4DF-2F91EC4C1DA7}" destId="{9E67A31B-1CFA-41D5-95C4-6290F019FD2A}" srcOrd="0" destOrd="0" presId="urn:microsoft.com/office/officeart/2008/layout/HorizontalMultiLevelHierarchy"/>
    <dgm:cxn modelId="{77968C86-94D2-4D02-A039-66C3D1067C08}" type="presParOf" srcId="{CCA36243-A929-4C18-8478-38E6D7C2BE19}" destId="{A4EE2095-6B03-4DC8-B4CB-4BBD21A9A961}" srcOrd="3" destOrd="0" presId="urn:microsoft.com/office/officeart/2008/layout/HorizontalMultiLevelHierarchy"/>
    <dgm:cxn modelId="{074CDB94-4B13-4EF4-BAC1-363912E85942}" type="presParOf" srcId="{A4EE2095-6B03-4DC8-B4CB-4BBD21A9A961}" destId="{2E00DB30-F391-4993-AFDF-6E648B20F9CC}" srcOrd="0" destOrd="0" presId="urn:microsoft.com/office/officeart/2008/layout/HorizontalMultiLevelHierarchy"/>
    <dgm:cxn modelId="{807C2B16-3132-4F9C-B469-9D03DFCD05CE}" type="presParOf" srcId="{A4EE2095-6B03-4DC8-B4CB-4BBD21A9A961}" destId="{D62985B9-85F8-4418-94E1-65FF8A377027}" srcOrd="1" destOrd="0" presId="urn:microsoft.com/office/officeart/2008/layout/HorizontalMultiLevelHierarchy"/>
    <dgm:cxn modelId="{A0A34029-7FFF-4698-8C34-E6374C8FEB03}" type="presParOf" srcId="{CCA36243-A929-4C18-8478-38E6D7C2BE19}" destId="{63B2013A-C501-4704-BFF8-E177E69BBD00}" srcOrd="4" destOrd="0" presId="urn:microsoft.com/office/officeart/2008/layout/HorizontalMultiLevelHierarchy"/>
    <dgm:cxn modelId="{D827CB5D-85E4-49EF-8A30-ED3D6246039C}" type="presParOf" srcId="{63B2013A-C501-4704-BFF8-E177E69BBD00}" destId="{BD49B334-F0F5-4185-AEB0-E5E0BB6BE882}" srcOrd="0" destOrd="0" presId="urn:microsoft.com/office/officeart/2008/layout/HorizontalMultiLevelHierarchy"/>
    <dgm:cxn modelId="{68F4A49F-391A-43BB-94C0-01EC106111BC}" type="presParOf" srcId="{CCA36243-A929-4C18-8478-38E6D7C2BE19}" destId="{5EAAD7FB-FC5F-4B3D-9F53-A7EAC10835F1}" srcOrd="5" destOrd="0" presId="urn:microsoft.com/office/officeart/2008/layout/HorizontalMultiLevelHierarchy"/>
    <dgm:cxn modelId="{06D13470-2965-4540-A23F-BBE463CD6F8D}" type="presParOf" srcId="{5EAAD7FB-FC5F-4B3D-9F53-A7EAC10835F1}" destId="{4F416DFF-9684-46C9-8416-CDF446904322}" srcOrd="0" destOrd="0" presId="urn:microsoft.com/office/officeart/2008/layout/HorizontalMultiLevelHierarchy"/>
    <dgm:cxn modelId="{34FB74B2-6F00-472F-AFB2-2B61F3EFE4F6}" type="presParOf" srcId="{5EAAD7FB-FC5F-4B3D-9F53-A7EAC10835F1}" destId="{F6B21045-DF96-455B-B607-3D57B17B5A6A}" srcOrd="1" destOrd="0" presId="urn:microsoft.com/office/officeart/2008/layout/HorizontalMultiLevelHierarchy"/>
  </dgm:cxnLst>
  <dgm:bg>
    <a:noFill/>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013A-C501-4704-BFF8-E177E69BBD00}">
      <dsp:nvSpPr>
        <dsp:cNvPr id="0" name=""/>
        <dsp:cNvSpPr/>
      </dsp:nvSpPr>
      <dsp:spPr>
        <a:xfrm>
          <a:off x="2717159" y="2563371"/>
          <a:ext cx="3452557" cy="1280217"/>
        </a:xfrm>
        <a:custGeom>
          <a:avLst/>
          <a:gdLst/>
          <a:ahLst/>
          <a:cxnLst/>
          <a:rect l="0" t="0" r="0" b="0"/>
          <a:pathLst>
            <a:path>
              <a:moveTo>
                <a:pt x="0" y="0"/>
              </a:moveTo>
              <a:lnTo>
                <a:pt x="1726278" y="0"/>
              </a:lnTo>
              <a:lnTo>
                <a:pt x="1726278" y="1280217"/>
              </a:lnTo>
              <a:lnTo>
                <a:pt x="3452557" y="1280217"/>
              </a:lnTo>
            </a:path>
          </a:pathLst>
        </a:cu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77850">
            <a:lnSpc>
              <a:spcPct val="90000"/>
            </a:lnSpc>
            <a:spcBef>
              <a:spcPct val="0"/>
            </a:spcBef>
            <a:spcAft>
              <a:spcPct val="35000"/>
            </a:spcAft>
            <a:buNone/>
          </a:pPr>
          <a:endParaRPr lang="en-US" sz="1300" kern="1200">
            <a:solidFill>
              <a:schemeClr val="bg1"/>
            </a:solidFill>
          </a:endParaRPr>
        </a:p>
      </dsp:txBody>
      <dsp:txXfrm>
        <a:off x="4351380" y="3111423"/>
        <a:ext cx="184113" cy="184113"/>
      </dsp:txXfrm>
    </dsp:sp>
    <dsp:sp modelId="{01DA47E5-4F7F-4075-A4DF-2F91EC4C1DA7}">
      <dsp:nvSpPr>
        <dsp:cNvPr id="0" name=""/>
        <dsp:cNvSpPr/>
      </dsp:nvSpPr>
      <dsp:spPr>
        <a:xfrm>
          <a:off x="2717159" y="2454894"/>
          <a:ext cx="3415298" cy="91440"/>
        </a:xfrm>
        <a:custGeom>
          <a:avLst/>
          <a:gdLst/>
          <a:ahLst/>
          <a:cxnLst/>
          <a:rect l="0" t="0" r="0" b="0"/>
          <a:pathLst>
            <a:path>
              <a:moveTo>
                <a:pt x="0" y="108477"/>
              </a:moveTo>
              <a:lnTo>
                <a:pt x="1707649" y="108477"/>
              </a:lnTo>
              <a:lnTo>
                <a:pt x="1707649" y="45720"/>
              </a:lnTo>
              <a:lnTo>
                <a:pt x="3415298" y="45720"/>
              </a:lnTo>
            </a:path>
          </a:pathLst>
        </a:cu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solidFill>
              <a:schemeClr val="bg1"/>
            </a:solidFill>
          </a:endParaRPr>
        </a:p>
      </dsp:txBody>
      <dsp:txXfrm>
        <a:off x="4339411" y="2415217"/>
        <a:ext cx="170793" cy="170793"/>
      </dsp:txXfrm>
    </dsp:sp>
    <dsp:sp modelId="{8FC19219-8A6D-4B29-89BD-5B9AF46DEE2D}">
      <dsp:nvSpPr>
        <dsp:cNvPr id="0" name=""/>
        <dsp:cNvSpPr/>
      </dsp:nvSpPr>
      <dsp:spPr>
        <a:xfrm>
          <a:off x="2717159" y="1146522"/>
          <a:ext cx="3433912" cy="1416849"/>
        </a:xfrm>
        <a:custGeom>
          <a:avLst/>
          <a:gdLst/>
          <a:ahLst/>
          <a:cxnLst/>
          <a:rect l="0" t="0" r="0" b="0"/>
          <a:pathLst>
            <a:path>
              <a:moveTo>
                <a:pt x="0" y="1416849"/>
              </a:moveTo>
              <a:lnTo>
                <a:pt x="1716956" y="1416849"/>
              </a:lnTo>
              <a:lnTo>
                <a:pt x="1716956" y="0"/>
              </a:lnTo>
              <a:lnTo>
                <a:pt x="3433912" y="0"/>
              </a:lnTo>
            </a:path>
          </a:pathLst>
        </a:cu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77850">
            <a:lnSpc>
              <a:spcPct val="90000"/>
            </a:lnSpc>
            <a:spcBef>
              <a:spcPct val="0"/>
            </a:spcBef>
            <a:spcAft>
              <a:spcPct val="35000"/>
            </a:spcAft>
            <a:buNone/>
          </a:pPr>
          <a:endParaRPr lang="en-US" sz="1300" kern="1200">
            <a:solidFill>
              <a:schemeClr val="bg1"/>
            </a:solidFill>
          </a:endParaRPr>
        </a:p>
      </dsp:txBody>
      <dsp:txXfrm>
        <a:off x="4341246" y="1762078"/>
        <a:ext cx="185736" cy="185736"/>
      </dsp:txXfrm>
    </dsp:sp>
    <dsp:sp modelId="{221CDDEA-DA68-45B7-AAB6-FF642742C804}">
      <dsp:nvSpPr>
        <dsp:cNvPr id="0" name=""/>
        <dsp:cNvSpPr/>
      </dsp:nvSpPr>
      <dsp:spPr>
        <a:xfrm>
          <a:off x="0" y="1900042"/>
          <a:ext cx="4107659" cy="1326659"/>
        </a:xfrm>
        <a:prstGeom prst="rect">
          <a:avLst/>
        </a:prstGeom>
        <a:solidFill>
          <a:srgbClr val="92D05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bg1"/>
              </a:solidFill>
            </a:rPr>
            <a:t>MODULE I. A BOY OR A GIRL,  DOES IT REALLY MATTER</a:t>
          </a:r>
          <a:endParaRPr lang="en-US" sz="2400" b="1" kern="1200" dirty="0">
            <a:solidFill>
              <a:schemeClr val="bg1"/>
            </a:solidFill>
          </a:endParaRPr>
        </a:p>
      </dsp:txBody>
      <dsp:txXfrm>
        <a:off x="0" y="1900042"/>
        <a:ext cx="4107659" cy="1326659"/>
      </dsp:txXfrm>
    </dsp:sp>
    <dsp:sp modelId="{DDA880B7-C484-45FC-AB05-CABC0AFD10A4}">
      <dsp:nvSpPr>
        <dsp:cNvPr id="0" name=""/>
        <dsp:cNvSpPr/>
      </dsp:nvSpPr>
      <dsp:spPr>
        <a:xfrm>
          <a:off x="6151071" y="593645"/>
          <a:ext cx="3240235" cy="1105755"/>
        </a:xfrm>
        <a:prstGeom prst="rect">
          <a:avLst/>
        </a:prstGeom>
        <a:solidFill>
          <a:srgbClr val="FACD8B"/>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bg1"/>
              </a:solidFill>
            </a:rPr>
            <a:t>MODULE II. START BEFORE FIVE</a:t>
          </a:r>
          <a:endParaRPr lang="en-US" sz="2400" b="1" kern="1200" dirty="0">
            <a:solidFill>
              <a:schemeClr val="bg1"/>
            </a:solidFill>
          </a:endParaRPr>
        </a:p>
      </dsp:txBody>
      <dsp:txXfrm>
        <a:off x="6151071" y="593645"/>
        <a:ext cx="3240235" cy="1105755"/>
      </dsp:txXfrm>
    </dsp:sp>
    <dsp:sp modelId="{2E00DB30-F391-4993-AFDF-6E648B20F9CC}">
      <dsp:nvSpPr>
        <dsp:cNvPr id="0" name=""/>
        <dsp:cNvSpPr/>
      </dsp:nvSpPr>
      <dsp:spPr>
        <a:xfrm>
          <a:off x="6132457" y="1977293"/>
          <a:ext cx="3198133" cy="1046642"/>
        </a:xfrm>
        <a:prstGeom prst="rect">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bg1"/>
              </a:solidFill>
            </a:rPr>
            <a:t>MODULE III. BE WHO YOU ARE</a:t>
          </a:r>
          <a:endParaRPr lang="en-US" sz="2400" b="1" kern="1200" dirty="0">
            <a:solidFill>
              <a:schemeClr val="bg1"/>
            </a:solidFill>
          </a:endParaRPr>
        </a:p>
      </dsp:txBody>
      <dsp:txXfrm>
        <a:off x="6132457" y="1977293"/>
        <a:ext cx="3198133" cy="1046642"/>
      </dsp:txXfrm>
    </dsp:sp>
    <dsp:sp modelId="{4F416DFF-9684-46C9-8416-CDF446904322}">
      <dsp:nvSpPr>
        <dsp:cNvPr id="0" name=""/>
        <dsp:cNvSpPr/>
      </dsp:nvSpPr>
      <dsp:spPr>
        <a:xfrm>
          <a:off x="6169716" y="3265840"/>
          <a:ext cx="3216715" cy="1155496"/>
        </a:xfrm>
        <a:prstGeom prst="rect">
          <a:avLst/>
        </a:prstGeom>
        <a:solidFill>
          <a:srgbClr val="0078A2"/>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bg1"/>
              </a:solidFill>
            </a:rPr>
            <a:t>MODULE IV. STRONG, INDEPENDENT AND RESPONSIBLE </a:t>
          </a:r>
          <a:endParaRPr lang="en-US" sz="2400" b="1" kern="1200" dirty="0">
            <a:solidFill>
              <a:schemeClr val="bg1"/>
            </a:solidFill>
          </a:endParaRPr>
        </a:p>
      </dsp:txBody>
      <dsp:txXfrm>
        <a:off x="6169716" y="3265840"/>
        <a:ext cx="3216715" cy="1155496"/>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9999AA-0355-419B-A719-C33F535F9A06}" type="datetimeFigureOut">
              <a:rPr lang="en-US" smtClean="0"/>
              <a:t>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15C1FA-C9CE-4219-A833-90F07A8DC982}" type="slidenum">
              <a:rPr lang="en-US" smtClean="0"/>
              <a:t>‹#›</a:t>
            </a:fld>
            <a:endParaRPr lang="en-US"/>
          </a:p>
        </p:txBody>
      </p:sp>
    </p:spTree>
    <p:extLst>
      <p:ext uri="{BB962C8B-B14F-4D97-AF65-F5344CB8AC3E}">
        <p14:creationId xmlns:p14="http://schemas.microsoft.com/office/powerpoint/2010/main" val="576096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a:solidFill>
                  <a:srgbClr val="000000"/>
                </a:solidFill>
                <a:effectLst/>
                <a:latin typeface="Calibri" panose="020F0502020204030204" pitchFamily="34" charset="0"/>
              </a:rPr>
              <a:t>Design of this module provides a basis over the critical issues connected with gender and gender equality, positive gender socialization and role of parents as agents of socialization, intergenerational dynamics, father involvement in care and holistic child development, and gender transformative effects of </a:t>
            </a:r>
            <a:r>
              <a:rPr lang="en-GB" sz="1200" b="0" i="0" u="sng">
                <a:solidFill>
                  <a:srgbClr val="D13438"/>
                </a:solidFill>
                <a:effectLst/>
                <a:latin typeface="Calibri" panose="020F0502020204030204" pitchFamily="34" charset="0"/>
              </a:rPr>
              <a:t>gender transformative</a:t>
            </a:r>
            <a:r>
              <a:rPr lang="en-GB" sz="1200" b="0" i="0">
                <a:solidFill>
                  <a:srgbClr val="000000"/>
                </a:solidFill>
                <a:effectLst/>
                <a:latin typeface="Calibri" panose="020F0502020204030204" pitchFamily="34" charset="0"/>
              </a:rPr>
              <a:t> parenting as well as guidance for frontline workers promoting gender equality and </a:t>
            </a:r>
            <a:r>
              <a:rPr lang="en-GB" sz="1200" b="0" i="0" u="sng">
                <a:solidFill>
                  <a:srgbClr val="D13438"/>
                </a:solidFill>
                <a:effectLst/>
                <a:latin typeface="Calibri" panose="020F0502020204030204" pitchFamily="34" charset="0"/>
              </a:rPr>
              <a:t>gender </a:t>
            </a:r>
            <a:r>
              <a:rPr lang="en-GB" sz="1200" b="0" i="0" u="sng" err="1">
                <a:solidFill>
                  <a:srgbClr val="D13438"/>
                </a:solidFill>
                <a:effectLst/>
                <a:latin typeface="Calibri" panose="020F0502020204030204" pitchFamily="34" charset="0"/>
              </a:rPr>
              <a:t>transformative</a:t>
            </a:r>
            <a:r>
              <a:rPr lang="en-GB" sz="1200" b="0" i="0" err="1">
                <a:solidFill>
                  <a:srgbClr val="000000"/>
                </a:solidFill>
                <a:effectLst/>
                <a:latin typeface="Calibri" panose="020F0502020204030204" pitchFamily="34" charset="0"/>
              </a:rPr>
              <a:t>ness</a:t>
            </a:r>
            <a:r>
              <a:rPr lang="en-GB" sz="1200" b="0" i="0">
                <a:solidFill>
                  <a:srgbClr val="000000"/>
                </a:solidFill>
                <a:effectLst/>
                <a:latin typeface="Calibri" panose="020F0502020204030204" pitchFamily="34" charset="0"/>
              </a:rPr>
              <a:t> in their practice and supporting parents for positive gender socialization. It also provides practical supportive content such as reflections and questions over videos, case studies, info boxes to encourage engagement, think and reflect exercises and self-assessment activities. </a:t>
            </a:r>
            <a:endParaRPr lang="en-GB"/>
          </a:p>
          <a:p>
            <a:endParaRPr lang="en-GB"/>
          </a:p>
        </p:txBody>
      </p:sp>
      <p:sp>
        <p:nvSpPr>
          <p:cNvPr id="4" name="Slide Number Placeholder 3"/>
          <p:cNvSpPr>
            <a:spLocks noGrp="1"/>
          </p:cNvSpPr>
          <p:nvPr>
            <p:ph type="sldNum" sz="quarter" idx="5"/>
          </p:nvPr>
        </p:nvSpPr>
        <p:spPr/>
        <p:txBody>
          <a:bodyPr/>
          <a:lstStyle/>
          <a:p>
            <a:fld id="{541F3C56-442E-44B4-9633-EAE330945B56}" type="slidenum">
              <a:rPr lang="en-US" smtClean="0"/>
              <a:t>8</a:t>
            </a:fld>
            <a:endParaRPr lang="en-US"/>
          </a:p>
        </p:txBody>
      </p:sp>
    </p:spTree>
    <p:extLst>
      <p:ext uri="{BB962C8B-B14F-4D97-AF65-F5344CB8AC3E}">
        <p14:creationId xmlns:p14="http://schemas.microsoft.com/office/powerpoint/2010/main" val="370817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41F3C56-442E-44B4-9633-EAE330945B56}" type="slidenum">
              <a:rPr lang="en-US" smtClean="0"/>
              <a:t>9</a:t>
            </a:fld>
            <a:endParaRPr lang="en-US"/>
          </a:p>
        </p:txBody>
      </p:sp>
    </p:spTree>
    <p:extLst>
      <p:ext uri="{BB962C8B-B14F-4D97-AF65-F5344CB8AC3E}">
        <p14:creationId xmlns:p14="http://schemas.microsoft.com/office/powerpoint/2010/main" val="479113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AB8E5-C747-BD96-73B1-BE23A38934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509B7C-C1CA-D8EE-6C7B-ED3B70E338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F4BC3FA-4EFC-127A-FF2F-D835C8C2EACA}"/>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B726F58A-A672-B214-99FA-C6C30E04C2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D32429-0B41-5A28-476F-AABD8110BAE3}"/>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1909461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B47F2-DBC3-41FD-FD9F-253F950A69E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4520CB2-2586-093E-D091-C317C3C67C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C503DC-44DD-4824-D191-92FF93512F63}"/>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13829D1D-E844-4D38-D28C-2A3F545E8B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203A3-103F-EB15-2DCB-0090DA7BA599}"/>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1256955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D1F18-7BCB-3583-1FE2-DB4EDDFB9C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809AEF9-117D-42EF-45D5-98BAE35130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DE1878-8FA3-9C44-3D25-AD2C476E9EB6}"/>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49C91A86-BF20-F6CA-4E33-E0121EC04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1737A7-0780-9E3E-1F23-039E81A71A91}"/>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153622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96213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28260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313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34523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9313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16341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20903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57226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E0097-8D4F-9F3D-9F3B-047A56C992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9870F-F21A-B3BA-AF29-6AEDC4E7FD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E95BA7-B56D-2168-1F9E-07F109B3C1BD}"/>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BFE8CBE6-3EF9-2A2B-7AAB-A35649CAD8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58B40D-A74B-BF5B-BA95-5D130569BA22}"/>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3995963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11678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90870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39944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30DA-1E1A-2E27-AD75-53041445E0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B7254F0-11C8-8591-A238-3DA6E7C294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A74172-5D40-0B0D-7A65-55A319181B6D}"/>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71FA4C4A-0DF7-75B2-A0C6-92F833D56D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76054E-5070-D62C-1E95-ECEE04092F6F}"/>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3225446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CE890-A37E-995D-27E4-4F348921CF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7D3EE5-17EF-3C69-8243-E9BDC012B8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ECC3E0-7A6E-F9A9-4127-AA8213DFEF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F09A95-BA5F-0026-1DF8-935DE082BEFF}"/>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6" name="Footer Placeholder 5">
            <a:extLst>
              <a:ext uri="{FF2B5EF4-FFF2-40B4-BE49-F238E27FC236}">
                <a16:creationId xmlns:a16="http://schemas.microsoft.com/office/drawing/2014/main" id="{5F21E5B3-3531-93C4-34ED-11AE2FEA5F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481A92-3A5A-622A-E5CB-35CAE75FA64A}"/>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3773827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624F5-3657-F87C-7B87-EA5FBA91C72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F38803-71B8-3826-36FD-8D1F2C49F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F1BA29-09FE-2E0B-D9CE-2754D1FF16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C1D7C1-A93D-2841-679C-27786EB2D1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B6F0CC-D46B-D1AD-1F9F-DA8AFD5C5B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0E97C4-E20C-E701-3CCD-B93C513BF80A}"/>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8" name="Footer Placeholder 7">
            <a:extLst>
              <a:ext uri="{FF2B5EF4-FFF2-40B4-BE49-F238E27FC236}">
                <a16:creationId xmlns:a16="http://schemas.microsoft.com/office/drawing/2014/main" id="{82197AE1-10FE-68F3-E90C-29EF73781F5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8C95EF-9DED-F1D2-D91D-0BF86133BF88}"/>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55396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AC60-BFBB-B980-E774-9643C87F84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950C79-F971-4208-797D-CEF95B69C31E}"/>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4" name="Footer Placeholder 3">
            <a:extLst>
              <a:ext uri="{FF2B5EF4-FFF2-40B4-BE49-F238E27FC236}">
                <a16:creationId xmlns:a16="http://schemas.microsoft.com/office/drawing/2014/main" id="{58E6EE84-F747-DAB1-6920-F744AEB2C89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8F8718A-973C-6E58-7693-AF7308B2F5C8}"/>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507463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57156A-4281-3562-8B1E-A25DFD9EF8B4}"/>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3" name="Footer Placeholder 2">
            <a:extLst>
              <a:ext uri="{FF2B5EF4-FFF2-40B4-BE49-F238E27FC236}">
                <a16:creationId xmlns:a16="http://schemas.microsoft.com/office/drawing/2014/main" id="{BC3DADAB-3C35-2976-D900-50F10C277E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5D6207-7068-B3F8-2CBC-D4C133C41336}"/>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3231229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C52F2-3DC4-EF35-6448-E9BF5631F7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0D5BBC-ED20-4718-D910-807EF01934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92DFBB-17CD-DCA6-D773-B8335E4641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8066A4-B401-428F-2B1B-34AC3E6A9BD8}"/>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6" name="Footer Placeholder 5">
            <a:extLst>
              <a:ext uri="{FF2B5EF4-FFF2-40B4-BE49-F238E27FC236}">
                <a16:creationId xmlns:a16="http://schemas.microsoft.com/office/drawing/2014/main" id="{33A53822-B9FD-E92E-FA0C-0296B7A1FC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E27A10-F04E-20A6-87C5-B4D62EB07A21}"/>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1456512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BF8A1-3AFF-8362-6F0D-E3FEF87A28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65AC64-1911-BEC6-BC09-B47C5C9F57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EF2B7B-33AC-F938-9334-0DFD55313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3FA0F8-D220-626F-C775-DFDB45379AB3}"/>
              </a:ext>
            </a:extLst>
          </p:cNvPr>
          <p:cNvSpPr>
            <a:spLocks noGrp="1"/>
          </p:cNvSpPr>
          <p:nvPr>
            <p:ph type="dt" sz="half" idx="10"/>
          </p:nvPr>
        </p:nvSpPr>
        <p:spPr/>
        <p:txBody>
          <a:bodyPr/>
          <a:lstStyle/>
          <a:p>
            <a:fld id="{B6A972A1-22A4-4AEB-9C00-1321DED671A1}" type="datetimeFigureOut">
              <a:rPr lang="en-US" smtClean="0"/>
              <a:t>2/7/2023</a:t>
            </a:fld>
            <a:endParaRPr lang="en-US"/>
          </a:p>
        </p:txBody>
      </p:sp>
      <p:sp>
        <p:nvSpPr>
          <p:cNvPr id="6" name="Footer Placeholder 5">
            <a:extLst>
              <a:ext uri="{FF2B5EF4-FFF2-40B4-BE49-F238E27FC236}">
                <a16:creationId xmlns:a16="http://schemas.microsoft.com/office/drawing/2014/main" id="{EEBB4A6F-200A-0201-0A98-C9BB10B9B4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BEADDE-D686-929A-9E90-6642CF74BBF5}"/>
              </a:ext>
            </a:extLst>
          </p:cNvPr>
          <p:cNvSpPr>
            <a:spLocks noGrp="1"/>
          </p:cNvSpPr>
          <p:nvPr>
            <p:ph type="sldNum" sz="quarter" idx="12"/>
          </p:nvPr>
        </p:nvSpPr>
        <p:spPr/>
        <p:txBody>
          <a:bodyPr/>
          <a:lstStyle/>
          <a:p>
            <a:fld id="{7149F181-72B8-42A7-9AAD-9B787542B637}" type="slidenum">
              <a:rPr lang="en-US" smtClean="0"/>
              <a:t>‹#›</a:t>
            </a:fld>
            <a:endParaRPr lang="en-US"/>
          </a:p>
        </p:txBody>
      </p:sp>
    </p:spTree>
    <p:extLst>
      <p:ext uri="{BB962C8B-B14F-4D97-AF65-F5344CB8AC3E}">
        <p14:creationId xmlns:p14="http://schemas.microsoft.com/office/powerpoint/2010/main" val="2794843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A03F37-647E-4CD1-BE14-F21F34FB3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66F3EB-C5B8-88E0-5BE9-0EC48436B1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0AD395-350D-ED37-88C2-3811EC7184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A972A1-22A4-4AEB-9C00-1321DED671A1}" type="datetimeFigureOut">
              <a:rPr lang="en-US" smtClean="0"/>
              <a:t>2/7/2023</a:t>
            </a:fld>
            <a:endParaRPr lang="en-US"/>
          </a:p>
        </p:txBody>
      </p:sp>
      <p:sp>
        <p:nvSpPr>
          <p:cNvPr id="5" name="Footer Placeholder 4">
            <a:extLst>
              <a:ext uri="{FF2B5EF4-FFF2-40B4-BE49-F238E27FC236}">
                <a16:creationId xmlns:a16="http://schemas.microsoft.com/office/drawing/2014/main" id="{462D45CD-F65D-570D-5084-E38DC1B622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5AC45C-9547-C1B1-0FF3-1D3ABA0010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9F181-72B8-42A7-9AAD-9B787542B637}" type="slidenum">
              <a:rPr lang="en-US" smtClean="0"/>
              <a:t>‹#›</a:t>
            </a:fld>
            <a:endParaRPr lang="en-US"/>
          </a:p>
        </p:txBody>
      </p:sp>
    </p:spTree>
    <p:extLst>
      <p:ext uri="{BB962C8B-B14F-4D97-AF65-F5344CB8AC3E}">
        <p14:creationId xmlns:p14="http://schemas.microsoft.com/office/powerpoint/2010/main" val="1581968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3887276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18/10/relationships/comments" Target="../comments/modernComment_250_4AA14FE8.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C73FB-705E-D4CC-5BE4-5BB59B606112}"/>
              </a:ext>
            </a:extLst>
          </p:cNvPr>
          <p:cNvSpPr>
            <a:spLocks noGrp="1"/>
          </p:cNvSpPr>
          <p:nvPr>
            <p:ph type="title"/>
          </p:nvPr>
        </p:nvSpPr>
        <p:spPr>
          <a:xfrm>
            <a:off x="6934507" y="1576878"/>
            <a:ext cx="5009231" cy="2889114"/>
          </a:xfrm>
        </p:spPr>
        <p:txBody>
          <a:bodyPr vert="horz" lIns="91440" tIns="45720" rIns="91440" bIns="45720" rtlCol="0" anchor="b">
            <a:normAutofit/>
          </a:bodyPr>
          <a:lstStyle/>
          <a:p>
            <a:pPr marL="0" marR="0" indent="0" algn="ctr">
              <a:lnSpc>
                <a:spcPct val="106000"/>
              </a:lnSpc>
              <a:spcBef>
                <a:spcPts val="0"/>
              </a:spcBef>
              <a:spcAft>
                <a:spcPts val="800"/>
              </a:spcAft>
              <a:buNone/>
            </a:pPr>
            <a:r>
              <a:rPr lang="en-GB" sz="2800" b="1" dirty="0">
                <a:effectLst/>
                <a:latin typeface="Scala Sans" panose="02000503060000020004"/>
                <a:ea typeface="Calibri" panose="020F0502020204030204" pitchFamily="34" charset="0"/>
                <a:cs typeface="Times New Roman" panose="02020603050405020304" pitchFamily="18" charset="0"/>
              </a:rPr>
              <a:t>SUPPORTING FAMILIES FOR GENDER TRANSFORMATIVE</a:t>
            </a:r>
            <a:r>
              <a:rPr lang="en-US" sz="2800" b="1" dirty="0">
                <a:effectLst/>
                <a:latin typeface="Scala Sans" panose="02000503060000020004"/>
                <a:ea typeface="Calibri" panose="020F0502020204030204" pitchFamily="34" charset="0"/>
                <a:cs typeface="Times New Roman" panose="02020603050405020304" pitchFamily="18" charset="0"/>
              </a:rPr>
              <a:t> </a:t>
            </a:r>
            <a:r>
              <a:rPr lang="en-GB" sz="2800" b="1" dirty="0">
                <a:effectLst/>
                <a:latin typeface="Scala Sans" panose="02000503060000020004"/>
                <a:ea typeface="Calibri" panose="020F0502020204030204" pitchFamily="34" charset="0"/>
                <a:cs typeface="Times New Roman" panose="02020603050405020304" pitchFamily="18" charset="0"/>
              </a:rPr>
              <a:t> PARENTING </a:t>
            </a:r>
            <a:br>
              <a:rPr lang="en-GB" sz="9600" b="1" dirty="0">
                <a:solidFill>
                  <a:schemeClr val="bg1"/>
                </a:solidFill>
                <a:effectLst/>
                <a:latin typeface="Scala Sans" panose="02000503060000020004"/>
                <a:ea typeface="Calibri" panose="020F0502020204030204" pitchFamily="34" charset="0"/>
                <a:cs typeface="Times New Roman" panose="02020603050405020304" pitchFamily="18" charset="0"/>
              </a:rPr>
            </a:br>
            <a:endParaRPr lang="nl-NL" sz="5400" b="1" dirty="0">
              <a:solidFill>
                <a:schemeClr val="bg1"/>
              </a:solidFill>
              <a:effectLst/>
              <a:latin typeface="Scala Sans" panose="02000503060000020004"/>
              <a:ea typeface="Calibri" panose="020F0502020204030204" pitchFamily="34" charset="0"/>
              <a:cs typeface="Times New Roman" panose="02020603050405020304" pitchFamily="18" charset="0"/>
            </a:endParaRP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A picture containing text, person&#10;&#10;Description automatically generated">
            <a:extLst>
              <a:ext uri="{FF2B5EF4-FFF2-40B4-BE49-F238E27FC236}">
                <a16:creationId xmlns:a16="http://schemas.microsoft.com/office/drawing/2014/main" id="{05DD4D89-19A9-14CB-8D7C-FCC8E41233EF}"/>
              </a:ext>
            </a:extLst>
          </p:cNvPr>
          <p:cNvPicPr>
            <a:picLocks noChangeAspect="1"/>
          </p:cNvPicPr>
          <p:nvPr/>
        </p:nvPicPr>
        <p:blipFill rotWithShape="1">
          <a:blip r:embed="rId2"/>
          <a:srcRect l="22112" r="9477" b="-1"/>
          <a:stretch/>
        </p:blipFill>
        <p:spPr>
          <a:xfrm>
            <a:off x="0"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5" name="TextBox 4">
            <a:extLst>
              <a:ext uri="{FF2B5EF4-FFF2-40B4-BE49-F238E27FC236}">
                <a16:creationId xmlns:a16="http://schemas.microsoft.com/office/drawing/2014/main" id="{4482B4DC-8CD0-23E1-7E70-98C9D5F6D161}"/>
              </a:ext>
            </a:extLst>
          </p:cNvPr>
          <p:cNvSpPr txBox="1"/>
          <p:nvPr/>
        </p:nvSpPr>
        <p:spPr>
          <a:xfrm>
            <a:off x="6974653" y="4425766"/>
            <a:ext cx="5217346"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effectLst/>
                <a:latin typeface="Scala Sans" panose="02000503060000020004"/>
                <a:ea typeface="Calibri" panose="020F0502020204030204" pitchFamily="34" charset="0"/>
                <a:cs typeface="Times New Roman" panose="02020603050405020304" pitchFamily="18" charset="0"/>
              </a:rPr>
              <a:t>CHALLENGING THE GENDER NORMS AND GENDER INEQUALITIES  -  CREATING MORE EQUITABLE ENVIRONMENT FOR ALL CHILDREN TO THRIVE</a:t>
            </a:r>
            <a:endParaRPr kumimoji="0" lang="en-US" sz="2000" b="0" i="0" u="none" strike="noStrike" kern="1200" cap="none" spc="0" normalizeH="0" baseline="0" noProof="0" dirty="0">
              <a:ln>
                <a:noFill/>
              </a:ln>
              <a:effectLst/>
              <a:uLnTx/>
              <a:uFillTx/>
              <a:latin typeface="Calibri" panose="020F0502020204030204"/>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Calibri"/>
              <a:cs typeface="Calibri"/>
            </a:endParaRPr>
          </a:p>
        </p:txBody>
      </p:sp>
      <p:pic>
        <p:nvPicPr>
          <p:cNvPr id="7" name="Picture 6" descr="Graphical user interface, text, application&#10;&#10;Description automatically generated">
            <a:extLst>
              <a:ext uri="{FF2B5EF4-FFF2-40B4-BE49-F238E27FC236}">
                <a16:creationId xmlns:a16="http://schemas.microsoft.com/office/drawing/2014/main" id="{01EAD4FA-8D5C-8C1D-6544-4DB942D41847}"/>
              </a:ext>
            </a:extLst>
          </p:cNvPr>
          <p:cNvPicPr>
            <a:picLocks noChangeAspect="1"/>
          </p:cNvPicPr>
          <p:nvPr/>
        </p:nvPicPr>
        <p:blipFill>
          <a:blip r:embed="rId3"/>
          <a:stretch>
            <a:fillRect/>
          </a:stretch>
        </p:blipFill>
        <p:spPr>
          <a:xfrm>
            <a:off x="11109281" y="0"/>
            <a:ext cx="1082719" cy="1070675"/>
          </a:xfrm>
          <a:prstGeom prst="rect">
            <a:avLst/>
          </a:prstGeom>
        </p:spPr>
      </p:pic>
      <p:pic>
        <p:nvPicPr>
          <p:cNvPr id="11" name="Picture 10">
            <a:extLst>
              <a:ext uri="{FF2B5EF4-FFF2-40B4-BE49-F238E27FC236}">
                <a16:creationId xmlns:a16="http://schemas.microsoft.com/office/drawing/2014/main" id="{F7EDEF98-9EEF-C816-3CA8-28350EFEECFA}"/>
              </a:ext>
            </a:extLst>
          </p:cNvPr>
          <p:cNvPicPr>
            <a:picLocks noChangeAspect="1"/>
          </p:cNvPicPr>
          <p:nvPr/>
        </p:nvPicPr>
        <p:blipFill>
          <a:blip r:embed="rId4"/>
          <a:stretch>
            <a:fillRect/>
          </a:stretch>
        </p:blipFill>
        <p:spPr>
          <a:xfrm>
            <a:off x="9200946" y="53693"/>
            <a:ext cx="659045" cy="997932"/>
          </a:xfrm>
          <a:prstGeom prst="rect">
            <a:avLst/>
          </a:prstGeom>
          <a:solidFill>
            <a:schemeClr val="tx2"/>
          </a:solidFill>
        </p:spPr>
      </p:pic>
    </p:spTree>
    <p:extLst>
      <p:ext uri="{BB962C8B-B14F-4D97-AF65-F5344CB8AC3E}">
        <p14:creationId xmlns:p14="http://schemas.microsoft.com/office/powerpoint/2010/main" val="332237161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26EE4FD-480F-42A5-9FEB-DA630457C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5">
            <a:extLst>
              <a:ext uri="{FF2B5EF4-FFF2-40B4-BE49-F238E27FC236}">
                <a16:creationId xmlns:a16="http://schemas.microsoft.com/office/drawing/2014/main" id="{A187062F-BE14-42FC-B06A-607DB238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8" y="1766812"/>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6">
            <a:extLst>
              <a:ext uri="{FF2B5EF4-FFF2-40B4-BE49-F238E27FC236}">
                <a16:creationId xmlns:a16="http://schemas.microsoft.com/office/drawing/2014/main" id="{731FE21B-2A45-4BF5-8B03-E12341988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9" y="1423780"/>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2DC5A94D-79ED-48F5-9DC5-96CBB507C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3" y="1239381"/>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8">
            <a:extLst>
              <a:ext uri="{FF2B5EF4-FFF2-40B4-BE49-F238E27FC236}">
                <a16:creationId xmlns:a16="http://schemas.microsoft.com/office/drawing/2014/main" id="{93A3D4BE-AF25-4F9A-9C29-1145CCE24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2" y="1230651"/>
            <a:ext cx="1020865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87EB40AE-74C8-E31B-B266-A16938B603C2}"/>
              </a:ext>
            </a:extLst>
          </p:cNvPr>
          <p:cNvSpPr>
            <a:spLocks noGrp="1"/>
          </p:cNvSpPr>
          <p:nvPr>
            <p:ph type="title"/>
          </p:nvPr>
        </p:nvSpPr>
        <p:spPr>
          <a:xfrm>
            <a:off x="1870997" y="1607809"/>
            <a:ext cx="9236026" cy="2876680"/>
          </a:xfrm>
        </p:spPr>
        <p:txBody>
          <a:bodyPr vert="horz" lIns="91440" tIns="45720" rIns="91440" bIns="45720" rtlCol="0" anchor="b">
            <a:normAutofit/>
          </a:bodyPr>
          <a:lstStyle/>
          <a:p>
            <a:r>
              <a:rPr lang="en-US" sz="6600" b="1" kern="1200">
                <a:solidFill>
                  <a:srgbClr val="FFFFFF"/>
                </a:solidFill>
                <a:latin typeface="+mj-lt"/>
                <a:ea typeface="+mj-ea"/>
                <a:cs typeface="+mj-cs"/>
              </a:rPr>
              <a:t>INTRODUCTION</a:t>
            </a:r>
          </a:p>
        </p:txBody>
      </p:sp>
    </p:spTree>
    <p:extLst>
      <p:ext uri="{BB962C8B-B14F-4D97-AF65-F5344CB8AC3E}">
        <p14:creationId xmlns:p14="http://schemas.microsoft.com/office/powerpoint/2010/main" val="1573501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ABA9B038-2A4D-CF1B-DF6C-3138404C4516}"/>
              </a:ext>
            </a:extLst>
          </p:cNvPr>
          <p:cNvSpPr>
            <a:spLocks noGrp="1"/>
          </p:cNvSpPr>
          <p:nvPr>
            <p:ph type="title"/>
          </p:nvPr>
        </p:nvSpPr>
        <p:spPr>
          <a:xfrm>
            <a:off x="466722" y="586855"/>
            <a:ext cx="3201366" cy="3387497"/>
          </a:xfrm>
        </p:spPr>
        <p:txBody>
          <a:bodyPr anchor="b">
            <a:normAutofit/>
          </a:bodyPr>
          <a:lstStyle/>
          <a:p>
            <a:pPr algn="r"/>
            <a:r>
              <a:rPr lang="en-GB" sz="4000" b="1" dirty="0">
                <a:solidFill>
                  <a:srgbClr val="FFFFFF"/>
                </a:solidFill>
                <a:latin typeface="Calibri Light" panose="020F0302020204030204" pitchFamily="34" charset="0"/>
                <a:ea typeface="Yu Gothic Light" panose="020B0300000000000000" pitchFamily="34" charset="-128"/>
                <a:cs typeface="Times New Roman" panose="02020603050405020304" pitchFamily="18" charset="0"/>
              </a:rPr>
              <a:t>Core beliefs and values underlying the modules</a:t>
            </a:r>
            <a:br>
              <a:rPr lang="nl-NL" sz="4000" b="1" dirty="0">
                <a:solidFill>
                  <a:srgbClr val="FFFFFF"/>
                </a:solidFill>
                <a:latin typeface="Calibri Light" panose="020F0302020204030204" pitchFamily="34" charset="0"/>
                <a:ea typeface="Yu Gothic Light" panose="020B0300000000000000" pitchFamily="34" charset="-128"/>
                <a:cs typeface="Times New Roman" panose="02020603050405020304" pitchFamily="18" charset="0"/>
              </a:rPr>
            </a:br>
            <a:endParaRPr lang="en-US" sz="4000" dirty="0">
              <a:solidFill>
                <a:srgbClr val="FFFFFF"/>
              </a:solidFill>
            </a:endParaRPr>
          </a:p>
        </p:txBody>
      </p:sp>
      <p:sp>
        <p:nvSpPr>
          <p:cNvPr id="5" name="Content Placeholder 4">
            <a:extLst>
              <a:ext uri="{FF2B5EF4-FFF2-40B4-BE49-F238E27FC236}">
                <a16:creationId xmlns:a16="http://schemas.microsoft.com/office/drawing/2014/main" id="{82C05B28-5E6A-AFEF-77E7-EDB701D0F9A7}"/>
              </a:ext>
            </a:extLst>
          </p:cNvPr>
          <p:cNvSpPr>
            <a:spLocks noGrp="1"/>
          </p:cNvSpPr>
          <p:nvPr>
            <p:ph idx="1"/>
          </p:nvPr>
        </p:nvSpPr>
        <p:spPr>
          <a:xfrm>
            <a:off x="4134810" y="649480"/>
            <a:ext cx="7590467" cy="5944360"/>
          </a:xfrm>
        </p:spPr>
        <p:txBody>
          <a:bodyPr anchor="ctr">
            <a:normAutofit/>
          </a:bodyPr>
          <a:lstStyle/>
          <a:p>
            <a:pPr marL="0" marR="0" indent="0">
              <a:spcBef>
                <a:spcPts val="0"/>
              </a:spcBef>
              <a:spcAft>
                <a:spcPts val="0"/>
              </a:spcAft>
              <a:buNone/>
            </a:pPr>
            <a:endParaRPr lang="nl-NL"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Gender equality is not only a fundamental human right but also a necessary foundation for a peaceful, prosperous, and sustainable world. </a:t>
            </a:r>
          </a:p>
          <a:p>
            <a:pPr marL="0" marR="0" lvl="0" indent="0">
              <a:spcBef>
                <a:spcPts val="0"/>
              </a:spcBef>
              <a:spcAft>
                <a:spcPts val="0"/>
              </a:spcAft>
              <a:buNone/>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Biological differences between boys and girls, women and men, are not sufficient  to explain and justify the different and unequal treatment they have during childhood, adolescence, and throughout the life. </a:t>
            </a:r>
          </a:p>
          <a:p>
            <a:pPr marL="0" marR="0" lvl="0" indent="0">
              <a:spcBef>
                <a:spcPts val="0"/>
              </a:spcBef>
              <a:spcAft>
                <a:spcPts val="0"/>
              </a:spcAft>
              <a:buNone/>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In most societies, unequal treatment in childhood limits boys’ and girls’ potential and deepens power imbalances between men and women.</a:t>
            </a:r>
          </a:p>
          <a:p>
            <a:pPr marL="0" marR="0" lvl="0" indent="0">
              <a:spcBef>
                <a:spcPts val="0"/>
              </a:spcBef>
              <a:spcAft>
                <a:spcPts val="0"/>
              </a:spcAft>
              <a:buNone/>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Both mothers and fathers have equal rights to enjoy parenthood through gender-based parenting partnerships while sharing more equally childrearing, household, and economic duties.</a:t>
            </a:r>
          </a:p>
          <a:p>
            <a:pPr marL="342900" marR="0" lvl="0" indent="-342900">
              <a:spcBef>
                <a:spcPts val="0"/>
              </a:spcBef>
              <a:spcAft>
                <a:spcPts val="0"/>
              </a:spcAft>
              <a:buFont typeface="Symbol" panose="05050102010706020507" pitchFamily="18" charset="2"/>
              <a:buChar char=""/>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Parents have a unique opportunity to influence and transform imbalanced power structures in families and make a massive difference in creating a more equitable world for future generations. </a:t>
            </a:r>
          </a:p>
          <a:p>
            <a:pPr marL="342900" marR="0" lvl="0" indent="-342900">
              <a:spcBef>
                <a:spcPts val="0"/>
              </a:spcBef>
              <a:spcAft>
                <a:spcPts val="0"/>
              </a:spcAft>
              <a:buFont typeface="Symbol" panose="05050102010706020507" pitchFamily="18" charset="2"/>
              <a:buChar char=""/>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indent="-342900">
              <a:spcBef>
                <a:spcPts val="0"/>
              </a:spcBef>
              <a:buFont typeface="Symbol" panose="05050102010706020507" pitchFamily="18" charset="2"/>
              <a:buChar char=""/>
            </a:pPr>
            <a:r>
              <a:rPr lang="en-GB" sz="1400" dirty="0">
                <a:solidFill>
                  <a:schemeClr val="accent1">
                    <a:lumMod val="75000"/>
                  </a:schemeClr>
                </a:solidFill>
                <a:effectLst/>
                <a:latin typeface="Calibri"/>
                <a:ea typeface="Calibri" panose="020F0502020204030204" pitchFamily="34" charset="0"/>
                <a:cs typeface="Calibri"/>
              </a:rPr>
              <a:t>Parenting is a preventive tool, not a way to buffer the adverse effects of gender harmful norms and inequalities. Parenting is about loving children and accepting them for who they are, challenging the </a:t>
            </a:r>
            <a:r>
              <a:rPr lang="en-GB" sz="1400" dirty="0">
                <a:solidFill>
                  <a:schemeClr val="accent1">
                    <a:lumMod val="75000"/>
                  </a:schemeClr>
                </a:solidFill>
                <a:latin typeface="Calibri"/>
                <a:ea typeface="Calibri" panose="020F0502020204030204" pitchFamily="34" charset="0"/>
                <a:cs typeface="Calibri"/>
              </a:rPr>
              <a:t>social norms</a:t>
            </a:r>
            <a:r>
              <a:rPr lang="en-GB" sz="1400" dirty="0">
                <a:solidFill>
                  <a:schemeClr val="accent1">
                    <a:lumMod val="75000"/>
                  </a:schemeClr>
                </a:solidFill>
                <a:effectLst/>
                <a:latin typeface="Calibri"/>
                <a:ea typeface="Calibri" panose="020F0502020204030204" pitchFamily="34" charset="0"/>
                <a:cs typeface="Calibri"/>
              </a:rPr>
              <a:t> and societal expectations that could harm them and limit their development.</a:t>
            </a:r>
          </a:p>
          <a:p>
            <a:pPr marL="342900" marR="0" lvl="0" indent="-342900">
              <a:spcBef>
                <a:spcPts val="0"/>
              </a:spcBef>
              <a:spcAft>
                <a:spcPts val="0"/>
              </a:spcAft>
              <a:buFont typeface="Symbol" panose="05050102010706020507" pitchFamily="18" charset="2"/>
              <a:buChar char=""/>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Frontline workers/service providers have the potential to be agents of change to influence families, communities, and societies in general to challenge and change the prevailing gender norms. </a:t>
            </a:r>
          </a:p>
          <a:p>
            <a:pPr marL="0" marR="0" lvl="0" indent="0">
              <a:spcBef>
                <a:spcPts val="0"/>
              </a:spcBef>
              <a:spcAft>
                <a:spcPts val="0"/>
              </a:spcAft>
              <a:buNone/>
            </a:pP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400" dirty="0">
                <a:solidFill>
                  <a:schemeClr val="accent1">
                    <a:lumMod val="75000"/>
                  </a:schemeClr>
                </a:solidFill>
                <a:effectLst/>
                <a:latin typeface="Calibri" panose="020F0502020204030204" pitchFamily="34" charset="0"/>
                <a:ea typeface="Calibri" panose="020F0502020204030204" pitchFamily="34" charset="0"/>
              </a:rPr>
              <a:t>Through gender-transformative parenting programs, it is possible to build a partnership with parents/caregivers to identify gender discriminatory, hurtful practices and support them in finding new, more gender-equitable, and responsive caregiving and parenting approaches and practices. </a:t>
            </a:r>
            <a:endParaRPr lang="nl-NL" sz="1400" dirty="0">
              <a:solidFill>
                <a:schemeClr val="accent1">
                  <a:lumMod val="75000"/>
                </a:schemeClr>
              </a:solidFill>
              <a:effectLst/>
              <a:latin typeface="Calibri" panose="020F0502020204030204" pitchFamily="34" charset="0"/>
              <a:ea typeface="Calibri" panose="020F0502020204030204" pitchFamily="34" charset="0"/>
            </a:endParaRPr>
          </a:p>
          <a:p>
            <a:endParaRPr lang="en-US" sz="1100" dirty="0"/>
          </a:p>
        </p:txBody>
      </p:sp>
    </p:spTree>
    <p:extLst>
      <p:ext uri="{BB962C8B-B14F-4D97-AF65-F5344CB8AC3E}">
        <p14:creationId xmlns:p14="http://schemas.microsoft.com/office/powerpoint/2010/main" val="1475886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D23F16F-4ADC-2913-CA9A-CB17CB70C022}"/>
              </a:ext>
            </a:extLst>
          </p:cNvPr>
          <p:cNvSpPr>
            <a:spLocks noGrp="1"/>
          </p:cNvSpPr>
          <p:nvPr>
            <p:ph type="title"/>
          </p:nvPr>
        </p:nvSpPr>
        <p:spPr>
          <a:xfrm>
            <a:off x="934872" y="982272"/>
            <a:ext cx="3388419" cy="4560970"/>
          </a:xfrm>
        </p:spPr>
        <p:txBody>
          <a:bodyPr>
            <a:normAutofit/>
          </a:bodyPr>
          <a:lstStyle/>
          <a:p>
            <a:r>
              <a:rPr lang="en-GB" sz="4000" b="1">
                <a:solidFill>
                  <a:srgbClr val="FFFFFF"/>
                </a:solidFill>
              </a:rPr>
              <a:t>What do we want to accomplish </a:t>
            </a:r>
            <a:endParaRPr lang="en-US" sz="4000" b="1">
              <a:solidFill>
                <a:srgbClr val="FFFFFF"/>
              </a:solidFill>
            </a:endParaRP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76359E1F-6CB1-7E45-2114-A0DF52E273D9}"/>
              </a:ext>
            </a:extLst>
          </p:cNvPr>
          <p:cNvSpPr>
            <a:spLocks noGrp="1"/>
          </p:cNvSpPr>
          <p:nvPr>
            <p:ph idx="1"/>
          </p:nvPr>
        </p:nvSpPr>
        <p:spPr>
          <a:xfrm>
            <a:off x="5221862" y="1719618"/>
            <a:ext cx="5948831" cy="4334629"/>
          </a:xfrm>
        </p:spPr>
        <p:txBody>
          <a:bodyPr anchor="ctr">
            <a:normAutofit/>
          </a:bodyPr>
          <a:lstStyle/>
          <a:p>
            <a:pPr marL="0" indent="0">
              <a:buNone/>
            </a:pPr>
            <a:r>
              <a:rPr lang="en-GB" sz="2000">
                <a:solidFill>
                  <a:srgbClr val="FEFFFF"/>
                </a:solidFill>
              </a:rPr>
              <a:t>Empower frontline workers to support parents in implementing gender transformative parenting approaches to achieve: </a:t>
            </a:r>
          </a:p>
          <a:p>
            <a:r>
              <a:rPr lang="en-GB" sz="2000" b="1">
                <a:solidFill>
                  <a:srgbClr val="FEFFFF"/>
                </a:solidFill>
              </a:rPr>
              <a:t>Gender equity </a:t>
            </a:r>
            <a:r>
              <a:rPr lang="en-GB" sz="2000">
                <a:solidFill>
                  <a:srgbClr val="FEFFFF"/>
                </a:solidFill>
              </a:rPr>
              <a:t>– fairness</a:t>
            </a:r>
          </a:p>
          <a:p>
            <a:r>
              <a:rPr lang="en-GB" sz="2000" b="1">
                <a:solidFill>
                  <a:srgbClr val="FEFFFF"/>
                </a:solidFill>
              </a:rPr>
              <a:t>Gender equality </a:t>
            </a:r>
            <a:r>
              <a:rPr lang="en-GB" sz="2000">
                <a:solidFill>
                  <a:srgbClr val="FEFFFF"/>
                </a:solidFill>
              </a:rPr>
              <a:t>– equal outcomes regardless of biological sex  and gender</a:t>
            </a:r>
          </a:p>
          <a:p>
            <a:r>
              <a:rPr lang="en-GB" sz="2000" b="1">
                <a:solidFill>
                  <a:srgbClr val="FEFFFF"/>
                </a:solidFill>
              </a:rPr>
              <a:t>Caring  for the caregivers</a:t>
            </a:r>
          </a:p>
          <a:p>
            <a:r>
              <a:rPr lang="en-GB" sz="2000" b="1">
                <a:solidFill>
                  <a:srgbClr val="FEFFFF"/>
                </a:solidFill>
              </a:rPr>
              <a:t>Transformation of imbalanced power structures in families </a:t>
            </a:r>
            <a:r>
              <a:rPr lang="en-GB" sz="2000">
                <a:solidFill>
                  <a:srgbClr val="FEFFFF"/>
                </a:solidFill>
              </a:rPr>
              <a:t>(and future generations), with a particular focus on advancing the status of girls and women</a:t>
            </a:r>
          </a:p>
          <a:p>
            <a:r>
              <a:rPr lang="en-GB" sz="2000">
                <a:solidFill>
                  <a:srgbClr val="FEFFFF"/>
                </a:solidFill>
              </a:rPr>
              <a:t>Improving </a:t>
            </a:r>
            <a:r>
              <a:rPr lang="en-GB" sz="2000" b="1">
                <a:solidFill>
                  <a:srgbClr val="FEFFFF"/>
                </a:solidFill>
              </a:rPr>
              <a:t>the overall wellbeing </a:t>
            </a:r>
            <a:r>
              <a:rPr lang="en-GB" sz="2000">
                <a:solidFill>
                  <a:srgbClr val="FEFFFF"/>
                </a:solidFill>
              </a:rPr>
              <a:t>of children and families</a:t>
            </a:r>
          </a:p>
          <a:p>
            <a:endParaRPr lang="en-US" sz="2000">
              <a:solidFill>
                <a:srgbClr val="FEFFFF"/>
              </a:solidFill>
            </a:endParaRPr>
          </a:p>
        </p:txBody>
      </p:sp>
    </p:spTree>
    <p:extLst>
      <p:ext uri="{BB962C8B-B14F-4D97-AF65-F5344CB8AC3E}">
        <p14:creationId xmlns:p14="http://schemas.microsoft.com/office/powerpoint/2010/main" val="1179128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8EECEFB-E938-FF9B-48FD-B8B578BBD8DF}"/>
              </a:ext>
            </a:extLst>
          </p:cNvPr>
          <p:cNvSpPr>
            <a:spLocks noGrp="1"/>
          </p:cNvSpPr>
          <p:nvPr>
            <p:ph type="title"/>
          </p:nvPr>
        </p:nvSpPr>
        <p:spPr>
          <a:xfrm>
            <a:off x="934872" y="982272"/>
            <a:ext cx="3388419" cy="4560970"/>
          </a:xfrm>
        </p:spPr>
        <p:txBody>
          <a:bodyPr>
            <a:normAutofit/>
          </a:bodyPr>
          <a:lstStyle/>
          <a:p>
            <a:r>
              <a:rPr lang="en-US" sz="4000" b="1">
                <a:solidFill>
                  <a:srgbClr val="FFFFFF"/>
                </a:solidFill>
              </a:rPr>
              <a:t>How do we do it?</a:t>
            </a: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4638022C-B264-D7A9-26E6-22915199FFF2}"/>
              </a:ext>
            </a:extLst>
          </p:cNvPr>
          <p:cNvSpPr>
            <a:spLocks noGrp="1"/>
          </p:cNvSpPr>
          <p:nvPr>
            <p:ph idx="1"/>
          </p:nvPr>
        </p:nvSpPr>
        <p:spPr>
          <a:xfrm>
            <a:off x="5221862" y="1719618"/>
            <a:ext cx="5948831" cy="4334629"/>
          </a:xfrm>
        </p:spPr>
        <p:txBody>
          <a:bodyPr anchor="ctr">
            <a:normAutofit lnSpcReduction="10000"/>
          </a:bodyPr>
          <a:lstStyle/>
          <a:p>
            <a:pPr marL="342900" marR="0" lvl="0" indent="-342900">
              <a:spcBef>
                <a:spcPts val="0"/>
              </a:spcBef>
              <a:spcAft>
                <a:spcPts val="0"/>
              </a:spcAft>
              <a:buFont typeface="Symbol" panose="05050102010706020507" pitchFamily="18" charset="2"/>
              <a:buChar char=""/>
            </a:pPr>
            <a:r>
              <a:rPr lang="en-GB"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rPr>
              <a:t>Increasing awareness about gender-transformative parenting methods, improving parent-child communication and dialogue, and improving parental ability to engage with adolescents on boundaries, health and safety risks, gender identity, sexuality, among others. </a:t>
            </a:r>
          </a:p>
          <a:p>
            <a:pPr marL="342900" marR="0" lvl="0" indent="-342900">
              <a:spcBef>
                <a:spcPts val="0"/>
              </a:spcBef>
              <a:spcAft>
                <a:spcPts val="0"/>
              </a:spcAft>
              <a:buFont typeface="Symbol" panose="05050102010706020507" pitchFamily="18" charset="2"/>
              <a:buChar char=""/>
            </a:pPr>
            <a:endParaRPr lang="nl-NL"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rPr>
              <a:t>Preparing frontline workers to address gender dynamics in families. For example, promoting non-violent discipline, recognizing and reporting gender-based violence, and supporting caregivers through wellbeing and stress-reduction interventions.</a:t>
            </a:r>
          </a:p>
          <a:p>
            <a:pPr marL="342900" marR="0" lvl="0" indent="-342900">
              <a:spcBef>
                <a:spcPts val="0"/>
              </a:spcBef>
              <a:spcAft>
                <a:spcPts val="0"/>
              </a:spcAft>
              <a:buFont typeface="Symbol" panose="05050102010706020507" pitchFamily="18" charset="2"/>
              <a:buChar char=""/>
            </a:pPr>
            <a:endParaRPr lang="nl-NL"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rPr>
              <a:t>Challenging gendered norms relating to childcare and encouraging fathers'/male engagement </a:t>
            </a:r>
          </a:p>
          <a:p>
            <a:pPr marL="0" marR="0" lvl="0" indent="0">
              <a:spcBef>
                <a:spcPts val="0"/>
              </a:spcBef>
              <a:spcAft>
                <a:spcPts val="0"/>
              </a:spcAft>
              <a:buNone/>
            </a:pPr>
            <a:endParaRPr lang="nl-NL"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rPr>
              <a:t>Promoting gender equity and equality and empowering all women and girls to exercise their rights which are fundamental to realizing human rights for all and a necessary foundation for a peaceful, prosperous, and sustainable world.</a:t>
            </a:r>
          </a:p>
          <a:p>
            <a:pPr marL="342900" marR="0" lvl="0" indent="-342900">
              <a:spcBef>
                <a:spcPts val="0"/>
              </a:spcBef>
              <a:spcAft>
                <a:spcPts val="0"/>
              </a:spcAft>
              <a:buFont typeface="Symbol" panose="05050102010706020507" pitchFamily="18" charset="2"/>
              <a:buChar char=""/>
            </a:pPr>
            <a:endParaRPr lang="nl-NL"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800"/>
              </a:spcAft>
              <a:buFont typeface="Symbol" panose="05050102010706020507" pitchFamily="18" charset="2"/>
              <a:buChar char=""/>
            </a:pPr>
            <a:r>
              <a:rPr lang="en-GB"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rPr>
              <a:t>Supporting the transformation of the harmful gender practices( including  gender-based violence, violent discipline, stigmatizing and shaming around puberty)  and treatment of women and girls by strengthening parents and frontline workers as change agents. </a:t>
            </a:r>
            <a:endParaRPr lang="nl-NL" sz="1400" dirty="0">
              <a:solidFill>
                <a:srgbClr val="FEFFFF"/>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300" dirty="0">
              <a:solidFill>
                <a:srgbClr val="FEFFFF"/>
              </a:solidFill>
            </a:endParaRPr>
          </a:p>
        </p:txBody>
      </p:sp>
    </p:spTree>
    <p:extLst>
      <p:ext uri="{BB962C8B-B14F-4D97-AF65-F5344CB8AC3E}">
        <p14:creationId xmlns:p14="http://schemas.microsoft.com/office/powerpoint/2010/main" val="1063063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B6F35-04BC-4060-7951-5EF3152A60CD}"/>
              </a:ext>
            </a:extLst>
          </p:cNvPr>
          <p:cNvSpPr>
            <a:spLocks noGrp="1"/>
          </p:cNvSpPr>
          <p:nvPr>
            <p:ph type="title"/>
          </p:nvPr>
        </p:nvSpPr>
        <p:spPr>
          <a:xfrm>
            <a:off x="838200" y="365129"/>
            <a:ext cx="10515600" cy="896743"/>
          </a:xfrm>
        </p:spPr>
        <p:txBody>
          <a:bodyPr>
            <a:normAutofit/>
          </a:bodyPr>
          <a:lstStyle/>
          <a:p>
            <a:pPr algn="ctr"/>
            <a:r>
              <a:rPr lang="en-US" sz="4000" b="1" dirty="0">
                <a:solidFill>
                  <a:schemeClr val="bg1"/>
                </a:solidFill>
              </a:rPr>
              <a:t>Resource modules </a:t>
            </a:r>
          </a:p>
        </p:txBody>
      </p:sp>
      <p:graphicFrame>
        <p:nvGraphicFramePr>
          <p:cNvPr id="4" name="Content Placeholder 3">
            <a:extLst>
              <a:ext uri="{FF2B5EF4-FFF2-40B4-BE49-F238E27FC236}">
                <a16:creationId xmlns:a16="http://schemas.microsoft.com/office/drawing/2014/main" id="{ADDF595C-D187-0D12-668D-D6BE0799E4CD}"/>
              </a:ext>
            </a:extLst>
          </p:cNvPr>
          <p:cNvGraphicFramePr>
            <a:graphicFrameLocks noGrp="1"/>
          </p:cNvGraphicFramePr>
          <p:nvPr>
            <p:ph idx="1"/>
            <p:extLst>
              <p:ext uri="{D42A27DB-BD31-4B8C-83A1-F6EECF244321}">
                <p14:modId xmlns:p14="http://schemas.microsoft.com/office/powerpoint/2010/main" val="1352543817"/>
              </p:ext>
            </p:extLst>
          </p:nvPr>
        </p:nvGraphicFramePr>
        <p:xfrm>
          <a:off x="639064" y="1261872"/>
          <a:ext cx="10714736" cy="5089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a:extLst>
              <a:ext uri="{FF2B5EF4-FFF2-40B4-BE49-F238E27FC236}">
                <a16:creationId xmlns:a16="http://schemas.microsoft.com/office/drawing/2014/main" id="{38EEB5A0-EE6E-9B85-AEA0-710876892DC9}"/>
              </a:ext>
            </a:extLst>
          </p:cNvPr>
          <p:cNvCxnSpPr/>
          <p:nvPr/>
        </p:nvCxnSpPr>
        <p:spPr>
          <a:xfrm>
            <a:off x="4897120" y="3749040"/>
            <a:ext cx="1645920" cy="1320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64BEA6-270C-67DB-FAE2-24C4685CFFB9}"/>
              </a:ext>
            </a:extLst>
          </p:cNvPr>
          <p:cNvCxnSpPr/>
          <p:nvPr/>
        </p:nvCxnSpPr>
        <p:spPr>
          <a:xfrm flipV="1">
            <a:off x="5090160" y="2458720"/>
            <a:ext cx="0" cy="13563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2D37BE-68FC-44FE-E89A-C8D930919BCF}"/>
              </a:ext>
            </a:extLst>
          </p:cNvPr>
          <p:cNvCxnSpPr>
            <a:cxnSpLocks/>
          </p:cNvCxnSpPr>
          <p:nvPr/>
        </p:nvCxnSpPr>
        <p:spPr>
          <a:xfrm>
            <a:off x="5090160" y="2458720"/>
            <a:ext cx="1452880" cy="934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110E1EA-DF75-A126-7277-2D5C8B7D1234}"/>
              </a:ext>
            </a:extLst>
          </p:cNvPr>
          <p:cNvCxnSpPr/>
          <p:nvPr/>
        </p:nvCxnSpPr>
        <p:spPr>
          <a:xfrm>
            <a:off x="5090160" y="3806602"/>
            <a:ext cx="0" cy="9787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0638C07-001C-2287-B6DE-65E35E18F508}"/>
              </a:ext>
            </a:extLst>
          </p:cNvPr>
          <p:cNvCxnSpPr/>
          <p:nvPr/>
        </p:nvCxnSpPr>
        <p:spPr>
          <a:xfrm>
            <a:off x="5090160" y="3815080"/>
            <a:ext cx="0" cy="10820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97D28F9-B750-1E95-B5B7-15CAB10EE759}"/>
              </a:ext>
            </a:extLst>
          </p:cNvPr>
          <p:cNvCxnSpPr/>
          <p:nvPr/>
        </p:nvCxnSpPr>
        <p:spPr>
          <a:xfrm>
            <a:off x="5171440" y="4937760"/>
            <a:ext cx="1371600" cy="1930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629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14BB825-1EA4-3F76-3B5E-69E69F455D9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b="1" kern="1200">
                <a:solidFill>
                  <a:srgbClr val="FFFFFF"/>
                </a:solidFill>
                <a:latin typeface="+mj-lt"/>
                <a:ea typeface="+mj-ea"/>
                <a:cs typeface="+mj-cs"/>
              </a:rPr>
              <a:t>Layout of the modules</a:t>
            </a:r>
          </a:p>
        </p:txBody>
      </p:sp>
      <p:pic>
        <p:nvPicPr>
          <p:cNvPr id="15" name="Content Placeholder 14">
            <a:extLst>
              <a:ext uri="{FF2B5EF4-FFF2-40B4-BE49-F238E27FC236}">
                <a16:creationId xmlns:a16="http://schemas.microsoft.com/office/drawing/2014/main" id="{2D454924-C39F-04FA-750A-DFB7B598853B}"/>
              </a:ext>
            </a:extLst>
          </p:cNvPr>
          <p:cNvPicPr>
            <a:picLocks noGrp="1" noChangeAspect="1"/>
          </p:cNvPicPr>
          <p:nvPr>
            <p:ph idx="1"/>
          </p:nvPr>
        </p:nvPicPr>
        <p:blipFill>
          <a:blip r:embed="rId2"/>
          <a:stretch>
            <a:fillRect/>
          </a:stretch>
        </p:blipFill>
        <p:spPr>
          <a:xfrm>
            <a:off x="5591503" y="262759"/>
            <a:ext cx="4974088" cy="6442841"/>
          </a:xfrm>
          <a:prstGeom prst="rect">
            <a:avLst/>
          </a:prstGeom>
        </p:spPr>
      </p:pic>
    </p:spTree>
    <p:extLst>
      <p:ext uri="{BB962C8B-B14F-4D97-AF65-F5344CB8AC3E}">
        <p14:creationId xmlns:p14="http://schemas.microsoft.com/office/powerpoint/2010/main" val="319218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iagram group">
            <a:extLst>
              <a:ext uri="{FF2B5EF4-FFF2-40B4-BE49-F238E27FC236}">
                <a16:creationId xmlns:a16="http://schemas.microsoft.com/office/drawing/2014/main" id="{CEBCE9BD-D4C5-A28C-6686-9012463ED408}"/>
              </a:ext>
            </a:extLst>
          </p:cNvPr>
          <p:cNvGrpSpPr/>
          <p:nvPr/>
        </p:nvGrpSpPr>
        <p:grpSpPr>
          <a:xfrm>
            <a:off x="8427720" y="477517"/>
            <a:ext cx="3440819" cy="1427483"/>
            <a:chOff x="0" y="1862255"/>
            <a:chExt cx="4025967" cy="1300275"/>
          </a:xfrm>
          <a:scene3d>
            <a:camera prst="isometricOffAxis2Left" zoom="95000"/>
            <a:lightRig rig="flat" dir="t"/>
          </a:scene3d>
        </p:grpSpPr>
        <p:grpSp>
          <p:nvGrpSpPr>
            <p:cNvPr id="7" name="Group 6">
              <a:extLst>
                <a:ext uri="{FF2B5EF4-FFF2-40B4-BE49-F238E27FC236}">
                  <a16:creationId xmlns:a16="http://schemas.microsoft.com/office/drawing/2014/main" id="{E2F4F95F-DF31-D35D-5E1D-72D05F50184B}"/>
                </a:ext>
              </a:extLst>
            </p:cNvPr>
            <p:cNvGrpSpPr/>
            <p:nvPr/>
          </p:nvGrpSpPr>
          <p:grpSpPr>
            <a:xfrm>
              <a:off x="0" y="1862255"/>
              <a:ext cx="4025967" cy="1300275"/>
              <a:chOff x="0" y="1862255"/>
              <a:chExt cx="4025967" cy="1300275"/>
            </a:xfrm>
          </p:grpSpPr>
          <p:sp>
            <p:nvSpPr>
              <p:cNvPr id="2" name="Rectangle 7">
                <a:extLst>
                  <a:ext uri="{FF2B5EF4-FFF2-40B4-BE49-F238E27FC236}">
                    <a16:creationId xmlns:a16="http://schemas.microsoft.com/office/drawing/2014/main" id="{95C03233-F9B9-32E4-8D15-22DA16BA46EC}"/>
                  </a:ext>
                </a:extLst>
              </p:cNvPr>
              <p:cNvSpPr/>
              <p:nvPr/>
            </p:nvSpPr>
            <p:spPr>
              <a:xfrm>
                <a:off x="0" y="1862255"/>
                <a:ext cx="4025967" cy="1300275"/>
              </a:xfrm>
              <a:prstGeom prst="rect">
                <a:avLst/>
              </a:prstGeom>
              <a:solidFill>
                <a:srgbClr val="92D050"/>
              </a:solidFill>
              <a:sp3d extrusionH="381000" contourW="38100" prstMaterial="matte">
                <a:contourClr>
                  <a:schemeClr val="lt1"/>
                </a:contourClr>
              </a:sp3d>
            </p:spPr>
            <p:style>
              <a:lnRef idx="0">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TextBox 8">
                <a:extLst>
                  <a:ext uri="{FF2B5EF4-FFF2-40B4-BE49-F238E27FC236}">
                    <a16:creationId xmlns:a16="http://schemas.microsoft.com/office/drawing/2014/main" id="{4BC0FC1A-DC06-F50C-1A55-E473CD6DE8BD}"/>
                  </a:ext>
                </a:extLst>
              </p:cNvPr>
              <p:cNvSpPr txBox="1"/>
              <p:nvPr/>
            </p:nvSpPr>
            <p:spPr>
              <a:xfrm>
                <a:off x="0" y="1862255"/>
                <a:ext cx="4025967" cy="130027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MODULE I. A BOY OR A GIRL,  DOES IT REALLY MATTER</a:t>
                </a:r>
              </a:p>
            </p:txBody>
          </p:sp>
        </p:grpSp>
      </p:grpSp>
      <p:sp>
        <p:nvSpPr>
          <p:cNvPr id="13" name="TextBox 12">
            <a:extLst>
              <a:ext uri="{FF2B5EF4-FFF2-40B4-BE49-F238E27FC236}">
                <a16:creationId xmlns:a16="http://schemas.microsoft.com/office/drawing/2014/main" id="{F86897F0-668D-AF41-1B93-0B5A592EBE36}"/>
              </a:ext>
            </a:extLst>
          </p:cNvPr>
          <p:cNvSpPr txBox="1"/>
          <p:nvPr/>
        </p:nvSpPr>
        <p:spPr>
          <a:xfrm>
            <a:off x="863029" y="728415"/>
            <a:ext cx="6976427"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buFont typeface="Wingdings" panose="05000000000000000000" pitchFamily="2" charset="2"/>
              <a:buChar char="Ø"/>
            </a:pPr>
            <a:r>
              <a:rPr lang="en-US" b="1" dirty="0">
                <a:solidFill>
                  <a:srgbClr val="0061AD"/>
                </a:solidFill>
                <a:latin typeface="Garamond" panose="02020404030301010803" pitchFamily="18" charset="0"/>
              </a:rPr>
              <a:t>Addresses critical gender related issues, gender socialization and gender responsive parenting.  </a:t>
            </a:r>
          </a:p>
          <a:p>
            <a:pPr marL="285750" indent="-285750">
              <a:buFont typeface="Wingdings" panose="05000000000000000000" pitchFamily="2" charset="2"/>
              <a:buChar char="Ø"/>
            </a:pPr>
            <a:r>
              <a:rPr lang="en-US" b="1" dirty="0">
                <a:solidFill>
                  <a:srgbClr val="0061AD"/>
                </a:solidFill>
                <a:latin typeface="Garamond" panose="02020404030301010803" pitchFamily="18" charset="0"/>
              </a:rPr>
              <a:t>Designed to form a flexible basis to build-up and utilize in diverse modalities.</a:t>
            </a:r>
          </a:p>
        </p:txBody>
      </p:sp>
      <p:sp>
        <p:nvSpPr>
          <p:cNvPr id="15" name="TextBox 14">
            <a:extLst>
              <a:ext uri="{FF2B5EF4-FFF2-40B4-BE49-F238E27FC236}">
                <a16:creationId xmlns:a16="http://schemas.microsoft.com/office/drawing/2014/main" id="{ED3C6FF2-9775-E3A6-A24F-CAA65F524B41}"/>
              </a:ext>
            </a:extLst>
          </p:cNvPr>
          <p:cNvSpPr txBox="1"/>
          <p:nvPr/>
        </p:nvSpPr>
        <p:spPr>
          <a:xfrm>
            <a:off x="863029" y="2359919"/>
            <a:ext cx="4976940" cy="1940957"/>
          </a:xfrm>
          <a:prstGeom prst="roundRect">
            <a:avLst/>
          </a:prstGeom>
          <a:noFill/>
          <a:ln>
            <a:solidFill>
              <a:srgbClr val="0061AD"/>
            </a:solidFill>
          </a:ln>
        </p:spPr>
        <p:txBody>
          <a:bodyPr wrap="square">
            <a:spAutoFit/>
          </a:bodyPr>
          <a:lstStyle/>
          <a:p>
            <a:r>
              <a:rPr lang="en-US">
                <a:solidFill>
                  <a:srgbClr val="0061AD"/>
                </a:solidFill>
                <a:latin typeface="Garamond" panose="02020404030301010803" pitchFamily="18" charset="0"/>
              </a:rPr>
              <a:t>Topics of information and guidance in the module:</a:t>
            </a:r>
          </a:p>
          <a:p>
            <a:r>
              <a:rPr lang="en-US">
                <a:solidFill>
                  <a:srgbClr val="0061AD"/>
                </a:solidFill>
                <a:latin typeface="Garamond" panose="02020404030301010803" pitchFamily="18" charset="0"/>
              </a:rPr>
              <a:t>The power of gender</a:t>
            </a:r>
          </a:p>
          <a:p>
            <a:pPr marL="285750" indent="-285750">
              <a:buFont typeface="Arial" panose="020B0604020202020204" pitchFamily="34" charset="0"/>
              <a:buChar char="•"/>
            </a:pPr>
            <a:r>
              <a:rPr lang="en-US">
                <a:solidFill>
                  <a:srgbClr val="0061AD"/>
                </a:solidFill>
                <a:latin typeface="Garamond" panose="02020404030301010803" pitchFamily="18" charset="0"/>
              </a:rPr>
              <a:t>Gender socialization/ explicit and implicit input</a:t>
            </a:r>
          </a:p>
          <a:p>
            <a:pPr marL="285750" indent="-285750">
              <a:buFont typeface="Arial" panose="020B0604020202020204" pitchFamily="34" charset="0"/>
              <a:buChar char="•"/>
            </a:pPr>
            <a:r>
              <a:rPr lang="en-US">
                <a:solidFill>
                  <a:srgbClr val="0061AD"/>
                </a:solidFill>
                <a:latin typeface="Garamond" panose="02020404030301010803" pitchFamily="18" charset="0"/>
              </a:rPr>
              <a:t>Gender norms</a:t>
            </a:r>
          </a:p>
          <a:p>
            <a:pPr marL="285750" indent="-285750">
              <a:buFont typeface="Arial" panose="020B0604020202020204" pitchFamily="34" charset="0"/>
              <a:buChar char="•"/>
            </a:pPr>
            <a:r>
              <a:rPr lang="en-US">
                <a:solidFill>
                  <a:srgbClr val="0061AD"/>
                </a:solidFill>
                <a:latin typeface="Garamond" panose="02020404030301010803" pitchFamily="18" charset="0"/>
              </a:rPr>
              <a:t>Gender identity</a:t>
            </a:r>
          </a:p>
          <a:p>
            <a:pPr marL="742950" lvl="1" indent="-285750">
              <a:buFont typeface="Arial" panose="020B0604020202020204" pitchFamily="34" charset="0"/>
              <a:buChar char="•"/>
            </a:pPr>
            <a:r>
              <a:rPr lang="en-US">
                <a:solidFill>
                  <a:srgbClr val="0061AD"/>
                </a:solidFill>
                <a:latin typeface="Garamond" panose="02020404030301010803" pitchFamily="18" charset="0"/>
              </a:rPr>
              <a:t>Gender diversity</a:t>
            </a:r>
          </a:p>
        </p:txBody>
      </p:sp>
      <p:sp>
        <p:nvSpPr>
          <p:cNvPr id="17" name="TextBox 16">
            <a:extLst>
              <a:ext uri="{FF2B5EF4-FFF2-40B4-BE49-F238E27FC236}">
                <a16:creationId xmlns:a16="http://schemas.microsoft.com/office/drawing/2014/main" id="{54EB830D-588D-D6C8-6E8E-4D10C92EBAE5}"/>
              </a:ext>
            </a:extLst>
          </p:cNvPr>
          <p:cNvSpPr txBox="1"/>
          <p:nvPr/>
        </p:nvSpPr>
        <p:spPr>
          <a:xfrm>
            <a:off x="6634173" y="5160655"/>
            <a:ext cx="3785243" cy="1328023"/>
          </a:xfrm>
          <a:prstGeom prst="roundRect">
            <a:avLst/>
          </a:prstGeom>
          <a:noFill/>
          <a:ln>
            <a:solidFill>
              <a:srgbClr val="0061AD"/>
            </a:solidFill>
          </a:ln>
        </p:spPr>
        <p:txBody>
          <a:bodyPr wrap="square">
            <a:spAutoFit/>
          </a:bodyPr>
          <a:lstStyle/>
          <a:p>
            <a:r>
              <a:rPr lang="en-US" dirty="0">
                <a:solidFill>
                  <a:srgbClr val="0061AD"/>
                </a:solidFill>
                <a:latin typeface="Garamond" panose="02020404030301010803" pitchFamily="18" charset="0"/>
              </a:rPr>
              <a:t>Diverse families</a:t>
            </a:r>
          </a:p>
          <a:p>
            <a:pPr marL="742950" lvl="1" indent="-285750">
              <a:buFont typeface="Arial" panose="020B0604020202020204" pitchFamily="34" charset="0"/>
              <a:buChar char="•"/>
            </a:pPr>
            <a:r>
              <a:rPr lang="en-US" dirty="0">
                <a:solidFill>
                  <a:srgbClr val="0061AD"/>
                </a:solidFill>
                <a:latin typeface="Garamond" panose="02020404030301010803" pitchFamily="18" charset="0"/>
              </a:rPr>
              <a:t>Single parent households</a:t>
            </a:r>
          </a:p>
          <a:p>
            <a:pPr marL="742950" lvl="1" indent="-285750">
              <a:buFont typeface="Arial" panose="020B0604020202020204" pitchFamily="34" charset="0"/>
              <a:buChar char="•"/>
            </a:pPr>
            <a:r>
              <a:rPr lang="en-US" dirty="0">
                <a:solidFill>
                  <a:srgbClr val="0061AD"/>
                </a:solidFill>
                <a:latin typeface="Garamond" panose="02020404030301010803" pitchFamily="18" charset="0"/>
              </a:rPr>
              <a:t>Same sex parents</a:t>
            </a:r>
          </a:p>
          <a:p>
            <a:pPr marL="742950" lvl="1" indent="-285750">
              <a:buFont typeface="Arial" panose="020B0604020202020204" pitchFamily="34" charset="0"/>
              <a:buChar char="•"/>
            </a:pPr>
            <a:r>
              <a:rPr lang="en-US" dirty="0">
                <a:solidFill>
                  <a:srgbClr val="0061AD"/>
                </a:solidFill>
                <a:latin typeface="Garamond" panose="02020404030301010803" pitchFamily="18" charset="0"/>
              </a:rPr>
              <a:t>Teenage parents</a:t>
            </a:r>
          </a:p>
        </p:txBody>
      </p:sp>
      <p:sp>
        <p:nvSpPr>
          <p:cNvPr id="12" name="TextBox 11">
            <a:extLst>
              <a:ext uri="{FF2B5EF4-FFF2-40B4-BE49-F238E27FC236}">
                <a16:creationId xmlns:a16="http://schemas.microsoft.com/office/drawing/2014/main" id="{F34F2A87-1BEA-FAC0-FF8E-B6967A60F86C}"/>
              </a:ext>
            </a:extLst>
          </p:cNvPr>
          <p:cNvSpPr txBox="1"/>
          <p:nvPr/>
        </p:nvSpPr>
        <p:spPr>
          <a:xfrm>
            <a:off x="1078544" y="4547721"/>
            <a:ext cx="4479284" cy="1634490"/>
          </a:xfrm>
          <a:prstGeom prst="roundRect">
            <a:avLst/>
          </a:prstGeom>
          <a:noFill/>
          <a:ln>
            <a:solidFill>
              <a:srgbClr val="0061AD"/>
            </a:solidFill>
          </a:ln>
        </p:spPr>
        <p:txBody>
          <a:bodyPr wrap="square">
            <a:spAutoFit/>
          </a:bodyPr>
          <a:lstStyle/>
          <a:p>
            <a:r>
              <a:rPr lang="en-US" dirty="0">
                <a:solidFill>
                  <a:srgbClr val="0061AD"/>
                </a:solidFill>
                <a:latin typeface="Garamond" panose="02020404030301010803" pitchFamily="18" charset="0"/>
              </a:rPr>
              <a:t>Intergeneration transmission of gender roles and norms.</a:t>
            </a:r>
          </a:p>
          <a:p>
            <a:r>
              <a:rPr lang="en-US" dirty="0">
                <a:solidFill>
                  <a:srgbClr val="0061AD"/>
                </a:solidFill>
                <a:latin typeface="Garamond" panose="02020404030301010803" pitchFamily="18" charset="0"/>
              </a:rPr>
              <a:t>On transformative parenting: Gendered to gender responsive to gender transformative parenting.</a:t>
            </a:r>
          </a:p>
        </p:txBody>
      </p:sp>
      <p:sp>
        <p:nvSpPr>
          <p:cNvPr id="19" name="TextBox 18">
            <a:extLst>
              <a:ext uri="{FF2B5EF4-FFF2-40B4-BE49-F238E27FC236}">
                <a16:creationId xmlns:a16="http://schemas.microsoft.com/office/drawing/2014/main" id="{E2FDAB42-F59B-B875-2797-76682BFD5304}"/>
              </a:ext>
            </a:extLst>
          </p:cNvPr>
          <p:cNvSpPr txBox="1"/>
          <p:nvPr/>
        </p:nvSpPr>
        <p:spPr>
          <a:xfrm>
            <a:off x="6352032" y="2205126"/>
            <a:ext cx="4349527" cy="2860358"/>
          </a:xfrm>
          <a:prstGeom prst="roundRect">
            <a:avLst/>
          </a:prstGeom>
          <a:noFill/>
          <a:ln>
            <a:solidFill>
              <a:srgbClr val="0061AD"/>
            </a:solidFill>
          </a:ln>
        </p:spPr>
        <p:txBody>
          <a:bodyPr wrap="square">
            <a:spAutoFit/>
          </a:bodyPr>
          <a:lstStyle/>
          <a:p>
            <a:r>
              <a:rPr lang="en-US">
                <a:solidFill>
                  <a:srgbClr val="0061AD"/>
                </a:solidFill>
                <a:latin typeface="Garamond" panose="02020404030301010803" pitchFamily="18" charset="0"/>
              </a:rPr>
              <a:t>Building parenting alliances</a:t>
            </a:r>
          </a:p>
          <a:p>
            <a:r>
              <a:rPr lang="en-US">
                <a:solidFill>
                  <a:srgbClr val="0061AD"/>
                </a:solidFill>
                <a:latin typeface="Garamond" panose="02020404030301010803" pitchFamily="18" charset="0"/>
              </a:rPr>
              <a:t>Engaging fathers and men </a:t>
            </a:r>
          </a:p>
          <a:p>
            <a:pPr marL="285750" indent="-285750">
              <a:buFont typeface="Arial" panose="020B0604020202020204" pitchFamily="34" charset="0"/>
              <a:buChar char="•"/>
            </a:pPr>
            <a:r>
              <a:rPr lang="en-US">
                <a:solidFill>
                  <a:srgbClr val="0061AD"/>
                </a:solidFill>
                <a:latin typeface="Garamond" panose="02020404030301010803" pitchFamily="18" charset="0"/>
              </a:rPr>
              <a:t>Addressing stereotypes and issues around men and care: </a:t>
            </a:r>
          </a:p>
          <a:p>
            <a:pPr marL="742950" lvl="1" indent="-285750">
              <a:buFont typeface="Arial" panose="020B0604020202020204" pitchFamily="34" charset="0"/>
              <a:buChar char="•"/>
            </a:pPr>
            <a:r>
              <a:rPr lang="en-US">
                <a:solidFill>
                  <a:srgbClr val="0061AD"/>
                </a:solidFill>
                <a:latin typeface="Garamond" panose="02020404030301010803" pitchFamily="18" charset="0"/>
              </a:rPr>
              <a:t>Fathers are ready!</a:t>
            </a:r>
          </a:p>
          <a:p>
            <a:pPr marL="742950" lvl="1" indent="-285750">
              <a:buFont typeface="Arial" panose="020B0604020202020204" pitchFamily="34" charset="0"/>
              <a:buChar char="•"/>
            </a:pPr>
            <a:r>
              <a:rPr lang="en-US">
                <a:solidFill>
                  <a:srgbClr val="0061AD"/>
                </a:solidFill>
                <a:latin typeface="Garamond" panose="02020404030301010803" pitchFamily="18" charset="0"/>
              </a:rPr>
              <a:t>Mother’s/women’s gatekeeping</a:t>
            </a:r>
          </a:p>
          <a:p>
            <a:pPr marL="742950" lvl="1" indent="-285750">
              <a:buFont typeface="Arial" panose="020B0604020202020204" pitchFamily="34" charset="0"/>
              <a:buChar char="•"/>
            </a:pPr>
            <a:r>
              <a:rPr lang="en-US">
                <a:solidFill>
                  <a:srgbClr val="0061AD"/>
                </a:solidFill>
                <a:latin typeface="Garamond" panose="02020404030301010803" pitchFamily="18" charset="0"/>
              </a:rPr>
              <a:t>Professional gatekeeping</a:t>
            </a:r>
          </a:p>
          <a:p>
            <a:pPr marL="742950" lvl="1" indent="-285750">
              <a:buFont typeface="Arial" panose="020B0604020202020204" pitchFamily="34" charset="0"/>
              <a:buChar char="•"/>
            </a:pPr>
            <a:r>
              <a:rPr lang="en-US">
                <a:solidFill>
                  <a:srgbClr val="0061AD"/>
                </a:solidFill>
                <a:latin typeface="Garamond" panose="02020404030301010803" pitchFamily="18" charset="0"/>
              </a:rPr>
              <a:t>Perspective, needs and voice of men and fathers</a:t>
            </a:r>
            <a:endParaRPr lang="en-GB">
              <a:solidFill>
                <a:srgbClr val="0061AD"/>
              </a:solidFill>
              <a:latin typeface="Garamond" panose="02020404030301010803" pitchFamily="18" charset="0"/>
            </a:endParaRPr>
          </a:p>
        </p:txBody>
      </p:sp>
    </p:spTree>
    <p:extLst>
      <p:ext uri="{BB962C8B-B14F-4D97-AF65-F5344CB8AC3E}">
        <p14:creationId xmlns:p14="http://schemas.microsoft.com/office/powerpoint/2010/main" val="3582435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Diagram group">
            <a:extLst>
              <a:ext uri="{FF2B5EF4-FFF2-40B4-BE49-F238E27FC236}">
                <a16:creationId xmlns:a16="http://schemas.microsoft.com/office/drawing/2014/main" id="{74BE718C-1751-2595-2159-4DF568154C52}"/>
              </a:ext>
            </a:extLst>
          </p:cNvPr>
          <p:cNvGrpSpPr/>
          <p:nvPr/>
        </p:nvGrpSpPr>
        <p:grpSpPr>
          <a:xfrm>
            <a:off x="8461399" y="1594766"/>
            <a:ext cx="3175794" cy="1363722"/>
            <a:chOff x="6035718" y="581838"/>
            <a:chExt cx="3175794" cy="1083764"/>
          </a:xfrm>
          <a:scene3d>
            <a:camera prst="isometricOffAxis2Left" zoom="95000"/>
            <a:lightRig rig="flat" dir="t"/>
          </a:scene3d>
        </p:grpSpPr>
        <p:grpSp>
          <p:nvGrpSpPr>
            <p:cNvPr id="3" name="Group 2">
              <a:extLst>
                <a:ext uri="{FF2B5EF4-FFF2-40B4-BE49-F238E27FC236}">
                  <a16:creationId xmlns:a16="http://schemas.microsoft.com/office/drawing/2014/main" id="{85A32F8C-DDAC-ED2E-10A6-0B4307EB8DD1}"/>
                </a:ext>
              </a:extLst>
            </p:cNvPr>
            <p:cNvGrpSpPr/>
            <p:nvPr/>
          </p:nvGrpSpPr>
          <p:grpSpPr>
            <a:xfrm>
              <a:off x="6035718" y="581838"/>
              <a:ext cx="3175794" cy="1083764"/>
              <a:chOff x="6035718" y="581838"/>
              <a:chExt cx="3175794" cy="1083764"/>
            </a:xfrm>
          </p:grpSpPr>
          <p:sp>
            <p:nvSpPr>
              <p:cNvPr id="4" name="Rectangle 3">
                <a:extLst>
                  <a:ext uri="{FF2B5EF4-FFF2-40B4-BE49-F238E27FC236}">
                    <a16:creationId xmlns:a16="http://schemas.microsoft.com/office/drawing/2014/main" id="{A1BECF90-D35F-F258-106C-0DFA79CF567D}"/>
                  </a:ext>
                </a:extLst>
              </p:cNvPr>
              <p:cNvSpPr/>
              <p:nvPr/>
            </p:nvSpPr>
            <p:spPr>
              <a:xfrm>
                <a:off x="6035718" y="581838"/>
                <a:ext cx="3175794" cy="1083764"/>
              </a:xfrm>
              <a:prstGeom prst="rect">
                <a:avLst/>
              </a:prstGeom>
              <a:solidFill>
                <a:srgbClr val="FACD8B"/>
              </a:solidFill>
              <a:sp3d extrusionH="381000" contourW="38100" prstMaterial="matte">
                <a:contourClr>
                  <a:schemeClr val="lt1"/>
                </a:contourClr>
              </a:sp3d>
            </p:spPr>
            <p:style>
              <a:lnRef idx="0">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C51DA567-90F5-0610-2134-BDEF5C1052E6}"/>
                  </a:ext>
                </a:extLst>
              </p:cNvPr>
              <p:cNvSpPr txBox="1"/>
              <p:nvPr/>
            </p:nvSpPr>
            <p:spPr>
              <a:xfrm>
                <a:off x="6035718" y="581838"/>
                <a:ext cx="3175794" cy="108376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MODULE II. START BEFORE FIVE (birth to 5 years)</a:t>
                </a:r>
              </a:p>
            </p:txBody>
          </p:sp>
        </p:grpSp>
      </p:grpSp>
      <p:grpSp>
        <p:nvGrpSpPr>
          <p:cNvPr id="6" name="Diagram group">
            <a:extLst>
              <a:ext uri="{FF2B5EF4-FFF2-40B4-BE49-F238E27FC236}">
                <a16:creationId xmlns:a16="http://schemas.microsoft.com/office/drawing/2014/main" id="{33776A3D-630E-8ACF-BB09-032917D44388}"/>
              </a:ext>
            </a:extLst>
          </p:cNvPr>
          <p:cNvGrpSpPr/>
          <p:nvPr/>
        </p:nvGrpSpPr>
        <p:grpSpPr>
          <a:xfrm>
            <a:off x="8461399" y="3393213"/>
            <a:ext cx="3134530" cy="1363722"/>
            <a:chOff x="6017474" y="1937970"/>
            <a:chExt cx="3134530" cy="1025826"/>
          </a:xfrm>
          <a:scene3d>
            <a:camera prst="isometricOffAxis2Left" zoom="95000"/>
            <a:lightRig rig="flat" dir="t"/>
          </a:scene3d>
        </p:grpSpPr>
        <p:grpSp>
          <p:nvGrpSpPr>
            <p:cNvPr id="7" name="Group 6">
              <a:extLst>
                <a:ext uri="{FF2B5EF4-FFF2-40B4-BE49-F238E27FC236}">
                  <a16:creationId xmlns:a16="http://schemas.microsoft.com/office/drawing/2014/main" id="{435A1F0A-B4CD-E7E3-52E5-8C4FFCE8EEB8}"/>
                </a:ext>
              </a:extLst>
            </p:cNvPr>
            <p:cNvGrpSpPr/>
            <p:nvPr/>
          </p:nvGrpSpPr>
          <p:grpSpPr>
            <a:xfrm>
              <a:off x="6017474" y="1937970"/>
              <a:ext cx="3134530" cy="1025826"/>
              <a:chOff x="6017474" y="1937970"/>
              <a:chExt cx="3134530" cy="1025826"/>
            </a:xfrm>
          </p:grpSpPr>
          <p:sp>
            <p:nvSpPr>
              <p:cNvPr id="8" name="Rectangle 7">
                <a:extLst>
                  <a:ext uri="{FF2B5EF4-FFF2-40B4-BE49-F238E27FC236}">
                    <a16:creationId xmlns:a16="http://schemas.microsoft.com/office/drawing/2014/main" id="{93531778-7F45-0950-65A6-1B696DF2BD2B}"/>
                  </a:ext>
                </a:extLst>
              </p:cNvPr>
              <p:cNvSpPr/>
              <p:nvPr/>
            </p:nvSpPr>
            <p:spPr>
              <a:xfrm>
                <a:off x="6017474" y="1937970"/>
                <a:ext cx="3134530" cy="1025826"/>
              </a:xfrm>
              <a:prstGeom prst="rect">
                <a:avLst/>
              </a:prstGeom>
              <a:solidFill>
                <a:schemeClr val="tx2">
                  <a:lumMod val="40000"/>
                  <a:lumOff val="60000"/>
                </a:schemeClr>
              </a:solidFill>
              <a:sp3d extrusionH="381000" contourW="38100" prstMaterial="matte">
                <a:contourClr>
                  <a:schemeClr val="lt1"/>
                </a:contourClr>
              </a:sp3d>
            </p:spPr>
            <p:style>
              <a:lnRef idx="0">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TextBox 8">
                <a:extLst>
                  <a:ext uri="{FF2B5EF4-FFF2-40B4-BE49-F238E27FC236}">
                    <a16:creationId xmlns:a16="http://schemas.microsoft.com/office/drawing/2014/main" id="{D177CC5D-A190-B815-DA79-FF80258372BC}"/>
                  </a:ext>
                </a:extLst>
              </p:cNvPr>
              <p:cNvSpPr txBox="1"/>
              <p:nvPr/>
            </p:nvSpPr>
            <p:spPr>
              <a:xfrm>
                <a:off x="6017474" y="1937970"/>
                <a:ext cx="3134530" cy="10258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MODULE III. BE WHO YOU ARE ( age 6 to 10)</a:t>
                </a:r>
              </a:p>
            </p:txBody>
          </p:sp>
        </p:grpSp>
      </p:grpSp>
      <p:grpSp>
        <p:nvGrpSpPr>
          <p:cNvPr id="10" name="Diagram group">
            <a:extLst>
              <a:ext uri="{FF2B5EF4-FFF2-40B4-BE49-F238E27FC236}">
                <a16:creationId xmlns:a16="http://schemas.microsoft.com/office/drawing/2014/main" id="{C8C7C31D-B2DF-4139-EB74-F6121A33295C}"/>
              </a:ext>
            </a:extLst>
          </p:cNvPr>
          <p:cNvGrpSpPr/>
          <p:nvPr/>
        </p:nvGrpSpPr>
        <p:grpSpPr>
          <a:xfrm>
            <a:off x="8291245" y="4959142"/>
            <a:ext cx="3304684" cy="1575222"/>
            <a:chOff x="6053992" y="3200890"/>
            <a:chExt cx="3152742" cy="1132516"/>
          </a:xfrm>
          <a:scene3d>
            <a:camera prst="isometricOffAxis2Left" zoom="95000"/>
            <a:lightRig rig="flat" dir="t"/>
          </a:scene3d>
        </p:grpSpPr>
        <p:grpSp>
          <p:nvGrpSpPr>
            <p:cNvPr id="11" name="Group 10">
              <a:extLst>
                <a:ext uri="{FF2B5EF4-FFF2-40B4-BE49-F238E27FC236}">
                  <a16:creationId xmlns:a16="http://schemas.microsoft.com/office/drawing/2014/main" id="{182407D3-97FD-D4FF-A0E4-74DBD6F0A815}"/>
                </a:ext>
              </a:extLst>
            </p:cNvPr>
            <p:cNvGrpSpPr/>
            <p:nvPr/>
          </p:nvGrpSpPr>
          <p:grpSpPr>
            <a:xfrm>
              <a:off x="6053992" y="3200890"/>
              <a:ext cx="3152742" cy="1132516"/>
              <a:chOff x="6053992" y="3200890"/>
              <a:chExt cx="3152742" cy="1132516"/>
            </a:xfrm>
          </p:grpSpPr>
          <p:sp>
            <p:nvSpPr>
              <p:cNvPr id="12" name="Rectangle 11">
                <a:extLst>
                  <a:ext uri="{FF2B5EF4-FFF2-40B4-BE49-F238E27FC236}">
                    <a16:creationId xmlns:a16="http://schemas.microsoft.com/office/drawing/2014/main" id="{481E80DC-CC4C-12F6-C4A6-69BE2C93B6B7}"/>
                  </a:ext>
                </a:extLst>
              </p:cNvPr>
              <p:cNvSpPr/>
              <p:nvPr/>
            </p:nvSpPr>
            <p:spPr>
              <a:xfrm>
                <a:off x="6053992" y="3200890"/>
                <a:ext cx="3152742" cy="1132516"/>
              </a:xfrm>
              <a:prstGeom prst="rect">
                <a:avLst/>
              </a:prstGeom>
              <a:solidFill>
                <a:srgbClr val="0078A2"/>
              </a:solidFill>
              <a:sp3d extrusionH="381000" contourW="38100" prstMaterial="matte">
                <a:contourClr>
                  <a:schemeClr val="lt1"/>
                </a:contourClr>
              </a:sp3d>
            </p:spPr>
            <p:style>
              <a:lnRef idx="0">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TextBox 12">
                <a:extLst>
                  <a:ext uri="{FF2B5EF4-FFF2-40B4-BE49-F238E27FC236}">
                    <a16:creationId xmlns:a16="http://schemas.microsoft.com/office/drawing/2014/main" id="{40CF6480-8CAB-C0EE-1D57-9EFCAF13FD36}"/>
                  </a:ext>
                </a:extLst>
              </p:cNvPr>
              <p:cNvSpPr txBox="1"/>
              <p:nvPr/>
            </p:nvSpPr>
            <p:spPr>
              <a:xfrm>
                <a:off x="6053992" y="3200890"/>
                <a:ext cx="3152742" cy="113251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MODULE IV. STRONG, INDEPENDENT AND RESPONSIBLE </a:t>
                </a:r>
              </a:p>
              <a:p>
                <a:pPr marL="0" lvl="0" indent="0" algn="ctr" defTabSz="1066800">
                  <a:lnSpc>
                    <a:spcPct val="90000"/>
                  </a:lnSpc>
                  <a:spcBef>
                    <a:spcPct val="0"/>
                  </a:spcBef>
                  <a:spcAft>
                    <a:spcPct val="35000"/>
                  </a:spcAft>
                  <a:buNone/>
                </a:pPr>
                <a:r>
                  <a:rPr lang="en-US" sz="2400" b="1" kern="1200" dirty="0"/>
                  <a:t>(Age 11 to 18) </a:t>
                </a:r>
              </a:p>
            </p:txBody>
          </p:sp>
        </p:grpSp>
      </p:grpSp>
      <p:sp>
        <p:nvSpPr>
          <p:cNvPr id="15" name="TextBox 14">
            <a:extLst>
              <a:ext uri="{FF2B5EF4-FFF2-40B4-BE49-F238E27FC236}">
                <a16:creationId xmlns:a16="http://schemas.microsoft.com/office/drawing/2014/main" id="{CCCC1DEE-9BB5-77ED-1EF8-BA9B3F4A107B}"/>
              </a:ext>
            </a:extLst>
          </p:cNvPr>
          <p:cNvSpPr txBox="1"/>
          <p:nvPr/>
        </p:nvSpPr>
        <p:spPr>
          <a:xfrm>
            <a:off x="868679" y="1594766"/>
            <a:ext cx="7592719" cy="4869418"/>
          </a:xfrm>
          <a:prstGeom prst="roundRect">
            <a:avLst/>
          </a:prstGeom>
          <a:noFill/>
          <a:ln>
            <a:solidFill>
              <a:srgbClr val="0061AD"/>
            </a:solidFill>
          </a:ln>
        </p:spPr>
        <p:txBody>
          <a:bodyPr wrap="square">
            <a:spAutoFit/>
          </a:bodyPr>
          <a:lstStyle/>
          <a:p>
            <a:pPr marL="285750" indent="-285750">
              <a:buFont typeface="Wingdings" panose="05000000000000000000" pitchFamily="2" charset="2"/>
              <a:buChar char="Ø"/>
            </a:pPr>
            <a:r>
              <a:rPr lang="en-US" sz="2800" dirty="0">
                <a:solidFill>
                  <a:srgbClr val="0061AD"/>
                </a:solidFill>
                <a:latin typeface="Garamond" panose="02020404030301010803" pitchFamily="18" charset="0"/>
              </a:rPr>
              <a:t>Provides information specific to childhood development and parenting in the given developmental period.</a:t>
            </a:r>
          </a:p>
          <a:p>
            <a:pPr marL="285750" indent="-285750">
              <a:buFont typeface="Wingdings" panose="05000000000000000000" pitchFamily="2" charset="2"/>
              <a:buChar char="Ø"/>
            </a:pPr>
            <a:r>
              <a:rPr lang="en-US" sz="2800" dirty="0">
                <a:solidFill>
                  <a:srgbClr val="0061AD"/>
                </a:solidFill>
                <a:latin typeface="Garamond" panose="02020404030301010803" pitchFamily="18" charset="0"/>
              </a:rPr>
              <a:t>Provides information on gender socialization and gender identity development.</a:t>
            </a:r>
          </a:p>
          <a:p>
            <a:pPr marL="285750" indent="-285750">
              <a:buFont typeface="Wingdings" panose="05000000000000000000" pitchFamily="2" charset="2"/>
              <a:buChar char="Ø"/>
            </a:pPr>
            <a:r>
              <a:rPr lang="en-US" sz="2800" dirty="0">
                <a:solidFill>
                  <a:srgbClr val="0061AD"/>
                </a:solidFill>
                <a:latin typeface="Garamond" panose="02020404030301010803" pitchFamily="18" charset="0"/>
              </a:rPr>
              <a:t>Address role of practitioners in supporting gender transformative parenting.</a:t>
            </a:r>
          </a:p>
          <a:p>
            <a:pPr marL="285750" indent="-285750">
              <a:buFont typeface="Wingdings" panose="05000000000000000000" pitchFamily="2" charset="2"/>
              <a:buChar char="Ø"/>
            </a:pPr>
            <a:r>
              <a:rPr lang="en-US" sz="2800" dirty="0">
                <a:solidFill>
                  <a:srgbClr val="0061AD"/>
                </a:solidFill>
                <a:latin typeface="Garamond" panose="02020404030301010803" pitchFamily="18" charset="0"/>
              </a:rPr>
              <a:t>Provides guidelines for practitioners and parents on gender transformative parenting practices and approaches.  </a:t>
            </a:r>
          </a:p>
        </p:txBody>
      </p:sp>
      <p:sp>
        <p:nvSpPr>
          <p:cNvPr id="16" name="TextBox 15">
            <a:extLst>
              <a:ext uri="{FF2B5EF4-FFF2-40B4-BE49-F238E27FC236}">
                <a16:creationId xmlns:a16="http://schemas.microsoft.com/office/drawing/2014/main" id="{2AFD1B01-E505-7710-A122-AEB449A241C1}"/>
              </a:ext>
            </a:extLst>
          </p:cNvPr>
          <p:cNvSpPr txBox="1"/>
          <p:nvPr/>
        </p:nvSpPr>
        <p:spPr>
          <a:xfrm>
            <a:off x="868680" y="724111"/>
            <a:ext cx="8077200" cy="523220"/>
          </a:xfrm>
          <a:prstGeom prst="rect">
            <a:avLst/>
          </a:prstGeom>
          <a:noFill/>
        </p:spPr>
        <p:txBody>
          <a:bodyPr wrap="square" rtlCol="0">
            <a:spAutoFit/>
          </a:bodyPr>
          <a:lstStyle/>
          <a:p>
            <a:r>
              <a:rPr lang="en-US" sz="2800" b="1" dirty="0">
                <a:solidFill>
                  <a:srgbClr val="0061AD"/>
                </a:solidFill>
                <a:latin typeface="Garamond" panose="02020404030301010803" pitchFamily="18" charset="0"/>
              </a:rPr>
              <a:t>Age specific modules</a:t>
            </a:r>
            <a:endParaRPr lang="en-GB" dirty="0"/>
          </a:p>
        </p:txBody>
      </p:sp>
    </p:spTree>
    <p:extLst>
      <p:ext uri="{BB962C8B-B14F-4D97-AF65-F5344CB8AC3E}">
        <p14:creationId xmlns:p14="http://schemas.microsoft.com/office/powerpoint/2010/main" val="1252085736"/>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C8FA5C92CD6D47ABAEB48686702B67" ma:contentTypeVersion="18" ma:contentTypeDescription="Create a new document." ma:contentTypeScope="" ma:versionID="6b1b1a5b40ff57514aed67e5c86a6874">
  <xsd:schema xmlns:xsd="http://www.w3.org/2001/XMLSchema" xmlns:xs="http://www.w3.org/2001/XMLSchema" xmlns:p="http://schemas.microsoft.com/office/2006/metadata/properties" xmlns:ns1="http://schemas.microsoft.com/sharepoint/v3" xmlns:ns2="1ca0401a-f24a-4e95-b907-db93911c5480" xmlns:ns3="ddb89307-c83b-4b17-8ae7-11ec45b15561" targetNamespace="http://schemas.microsoft.com/office/2006/metadata/properties" ma:root="true" ma:fieldsID="39ef489465f9ff8cfad1aac665fb4f18" ns1:_="" ns2:_="" ns3:_="">
    <xsd:import namespace="http://schemas.microsoft.com/sharepoint/v3"/>
    <xsd:import namespace="1ca0401a-f24a-4e95-b907-db93911c5480"/>
    <xsd:import namespace="ddb89307-c83b-4b17-8ae7-11ec45b155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MediaLengthInSeconds" minOccurs="0"/>
                <xsd:element ref="ns2:Not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a0401a-f24a-4e95-b907-db93911c54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Notes" ma:index="23" nillable="true" ma:displayName="Notes" ma:description="Additional notes on the document" ma:format="Dropdown" ma:internalName="Notes">
      <xsd:simpleType>
        <xsd:restriction base="dms:Text">
          <xsd:maxLength value="255"/>
        </xsd:restriction>
      </xsd:simpleType>
    </xsd:element>
    <xsd:element name="_Flow_SignoffStatus" ma:index="24"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db89307-c83b-4b17-8ae7-11ec45b1556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Notes xmlns="1ca0401a-f24a-4e95-b907-db93911c5480" xsi:nil="true"/>
    <_Flow_SignoffStatus xmlns="1ca0401a-f24a-4e95-b907-db93911c5480" xsi:nil="true"/>
  </documentManagement>
</p:properties>
</file>

<file path=customXml/itemProps1.xml><?xml version="1.0" encoding="utf-8"?>
<ds:datastoreItem xmlns:ds="http://schemas.openxmlformats.org/officeDocument/2006/customXml" ds:itemID="{0ED613B7-C331-499C-BFD6-F6E5C554A7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ca0401a-f24a-4e95-b907-db93911c5480"/>
    <ds:schemaRef ds:uri="ddb89307-c83b-4b17-8ae7-11ec45b155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24904E-C740-469D-8C10-9DA97245ACAE}">
  <ds:schemaRefs>
    <ds:schemaRef ds:uri="http://schemas.microsoft.com/sharepoint/v3/contenttype/forms"/>
  </ds:schemaRefs>
</ds:datastoreItem>
</file>

<file path=customXml/itemProps3.xml><?xml version="1.0" encoding="utf-8"?>
<ds:datastoreItem xmlns:ds="http://schemas.openxmlformats.org/officeDocument/2006/customXml" ds:itemID="{B3E0B663-ECA9-4FF6-BEFD-8DBA33BEEBF0}">
  <ds:schemaRefs>
    <ds:schemaRef ds:uri="http://schemas.microsoft.com/office/2006/metadata/properties"/>
    <ds:schemaRef ds:uri="http://schemas.microsoft.com/office/infopath/2007/PartnerControls"/>
    <ds:schemaRef ds:uri="http://schemas.microsoft.com/sharepoint/v3"/>
    <ds:schemaRef ds:uri="1ca0401a-f24a-4e95-b907-db93911c5480"/>
  </ds:schemaRefs>
</ds:datastoreItem>
</file>

<file path=docProps/app.xml><?xml version="1.0" encoding="utf-8"?>
<Properties xmlns="http://schemas.openxmlformats.org/officeDocument/2006/extended-properties" xmlns:vt="http://schemas.openxmlformats.org/officeDocument/2006/docPropsVTypes">
  <TotalTime>120</TotalTime>
  <Words>898</Words>
  <Application>Microsoft Office PowerPoint</Application>
  <PresentationFormat>Widescreen</PresentationFormat>
  <Paragraphs>77</Paragraphs>
  <Slides>9</Slides>
  <Notes>2</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1_office theme</vt:lpstr>
      <vt:lpstr>SUPPORTING FAMILIES FOR GENDER TRANSFORMATIVE  PARENTING  </vt:lpstr>
      <vt:lpstr>INTRODUCTION</vt:lpstr>
      <vt:lpstr>Core beliefs and values underlying the modules </vt:lpstr>
      <vt:lpstr>What do we want to accomplish </vt:lpstr>
      <vt:lpstr>How do we do it?</vt:lpstr>
      <vt:lpstr>Resource modules </vt:lpstr>
      <vt:lpstr>Layout of the modules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Zorica Trikic</dc:creator>
  <cp:lastModifiedBy>Zorica Trikic</cp:lastModifiedBy>
  <cp:revision>7</cp:revision>
  <dcterms:created xsi:type="dcterms:W3CDTF">2022-05-13T18:10:12Z</dcterms:created>
  <dcterms:modified xsi:type="dcterms:W3CDTF">2023-02-07T12:57:58Z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0x010100C6C8FA5C92CD6D47ABAEB48686702B67</vt:lpwstr>
  </property>
</Properties>
</file>