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656" r:id="rId5"/>
    <p:sldId id="626" r:id="rId6"/>
    <p:sldId id="647" r:id="rId7"/>
    <p:sldId id="665" r:id="rId8"/>
    <p:sldId id="657" r:id="rId9"/>
    <p:sldId id="666" r:id="rId10"/>
    <p:sldId id="649" r:id="rId11"/>
    <p:sldId id="668" r:id="rId12"/>
    <p:sldId id="669" r:id="rId13"/>
    <p:sldId id="673" r:id="rId14"/>
    <p:sldId id="674" r:id="rId15"/>
    <p:sldId id="675" r:id="rId16"/>
    <p:sldId id="676" r:id="rId17"/>
    <p:sldId id="677" r:id="rId18"/>
    <p:sldId id="678" r:id="rId19"/>
    <p:sldId id="679" r:id="rId20"/>
    <p:sldId id="681" r:id="rId21"/>
    <p:sldId id="670" r:id="rId22"/>
    <p:sldId id="682" r:id="rId23"/>
    <p:sldId id="672" r:id="rId24"/>
    <p:sldId id="683" r:id="rId25"/>
    <p:sldId id="684" r:id="rId26"/>
    <p:sldId id="661" r:id="rId27"/>
    <p:sldId id="685" r:id="rId28"/>
    <p:sldId id="686" r:id="rId29"/>
    <p:sldId id="687" r:id="rId3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F8D39E-CBB2-49CD-B768-03E0C2DAD344}" v="55" dt="2022-05-15T01:31:09.7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66" d="100"/>
          <a:sy n="66" d="100"/>
        </p:scale>
        <p:origin x="66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73B17D-1797-438E-9A21-2F22BA445439}" type="datetimeFigureOut">
              <a:rPr lang="en-US" smtClean="0"/>
              <a:t>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DE7B3B-AF46-4A17-B335-0C0AC3682036}" type="slidenum">
              <a:rPr lang="en-US" smtClean="0"/>
              <a:t>‹#›</a:t>
            </a:fld>
            <a:endParaRPr lang="en-US"/>
          </a:p>
        </p:txBody>
      </p:sp>
    </p:spTree>
    <p:extLst>
      <p:ext uri="{BB962C8B-B14F-4D97-AF65-F5344CB8AC3E}">
        <p14:creationId xmlns:p14="http://schemas.microsoft.com/office/powerpoint/2010/main" val="1745527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F1FD6-F614-CA5D-81FA-135D7A6E69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06E5D-5313-BF15-7CED-4177BB820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6F08D95-44CE-0376-5673-D20DDB897ECB}"/>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42BEAA07-6351-3794-3815-2C3E3D9609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CBAC3-5018-A33D-CFB7-A301F8A1A74A}"/>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20645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21C96-B82B-5C66-F187-5E8D6F7932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A98F88-3C03-5ED0-0502-1FE53C62DA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3C92E0-47F3-D0BA-3ECC-135DADEE96E6}"/>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00E66BCE-3198-CBB4-39AF-172C0249DF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E2D48F-560C-4131-3661-DC1611F06855}"/>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8221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3C8BD-F06B-5101-F0B1-E3277CBA3B7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9B6BE2-36A5-6BDB-6B65-D35EECEF14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7A133D-C2B1-E497-DCF4-7B7DB268729E}"/>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344755C3-9A08-0B6C-4E61-95E05358B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9C1423-8ABF-F33A-AC5F-D8C85A507EFA}"/>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427548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FB65C-9DF0-E07D-D474-BEDFE89EEC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9925A3-B6A8-9F07-28D7-3601647D33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AEF71C-D999-A49A-0EC3-6EB0AB72AA73}"/>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EBD32255-3A6C-E56A-FC12-67B6338BBC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83BC65-5E27-E4FA-4081-A01AE5CFD879}"/>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584743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B8904-875B-1974-E7F4-0143802445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C87049-5802-42A4-6F3C-CFB9E011BF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64418D-A9B6-CEBD-0D40-D02F39658D2F}"/>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190B8552-C74D-56B5-3738-09491A45F9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F278C1-2D62-C619-2F50-84C037D1D983}"/>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32590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A521C-D5E6-2F0D-7C9B-D0E1F9A2A4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D3090D-0345-1326-470E-E2629A28B6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8F69C4-13F2-BCAC-B692-96AEDBD27C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E5F5CEC-A447-DF16-B649-B47158E59A59}"/>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AE369402-C022-6C98-40D5-58E7BD8F0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77ACCE-E256-AB20-80DD-D13AC238CDE6}"/>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989492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154D0-589E-CD7E-799C-F603E18F6A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91C847-A24B-12B2-F092-20C835C3AD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03015-018E-1AA0-5DD5-DF12F091A4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722943-E0FC-3CB3-AC10-19171D7269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8EFC89-BC47-6FC0-D5CF-2EC52D89E78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0389B-F68E-0D93-9FFF-9B6A713C9E28}"/>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8" name="Footer Placeholder 7">
            <a:extLst>
              <a:ext uri="{FF2B5EF4-FFF2-40B4-BE49-F238E27FC236}">
                <a16:creationId xmlns:a16="http://schemas.microsoft.com/office/drawing/2014/main" id="{6B775E2B-A77B-68FD-8E6C-13F7BC4A55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D0F0D5-0BFA-F647-2775-0758B099B3D2}"/>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233455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AAC29-9BCA-A81A-D59B-575F780804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C276C0-9550-C028-90F8-C33C9C258F73}"/>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4" name="Footer Placeholder 3">
            <a:extLst>
              <a:ext uri="{FF2B5EF4-FFF2-40B4-BE49-F238E27FC236}">
                <a16:creationId xmlns:a16="http://schemas.microsoft.com/office/drawing/2014/main" id="{B7E7BB72-7EE9-AC53-90B6-A17A7AE93A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5FB6FAE-A371-7238-1A50-E9A7D50E9F88}"/>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425220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A8FEE7-DCBC-D9B9-1445-F6B20F5CB151}"/>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3" name="Footer Placeholder 2">
            <a:extLst>
              <a:ext uri="{FF2B5EF4-FFF2-40B4-BE49-F238E27FC236}">
                <a16:creationId xmlns:a16="http://schemas.microsoft.com/office/drawing/2014/main" id="{CD269A31-F772-5430-F0AF-FCA11ED6FC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E74EA3-FEAD-48BA-D327-0F28B8E94AE2}"/>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974826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46842-79AB-1A2C-C8A2-C0E4339735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8DC6EB-35FB-604B-4710-EBD34BB12A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944FCC-32A5-B77D-5147-87B8FB8D0F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F1B26-7CAB-C80E-4ACC-A891653CBAE8}"/>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0EA85A8C-F9C4-B817-E755-4610D2ECF8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92E15B-18D7-FFB5-435D-44E4A44EB5ED}"/>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178788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D351E-2B42-D3C1-8ED1-35B79F9C1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0569E9-759A-187E-45B0-005236425B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676B56-6894-2171-B313-59DC642AB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B9BFF9-D8F8-5801-A233-9D97F52AA942}"/>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F0872A24-7F77-7E90-D1F6-7CD3C42B80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757730-FE39-36C0-69BB-E0CD5D195DDB}"/>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2720210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F80A08-DD6B-1EC4-E3BD-EDBD29863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D0A7F8F-5EB3-0AC9-E40A-C6E89E8DA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2D3B88-1BB1-E9C9-ED51-93E3E87E14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BC74771A-F2F4-B881-CE87-EBD8F2116F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315BFA-13B3-7292-0A0A-54A1E7F321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6421A-7F90-4BAF-8920-D220121F48A4}" type="slidenum">
              <a:rPr lang="en-US" smtClean="0"/>
              <a:t>‹#›</a:t>
            </a:fld>
            <a:endParaRPr lang="en-US"/>
          </a:p>
        </p:txBody>
      </p:sp>
    </p:spTree>
    <p:extLst>
      <p:ext uri="{BB962C8B-B14F-4D97-AF65-F5344CB8AC3E}">
        <p14:creationId xmlns:p14="http://schemas.microsoft.com/office/powerpoint/2010/main" val="3423627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www.youtube.com/watch?v=PwkRHy74cZU"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harpercollins.ca/9781443430272/well-stresse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8897-4E07-9DB5-6069-239B59A4419D}"/>
              </a:ext>
            </a:extLst>
          </p:cNvPr>
          <p:cNvSpPr>
            <a:spLocks noGrp="1"/>
          </p:cNvSpPr>
          <p:nvPr>
            <p:ph type="title"/>
          </p:nvPr>
        </p:nvSpPr>
        <p:spPr>
          <a:xfrm>
            <a:off x="7464614" y="1783959"/>
            <a:ext cx="4087306" cy="2889114"/>
          </a:xfrm>
        </p:spPr>
        <p:txBody>
          <a:bodyPr vert="horz" lIns="91440" tIns="45720" rIns="91440" bIns="45720" rtlCol="0" anchor="b">
            <a:normAutofit/>
          </a:bodyPr>
          <a:lstStyle/>
          <a:p>
            <a:pPr marL="0" marR="0" algn="ctr">
              <a:spcAft>
                <a:spcPts val="0"/>
              </a:spcAft>
            </a:pPr>
            <a:r>
              <a:rPr lang="en-US" sz="2600" dirty="0"/>
              <a:t>STRONG, INDEPENDENT, AND RESPONSIBLE</a:t>
            </a:r>
            <a:br>
              <a:rPr lang="en-US" sz="2600" dirty="0">
                <a:effectLst/>
              </a:rPr>
            </a:br>
            <a:r>
              <a:rPr lang="en-US" sz="2600" dirty="0">
                <a:effectLst/>
              </a:rPr>
              <a:t> </a:t>
            </a:r>
            <a:br>
              <a:rPr lang="en-US" sz="2600" dirty="0">
                <a:effectLst/>
              </a:rPr>
            </a:br>
            <a:r>
              <a:rPr lang="en-US" sz="2600" dirty="0">
                <a:effectLst/>
              </a:rPr>
              <a:t>Gender transformative parenting in adolescence </a:t>
            </a:r>
            <a:br>
              <a:rPr lang="en-US" sz="2600" dirty="0">
                <a:effectLst/>
              </a:rPr>
            </a:br>
            <a:r>
              <a:rPr lang="en-US" sz="2600" dirty="0">
                <a:effectLst/>
              </a:rPr>
              <a:t>(from eleven to the age of </a:t>
            </a:r>
            <a:r>
              <a:rPr lang="en-US" sz="2600" dirty="0"/>
              <a:t>nineteen</a:t>
            </a:r>
            <a:r>
              <a:rPr lang="en-US" sz="2600" dirty="0">
                <a:effectLst/>
              </a:rPr>
              <a:t>)</a:t>
            </a:r>
            <a:endParaRPr lang="en-US" sz="2600" dirty="0"/>
          </a:p>
        </p:txBody>
      </p:sp>
      <p:sp>
        <p:nvSpPr>
          <p:cNvPr id="3" name="Text Placeholder 2">
            <a:extLst>
              <a:ext uri="{FF2B5EF4-FFF2-40B4-BE49-F238E27FC236}">
                <a16:creationId xmlns:a16="http://schemas.microsoft.com/office/drawing/2014/main" id="{682945E9-FBAA-038F-A6FA-1EE6490219F3}"/>
              </a:ext>
            </a:extLst>
          </p:cNvPr>
          <p:cNvSpPr>
            <a:spLocks noGrp="1"/>
          </p:cNvSpPr>
          <p:nvPr>
            <p:ph type="body" idx="1"/>
          </p:nvPr>
        </p:nvSpPr>
        <p:spPr>
          <a:xfrm>
            <a:off x="7464614" y="5129265"/>
            <a:ext cx="4087305" cy="1147863"/>
          </a:xfrm>
        </p:spPr>
        <p:txBody>
          <a:bodyPr vert="horz" lIns="91440" tIns="45720" rIns="91440" bIns="45720" rtlCol="0" anchor="t">
            <a:normAutofit/>
          </a:bodyPr>
          <a:lstStyle/>
          <a:p>
            <a:r>
              <a:rPr lang="en-US" sz="1300" dirty="0">
                <a:solidFill>
                  <a:schemeClr val="tx1"/>
                </a:solidFill>
              </a:rPr>
              <a:t>SUPPORTING FAMILIES FOR GENDER TRANSFORMATIVE  PARENTING</a:t>
            </a:r>
          </a:p>
          <a:p>
            <a:r>
              <a:rPr lang="en-US" sz="1300" dirty="0">
                <a:solidFill>
                  <a:schemeClr val="tx1"/>
                </a:solidFill>
              </a:rPr>
              <a:t>Challenging the gender norms and gender inequalities  -  creating more equitable environment for all children to thrive</a:t>
            </a:r>
          </a:p>
          <a:p>
            <a:endParaRPr lang="en-US" sz="1300" dirty="0">
              <a:solidFill>
                <a:schemeClr val="tx1"/>
              </a:solidFill>
            </a:endParaRPr>
          </a:p>
        </p:txBody>
      </p:sp>
      <p:sp>
        <p:nvSpPr>
          <p:cNvPr id="20" name="Freeform: Shape 1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Group of young people huddling in gym">
            <a:extLst>
              <a:ext uri="{FF2B5EF4-FFF2-40B4-BE49-F238E27FC236}">
                <a16:creationId xmlns:a16="http://schemas.microsoft.com/office/drawing/2014/main" id="{55D7E702-3329-5807-0A28-8F3BAC10575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250" r="23339"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95969643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2FD32F-3545-0E69-BBC3-58BC4ADEF5EF}"/>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latin typeface="Calibri" panose="020F0502020204030204" pitchFamily="34" charset="0"/>
                <a:ea typeface="Calibri" panose="020F0502020204030204" pitchFamily="34" charset="0"/>
              </a:rPr>
              <a:t>Supporting adolescent brain development, parents can:</a:t>
            </a:r>
            <a:br>
              <a:rPr lang="nl-NL" sz="4000">
                <a:solidFill>
                  <a:srgbClr val="FFFFFF"/>
                </a:solidFill>
                <a:latin typeface="Calibri" panose="020F0502020204030204" pitchFamily="34" charset="0"/>
                <a:ea typeface="Calibri" panose="020F0502020204030204" pitchFamily="34" charset="0"/>
              </a:rPr>
            </a:br>
            <a:endParaRPr lang="en-US" sz="4000">
              <a:solidFill>
                <a:srgbClr val="FFFFFF"/>
              </a:solidFill>
            </a:endParaRPr>
          </a:p>
        </p:txBody>
      </p:sp>
      <p:sp>
        <p:nvSpPr>
          <p:cNvPr id="3" name="Content Placeholder 2">
            <a:extLst>
              <a:ext uri="{FF2B5EF4-FFF2-40B4-BE49-F238E27FC236}">
                <a16:creationId xmlns:a16="http://schemas.microsoft.com/office/drawing/2014/main" id="{C3AF4906-20F0-FACC-E5A9-DCA5CF3EEE15}"/>
              </a:ext>
            </a:extLst>
          </p:cNvPr>
          <p:cNvSpPr>
            <a:spLocks noGrp="1"/>
          </p:cNvSpPr>
          <p:nvPr>
            <p:ph idx="1"/>
          </p:nvPr>
        </p:nvSpPr>
        <p:spPr>
          <a:xfrm>
            <a:off x="4367695" y="649480"/>
            <a:ext cx="6997911" cy="5546047"/>
          </a:xfrm>
        </p:spPr>
        <p:txBody>
          <a:bodyPr anchor="ctr">
            <a:normAutofit/>
          </a:bodyPr>
          <a:lstStyle/>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Provide new and different experiences: Healthy risk-taking is beneficial for adolescents' identity development and skills needed for independence.</a:t>
            </a:r>
          </a:p>
          <a:p>
            <a:pPr marL="0" marR="0">
              <a:spcBef>
                <a:spcPts val="0"/>
              </a:spcBef>
              <a:spcAft>
                <a:spcPts val="600"/>
              </a:spcAft>
            </a:pPr>
            <a:endParaRPr lang="nl-NL" sz="1800" dirty="0">
              <a:solidFill>
                <a:schemeClr val="accent1"/>
              </a:solidFill>
              <a:effectLst/>
              <a:latin typeface="Calibri" panose="020F0502020204030204" pitchFamily="34" charset="0"/>
              <a:ea typeface="Calibri" panose="020F0502020204030204" pitchFamily="34" charset="0"/>
            </a:endParaRPr>
          </a:p>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Foster creativity and expressiveness, and channel endless energy: Sports or artistic activities such as music, writing, painting, etc., help adolescents express and control their emotions. </a:t>
            </a:r>
          </a:p>
          <a:p>
            <a:pPr marL="0" marR="0" indent="0">
              <a:spcBef>
                <a:spcPts val="0"/>
              </a:spcBef>
              <a:spcAft>
                <a:spcPts val="600"/>
              </a:spcAft>
              <a:buNone/>
            </a:pPr>
            <a:endParaRPr lang="nl-NL" sz="1800" dirty="0">
              <a:solidFill>
                <a:schemeClr val="accent1"/>
              </a:solidFill>
              <a:effectLst/>
              <a:latin typeface="Calibri" panose="020F0502020204030204" pitchFamily="34" charset="0"/>
              <a:ea typeface="Calibri" panose="020F0502020204030204" pitchFamily="34" charset="0"/>
            </a:endParaRPr>
          </a:p>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Support interests, activities, talents and hobbies: Engaging in such activities helps adolescents develop skills and confidence. </a:t>
            </a:r>
          </a:p>
          <a:p>
            <a:pPr marL="0" marR="0">
              <a:spcBef>
                <a:spcPts val="0"/>
              </a:spcBef>
              <a:spcAft>
                <a:spcPts val="600"/>
              </a:spcAft>
            </a:pPr>
            <a:endParaRPr lang="nl-NL" sz="1800" dirty="0">
              <a:solidFill>
                <a:schemeClr val="accent1"/>
              </a:solidFill>
              <a:effectLst/>
              <a:latin typeface="Calibri" panose="020F0502020204030204" pitchFamily="34" charset="0"/>
              <a:ea typeface="Calibri" panose="020F0502020204030204" pitchFamily="34" charset="0"/>
            </a:endParaRPr>
          </a:p>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Communicate with adolescents in decision-making: Guiding them step by step in actions and consequences in terms of decision making.</a:t>
            </a:r>
          </a:p>
          <a:p>
            <a:pPr marL="0" marR="0">
              <a:spcBef>
                <a:spcPts val="0"/>
              </a:spcBef>
              <a:spcAft>
                <a:spcPts val="600"/>
              </a:spcAft>
            </a:pPr>
            <a:endParaRPr lang="nl-NL" sz="1800" dirty="0">
              <a:solidFill>
                <a:schemeClr val="accent1"/>
              </a:solidFill>
              <a:effectLst/>
              <a:latin typeface="Calibri" panose="020F0502020204030204" pitchFamily="34" charset="0"/>
              <a:ea typeface="Calibri" panose="020F0502020204030204" pitchFamily="34" charset="0"/>
            </a:endParaRPr>
          </a:p>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Engage in family routines which gives them stability.</a:t>
            </a:r>
          </a:p>
          <a:p>
            <a:pPr marL="0" marR="0" indent="0">
              <a:spcBef>
                <a:spcPts val="0"/>
              </a:spcBef>
              <a:spcAft>
                <a:spcPts val="600"/>
              </a:spcAft>
              <a:buNone/>
            </a:pPr>
            <a:endParaRPr lang="nl-NL" sz="1800" dirty="0">
              <a:solidFill>
                <a:schemeClr val="accent1"/>
              </a:solidFill>
              <a:effectLst/>
              <a:latin typeface="Calibri" panose="020F0502020204030204" pitchFamily="34" charset="0"/>
              <a:ea typeface="Calibri" panose="020F0502020204030204" pitchFamily="34" charset="0"/>
            </a:endParaRPr>
          </a:p>
          <a:p>
            <a:pPr marL="0" marR="0">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Provide positive reinforcement: Praise positive behaviours.</a:t>
            </a:r>
            <a:endParaRPr lang="nl-NL" sz="1800" dirty="0">
              <a:solidFill>
                <a:schemeClr val="accent1"/>
              </a:solidFill>
              <a:effectLst/>
              <a:latin typeface="Calibri" panose="020F0502020204030204" pitchFamily="34" charset="0"/>
              <a:ea typeface="Calibri" panose="020F0502020204030204" pitchFamily="34" charset="0"/>
            </a:endParaRPr>
          </a:p>
          <a:p>
            <a:pPr marL="0" marR="0" indent="0">
              <a:spcBef>
                <a:spcPts val="0"/>
              </a:spcBef>
              <a:spcAft>
                <a:spcPts val="600"/>
              </a:spcAft>
              <a:buNone/>
            </a:pPr>
            <a:endParaRPr lang="nl-NL"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3790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2FD32F-3545-0E69-BBC3-58BC4ADEF5EF}"/>
              </a:ext>
            </a:extLst>
          </p:cNvPr>
          <p:cNvSpPr>
            <a:spLocks noGrp="1"/>
          </p:cNvSpPr>
          <p:nvPr>
            <p:ph type="title"/>
          </p:nvPr>
        </p:nvSpPr>
        <p:spPr>
          <a:xfrm>
            <a:off x="466722" y="586855"/>
            <a:ext cx="3201366" cy="3387497"/>
          </a:xfrm>
        </p:spPr>
        <p:txBody>
          <a:bodyPr anchor="b">
            <a:normAutofit fontScale="90000"/>
          </a:bodyPr>
          <a:lstStyle/>
          <a:p>
            <a:pPr algn="r"/>
            <a:r>
              <a:rPr lang="en-GB" sz="4000" dirty="0">
                <a:solidFill>
                  <a:srgbClr val="FFFFFF"/>
                </a:solidFill>
                <a:latin typeface="Calibri" panose="020F0502020204030204" pitchFamily="34" charset="0"/>
                <a:ea typeface="Calibri" panose="020F0502020204030204" pitchFamily="34" charset="0"/>
              </a:rPr>
              <a:t>Supporting adolescent brain development, frontline workers can:</a:t>
            </a:r>
            <a:br>
              <a:rPr lang="nl-NL" sz="4000" dirty="0">
                <a:solidFill>
                  <a:srgbClr val="FFFFFF"/>
                </a:solidFill>
                <a:latin typeface="Calibri" panose="020F0502020204030204" pitchFamily="34" charset="0"/>
                <a:ea typeface="Calibri" panose="020F0502020204030204" pitchFamily="34" charset="0"/>
              </a:rPr>
            </a:br>
            <a:endParaRPr lang="en-US" sz="4000" dirty="0">
              <a:solidFill>
                <a:srgbClr val="FFFFFF"/>
              </a:solidFill>
            </a:endParaRPr>
          </a:p>
        </p:txBody>
      </p:sp>
      <p:sp>
        <p:nvSpPr>
          <p:cNvPr id="3" name="Content Placeholder 2">
            <a:extLst>
              <a:ext uri="{FF2B5EF4-FFF2-40B4-BE49-F238E27FC236}">
                <a16:creationId xmlns:a16="http://schemas.microsoft.com/office/drawing/2014/main" id="{C3AF4906-20F0-FACC-E5A9-DCA5CF3EEE15}"/>
              </a:ext>
            </a:extLst>
          </p:cNvPr>
          <p:cNvSpPr>
            <a:spLocks noGrp="1"/>
          </p:cNvSpPr>
          <p:nvPr>
            <p:ph idx="1"/>
          </p:nvPr>
        </p:nvSpPr>
        <p:spPr>
          <a:xfrm>
            <a:off x="4367695" y="649480"/>
            <a:ext cx="6997911" cy="5771640"/>
          </a:xfrm>
        </p:spPr>
        <p:txBody>
          <a:bodyPr anchor="ctr">
            <a:normAutofit lnSpcReduction="10000"/>
          </a:bodyPr>
          <a:lstStyle/>
          <a:p>
            <a:pPr marL="0" marR="0">
              <a:spcBef>
                <a:spcPts val="0"/>
              </a:spcBef>
              <a:spcAft>
                <a:spcPts val="600"/>
              </a:spcAft>
            </a:pPr>
            <a:endParaRPr lang="en-GB"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Promote enrichment of learning environment as adolescents become better at understanding more complex issues.</a:t>
            </a:r>
          </a:p>
          <a:p>
            <a:pPr marL="0" marR="0" algn="just">
              <a:spcBef>
                <a:spcPts val="0"/>
              </a:spcBef>
              <a:spcAft>
                <a:spcPts val="600"/>
              </a:spcAft>
            </a:pPr>
            <a:endParaRPr lang="en-GB"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Provide accurate information on brain changes and their impacts on their development to adolescents and their parents/caregivers.</a:t>
            </a:r>
          </a:p>
          <a:p>
            <a:pPr marL="0" marR="0" algn="just">
              <a:spcBef>
                <a:spcPts val="0"/>
              </a:spcBef>
              <a:spcAft>
                <a:spcPts val="600"/>
              </a:spcAft>
            </a:pPr>
            <a:endParaRPr lang="en-GB"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600"/>
              </a:spcAft>
            </a:pPr>
            <a:r>
              <a:rPr lang="en-GB" sz="1800" dirty="0">
                <a:solidFill>
                  <a:schemeClr val="accent1"/>
                </a:solidFill>
                <a:latin typeface="Calibri" panose="020F0502020204030204" pitchFamily="34" charset="0"/>
              </a:rPr>
              <a:t>Provide accurate information on adolescence as a window of opportunity –  a time when positive </a:t>
            </a:r>
            <a:r>
              <a:rPr lang="en-GB" sz="1800" dirty="0" err="1">
                <a:solidFill>
                  <a:schemeClr val="accent1"/>
                </a:solidFill>
                <a:latin typeface="Calibri" panose="020F0502020204030204" pitchFamily="34" charset="0"/>
              </a:rPr>
              <a:t>behaviors</a:t>
            </a:r>
            <a:r>
              <a:rPr lang="en-GB" sz="1800" dirty="0">
                <a:solidFill>
                  <a:schemeClr val="accent1"/>
                </a:solidFill>
                <a:latin typeface="Calibri" panose="020F0502020204030204" pitchFamily="34" charset="0"/>
              </a:rPr>
              <a:t>, a supportive environment, and constructive social and emotional experiences can spiral into long-term positive outcomes. </a:t>
            </a:r>
          </a:p>
          <a:p>
            <a:pPr marL="0" marR="0" algn="just">
              <a:spcBef>
                <a:spcPts val="0"/>
              </a:spcBef>
              <a:spcAft>
                <a:spcPts val="600"/>
              </a:spcAft>
            </a:pPr>
            <a:endParaRPr lang="en-GB" sz="1800" dirty="0">
              <a:solidFill>
                <a:schemeClr val="accent1"/>
              </a:solidFill>
              <a:latin typeface="Calibri" panose="020F0502020204030204" pitchFamily="34" charset="0"/>
            </a:endParaRPr>
          </a:p>
          <a:p>
            <a:pPr marL="0" algn="just">
              <a:spcBef>
                <a:spcPts val="0"/>
              </a:spcBef>
              <a:spcAft>
                <a:spcPts val="600"/>
              </a:spcAft>
            </a:pPr>
            <a:r>
              <a:rPr lang="en-GB" sz="1800" dirty="0">
                <a:solidFill>
                  <a:schemeClr val="accent1"/>
                </a:solidFill>
                <a:latin typeface="Calibri" panose="020F0502020204030204" pitchFamily="34" charset="0"/>
              </a:rPr>
              <a:t>Support the sense of belonging and purpose </a:t>
            </a:r>
          </a:p>
          <a:p>
            <a:pPr marL="0" algn="just">
              <a:spcBef>
                <a:spcPts val="0"/>
              </a:spcBef>
              <a:spcAft>
                <a:spcPts val="600"/>
              </a:spcAft>
            </a:pPr>
            <a:endParaRPr lang="en-GB" sz="1800" dirty="0">
              <a:solidFill>
                <a:schemeClr val="accent1"/>
              </a:solidFill>
              <a:latin typeface="Calibri" panose="020F0502020204030204" pitchFamily="34" charset="0"/>
            </a:endParaRPr>
          </a:p>
          <a:p>
            <a:pPr marL="0" algn="just">
              <a:spcBef>
                <a:spcPts val="0"/>
              </a:spcBef>
              <a:spcAft>
                <a:spcPts val="600"/>
              </a:spcAft>
            </a:pPr>
            <a:r>
              <a:rPr lang="en-GB" sz="1800" dirty="0">
                <a:solidFill>
                  <a:schemeClr val="accent1"/>
                </a:solidFill>
                <a:latin typeface="Calibri" panose="020F0502020204030204" pitchFamily="34" charset="0"/>
              </a:rPr>
              <a:t>Support talents and energy </a:t>
            </a:r>
          </a:p>
          <a:p>
            <a:pPr marL="0" indent="0" algn="just">
              <a:spcBef>
                <a:spcPts val="0"/>
              </a:spcBef>
              <a:spcAft>
                <a:spcPts val="600"/>
              </a:spcAft>
              <a:buNone/>
            </a:pPr>
            <a:endParaRPr lang="en-GB" sz="1800" dirty="0">
              <a:solidFill>
                <a:schemeClr val="accent1"/>
              </a:solidFill>
              <a:latin typeface="Calibri" panose="020F0502020204030204" pitchFamily="34" charset="0"/>
            </a:endParaRPr>
          </a:p>
          <a:p>
            <a:pPr marL="0" algn="just">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Arrange your workspace to promote inclusion.</a:t>
            </a:r>
          </a:p>
          <a:p>
            <a:pPr marL="0" algn="just">
              <a:spcBef>
                <a:spcPts val="0"/>
              </a:spcBef>
              <a:spcAft>
                <a:spcPts val="600"/>
              </a:spcAft>
            </a:pPr>
            <a:endParaRPr lang="en-GB"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600"/>
              </a:spcAft>
            </a:pPr>
            <a:r>
              <a:rPr lang="en-GB" sz="1800" dirty="0">
                <a:solidFill>
                  <a:schemeClr val="accent1"/>
                </a:solidFill>
                <a:effectLst/>
                <a:latin typeface="Calibri" panose="020F0502020204030204" pitchFamily="34" charset="0"/>
                <a:ea typeface="Calibri" panose="020F0502020204030204" pitchFamily="34" charset="0"/>
              </a:rPr>
              <a:t>Foster independence of adolescents by respecting their individuality and identity.</a:t>
            </a:r>
          </a:p>
          <a:p>
            <a:pPr marL="0" marR="0" indent="0">
              <a:spcBef>
                <a:spcPts val="0"/>
              </a:spcBef>
              <a:spcAft>
                <a:spcPts val="600"/>
              </a:spcAft>
              <a:buNone/>
            </a:pPr>
            <a:endParaRPr lang="nl-NL"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3360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F73EB70A-C4C2-EBD6-9724-6BC8C1841894}"/>
              </a:ext>
            </a:extLst>
          </p:cNvPr>
          <p:cNvPicPr>
            <a:picLocks noGrp="1" noChangeAspect="1"/>
          </p:cNvPicPr>
          <p:nvPr>
            <p:ph idx="1"/>
          </p:nvPr>
        </p:nvPicPr>
        <p:blipFill>
          <a:blip r:embed="rId2"/>
          <a:stretch>
            <a:fillRect/>
          </a:stretch>
        </p:blipFill>
        <p:spPr>
          <a:xfrm>
            <a:off x="2259725" y="520262"/>
            <a:ext cx="8753056" cy="6143297"/>
          </a:xfrm>
          <a:prstGeom prst="rect">
            <a:avLst/>
          </a:prstGeom>
        </p:spPr>
      </p:pic>
    </p:spTree>
    <p:extLst>
      <p:ext uri="{BB962C8B-B14F-4D97-AF65-F5344CB8AC3E}">
        <p14:creationId xmlns:p14="http://schemas.microsoft.com/office/powerpoint/2010/main" val="1412884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B82E1-03B6-CE28-0F8E-760236CA6863}"/>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Agents of gender socialization</a:t>
            </a:r>
          </a:p>
        </p:txBody>
      </p:sp>
      <p:sp>
        <p:nvSpPr>
          <p:cNvPr id="3" name="Content Placeholder 2">
            <a:extLst>
              <a:ext uri="{FF2B5EF4-FFF2-40B4-BE49-F238E27FC236}">
                <a16:creationId xmlns:a16="http://schemas.microsoft.com/office/drawing/2014/main" id="{BB41BECB-4543-9427-2ABA-E9DF8109E834}"/>
              </a:ext>
            </a:extLst>
          </p:cNvPr>
          <p:cNvSpPr>
            <a:spLocks noGrp="1"/>
          </p:cNvSpPr>
          <p:nvPr>
            <p:ph idx="1"/>
          </p:nvPr>
        </p:nvSpPr>
        <p:spPr>
          <a:xfrm>
            <a:off x="4256690" y="649480"/>
            <a:ext cx="7681309" cy="6015480"/>
          </a:xfrm>
        </p:spPr>
        <p:txBody>
          <a:bodyPr anchor="ctr">
            <a:normAutofit/>
          </a:bodyPr>
          <a:lstStyle/>
          <a:p>
            <a:pPr marL="0" marR="0" algn="just">
              <a:spcBef>
                <a:spcPts val="0"/>
              </a:spcBef>
              <a:spcAft>
                <a:spcPts val="0"/>
              </a:spcAft>
            </a:pPr>
            <a:r>
              <a:rPr lang="en-GB" sz="1800" dirty="0">
                <a:solidFill>
                  <a:schemeClr val="accent1"/>
                </a:solidFill>
                <a:effectLst/>
                <a:latin typeface="Calibri" panose="020F0502020204030204" pitchFamily="34" charset="0"/>
                <a:ea typeface="Calibri" panose="020F0502020204030204" pitchFamily="34" charset="0"/>
              </a:rPr>
              <a:t>During adolescence, family, parents, and caregivers continue to be the primary influencer in gender socialization. Beginning from early adolescence, changes in brain development and physical and sexual maturation of puberty during this period affect the parent-child interactions. As these changes occur, the process of individualisation begins, adolescents become increasingly autonomous, and their capacities for independent decision-making develop. Parents and children might experience conflict as adolescents break away from the control and domination of their parents and they might have limited time and closeness. Yet, it is essential to note that parents still influence the development of gender identity, roles, and norms for adolescents. </a:t>
            </a:r>
            <a:endParaRPr lang="nl-NL" sz="1800" dirty="0">
              <a:solidFill>
                <a:schemeClr val="accent1"/>
              </a:solidFill>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GB" sz="1800" dirty="0">
              <a:solidFill>
                <a:schemeClr val="accent1"/>
              </a:solidFill>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nl-NL"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0"/>
              </a:spcAft>
            </a:pPr>
            <a:r>
              <a:rPr lang="en-GB" sz="1800" dirty="0">
                <a:solidFill>
                  <a:schemeClr val="accent1"/>
                </a:solidFill>
                <a:effectLst/>
                <a:latin typeface="Calibri" panose="020F0502020204030204" pitchFamily="34" charset="0"/>
                <a:ea typeface="Calibri" panose="020F0502020204030204" pitchFamily="34" charset="0"/>
              </a:rPr>
              <a:t>The scope of the agents of socialization starts to diversify and increase in effect towards and during adolescence. Apart from parents and primary caregivers as agents of socialization, social institutions such as schools, social environment and peers, media circles, and the community begin to increase the influence of everyday interactions and shape the social environment. </a:t>
            </a:r>
          </a:p>
          <a:p>
            <a:pPr marL="0" marR="0" indent="0" algn="just">
              <a:spcBef>
                <a:spcPts val="0"/>
              </a:spcBef>
              <a:spcAft>
                <a:spcPts val="0"/>
              </a:spcAft>
              <a:buNone/>
            </a:pPr>
            <a:endParaRPr lang="en-GB" sz="1800" dirty="0">
              <a:solidFill>
                <a:schemeClr val="accent1"/>
              </a:solidFill>
              <a:effectLst/>
              <a:latin typeface="Calibri" panose="020F0502020204030204" pitchFamily="34" charset="0"/>
              <a:ea typeface="Calibri" panose="020F0502020204030204" pitchFamily="34" charset="0"/>
            </a:endParaRPr>
          </a:p>
          <a:p>
            <a:pPr marL="0" marR="0" algn="just">
              <a:spcBef>
                <a:spcPts val="0"/>
              </a:spcBef>
              <a:spcAft>
                <a:spcPts val="0"/>
              </a:spcAft>
            </a:pPr>
            <a:r>
              <a:rPr lang="en-GB" sz="1800" dirty="0">
                <a:solidFill>
                  <a:schemeClr val="accent1"/>
                </a:solidFill>
                <a:effectLst/>
                <a:latin typeface="Calibri" panose="020F0502020204030204" pitchFamily="34" charset="0"/>
                <a:ea typeface="Calibri" panose="020F0502020204030204" pitchFamily="34" charset="0"/>
              </a:rPr>
              <a:t>Engaging in daily interactions within this social environment, adolescents learn and adapt their </a:t>
            </a:r>
            <a:r>
              <a:rPr lang="en-GB" sz="1800" dirty="0" err="1">
                <a:solidFill>
                  <a:schemeClr val="accent1"/>
                </a:solidFill>
                <a:effectLst/>
                <a:latin typeface="Calibri" panose="020F0502020204030204" pitchFamily="34" charset="0"/>
                <a:ea typeface="Calibri" panose="020F0502020204030204" pitchFamily="34" charset="0"/>
              </a:rPr>
              <a:t>behavior</a:t>
            </a:r>
            <a:r>
              <a:rPr lang="en-GB" sz="1800" dirty="0">
                <a:solidFill>
                  <a:schemeClr val="accent1"/>
                </a:solidFill>
                <a:effectLst/>
                <a:latin typeface="Calibri" panose="020F0502020204030204" pitchFamily="34" charset="0"/>
                <a:ea typeface="Calibri" panose="020F0502020204030204" pitchFamily="34" charset="0"/>
              </a:rPr>
              <a:t> according to the different expectations in gender roles, values, and skills, which develop their gender identity according to the social environment they are exposed to.  </a:t>
            </a:r>
            <a:endParaRPr lang="nl-NL" sz="1800" dirty="0">
              <a:solidFill>
                <a:schemeClr val="accent1"/>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2217024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15EC6A-7655-6727-8252-5F396167FB15}"/>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Affects of gender norms, biases and discrimination </a:t>
            </a:r>
          </a:p>
        </p:txBody>
      </p:sp>
      <p:sp>
        <p:nvSpPr>
          <p:cNvPr id="3" name="Content Placeholder 2">
            <a:extLst>
              <a:ext uri="{FF2B5EF4-FFF2-40B4-BE49-F238E27FC236}">
                <a16:creationId xmlns:a16="http://schemas.microsoft.com/office/drawing/2014/main" id="{E6B7C35F-0B1B-B034-CCEF-C2C5A8662F1C}"/>
              </a:ext>
            </a:extLst>
          </p:cNvPr>
          <p:cNvSpPr>
            <a:spLocks noGrp="1"/>
          </p:cNvSpPr>
          <p:nvPr>
            <p:ph idx="1"/>
          </p:nvPr>
        </p:nvSpPr>
        <p:spPr>
          <a:xfrm>
            <a:off x="4876494" y="655976"/>
            <a:ext cx="6555347" cy="5546047"/>
          </a:xfrm>
        </p:spPr>
        <p:txBody>
          <a:bodyPr anchor="ctr">
            <a:normAutofit/>
          </a:bodyPr>
          <a:lstStyle/>
          <a:p>
            <a:pPr marL="342900" marR="0" lvl="0" indent="-342900" algn="just">
              <a:spcBef>
                <a:spcPts val="0"/>
              </a:spcBef>
              <a:spcAft>
                <a:spcPts val="0"/>
              </a:spcAft>
              <a:buFont typeface="Symbol" panose="05050102010706020507" pitchFamily="18" charset="2"/>
              <a:buChar char=""/>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Girls, compared to boys, might have limited opportunities and choices</a:t>
            </a:r>
          </a:p>
          <a:p>
            <a:pPr marL="342900" marR="0" lvl="0" indent="-342900" algn="just">
              <a:spcBef>
                <a:spcPts val="0"/>
              </a:spcBef>
              <a:spcAft>
                <a:spcPts val="0"/>
              </a:spcAft>
              <a:buFont typeface="Symbol" panose="05050102010706020507" pitchFamily="18" charset="2"/>
              <a:buChar char=""/>
            </a:pPr>
            <a:endParaRPr lang="nl-NL"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Symbol" panose="05050102010706020507" pitchFamily="18" charset="2"/>
              <a:buChar char=""/>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Boys experience pressure to behave according to stereotypes of masculinity, including aggression and violence, competition and achievement, and sexual dominance.</a:t>
            </a:r>
          </a:p>
          <a:p>
            <a:pPr marL="0" marR="0" lvl="0" indent="0" algn="just">
              <a:spcBef>
                <a:spcPts val="0"/>
              </a:spcBef>
              <a:spcAft>
                <a:spcPts val="0"/>
              </a:spcAft>
              <a:buNone/>
            </a:pPr>
            <a:endParaRPr lang="nl-NL"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Symbol" panose="05050102010706020507" pitchFamily="18" charset="2"/>
              <a:buChar char=""/>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Limited opportunities in the emerging adulthood, such as for girls in STEM (Science, Technology, Engineering, Mathematics) or restricting opportunities for boys in care work. </a:t>
            </a:r>
          </a:p>
          <a:p>
            <a:pPr marL="0" marR="0" lvl="0" indent="0" algn="just">
              <a:spcBef>
                <a:spcPts val="0"/>
              </a:spcBef>
              <a:spcAft>
                <a:spcPts val="0"/>
              </a:spcAft>
              <a:buNone/>
            </a:pPr>
            <a:endParaRPr lang="nl-NL"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800"/>
              </a:spcAft>
              <a:buFont typeface="Symbol" panose="05050102010706020507" pitchFamily="18" charset="2"/>
              <a:buChar char=""/>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Body size, shape, and weight might be concerns for adolescents. Girls can become susceptible to eating disorders, while boys may feel intense pressure to become larger and robust.</a:t>
            </a:r>
            <a:endParaRPr lang="nl-NL"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000" dirty="0"/>
          </a:p>
        </p:txBody>
      </p:sp>
    </p:spTree>
    <p:extLst>
      <p:ext uri="{BB962C8B-B14F-4D97-AF65-F5344CB8AC3E}">
        <p14:creationId xmlns:p14="http://schemas.microsoft.com/office/powerpoint/2010/main" val="2947074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pic>
        <p:nvPicPr>
          <p:cNvPr id="5" name="Content Placeholder 4" descr="Presentation with media outline">
            <a:extLst>
              <a:ext uri="{FF2B5EF4-FFF2-40B4-BE49-F238E27FC236}">
                <a16:creationId xmlns:a16="http://schemas.microsoft.com/office/drawing/2014/main" id="{2A5EB630-441F-7386-661D-0698DADC8CA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3239" y="1473200"/>
            <a:ext cx="2123439" cy="2123439"/>
          </a:xfrm>
        </p:spPr>
      </p:pic>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Watch the video</a:t>
            </a:r>
          </a:p>
        </p:txBody>
      </p:sp>
      <p:sp>
        <p:nvSpPr>
          <p:cNvPr id="11" name="TextBox 10">
            <a:extLst>
              <a:ext uri="{FF2B5EF4-FFF2-40B4-BE49-F238E27FC236}">
                <a16:creationId xmlns:a16="http://schemas.microsoft.com/office/drawing/2014/main" id="{23765E68-D56D-35B0-5CA1-92106E022D49}"/>
              </a:ext>
            </a:extLst>
          </p:cNvPr>
          <p:cNvSpPr txBox="1"/>
          <p:nvPr/>
        </p:nvSpPr>
        <p:spPr>
          <a:xfrm>
            <a:off x="4705350" y="2505670"/>
            <a:ext cx="6096000" cy="1569660"/>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2400" dirty="0">
                <a:effectLst/>
                <a:latin typeface="Calibri" panose="020F0502020204030204" pitchFamily="34" charset="0"/>
                <a:ea typeface="Calibri" panose="020F0502020204030204" pitchFamily="34" charset="0"/>
              </a:rPr>
              <a:t>Watch the video: Toxic Influence: A Dove Film | Dove Self-Esteem Project </a:t>
            </a:r>
            <a:br>
              <a:rPr lang="en-GB" sz="2400" dirty="0">
                <a:effectLst/>
                <a:latin typeface="Calibri" panose="020F0502020204030204" pitchFamily="34" charset="0"/>
                <a:ea typeface="Calibri" panose="020F0502020204030204" pitchFamily="34" charset="0"/>
              </a:rPr>
            </a:br>
            <a:r>
              <a:rPr lang="en-GB" sz="2400" u="sng" dirty="0">
                <a:effectLst/>
                <a:latin typeface="Calibri" panose="020F0502020204030204" pitchFamily="34" charset="0"/>
                <a:ea typeface="Calibri" panose="020F0502020204030204" pitchFamily="34" charset="0"/>
                <a:hlinkClick r:id="rId4">
                  <a:extLst>
                    <a:ext uri="{A12FA001-AC4F-418D-AE19-62706E023703}">
                      <ahyp:hlinkClr xmlns:ahyp="http://schemas.microsoft.com/office/drawing/2018/hyperlinkcolor" val="tx"/>
                    </a:ext>
                  </a:extLst>
                </a:hlinkClick>
              </a:rPr>
              <a:t>https://www.youtube.com/watch?v=PwkRHy74cZU</a:t>
            </a:r>
            <a:endParaRPr kumimoji="0" lang="en-NL" sz="24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mn-cs"/>
            </a:endParaRPr>
          </a:p>
        </p:txBody>
      </p:sp>
    </p:spTree>
    <p:extLst>
      <p:ext uri="{BB962C8B-B14F-4D97-AF65-F5344CB8AC3E}">
        <p14:creationId xmlns:p14="http://schemas.microsoft.com/office/powerpoint/2010/main" val="366991914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2400" dirty="0">
              <a:latin typeface="Calibri" panose="020F0502020204030204" pitchFamily="34" charset="0"/>
              <a:ea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mn-cs"/>
            </a:endParaRPr>
          </a:p>
          <a:p>
            <a:pPr marL="0" marR="0" algn="just">
              <a:lnSpc>
                <a:spcPct val="106000"/>
              </a:lnSpc>
              <a:spcBef>
                <a:spcPts val="0"/>
              </a:spcBef>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Discuss what is happening in the video. </a:t>
            </a:r>
          </a:p>
          <a:p>
            <a:pPr marL="0" marR="0" indent="0" algn="just">
              <a:lnSpc>
                <a:spcPct val="106000"/>
              </a:lnSpc>
              <a:spcBef>
                <a:spcPts val="0"/>
              </a:spcBef>
              <a:spcAft>
                <a:spcPts val="800"/>
              </a:spcAft>
              <a:buNone/>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6000"/>
              </a:lnSpc>
              <a:spcBef>
                <a:spcPts val="0"/>
              </a:spcBef>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What do you think about the mothers’ reaction?</a:t>
            </a:r>
          </a:p>
          <a:p>
            <a:pPr marL="0" marR="0" indent="0" algn="just">
              <a:lnSpc>
                <a:spcPct val="106000"/>
              </a:lnSpc>
              <a:spcBef>
                <a:spcPts val="0"/>
              </a:spcBef>
              <a:spcAft>
                <a:spcPts val="800"/>
              </a:spcAft>
              <a:buNone/>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6000"/>
              </a:lnSpc>
              <a:spcBef>
                <a:spcPts val="0"/>
              </a:spcBef>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 Do you think you are aware of the adverse effects of social media in fostering harmful gender norms? </a:t>
            </a:r>
          </a:p>
          <a:p>
            <a:pPr marL="0" marR="0" indent="0" algn="just">
              <a:lnSpc>
                <a:spcPct val="106000"/>
              </a:lnSpc>
              <a:spcBef>
                <a:spcPts val="0"/>
              </a:spcBef>
              <a:spcAft>
                <a:spcPts val="800"/>
              </a:spcAft>
              <a:buNone/>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6000"/>
              </a:lnSpc>
              <a:spcBef>
                <a:spcPts val="0"/>
              </a:spcBef>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What can you do in your practice (and parenting) to challenge harmful gender norms? </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2000" dirty="0"/>
          </a:p>
        </p:txBody>
      </p:sp>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Think and reflect</a:t>
            </a:r>
          </a:p>
        </p:txBody>
      </p:sp>
      <p:pic>
        <p:nvPicPr>
          <p:cNvPr id="6" name="Graphic 5" descr="Head with gears with solid fill">
            <a:extLst>
              <a:ext uri="{FF2B5EF4-FFF2-40B4-BE49-F238E27FC236}">
                <a16:creationId xmlns:a16="http://schemas.microsoft.com/office/drawing/2014/main" id="{A59F2648-E2BD-4711-6EB7-220B6BAFD0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2878" y="1752708"/>
            <a:ext cx="1676292" cy="1676292"/>
          </a:xfrm>
          <a:prstGeom prst="rect">
            <a:avLst/>
          </a:prstGeom>
        </p:spPr>
      </p:pic>
    </p:spTree>
    <p:extLst>
      <p:ext uri="{BB962C8B-B14F-4D97-AF65-F5344CB8AC3E}">
        <p14:creationId xmlns:p14="http://schemas.microsoft.com/office/powerpoint/2010/main" val="392292437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6CB82E1-03B6-CE28-0F8E-760236CA6863}"/>
              </a:ext>
            </a:extLst>
          </p:cNvPr>
          <p:cNvSpPr>
            <a:spLocks noGrp="1"/>
          </p:cNvSpPr>
          <p:nvPr>
            <p:ph type="title"/>
          </p:nvPr>
        </p:nvSpPr>
        <p:spPr>
          <a:xfrm>
            <a:off x="466722" y="586855"/>
            <a:ext cx="3201366" cy="3387497"/>
          </a:xfrm>
        </p:spPr>
        <p:txBody>
          <a:bodyPr anchor="b">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mn-cs"/>
              </a:rPr>
              <a:t>Differential effects of peers between boys and girls in terms of gender socialization</a:t>
            </a:r>
            <a:endParaRPr kumimoji="0" lang="nl-NL" sz="18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mn-cs"/>
            </a:endParaRPr>
          </a:p>
        </p:txBody>
      </p:sp>
      <p:sp>
        <p:nvSpPr>
          <p:cNvPr id="3" name="Content Placeholder 2">
            <a:extLst>
              <a:ext uri="{FF2B5EF4-FFF2-40B4-BE49-F238E27FC236}">
                <a16:creationId xmlns:a16="http://schemas.microsoft.com/office/drawing/2014/main" id="{BB41BECB-4543-9427-2ABA-E9DF8109E834}"/>
              </a:ext>
            </a:extLst>
          </p:cNvPr>
          <p:cNvSpPr>
            <a:spLocks noGrp="1"/>
          </p:cNvSpPr>
          <p:nvPr>
            <p:ph idx="1"/>
          </p:nvPr>
        </p:nvSpPr>
        <p:spPr>
          <a:xfrm>
            <a:off x="4256690" y="649480"/>
            <a:ext cx="7681309" cy="6015480"/>
          </a:xfrm>
        </p:spPr>
        <p:txBody>
          <a:bodyPr anchor="ctr">
            <a:normAutofit/>
          </a:bodyPr>
          <a:lstStyle/>
          <a:p>
            <a:pPr marL="0" marR="0" indent="0">
              <a:spcBef>
                <a:spcPts val="0"/>
              </a:spcBef>
              <a:spcAft>
                <a:spcPts val="0"/>
              </a:spcAf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sp>
        <p:nvSpPr>
          <p:cNvPr id="11" name="Text Box 212">
            <a:extLst>
              <a:ext uri="{FF2B5EF4-FFF2-40B4-BE49-F238E27FC236}">
                <a16:creationId xmlns:a16="http://schemas.microsoft.com/office/drawing/2014/main" id="{BA0C14CB-EFB8-C584-A633-504F24D9B880}"/>
              </a:ext>
            </a:extLst>
          </p:cNvPr>
          <p:cNvSpPr txBox="1">
            <a:spLocks noChangeArrowheads="1"/>
          </p:cNvSpPr>
          <p:nvPr/>
        </p:nvSpPr>
        <p:spPr bwMode="auto">
          <a:xfrm>
            <a:off x="4504549" y="1626669"/>
            <a:ext cx="6587304" cy="4263992"/>
          </a:xfrm>
          <a:prstGeom prst="rect">
            <a:avLst/>
          </a:prstGeom>
          <a:solidFill>
            <a:srgbClr val="4472C4">
              <a:lumMod val="100000"/>
              <a:lumOff val="0"/>
            </a:srgbClr>
          </a:solidFill>
          <a:ln>
            <a:noFill/>
          </a:ln>
          <a:effectLst>
            <a:outerShdw dist="27940" dir="5400000" algn="ctr" rotWithShape="0">
              <a:srgbClr val="000000">
                <a:alpha val="31999"/>
              </a:srgbClr>
            </a:outerShdw>
          </a:effectLst>
          <a:extLst>
            <a:ext uri="{91240B29-F687-4F45-9708-019B960494DF}">
              <a14:hiddenLine xmlns:a14="http://schemas.microsoft.com/office/drawing/2010/main" w="19050">
                <a:solidFill>
                  <a:srgbClr val="000000"/>
                </a:solidFill>
                <a:miter lim="800000"/>
                <a:headEnd/>
                <a:tailEnd/>
              </a14:hiddenLine>
            </a:ext>
          </a:extLst>
        </p:spPr>
        <p:txBody>
          <a:bodyPr rot="0" vert="horz" wrap="square" lIns="91440" tIns="45720" rIns="91440" bIns="4572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1"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endParaRPr>
          </a:p>
          <a:p>
            <a:pPr marL="342900" marR="0" lvl="0" indent="-342900" algn="just" defTabSz="914400" eaLnBrk="1" fontAlgn="auto" latinLnBrk="0" hangingPunct="1">
              <a:lnSpc>
                <a:spcPct val="106000"/>
              </a:lnSpc>
              <a:spcBef>
                <a:spcPts val="0"/>
              </a:spcBef>
              <a:spcAft>
                <a:spcPts val="0"/>
              </a:spcAft>
              <a:buClrTx/>
              <a:buSzTx/>
              <a:buFont typeface="Symbol" panose="05050102010706020507" pitchFamily="18" charset="2"/>
              <a:buChar char=""/>
              <a:tabLst/>
              <a:defRPr/>
            </a:pPr>
            <a:r>
              <a:rPr kumimoji="0" lang="en-US"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Girls might be more expected to stay at home with family members, whereas boys might be more encouraged to spend time outside.</a:t>
            </a:r>
          </a:p>
          <a:p>
            <a:pPr marL="342900" marR="0" lvl="0" indent="-342900" algn="just" defTabSz="914400" eaLnBrk="1" fontAlgn="auto" latinLnBrk="0" hangingPunct="1">
              <a:lnSpc>
                <a:spcPct val="106000"/>
              </a:lnSpc>
              <a:spcBef>
                <a:spcPts val="0"/>
              </a:spcBef>
              <a:spcAft>
                <a:spcPts val="0"/>
              </a:spcAft>
              <a:buClrTx/>
              <a:buSzTx/>
              <a:buFont typeface="Symbol" panose="05050102010706020507" pitchFamily="18" charset="2"/>
              <a:buChar char=""/>
              <a:tabLst/>
              <a:defRPr/>
            </a:pPr>
            <a:endParaRPr lang="en-US" kern="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defTabSz="914400" eaLnBrk="1" fontAlgn="auto" latinLnBrk="0" hangingPunct="1">
              <a:lnSpc>
                <a:spcPct val="106000"/>
              </a:lnSpc>
              <a:spcBef>
                <a:spcPts val="0"/>
              </a:spcBef>
              <a:spcAft>
                <a:spcPts val="0"/>
              </a:spcAft>
              <a:buClrTx/>
              <a:buSzTx/>
              <a:buFont typeface="Symbol" panose="05050102010706020507" pitchFamily="18" charset="2"/>
              <a:buChar char=""/>
              <a:tabLst/>
              <a:defRPr/>
            </a:pPr>
            <a:endParaRPr kumimoji="0" lang="nl-NL"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defTabSz="914400" eaLnBrk="1" fontAlgn="auto" latinLnBrk="0" hangingPunct="1">
              <a:lnSpc>
                <a:spcPct val="106000"/>
              </a:lnSpc>
              <a:spcBef>
                <a:spcPts val="0"/>
              </a:spcBef>
              <a:spcAft>
                <a:spcPts val="0"/>
              </a:spcAft>
              <a:buClrTx/>
              <a:buSzTx/>
              <a:buFont typeface="Symbol" panose="05050102010706020507" pitchFamily="18" charset="2"/>
              <a:buChar char=""/>
              <a:tabLst/>
              <a:defRPr/>
            </a:pPr>
            <a:r>
              <a:rPr kumimoji="0" lang="en-US"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Boys, thus, might be more susceptible to gender socialization though peer dynamics, whereas for girls parents continue to be the main agent of socialization.  </a:t>
            </a:r>
            <a:endParaRPr kumimoji="0" lang="nl-NL"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5998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B26EE4FD-480F-42A5-9FEB-DA630457C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5">
            <a:extLst>
              <a:ext uri="{FF2B5EF4-FFF2-40B4-BE49-F238E27FC236}">
                <a16:creationId xmlns:a16="http://schemas.microsoft.com/office/drawing/2014/main" id="{A187062F-BE14-42FC-B06A-607DB238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8" y="1766812"/>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731FE21B-2A45-4BF5-8B03-E12341988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9" y="1423780"/>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2DC5A94D-79ED-48F5-9DC5-96CBB507C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3" y="1239381"/>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8">
            <a:extLst>
              <a:ext uri="{FF2B5EF4-FFF2-40B4-BE49-F238E27FC236}">
                <a16:creationId xmlns:a16="http://schemas.microsoft.com/office/drawing/2014/main" id="{93A3D4BE-AF25-4F9A-9C29-1145CCE24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2" y="1230651"/>
            <a:ext cx="1020865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77056E38-2363-5D91-97AA-7EED2A8C7F05}"/>
              </a:ext>
            </a:extLst>
          </p:cNvPr>
          <p:cNvSpPr>
            <a:spLocks noGrp="1"/>
          </p:cNvSpPr>
          <p:nvPr>
            <p:ph type="title"/>
          </p:nvPr>
        </p:nvSpPr>
        <p:spPr>
          <a:xfrm>
            <a:off x="1870997" y="1607809"/>
            <a:ext cx="9236026" cy="2876680"/>
          </a:xfrm>
        </p:spPr>
        <p:txBody>
          <a:bodyPr vert="horz" lIns="91440" tIns="45720" rIns="91440" bIns="45720" rtlCol="0" anchor="b">
            <a:normAutofit fontScale="90000"/>
          </a:bodyPr>
          <a:lstStyle/>
          <a:p>
            <a:pPr marL="0" marR="0">
              <a:spcAft>
                <a:spcPts val="0"/>
              </a:spcAft>
            </a:pPr>
            <a:r>
              <a:rPr lang="en-US" sz="2100" kern="1200" dirty="0">
                <a:solidFill>
                  <a:srgbClr val="FFFFFF"/>
                </a:solidFill>
                <a:effectLst/>
                <a:latin typeface="+mj-lt"/>
                <a:ea typeface="+mj-ea"/>
                <a:cs typeface="+mj-cs"/>
              </a:rPr>
              <a:t>Given the increased risk-taking behavior and the increased interest in sexuality that many adolescents experience, adolescents may be at risk for unintended pregnancy, sexually transmitted infections, and gender-based violence. </a:t>
            </a:r>
            <a:br>
              <a:rPr lang="en-US" sz="2100" kern="1200" dirty="0">
                <a:solidFill>
                  <a:srgbClr val="FFFFFF"/>
                </a:solidFill>
                <a:effectLst/>
                <a:latin typeface="+mj-lt"/>
                <a:ea typeface="+mj-ea"/>
                <a:cs typeface="+mj-cs"/>
              </a:rPr>
            </a:br>
            <a:r>
              <a:rPr lang="en-US" sz="2100" kern="1200" dirty="0">
                <a:solidFill>
                  <a:srgbClr val="FFFFFF"/>
                </a:solidFill>
                <a:effectLst/>
                <a:latin typeface="+mj-lt"/>
                <a:ea typeface="+mj-ea"/>
                <a:cs typeface="+mj-cs"/>
              </a:rPr>
              <a:t> </a:t>
            </a:r>
            <a:br>
              <a:rPr lang="en-US" sz="2100" kern="1200" dirty="0">
                <a:solidFill>
                  <a:srgbClr val="FFFFFF"/>
                </a:solidFill>
                <a:effectLst/>
                <a:latin typeface="+mj-lt"/>
                <a:ea typeface="+mj-ea"/>
                <a:cs typeface="+mj-cs"/>
              </a:rPr>
            </a:br>
            <a:r>
              <a:rPr lang="en-US" sz="2100" kern="1200" dirty="0">
                <a:solidFill>
                  <a:srgbClr val="FFFFFF"/>
                </a:solidFill>
                <a:effectLst/>
                <a:latin typeface="+mj-lt"/>
                <a:ea typeface="+mj-ea"/>
                <a:cs typeface="+mj-cs"/>
              </a:rPr>
              <a:t>Gender inequality deepens these risks, as sexual aggression is accepted and encouraged for boys while girls are socialized to be less knowledgeable and less assertive about their sexuality and boundaries. </a:t>
            </a:r>
            <a:br>
              <a:rPr lang="en-US" sz="2100" kern="1200" dirty="0">
                <a:solidFill>
                  <a:srgbClr val="FFFFFF"/>
                </a:solidFill>
                <a:effectLst/>
                <a:latin typeface="+mj-lt"/>
                <a:ea typeface="+mj-ea"/>
                <a:cs typeface="+mj-cs"/>
              </a:rPr>
            </a:br>
            <a:br>
              <a:rPr lang="en-US" sz="2100" kern="1200" dirty="0">
                <a:solidFill>
                  <a:srgbClr val="FFFFFF"/>
                </a:solidFill>
                <a:effectLst/>
                <a:latin typeface="+mj-lt"/>
                <a:ea typeface="+mj-ea"/>
                <a:cs typeface="+mj-cs"/>
              </a:rPr>
            </a:br>
            <a:r>
              <a:rPr lang="en-US" sz="2100" kern="1200" dirty="0">
                <a:solidFill>
                  <a:srgbClr val="FFFFFF"/>
                </a:solidFill>
                <a:effectLst/>
                <a:latin typeface="+mj-lt"/>
                <a:ea typeface="+mj-ea"/>
                <a:cs typeface="+mj-cs"/>
              </a:rPr>
              <a:t>Parents have a critical role in providing positive gender socialization to reduce sexual coercion and violence and promote knowledge, open communication, and safe sexual behaviors.</a:t>
            </a:r>
            <a:endParaRPr lang="en-US" sz="2100" kern="1200" dirty="0">
              <a:solidFill>
                <a:srgbClr val="FFFFFF"/>
              </a:solidFill>
              <a:latin typeface="+mj-lt"/>
              <a:ea typeface="+mj-ea"/>
              <a:cs typeface="+mj-cs"/>
            </a:endParaRPr>
          </a:p>
        </p:txBody>
      </p:sp>
    </p:spTree>
    <p:extLst>
      <p:ext uri="{BB962C8B-B14F-4D97-AF65-F5344CB8AC3E}">
        <p14:creationId xmlns:p14="http://schemas.microsoft.com/office/powerpoint/2010/main" val="1843880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C15EC6A-7655-6727-8252-5F396167FB15}"/>
              </a:ext>
            </a:extLst>
          </p:cNvPr>
          <p:cNvSpPr>
            <a:spLocks noGrp="1"/>
          </p:cNvSpPr>
          <p:nvPr>
            <p:ph type="title"/>
          </p:nvPr>
        </p:nvSpPr>
        <p:spPr>
          <a:xfrm>
            <a:off x="466722" y="586855"/>
            <a:ext cx="3201366" cy="3387497"/>
          </a:xfrm>
        </p:spPr>
        <p:txBody>
          <a:bodyPr anchor="b">
            <a:normAutofit/>
          </a:bodyPr>
          <a:lstStyle/>
          <a:p>
            <a:pPr marR="0" lvl="0" algn="r" defTabSz="914400" rtl="0" eaLnBrk="1" fontAlgn="auto" latinLnBrk="0" hangingPunct="1">
              <a:lnSpc>
                <a:spcPct val="90000"/>
              </a:lnSpc>
              <a:spcBef>
                <a:spcPts val="0"/>
              </a:spcBef>
              <a:spcAft>
                <a:spcPts val="0"/>
              </a:spcAft>
              <a:buClrTx/>
              <a:buSzTx/>
              <a:tabLst/>
              <a:defRPr/>
            </a:pPr>
            <a:r>
              <a:rPr kumimoji="0" lang="en-GB" sz="28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mn-cs"/>
              </a:rPr>
              <a:t>Being a gender-transformative parent during adolescence</a:t>
            </a:r>
            <a:endParaRPr kumimoji="0" lang="nl-NL" sz="28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mn-cs"/>
            </a:endParaRPr>
          </a:p>
        </p:txBody>
      </p:sp>
      <p:sp>
        <p:nvSpPr>
          <p:cNvPr id="3" name="Content Placeholder 2">
            <a:extLst>
              <a:ext uri="{FF2B5EF4-FFF2-40B4-BE49-F238E27FC236}">
                <a16:creationId xmlns:a16="http://schemas.microsoft.com/office/drawing/2014/main" id="{E6B7C35F-0B1B-B034-CCEF-C2C5A8662F1C}"/>
              </a:ext>
            </a:extLst>
          </p:cNvPr>
          <p:cNvSpPr>
            <a:spLocks noGrp="1"/>
          </p:cNvSpPr>
          <p:nvPr>
            <p:ph idx="1"/>
          </p:nvPr>
        </p:nvSpPr>
        <p:spPr>
          <a:xfrm>
            <a:off x="4876494" y="655976"/>
            <a:ext cx="6555347" cy="5546047"/>
          </a:xfrm>
        </p:spPr>
        <p:txBody>
          <a:bodyPr anchor="ctr">
            <a:normAutofit/>
          </a:bodyPr>
          <a:lstStyle/>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rPr>
              <a:t>Adolescence can be difficult for both parents and children as they need constant communication and interaction to have a healthy development and home environment.</a:t>
            </a:r>
            <a:endParaRPr kumimoji="0" lang="nl-NL"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90000"/>
              </a:lnSpc>
              <a:spcBef>
                <a:spcPts val="0"/>
              </a:spcBef>
              <a:spcAft>
                <a:spcPts val="0"/>
              </a:spcAft>
              <a:buClrTx/>
              <a:buSzTx/>
              <a:buNone/>
              <a:tabLst/>
              <a:defRPr/>
            </a:pPr>
            <a:endParaRPr kumimoji="0" lang="nl-NL"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rPr>
              <a:t>As parents, it is important to be involved, non-judgmental, and responsive with adolescents during their process of becoming more individual and autonomous. </a:t>
            </a: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rPr>
              <a:t>Parents can help their adolescents increase their meaningful participation, develop their identity, and reach their potential. </a:t>
            </a: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rPr>
              <a:t>They can help reduce harmful gender socialization and be role models to their children.</a:t>
            </a:r>
            <a:endParaRPr kumimoji="0" lang="nl-NL" sz="24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endParaRPr lang="en-US" sz="2000" dirty="0"/>
          </a:p>
        </p:txBody>
      </p:sp>
    </p:spTree>
    <p:extLst>
      <p:ext uri="{BB962C8B-B14F-4D97-AF65-F5344CB8AC3E}">
        <p14:creationId xmlns:p14="http://schemas.microsoft.com/office/powerpoint/2010/main" val="91834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211121" y="609600"/>
            <a:ext cx="7418904" cy="5933439"/>
          </a:xfrm>
        </p:spPr>
        <p:txBody>
          <a:bodyPr vert="horz" lIns="91440" tIns="45720" rIns="91440" bIns="45720" rtlCol="0">
            <a:normAutofit fontScale="92500" lnSpcReduction="20000"/>
          </a:bodyPr>
          <a:lstStyle/>
          <a:p>
            <a:pPr marL="342900" marR="0" lvl="0" indent="-342900" algn="just">
              <a:lnSpc>
                <a:spcPct val="106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Adolescence is a crucial developmental period that embraces the transition from childhood to young adulthood. There are rapid changes in all developmental domains. Especially with the onset of puberty and the increased effect of other agents of socialization such as peers, society’s gender roles, stereotypes, and values are internalized. </a:t>
            </a:r>
          </a:p>
          <a:p>
            <a:pPr marL="0" marR="0" lvl="0" indent="0" algn="just">
              <a:lnSpc>
                <a:spcPct val="106000"/>
              </a:lnSpc>
              <a:spcBef>
                <a:spcPts val="0"/>
              </a:spcBef>
              <a:spcAft>
                <a:spcPts val="0"/>
              </a:spcAft>
              <a:buNone/>
            </a:pP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For meaningful participation and interactions with adolescents, adolescents should be given safe, non-violent, and nurturing spaces to express themselves openly, communicate effectively, share their ideas, and participate in decision-making. </a:t>
            </a:r>
          </a:p>
          <a:p>
            <a:pPr marL="0" marR="0" lvl="0" indent="0" algn="just">
              <a:lnSpc>
                <a:spcPct val="106000"/>
              </a:lnSpc>
              <a:spcBef>
                <a:spcPts val="0"/>
              </a:spcBef>
              <a:spcAft>
                <a:spcPts val="0"/>
              </a:spcAft>
              <a:buNone/>
            </a:pP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Open and direct communication about sexual and reproductive health, harmful gender stereotypes posed by social media and society, and gender-based violence carry utmost importance to be able to support adolescents.</a:t>
            </a:r>
          </a:p>
          <a:p>
            <a:pPr marL="342900" marR="0" lvl="0" indent="-342900" algn="just">
              <a:lnSpc>
                <a:spcPct val="106000"/>
              </a:lnSpc>
              <a:spcBef>
                <a:spcPts val="0"/>
              </a:spcBef>
              <a:spcAft>
                <a:spcPts val="0"/>
              </a:spcAft>
              <a:buFont typeface="Symbol" panose="05050102010706020507" pitchFamily="18" charset="2"/>
              <a:buChar char=""/>
            </a:pP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Even though the impact of other socialization agents significantly increases during this period, parents continue to be the primary influencers of gender socialization. Adolescents can incorporate their socialization into peer dynamics. Therefore, modelling gender equitable behaviours and challenging gender norms in the home environment is crucial. </a:t>
            </a:r>
          </a:p>
          <a:p>
            <a:pPr marL="0" marR="0" lvl="0" indent="0" algn="just">
              <a:lnSpc>
                <a:spcPct val="106000"/>
              </a:lnSpc>
              <a:spcBef>
                <a:spcPts val="0"/>
              </a:spcBef>
              <a:spcAft>
                <a:spcPts val="0"/>
              </a:spcAft>
              <a:buNone/>
            </a:pP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As practitioners, you can support parents who seek help in dealing with their concerns about adolescents while they are autonomous. Your role is significant in ensuring girls’ healthy development, safety, and rights.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000" dirty="0"/>
          </a:p>
        </p:txBody>
      </p:sp>
      <p:pic>
        <p:nvPicPr>
          <p:cNvPr id="14" name="Graphic 13" descr="Old Key outline">
            <a:extLst>
              <a:ext uri="{FF2B5EF4-FFF2-40B4-BE49-F238E27FC236}">
                <a16:creationId xmlns:a16="http://schemas.microsoft.com/office/drawing/2014/main" id="{3895BE3A-EE8B-C96B-5C62-A7CD5B52C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9006" y="1128184"/>
            <a:ext cx="2076450" cy="2076450"/>
          </a:xfrm>
          <a:prstGeom prst="rect">
            <a:avLst/>
          </a:prstGeom>
        </p:spPr>
      </p:pic>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Key messages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Why is this module important for you</a:t>
            </a:r>
          </a:p>
        </p:txBody>
      </p:sp>
    </p:spTree>
    <p:extLst>
      <p:ext uri="{BB962C8B-B14F-4D97-AF65-F5344CB8AC3E}">
        <p14:creationId xmlns:p14="http://schemas.microsoft.com/office/powerpoint/2010/main" val="844042779"/>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Shape 15">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7BD74F3E-C065-05EC-D6A8-CA69707D16FA}"/>
              </a:ext>
            </a:extLst>
          </p:cNvPr>
          <p:cNvSpPr>
            <a:spLocks noGrp="1"/>
          </p:cNvSpPr>
          <p:nvPr>
            <p:ph type="title"/>
          </p:nvPr>
        </p:nvSpPr>
        <p:spPr>
          <a:xfrm>
            <a:off x="934872" y="982272"/>
            <a:ext cx="3388419" cy="4560970"/>
          </a:xfrm>
        </p:spPr>
        <p:txBody>
          <a:bodyPr>
            <a:normAutofit/>
          </a:bodyPr>
          <a:lstStyle/>
          <a:p>
            <a:r>
              <a:rPr lang="en-US" sz="4000" dirty="0">
                <a:solidFill>
                  <a:srgbClr val="FFFFFF"/>
                </a:solidFill>
              </a:rPr>
              <a:t>Parents can: </a:t>
            </a:r>
          </a:p>
        </p:txBody>
      </p:sp>
      <p:sp>
        <p:nvSpPr>
          <p:cNvPr id="18"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2DC38680-DD69-8B83-B031-E76D23152B1F}"/>
              </a:ext>
            </a:extLst>
          </p:cNvPr>
          <p:cNvSpPr>
            <a:spLocks noGrp="1"/>
          </p:cNvSpPr>
          <p:nvPr>
            <p:ph idx="1"/>
          </p:nvPr>
        </p:nvSpPr>
        <p:spPr>
          <a:xfrm>
            <a:off x="5221862" y="1719618"/>
            <a:ext cx="5948831" cy="4334629"/>
          </a:xfrm>
        </p:spPr>
        <p:txBody>
          <a:bodyPr anchor="ctr">
            <a:normAutofit fontScale="55000" lnSpcReduction="20000"/>
          </a:bodyPr>
          <a:lstStyle/>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Empower adolescents and provide space to express themselves: Involve them in decision-making processes, allow communication, and encourage problem-solving skills. Understand that adolescents can challenge their parents’ way of doing things, and this is a necessary thing for their identity development. </a:t>
            </a:r>
          </a:p>
          <a:p>
            <a:pPr marL="0" marR="0" lvl="0" indent="0">
              <a:lnSpc>
                <a:spcPct val="115000"/>
              </a:lnSpc>
              <a:spcBef>
                <a:spcPts val="0"/>
              </a:spcBef>
              <a:spcAft>
                <a:spcPts val="0"/>
              </a:spcAft>
              <a:buNone/>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 attentive to how you show love and affection for sons and daughters: Encourage all sexes to express themselves emotionally and discourage stereotypical approaches such as ‘girls are emotional, boys are strong and do not cry. This is very important in adolescence.</a:t>
            </a:r>
          </a:p>
          <a:p>
            <a:pPr marL="0" marR="0" lvl="0" indent="0">
              <a:lnSpc>
                <a:spcPct val="115000"/>
              </a:lnSpc>
              <a:spcBef>
                <a:spcPts val="0"/>
              </a:spcBef>
              <a:spcAft>
                <a:spcPts val="0"/>
              </a:spcAft>
              <a:buNone/>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Regardless of their sex, be interested in adolescents’ interests and activities: Support girls to engage in topics (e.g., STEM) that are traditionally seen as masculine by the society, and boys to engage in issues (e.g., caregiving or teaching) that are traditionally seen as feminine.</a:t>
            </a:r>
          </a:p>
          <a:p>
            <a:pPr marL="0" marR="0" lvl="0" indent="0">
              <a:lnSpc>
                <a:spcPct val="115000"/>
              </a:lnSpc>
              <a:spcBef>
                <a:spcPts val="0"/>
              </a:spcBef>
              <a:spcAft>
                <a:spcPts val="0"/>
              </a:spcAft>
              <a:buNone/>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Remember that every individual is unique and beautiful in their own way: Engage in body-positive messages rather than unrealistic body images and standards.</a:t>
            </a: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400" dirty="0">
              <a:solidFill>
                <a:srgbClr val="FEFFFF"/>
              </a:solidFill>
            </a:endParaRPr>
          </a:p>
        </p:txBody>
      </p:sp>
    </p:spTree>
    <p:extLst>
      <p:ext uri="{BB962C8B-B14F-4D97-AF65-F5344CB8AC3E}">
        <p14:creationId xmlns:p14="http://schemas.microsoft.com/office/powerpoint/2010/main" val="3525321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BD74F3E-C065-05EC-D6A8-CA69707D16FA}"/>
              </a:ext>
            </a:extLst>
          </p:cNvPr>
          <p:cNvSpPr>
            <a:spLocks noGrp="1"/>
          </p:cNvSpPr>
          <p:nvPr>
            <p:ph type="title"/>
          </p:nvPr>
        </p:nvSpPr>
        <p:spPr>
          <a:xfrm>
            <a:off x="934872" y="982272"/>
            <a:ext cx="3388419" cy="4560970"/>
          </a:xfrm>
        </p:spPr>
        <p:txBody>
          <a:bodyPr>
            <a:normAutofit/>
          </a:bodyPr>
          <a:lstStyle/>
          <a:p>
            <a:r>
              <a:rPr lang="en-US" sz="4000" dirty="0">
                <a:solidFill>
                  <a:srgbClr val="FFFFFF"/>
                </a:solidFill>
              </a:rPr>
              <a:t>Parents can: </a:t>
            </a:r>
          </a:p>
        </p:txBody>
      </p:sp>
      <p:sp>
        <p:nvSpPr>
          <p:cNvPr id="18"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2DC38680-DD69-8B83-B031-E76D23152B1F}"/>
              </a:ext>
            </a:extLst>
          </p:cNvPr>
          <p:cNvSpPr>
            <a:spLocks noGrp="1"/>
          </p:cNvSpPr>
          <p:nvPr>
            <p:ph idx="1"/>
          </p:nvPr>
        </p:nvSpPr>
        <p:spPr>
          <a:xfrm>
            <a:off x="5221862" y="1719618"/>
            <a:ext cx="5948831" cy="4334629"/>
          </a:xfrm>
        </p:spPr>
        <p:txBody>
          <a:bodyPr anchor="ctr">
            <a:normAutofit fontScale="47500" lnSpcReduction="20000"/>
          </a:bodyPr>
          <a:lstStyle/>
          <a:p>
            <a:pPr marL="342900" marR="0" lvl="0" indent="-342900">
              <a:lnSpc>
                <a:spcPct val="115000"/>
              </a:lnSpc>
              <a:spcBef>
                <a:spcPts val="0"/>
              </a:spcBef>
              <a:spcAft>
                <a:spcPts val="0"/>
              </a:spcAft>
              <a:buFont typeface="Symbol" panose="05050102010706020507" pitchFamily="18" charset="2"/>
              <a:buChar char=""/>
            </a:pPr>
            <a:r>
              <a:rPr lang="en-GB"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 role models themselves as parents and question their gender roles in the home environment and society in general: Being in the alliance as parents and caregivers, co-sharing household responsibilities. Refraining from expectations such as girls should help with household chores, and care duties and boys should do heavy work outside the home. </a:t>
            </a:r>
          </a:p>
          <a:p>
            <a:pPr marL="0" marR="0" lvl="0" indent="0">
              <a:lnSpc>
                <a:spcPct val="115000"/>
              </a:lnSpc>
              <a:spcBef>
                <a:spcPts val="0"/>
              </a:spcBef>
              <a:spcAft>
                <a:spcPts val="0"/>
              </a:spcAft>
              <a:buNone/>
            </a:pPr>
            <a:endParaRPr lang="nl-NL"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 attentive to how you communicate with and about adolescents: Avoid gender-stereotypical language that might limit a healthy identity development, such as ‘don’t act like a girl, she’s being bossy’ etc. </a:t>
            </a:r>
          </a:p>
          <a:p>
            <a:pPr marL="0" marR="0" lvl="0" indent="0">
              <a:lnSpc>
                <a:spcPct val="115000"/>
              </a:lnSpc>
              <a:spcBef>
                <a:spcPts val="0"/>
              </a:spcBef>
              <a:spcAft>
                <a:spcPts val="0"/>
              </a:spcAft>
              <a:buNone/>
            </a:pPr>
            <a:endParaRPr lang="nl-NL"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Inform yourself about positive role models and actively seek out books and media about protagonists of all genders: Provide and engage in resources that promote gender equality, inclusion, and diversity.</a:t>
            </a:r>
            <a:endParaRPr lang="nl-NL"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endParaRPr lang="en-GB"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 interested and attentive to adolescents’ peer groups and school life: Talk about extracurricular interests and activities and encourage them to be active in sports, music, art, etc. </a:t>
            </a:r>
            <a:endParaRPr lang="nl-NL" sz="29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400" dirty="0">
              <a:solidFill>
                <a:srgbClr val="FEFFFF"/>
              </a:solidFill>
            </a:endParaRPr>
          </a:p>
        </p:txBody>
      </p:sp>
    </p:spTree>
    <p:extLst>
      <p:ext uri="{BB962C8B-B14F-4D97-AF65-F5344CB8AC3E}">
        <p14:creationId xmlns:p14="http://schemas.microsoft.com/office/powerpoint/2010/main" val="2205863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BD74F3E-C065-05EC-D6A8-CA69707D16FA}"/>
              </a:ext>
            </a:extLst>
          </p:cNvPr>
          <p:cNvSpPr>
            <a:spLocks noGrp="1"/>
          </p:cNvSpPr>
          <p:nvPr>
            <p:ph type="title"/>
          </p:nvPr>
        </p:nvSpPr>
        <p:spPr>
          <a:xfrm>
            <a:off x="934872" y="982272"/>
            <a:ext cx="3388419" cy="4560970"/>
          </a:xfrm>
        </p:spPr>
        <p:txBody>
          <a:bodyPr>
            <a:normAutofit/>
          </a:bodyPr>
          <a:lstStyle/>
          <a:p>
            <a:r>
              <a:rPr lang="en-US" sz="4000" dirty="0">
                <a:solidFill>
                  <a:srgbClr val="FFFFFF"/>
                </a:solidFill>
              </a:rPr>
              <a:t>Parents can: </a:t>
            </a:r>
          </a:p>
        </p:txBody>
      </p:sp>
      <p:sp>
        <p:nvSpPr>
          <p:cNvPr id="18"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2DC38680-DD69-8B83-B031-E76D23152B1F}"/>
              </a:ext>
            </a:extLst>
          </p:cNvPr>
          <p:cNvSpPr>
            <a:spLocks noGrp="1"/>
          </p:cNvSpPr>
          <p:nvPr>
            <p:ph idx="1"/>
          </p:nvPr>
        </p:nvSpPr>
        <p:spPr>
          <a:xfrm>
            <a:off x="5221862" y="1719618"/>
            <a:ext cx="5948831" cy="4334629"/>
          </a:xfrm>
        </p:spPr>
        <p:txBody>
          <a:bodyPr anchor="ctr">
            <a:normAutofit fontScale="55000" lnSpcReduction="20000"/>
          </a:bodyPr>
          <a:lstStyle/>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Engage in conversations about harmful vs. positive ways of being a man, woman, or transgender person. Point out positive role models with diverse identities.</a:t>
            </a:r>
          </a:p>
          <a:p>
            <a:pPr marL="342900" marR="0" lvl="0" indent="-342900">
              <a:lnSpc>
                <a:spcPct val="115000"/>
              </a:lnSpc>
              <a:spcBef>
                <a:spcPts val="0"/>
              </a:spcBef>
              <a:spcAft>
                <a:spcPts val="0"/>
              </a:spcAft>
              <a:buFont typeface="Symbol" panose="05050102010706020507" pitchFamily="18" charset="2"/>
              <a:buChar char=""/>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Make sure you spend quality time with your adolescent child and find activities you enjoy together. </a:t>
            </a:r>
          </a:p>
          <a:p>
            <a:pPr marL="342900" marR="0" lvl="0" indent="-342900">
              <a:lnSpc>
                <a:spcPct val="115000"/>
              </a:lnSpc>
              <a:spcBef>
                <a:spcPts val="0"/>
              </a:spcBef>
              <a:spcAft>
                <a:spcPts val="0"/>
              </a:spcAft>
              <a:buFont typeface="Symbol" panose="05050102010706020507" pitchFamily="18" charset="2"/>
              <a:buChar char=""/>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Ensure adolescents feel accepted as individuals and their accomplishments are celebrated in the home environment.</a:t>
            </a:r>
          </a:p>
          <a:p>
            <a:pPr marL="342900" marR="0" lvl="0" indent="-342900">
              <a:lnSpc>
                <a:spcPct val="115000"/>
              </a:lnSpc>
              <a:spcBef>
                <a:spcPts val="0"/>
              </a:spcBef>
              <a:spcAft>
                <a:spcPts val="0"/>
              </a:spcAft>
              <a:buFont typeface="Symbol" panose="05050102010706020507" pitchFamily="18" charset="2"/>
              <a:buChar char=""/>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Listen actively, show interest in adolescents’ opinions and concerns, and refrain from devaluing their problems: Provide chances and spaces for them to solve their own problems but ensure they are available for support and advice. </a:t>
            </a:r>
          </a:p>
          <a:p>
            <a:pPr marL="342900" marR="0" lvl="0" indent="-342900">
              <a:lnSpc>
                <a:spcPct val="115000"/>
              </a:lnSpc>
              <a:spcBef>
                <a:spcPts val="0"/>
              </a:spcBef>
              <a:spcAft>
                <a:spcPts val="0"/>
              </a:spcAft>
              <a:buFont typeface="Symbol" panose="05050102010706020507" pitchFamily="18" charset="2"/>
              <a:buChar char=""/>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Ensure that adolescents get the nutrition they need: Help them get enough sleep, exercise, and balance healthy meals. </a:t>
            </a:r>
          </a:p>
          <a:p>
            <a:pPr marL="342900" marR="0" lvl="0" indent="-342900">
              <a:lnSpc>
                <a:spcPct val="115000"/>
              </a:lnSpc>
              <a:spcBef>
                <a:spcPts val="0"/>
              </a:spcBef>
              <a:spcAft>
                <a:spcPts val="0"/>
              </a:spcAft>
              <a:buFont typeface="Symbol" panose="05050102010706020507" pitchFamily="18" charset="2"/>
              <a:buChar char=""/>
            </a:pP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Understand this is a period of developing a unique individual identity and respect adolescents’ privacy. </a:t>
            </a:r>
            <a:endParaRPr lang="nl-NL"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400" dirty="0">
              <a:solidFill>
                <a:srgbClr val="FEFFFF"/>
              </a:solidFill>
            </a:endParaRPr>
          </a:p>
        </p:txBody>
      </p:sp>
    </p:spTree>
    <p:extLst>
      <p:ext uri="{BB962C8B-B14F-4D97-AF65-F5344CB8AC3E}">
        <p14:creationId xmlns:p14="http://schemas.microsoft.com/office/powerpoint/2010/main" val="872606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C56DE03-F196-32CA-2E20-5B57EFE10796}"/>
              </a:ext>
            </a:extLst>
          </p:cNvPr>
          <p:cNvSpPr>
            <a:spLocks noGrp="1"/>
          </p:cNvSpPr>
          <p:nvPr>
            <p:ph type="title"/>
          </p:nvPr>
        </p:nvSpPr>
        <p:spPr>
          <a:xfrm>
            <a:off x="934872" y="982272"/>
            <a:ext cx="3388419" cy="4560970"/>
          </a:xfrm>
        </p:spPr>
        <p:txBody>
          <a:bodyPr>
            <a:normAutofit/>
          </a:bodyPr>
          <a:lstStyle/>
          <a:p>
            <a:endParaRPr lang="en-US" sz="4000" dirty="0">
              <a:solidFill>
                <a:srgbClr val="FFFFFF"/>
              </a:solidFill>
            </a:endParaRP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8044959-7919-58CB-ECEF-C89E08F5CD8B}"/>
              </a:ext>
            </a:extLst>
          </p:cNvPr>
          <p:cNvSpPr>
            <a:spLocks noGrp="1"/>
          </p:cNvSpPr>
          <p:nvPr>
            <p:ph idx="1"/>
          </p:nvPr>
        </p:nvSpPr>
        <p:spPr>
          <a:xfrm>
            <a:off x="5221862" y="1719618"/>
            <a:ext cx="5948831" cy="4334629"/>
          </a:xfrm>
        </p:spPr>
        <p:txBody>
          <a:bodyPr anchor="ctr">
            <a:normAutofit/>
          </a:bodyPr>
          <a:lstStyle/>
          <a:p>
            <a:pPr marL="0" indent="0" algn="ctr">
              <a:buNone/>
            </a:pPr>
            <a:r>
              <a:rPr lang="en-GB" dirty="0">
                <a:solidFill>
                  <a:schemeClr val="bg1"/>
                </a:solidFill>
                <a:effectLst/>
                <a:latin typeface="Calibri" panose="020F0502020204030204" pitchFamily="34" charset="0"/>
                <a:ea typeface="Calibri" panose="020F0502020204030204" pitchFamily="34" charset="0"/>
              </a:rPr>
              <a:t>To promote gender-transformative parenting practices and approaches, as a frontline worker, you can</a:t>
            </a:r>
            <a:endParaRPr lang="en-US" dirty="0">
              <a:solidFill>
                <a:schemeClr val="bg1"/>
              </a:solidFill>
            </a:endParaRPr>
          </a:p>
        </p:txBody>
      </p:sp>
      <p:pic>
        <p:nvPicPr>
          <p:cNvPr id="11" name="Graphic 12" descr="Clipboard Checked outline">
            <a:extLst>
              <a:ext uri="{FF2B5EF4-FFF2-40B4-BE49-F238E27FC236}">
                <a16:creationId xmlns:a16="http://schemas.microsoft.com/office/drawing/2014/main" id="{B6073F0E-A8C6-A625-2F27-993B3A8DD3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93075" y="2189762"/>
            <a:ext cx="2260318" cy="2260318"/>
          </a:xfrm>
          <a:prstGeom prst="rect">
            <a:avLst/>
          </a:prstGeom>
        </p:spPr>
      </p:pic>
    </p:spTree>
    <p:extLst>
      <p:ext uri="{BB962C8B-B14F-4D97-AF65-F5344CB8AC3E}">
        <p14:creationId xmlns:p14="http://schemas.microsoft.com/office/powerpoint/2010/main" val="1457425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72B27-B376-759B-8EB0-7437D171DEED}"/>
              </a:ext>
            </a:extLst>
          </p:cNvPr>
          <p:cNvSpPr>
            <a:spLocks noGrp="1"/>
          </p:cNvSpPr>
          <p:nvPr>
            <p:ph type="title"/>
          </p:nvPr>
        </p:nvSpPr>
        <p:spPr/>
        <p:txBody>
          <a:bodyPr/>
          <a:lstStyle/>
          <a:p>
            <a:endParaRPr lang="en-US" dirty="0"/>
          </a:p>
        </p:txBody>
      </p:sp>
      <p:graphicFrame>
        <p:nvGraphicFramePr>
          <p:cNvPr id="5" name="Content Placeholder 4">
            <a:extLst>
              <a:ext uri="{FF2B5EF4-FFF2-40B4-BE49-F238E27FC236}">
                <a16:creationId xmlns:a16="http://schemas.microsoft.com/office/drawing/2014/main" id="{877EED3E-5C4C-8282-33B2-59B4B7F7B1BA}"/>
              </a:ext>
            </a:extLst>
          </p:cNvPr>
          <p:cNvGraphicFramePr>
            <a:graphicFrameLocks noGrp="1"/>
          </p:cNvGraphicFramePr>
          <p:nvPr>
            <p:ph idx="1"/>
            <p:extLst>
              <p:ext uri="{D42A27DB-BD31-4B8C-83A1-F6EECF244321}">
                <p14:modId xmlns:p14="http://schemas.microsoft.com/office/powerpoint/2010/main" val="2724537305"/>
              </p:ext>
            </p:extLst>
          </p:nvPr>
        </p:nvGraphicFramePr>
        <p:xfrm>
          <a:off x="838200" y="77088"/>
          <a:ext cx="10515600" cy="6539345"/>
        </p:xfrm>
        <a:graphic>
          <a:graphicData uri="http://schemas.openxmlformats.org/drawingml/2006/table">
            <a:tbl>
              <a:tblPr firstRow="1" firstCol="1" bandRow="1"/>
              <a:tblGrid>
                <a:gridCol w="2784975">
                  <a:extLst>
                    <a:ext uri="{9D8B030D-6E8A-4147-A177-3AD203B41FA5}">
                      <a16:colId xmlns:a16="http://schemas.microsoft.com/office/drawing/2014/main" val="3928417224"/>
                    </a:ext>
                  </a:extLst>
                </a:gridCol>
                <a:gridCol w="3810775">
                  <a:extLst>
                    <a:ext uri="{9D8B030D-6E8A-4147-A177-3AD203B41FA5}">
                      <a16:colId xmlns:a16="http://schemas.microsoft.com/office/drawing/2014/main" val="1210594644"/>
                    </a:ext>
                  </a:extLst>
                </a:gridCol>
                <a:gridCol w="3919850">
                  <a:extLst>
                    <a:ext uri="{9D8B030D-6E8A-4147-A177-3AD203B41FA5}">
                      <a16:colId xmlns:a16="http://schemas.microsoft.com/office/drawing/2014/main" val="2461352754"/>
                    </a:ext>
                  </a:extLst>
                </a:gridCol>
              </a:tblGrid>
              <a:tr h="200639">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parents should do</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can you do in your practice</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you can advise and demonstrate to parents</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1866201535"/>
                  </a:ext>
                </a:extLst>
              </a:tr>
              <a:tr h="916178">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open and honest communication, and provide safe environments for adolescents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accurate information to parents and adolescents about ‘taboo’ topics such as romantic relationships, menstruation, contraception, sexuality, consent, and gender identity development.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provide safe spaces for their adolescents to speak up and express themselves without fear.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Advice parents to be non-judgemental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750149240"/>
                  </a:ext>
                </a:extLst>
              </a:tr>
              <a:tr h="2069855">
                <a:tc>
                  <a:txBody>
                    <a:bodyPr/>
                    <a:lstStyle/>
                    <a:p>
                      <a:pPr marL="0" marR="0">
                        <a:lnSpc>
                          <a:spcPct val="115000"/>
                        </a:lnSpc>
                        <a:spcBef>
                          <a:spcPts val="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Minimize the importance of gender as a category and reduce its salience.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Refrain from gender roles and stereotypes while engaging with families and adolescents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cs typeface="Times New Roman" panose="02020603050405020304" pitchFamily="18" charset="0"/>
                        </a:rPr>
                        <a:t>Encourage parents to model gender-equitable behaviors in the home environment. For example, inform them about avoiding comments that define what mothers or girls do or should do and what boys or fathers should do.</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cs typeface="Times New Roman" panose="02020603050405020304" pitchFamily="18" charset="0"/>
                        </a:rPr>
                        <a:t>Encourage parents to motivate adolescents, regardless of gender, to engage in sports, voluntary activities, and humanitarian work</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cs typeface="Times New Roman" panose="02020603050405020304" pitchFamily="18" charset="0"/>
                        </a:rPr>
                        <a:t>Encourage parents to involve adolescents regardless of gender to help at home</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895611283"/>
                  </a:ext>
                </a:extLst>
              </a:tr>
              <a:tr h="3108163">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 gender-based violence and harmful practices at home and in broader society</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an open and safe space for families' problems that might be related to gender-based violence at home.</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Give parents empathy and take care of their mental health.</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Find ways to reach out to vulnerable families </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Inform parents about cyber security and safety, and support them with digital literacy. Refer them to experts in the field</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Talk to boys and girls about sexual consent.</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Communicate messages about body positivity for boys and girls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 a safe person for adolescents to report bullying, coercion, or abuse.</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Discuss with parents and adolescents about homophobia and transphobia</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them tips and support for non-violent communication and a democratic family environment.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them to seek help from authorities, if necessary.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Inform parents about resources on digital literacy and cyber-safety.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communicate with their children about cyber violence, over-sexualization, and harmful messages on gender stereotypes in a non-judgmental way.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discuss homophobia and transphobia with their children regardless of their own sexual orientation or gender identity</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8369" marR="28369"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753992358"/>
                  </a:ext>
                </a:extLst>
              </a:tr>
            </a:tbl>
          </a:graphicData>
        </a:graphic>
      </p:graphicFrame>
    </p:spTree>
    <p:extLst>
      <p:ext uri="{BB962C8B-B14F-4D97-AF65-F5344CB8AC3E}">
        <p14:creationId xmlns:p14="http://schemas.microsoft.com/office/powerpoint/2010/main" val="4231456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7D26E-3B45-FF36-AF0F-494B67CEEB82}"/>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id="{4B8668B7-106F-9F90-B26F-90E4F52EBC05}"/>
              </a:ext>
            </a:extLst>
          </p:cNvPr>
          <p:cNvGraphicFramePr>
            <a:graphicFrameLocks noGrp="1"/>
          </p:cNvGraphicFramePr>
          <p:nvPr>
            <p:ph idx="1"/>
            <p:extLst>
              <p:ext uri="{D42A27DB-BD31-4B8C-83A1-F6EECF244321}">
                <p14:modId xmlns:p14="http://schemas.microsoft.com/office/powerpoint/2010/main" val="3961896747"/>
              </p:ext>
            </p:extLst>
          </p:nvPr>
        </p:nvGraphicFramePr>
        <p:xfrm>
          <a:off x="838200" y="365125"/>
          <a:ext cx="10515601" cy="385646"/>
        </p:xfrm>
        <a:graphic>
          <a:graphicData uri="http://schemas.openxmlformats.org/drawingml/2006/table">
            <a:tbl>
              <a:tblPr firstRow="1" firstCol="1" bandRow="1"/>
              <a:tblGrid>
                <a:gridCol w="2784975">
                  <a:extLst>
                    <a:ext uri="{9D8B030D-6E8A-4147-A177-3AD203B41FA5}">
                      <a16:colId xmlns:a16="http://schemas.microsoft.com/office/drawing/2014/main" val="3847269666"/>
                    </a:ext>
                  </a:extLst>
                </a:gridCol>
                <a:gridCol w="3810774">
                  <a:extLst>
                    <a:ext uri="{9D8B030D-6E8A-4147-A177-3AD203B41FA5}">
                      <a16:colId xmlns:a16="http://schemas.microsoft.com/office/drawing/2014/main" val="1631004813"/>
                    </a:ext>
                  </a:extLst>
                </a:gridCol>
                <a:gridCol w="3919852">
                  <a:extLst>
                    <a:ext uri="{9D8B030D-6E8A-4147-A177-3AD203B41FA5}">
                      <a16:colId xmlns:a16="http://schemas.microsoft.com/office/drawing/2014/main" val="1687467579"/>
                    </a:ext>
                  </a:extLst>
                </a:gridCol>
              </a:tblGrid>
              <a:tr h="385646">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parents should do</a:t>
                      </a:r>
                      <a:endParaRPr lang="nl-NL"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can you do in your practice</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you can advise and demonstrate to parents</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2711717340"/>
                  </a:ext>
                </a:extLst>
              </a:tr>
            </a:tbl>
          </a:graphicData>
        </a:graphic>
      </p:graphicFrame>
      <p:graphicFrame>
        <p:nvGraphicFramePr>
          <p:cNvPr id="6" name="Table 5">
            <a:extLst>
              <a:ext uri="{FF2B5EF4-FFF2-40B4-BE49-F238E27FC236}">
                <a16:creationId xmlns:a16="http://schemas.microsoft.com/office/drawing/2014/main" id="{3FF106A1-7F34-64FB-5DFA-F232A7E92A79}"/>
              </a:ext>
            </a:extLst>
          </p:cNvPr>
          <p:cNvGraphicFramePr>
            <a:graphicFrameLocks noGrp="1"/>
          </p:cNvGraphicFramePr>
          <p:nvPr>
            <p:extLst>
              <p:ext uri="{D42A27DB-BD31-4B8C-83A1-F6EECF244321}">
                <p14:modId xmlns:p14="http://schemas.microsoft.com/office/powerpoint/2010/main" val="1858959828"/>
              </p:ext>
            </p:extLst>
          </p:nvPr>
        </p:nvGraphicFramePr>
        <p:xfrm>
          <a:off x="838199" y="637825"/>
          <a:ext cx="10515601" cy="5938717"/>
        </p:xfrm>
        <a:graphic>
          <a:graphicData uri="http://schemas.openxmlformats.org/drawingml/2006/table">
            <a:tbl>
              <a:tblPr firstRow="1" firstCol="1" bandRow="1"/>
              <a:tblGrid>
                <a:gridCol w="2784976">
                  <a:extLst>
                    <a:ext uri="{9D8B030D-6E8A-4147-A177-3AD203B41FA5}">
                      <a16:colId xmlns:a16="http://schemas.microsoft.com/office/drawing/2014/main" val="4137977992"/>
                    </a:ext>
                  </a:extLst>
                </a:gridCol>
                <a:gridCol w="3810773">
                  <a:extLst>
                    <a:ext uri="{9D8B030D-6E8A-4147-A177-3AD203B41FA5}">
                      <a16:colId xmlns:a16="http://schemas.microsoft.com/office/drawing/2014/main" val="3729546872"/>
                    </a:ext>
                  </a:extLst>
                </a:gridCol>
                <a:gridCol w="3919852">
                  <a:extLst>
                    <a:ext uri="{9D8B030D-6E8A-4147-A177-3AD203B41FA5}">
                      <a16:colId xmlns:a16="http://schemas.microsoft.com/office/drawing/2014/main" val="2742250147"/>
                    </a:ext>
                  </a:extLst>
                </a:gridCol>
              </a:tblGrid>
              <a:tr h="2268089">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Recognize adolescents as unique individuals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Directly engage with adolescents’ when they are together with their families. Listen and acknowledge adolescents’ needs and opinions; model a responsive behavior to parents.</a:t>
                      </a:r>
                      <a:endParaRPr lang="nl-NL" sz="1200" b="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opportunities for adolescents to engage directly with you in privacy without parent’s participation</a:t>
                      </a:r>
                      <a:endParaRPr lang="nl-NL" sz="1200" b="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understand the psycho-social changes adolescents go through.</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respect their children’s privacy</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support their adolescents if they decide to explore or transition to a different gender identity or sexual orientation. Refer them to other professionals and connect them with support groups.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challenge their boys and girls to explore various skills, interests, and professions.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1381805149"/>
                  </a:ext>
                </a:extLst>
              </a:tr>
              <a:tr h="1076716">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Promote equal chances and opportunities for all adolescents to reach their potential</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Ensure that your work promotes equal chances and inclusion for all genders. </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Inform parents about the importance of education and consult with peers from other sectors and community stakeholders to prevent school drop-out</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80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Remind parents about the gender disparities and their adverse effects on adolescents and broader society and help them support their children in a gender-equal way to provide equal opportunities.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2424097990"/>
                  </a:ext>
                </a:extLst>
              </a:tr>
              <a:tr h="1076716">
                <a:tc>
                  <a:txBody>
                    <a:bodyPr/>
                    <a:lstStyle/>
                    <a:p>
                      <a:pPr marL="0" marR="0">
                        <a:lnSpc>
                          <a:spcPct val="115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Foster warm and caring interactions with children regardless of their gender </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cs typeface="Times New Roman" panose="02020603050405020304" pitchFamily="18" charset="0"/>
                        </a:rPr>
                        <a:t>Ensure that adolescents feel safe and encouraged to share their emotions and opinions regardless of gender in your workplace.</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cs typeface="Times New Roman" panose="02020603050405020304" pitchFamily="18" charset="0"/>
                        </a:rPr>
                        <a:t>Avoid assuming gender stereotypes such as ‘boys are strong and should not cry.’</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 </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Encourage families to show love and be affectionate towards their children regardless of their gender and age.</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80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Encourage families to challenge their own gender stereotypes.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544813542"/>
                  </a:ext>
                </a:extLst>
              </a:tr>
              <a:tr h="1293329">
                <a:tc>
                  <a:txBody>
                    <a:bodyPr/>
                    <a:lstStyle/>
                    <a:p>
                      <a:pPr marL="0" marR="0">
                        <a:lnSpc>
                          <a:spcPct val="115000"/>
                        </a:lnSpc>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 resources with positive gender messages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Promote positive gender socialization in your workplace by having recourses, images, books, posters, etc., that give a positive gender message. For example, pictures of women in STEM, a caring father, movies, books, or artists with gender-positive protagonists.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pPr>
                      <a:r>
                        <a:rPr lang="en-GB" sz="500" dirty="0">
                          <a:effectLst/>
                          <a:latin typeface="Calibri" panose="020F0502020204030204" pitchFamily="34" charset="0"/>
                          <a:ea typeface="Calibri" panose="020F0502020204030204" pitchFamily="34" charset="0"/>
                          <a:cs typeface="Times New Roman" panose="02020603050405020304" pitchFamily="18" charset="0"/>
                        </a:rPr>
                        <a:t> </a:t>
                      </a:r>
                      <a:endParaRPr lang="nl-NL" sz="500" dirty="0">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search for gender-positive resources and information and share them by spending quality time with their children.</a:t>
                      </a:r>
                      <a:endParaRPr lang="nl-NL"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800"/>
                        </a:spcAft>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nl-NL"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9336" marR="29336"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69614769"/>
                  </a:ext>
                </a:extLst>
              </a:tr>
            </a:tbl>
          </a:graphicData>
        </a:graphic>
      </p:graphicFrame>
    </p:spTree>
    <p:extLst>
      <p:ext uri="{BB962C8B-B14F-4D97-AF65-F5344CB8AC3E}">
        <p14:creationId xmlns:p14="http://schemas.microsoft.com/office/powerpoint/2010/main" val="691533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E02C9-E462-451E-43E8-538EBF844602}"/>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id="{47CC7DB1-E94F-2299-FD77-4FD4E130D6F5}"/>
              </a:ext>
            </a:extLst>
          </p:cNvPr>
          <p:cNvGraphicFramePr>
            <a:graphicFrameLocks noGrp="1"/>
          </p:cNvGraphicFramePr>
          <p:nvPr>
            <p:ph idx="1"/>
            <p:extLst>
              <p:ext uri="{D42A27DB-BD31-4B8C-83A1-F6EECF244321}">
                <p14:modId xmlns:p14="http://schemas.microsoft.com/office/powerpoint/2010/main" val="13313681"/>
              </p:ext>
            </p:extLst>
          </p:nvPr>
        </p:nvGraphicFramePr>
        <p:xfrm>
          <a:off x="838200" y="365126"/>
          <a:ext cx="10515600" cy="443396"/>
        </p:xfrm>
        <a:graphic>
          <a:graphicData uri="http://schemas.openxmlformats.org/drawingml/2006/table">
            <a:tbl>
              <a:tblPr firstRow="1" firstCol="1" bandRow="1"/>
              <a:tblGrid>
                <a:gridCol w="2784975">
                  <a:extLst>
                    <a:ext uri="{9D8B030D-6E8A-4147-A177-3AD203B41FA5}">
                      <a16:colId xmlns:a16="http://schemas.microsoft.com/office/drawing/2014/main" val="98377518"/>
                    </a:ext>
                  </a:extLst>
                </a:gridCol>
                <a:gridCol w="3810774">
                  <a:extLst>
                    <a:ext uri="{9D8B030D-6E8A-4147-A177-3AD203B41FA5}">
                      <a16:colId xmlns:a16="http://schemas.microsoft.com/office/drawing/2014/main" val="3338561800"/>
                    </a:ext>
                  </a:extLst>
                </a:gridCol>
                <a:gridCol w="3919851">
                  <a:extLst>
                    <a:ext uri="{9D8B030D-6E8A-4147-A177-3AD203B41FA5}">
                      <a16:colId xmlns:a16="http://schemas.microsoft.com/office/drawing/2014/main" val="992439740"/>
                    </a:ext>
                  </a:extLst>
                </a:gridCol>
              </a:tblGrid>
              <a:tr h="443396">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parents should do</a:t>
                      </a:r>
                      <a:endParaRPr lang="nl-NL"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can you do in your practice</a:t>
                      </a:r>
                      <a:endParaRPr lang="nl-NL"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you can advise and demonstrate to parents</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1444490476"/>
                  </a:ext>
                </a:extLst>
              </a:tr>
            </a:tbl>
          </a:graphicData>
        </a:graphic>
      </p:graphicFrame>
      <p:graphicFrame>
        <p:nvGraphicFramePr>
          <p:cNvPr id="5" name="Table 4">
            <a:extLst>
              <a:ext uri="{FF2B5EF4-FFF2-40B4-BE49-F238E27FC236}">
                <a16:creationId xmlns:a16="http://schemas.microsoft.com/office/drawing/2014/main" id="{D422D35C-513A-5296-E0C0-7AEC8C801BE6}"/>
              </a:ext>
            </a:extLst>
          </p:cNvPr>
          <p:cNvGraphicFramePr>
            <a:graphicFrameLocks noGrp="1"/>
          </p:cNvGraphicFramePr>
          <p:nvPr>
            <p:extLst>
              <p:ext uri="{D42A27DB-BD31-4B8C-83A1-F6EECF244321}">
                <p14:modId xmlns:p14="http://schemas.microsoft.com/office/powerpoint/2010/main" val="3601858983"/>
              </p:ext>
            </p:extLst>
          </p:nvPr>
        </p:nvGraphicFramePr>
        <p:xfrm>
          <a:off x="838200" y="808522"/>
          <a:ext cx="10515599" cy="5233162"/>
        </p:xfrm>
        <a:graphic>
          <a:graphicData uri="http://schemas.openxmlformats.org/drawingml/2006/table">
            <a:tbl>
              <a:tblPr firstRow="1" firstCol="1" bandRow="1"/>
              <a:tblGrid>
                <a:gridCol w="2784975">
                  <a:extLst>
                    <a:ext uri="{9D8B030D-6E8A-4147-A177-3AD203B41FA5}">
                      <a16:colId xmlns:a16="http://schemas.microsoft.com/office/drawing/2014/main" val="35875180"/>
                    </a:ext>
                  </a:extLst>
                </a:gridCol>
                <a:gridCol w="3810774">
                  <a:extLst>
                    <a:ext uri="{9D8B030D-6E8A-4147-A177-3AD203B41FA5}">
                      <a16:colId xmlns:a16="http://schemas.microsoft.com/office/drawing/2014/main" val="1832850847"/>
                    </a:ext>
                  </a:extLst>
                </a:gridCol>
                <a:gridCol w="3919850">
                  <a:extLst>
                    <a:ext uri="{9D8B030D-6E8A-4147-A177-3AD203B41FA5}">
                      <a16:colId xmlns:a16="http://schemas.microsoft.com/office/drawing/2014/main" val="1197789897"/>
                    </a:ext>
                  </a:extLst>
                </a:gridCol>
              </a:tblGrid>
              <a:tr h="2188615">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Fathers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Remind families that democratic family environments benefit adolescents' development and overall familial well-being.</a:t>
                      </a:r>
                      <a:endParaRPr lang="nl-NL" sz="1200" b="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fathers to show love and affection, refrain from stereotypical </a:t>
                      </a:r>
                      <a:r>
                        <a:rPr lang="en-GB" sz="1200" b="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behaviors</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such as fathers being the rule-makers, and be afraid of but open to democratic communication at home.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fathers to spend quality time with their children and show genuine interest in their children’s way of life and individuality.</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fathers to talk about taboo topics such as sexual and reproductive health, drug and alcohol use, gender-based and peer violence, and positive masculinity with their children, especially boys. </a:t>
                      </a:r>
                    </a:p>
                    <a:p>
                      <a:pPr marL="0" marR="0" lvl="0" indent="0">
                        <a:lnSpc>
                          <a:spcPct val="115000"/>
                        </a:lnSpc>
                        <a:spcBef>
                          <a:spcPts val="0"/>
                        </a:spcBef>
                        <a:spcAft>
                          <a:spcPts val="0"/>
                        </a:spcAft>
                        <a:buFont typeface="Symbol" panose="05050102010706020507" pitchFamily="18" charset="2"/>
                        <a:buNone/>
                      </a:pP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852345028"/>
                  </a:ext>
                </a:extLst>
              </a:tr>
              <a:tr h="2312130">
                <a:tc>
                  <a:txBody>
                    <a:bodyPr/>
                    <a:lstStyle/>
                    <a:p>
                      <a:pPr marL="0" marR="0">
                        <a:lnSpc>
                          <a:spcPct val="115000"/>
                        </a:lnSpc>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Challenge harmful gender norms and intergenerational transmission of harmful norms and practices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fontAlgn="base">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Educate yourself about the importance of other agents of socialization and parents as primary agents of gender socialization.</a:t>
                      </a:r>
                      <a:endParaRPr lang="nl-NL"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fontAlgn="base">
                        <a:lnSpc>
                          <a:spcPct val="115000"/>
                        </a:lnSpc>
                        <a:spcBef>
                          <a:spcPts val="0"/>
                        </a:spcBef>
                        <a:spcAft>
                          <a:spcPts val="0"/>
                        </a:spcAft>
                        <a:buFont typeface="Symbol" panose="05050102010706020507" pitchFamily="18" charset="2"/>
                        <a:buChar char=""/>
                      </a:pP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Social media and games carry risks of perpetuating harmful gender roles and stereotypes (e.g., overtly sexualizing young women, giving toxic masculine messages). </a:t>
                      </a:r>
                      <a:r>
                        <a:rPr lang="en-GB"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Inform parents and caregivers about the influence of peers and social media/</a:t>
                      </a: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online games,</a:t>
                      </a:r>
                      <a:r>
                        <a:rPr lang="en-GB"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such as exposure to unrealistic body images, online sexual violence and abuse, and messages of toxic masculinity.</a:t>
                      </a:r>
                      <a:endParaRPr lang="nl-NL"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28600" marR="0" fontAlgn="base">
                        <a:lnSpc>
                          <a:spcPct val="115000"/>
                        </a:lnSpc>
                        <a:spcBef>
                          <a:spcPts val="0"/>
                        </a:spcBef>
                        <a:spcAft>
                          <a:spcPts val="0"/>
                        </a:spcAft>
                      </a:pPr>
                      <a:r>
                        <a:rPr lang="en-GB" sz="1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NL"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28600" marR="0">
                        <a:lnSpc>
                          <a:spcPct val="115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15000"/>
                        </a:lnSpc>
                        <a:spcBef>
                          <a:spcPts val="0"/>
                        </a:spcBef>
                        <a:spcAft>
                          <a:spcPts val="80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get informed on social media use and gain skills to filter content.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communicate with adolescents about the use of social media, peer pressure, and harmful gender norms.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Advice parents to support adolescents to talk openly about </a:t>
                      </a:r>
                      <a:r>
                        <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romantic relationships, safe sex, online violence, and drug use.</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 parents to support their children in behaving under peer pressure or other factors.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5944" marR="35944"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295654967"/>
                  </a:ext>
                </a:extLst>
              </a:tr>
            </a:tbl>
          </a:graphicData>
        </a:graphic>
      </p:graphicFrame>
    </p:spTree>
    <p:extLst>
      <p:ext uri="{BB962C8B-B14F-4D97-AF65-F5344CB8AC3E}">
        <p14:creationId xmlns:p14="http://schemas.microsoft.com/office/powerpoint/2010/main" val="629546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ormAutofit/>
          </a:bodyPr>
          <a:lstStyle/>
          <a:p>
            <a:pPr marL="0" indent="0">
              <a:buNone/>
            </a:pPr>
            <a:endParaRPr lang="en-GB" sz="2000" dirty="0"/>
          </a:p>
          <a:p>
            <a:pPr marL="0" indent="0">
              <a:buNone/>
            </a:pPr>
            <a:r>
              <a:rPr lang="en-GB" sz="2000" dirty="0"/>
              <a:t>After this module, you will:</a:t>
            </a:r>
          </a:p>
          <a:p>
            <a:pPr marL="0" indent="0">
              <a:buNone/>
            </a:pPr>
            <a:endParaRPr lang="en-GB" sz="2000" dirty="0"/>
          </a:p>
          <a:p>
            <a:pPr marL="342900" marR="0" lvl="0" indent="-342900" algn="just">
              <a:lnSpc>
                <a:spcPct val="106000"/>
              </a:lnSpc>
              <a:spcBef>
                <a:spcPts val="0"/>
              </a:spcBef>
              <a:spcAft>
                <a:spcPts val="0"/>
              </a:spcAft>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Know how to describe key developmental processes during different stages of adolescence development (early, middle and late adolescence)</a:t>
            </a:r>
          </a:p>
          <a:p>
            <a:pPr marL="0" marR="0" lvl="0" indent="0" algn="just">
              <a:lnSpc>
                <a:spcPct val="106000"/>
              </a:lnSpc>
              <a:spcBef>
                <a:spcPts val="0"/>
              </a:spcBef>
              <a:spcAft>
                <a:spcPts val="0"/>
              </a:spcAft>
              <a:buNone/>
            </a:pP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Be able to explain the role of parents and institutions, peer dynamics, and social media on gender socialization. </a:t>
            </a:r>
          </a:p>
          <a:p>
            <a:pPr marL="0" marR="0" lvl="0" indent="0" algn="just">
              <a:lnSpc>
                <a:spcPct val="106000"/>
              </a:lnSpc>
              <a:spcBef>
                <a:spcPts val="0"/>
              </a:spcBef>
              <a:spcAft>
                <a:spcPts val="0"/>
              </a:spcAft>
              <a:buNone/>
            </a:pP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Be able to support parents in developing parenting alliances in adolescence.</a:t>
            </a:r>
          </a:p>
          <a:p>
            <a:pPr marL="0" marR="0" lvl="0" indent="0" algn="just">
              <a:lnSpc>
                <a:spcPct val="106000"/>
              </a:lnSpc>
              <a:spcBef>
                <a:spcPts val="0"/>
              </a:spcBef>
              <a:spcAft>
                <a:spcPts val="0"/>
              </a:spcAft>
              <a:buNone/>
            </a:pP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800"/>
              </a:spcAft>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Think of age-specific gender-transformative strategies and approaches parents and caregivers might use to support positive gender norms in children.</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Learning outcomes</a:t>
            </a:r>
          </a:p>
        </p:txBody>
      </p:sp>
      <p:pic>
        <p:nvPicPr>
          <p:cNvPr id="5" name="Graphic 4" descr="Group success with solid fill">
            <a:extLst>
              <a:ext uri="{FF2B5EF4-FFF2-40B4-BE49-F238E27FC236}">
                <a16:creationId xmlns:a16="http://schemas.microsoft.com/office/drawing/2014/main" id="{0D438BB6-7C82-7D1A-58FE-86DF2CC00C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6388" y="693118"/>
            <a:ext cx="2301772" cy="2301772"/>
          </a:xfrm>
          <a:prstGeom prst="rect">
            <a:avLst/>
          </a:prstGeom>
        </p:spPr>
      </p:pic>
    </p:spTree>
    <p:extLst>
      <p:ext uri="{BB962C8B-B14F-4D97-AF65-F5344CB8AC3E}">
        <p14:creationId xmlns:p14="http://schemas.microsoft.com/office/powerpoint/2010/main" val="188304154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pic>
        <p:nvPicPr>
          <p:cNvPr id="5" name="Content Placeholder 4" descr="Presentation with media outline">
            <a:extLst>
              <a:ext uri="{FF2B5EF4-FFF2-40B4-BE49-F238E27FC236}">
                <a16:creationId xmlns:a16="http://schemas.microsoft.com/office/drawing/2014/main" id="{2A5EB630-441F-7386-661D-0698DADC8CA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3239" y="1473200"/>
            <a:ext cx="2123439" cy="2123439"/>
          </a:xfrm>
        </p:spPr>
      </p:pic>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Watch the photos</a:t>
            </a:r>
          </a:p>
        </p:txBody>
      </p:sp>
      <p:pic>
        <p:nvPicPr>
          <p:cNvPr id="3" name="Picture 2">
            <a:extLst>
              <a:ext uri="{FF2B5EF4-FFF2-40B4-BE49-F238E27FC236}">
                <a16:creationId xmlns:a16="http://schemas.microsoft.com/office/drawing/2014/main" id="{D919B660-7E7B-3E7D-82FF-3F4FD0DE5E1E}"/>
              </a:ext>
            </a:extLst>
          </p:cNvPr>
          <p:cNvPicPr>
            <a:picLocks noChangeAspect="1"/>
          </p:cNvPicPr>
          <p:nvPr/>
        </p:nvPicPr>
        <p:blipFill>
          <a:blip r:embed="rId4"/>
          <a:stretch>
            <a:fillRect/>
          </a:stretch>
        </p:blipFill>
        <p:spPr>
          <a:xfrm>
            <a:off x="4211120" y="158715"/>
            <a:ext cx="2944623" cy="1963082"/>
          </a:xfrm>
          <a:prstGeom prst="ellipse">
            <a:avLst/>
          </a:prstGeom>
          <a:ln>
            <a:noFill/>
          </a:ln>
          <a:effectLst>
            <a:softEdge rad="112500"/>
          </a:effectLst>
        </p:spPr>
      </p:pic>
      <p:pic>
        <p:nvPicPr>
          <p:cNvPr id="4" name="Picture 3">
            <a:extLst>
              <a:ext uri="{FF2B5EF4-FFF2-40B4-BE49-F238E27FC236}">
                <a16:creationId xmlns:a16="http://schemas.microsoft.com/office/drawing/2014/main" id="{CC5B753B-0508-1732-155D-EEBB120B2F0C}"/>
              </a:ext>
            </a:extLst>
          </p:cNvPr>
          <p:cNvPicPr>
            <a:picLocks noChangeAspect="1"/>
          </p:cNvPicPr>
          <p:nvPr/>
        </p:nvPicPr>
        <p:blipFill>
          <a:blip r:embed="rId5"/>
          <a:stretch>
            <a:fillRect/>
          </a:stretch>
        </p:blipFill>
        <p:spPr>
          <a:xfrm>
            <a:off x="8140703" y="-50091"/>
            <a:ext cx="2944623" cy="2130153"/>
          </a:xfrm>
          <a:prstGeom prst="ellipse">
            <a:avLst/>
          </a:prstGeom>
          <a:ln>
            <a:noFill/>
          </a:ln>
          <a:effectLst>
            <a:softEdge rad="112500"/>
          </a:effectLst>
        </p:spPr>
      </p:pic>
      <p:pic>
        <p:nvPicPr>
          <p:cNvPr id="6" name="Picture 5">
            <a:extLst>
              <a:ext uri="{FF2B5EF4-FFF2-40B4-BE49-F238E27FC236}">
                <a16:creationId xmlns:a16="http://schemas.microsoft.com/office/drawing/2014/main" id="{26DB5335-E11E-2B33-AB65-FD3F14FEC850}"/>
              </a:ext>
            </a:extLst>
          </p:cNvPr>
          <p:cNvPicPr>
            <a:picLocks noChangeAspect="1"/>
          </p:cNvPicPr>
          <p:nvPr/>
        </p:nvPicPr>
        <p:blipFill>
          <a:blip r:embed="rId6"/>
          <a:stretch>
            <a:fillRect/>
          </a:stretch>
        </p:blipFill>
        <p:spPr>
          <a:xfrm>
            <a:off x="4361414" y="2286809"/>
            <a:ext cx="3030508" cy="2018545"/>
          </a:xfrm>
          <a:prstGeom prst="ellipse">
            <a:avLst/>
          </a:prstGeom>
          <a:ln>
            <a:noFill/>
          </a:ln>
          <a:effectLst>
            <a:softEdge rad="112500"/>
          </a:effectLst>
        </p:spPr>
      </p:pic>
      <p:pic>
        <p:nvPicPr>
          <p:cNvPr id="7" name="Picture 6">
            <a:extLst>
              <a:ext uri="{FF2B5EF4-FFF2-40B4-BE49-F238E27FC236}">
                <a16:creationId xmlns:a16="http://schemas.microsoft.com/office/drawing/2014/main" id="{8184A1EF-3C68-0420-EF1B-AB27ADA22175}"/>
              </a:ext>
            </a:extLst>
          </p:cNvPr>
          <p:cNvPicPr>
            <a:picLocks noChangeAspect="1"/>
          </p:cNvPicPr>
          <p:nvPr/>
        </p:nvPicPr>
        <p:blipFill>
          <a:blip r:embed="rId7"/>
          <a:stretch>
            <a:fillRect/>
          </a:stretch>
        </p:blipFill>
        <p:spPr>
          <a:xfrm>
            <a:off x="8244289" y="2286809"/>
            <a:ext cx="3115326" cy="2072820"/>
          </a:xfrm>
          <a:prstGeom prst="ellipse">
            <a:avLst/>
          </a:prstGeom>
          <a:ln>
            <a:noFill/>
          </a:ln>
          <a:effectLst>
            <a:softEdge rad="112500"/>
          </a:effectLst>
        </p:spPr>
      </p:pic>
      <p:pic>
        <p:nvPicPr>
          <p:cNvPr id="8" name="Picture 7">
            <a:extLst>
              <a:ext uri="{FF2B5EF4-FFF2-40B4-BE49-F238E27FC236}">
                <a16:creationId xmlns:a16="http://schemas.microsoft.com/office/drawing/2014/main" id="{AD82EA09-EBBE-C002-897B-1FD59C47EFDD}"/>
              </a:ext>
            </a:extLst>
          </p:cNvPr>
          <p:cNvPicPr>
            <a:picLocks noChangeAspect="1"/>
          </p:cNvPicPr>
          <p:nvPr/>
        </p:nvPicPr>
        <p:blipFill>
          <a:blip r:embed="rId8"/>
          <a:stretch>
            <a:fillRect/>
          </a:stretch>
        </p:blipFill>
        <p:spPr>
          <a:xfrm>
            <a:off x="4211120" y="4681800"/>
            <a:ext cx="3593864" cy="2018545"/>
          </a:xfrm>
          <a:prstGeom prst="ellipse">
            <a:avLst/>
          </a:prstGeom>
          <a:ln>
            <a:noFill/>
          </a:ln>
          <a:effectLst>
            <a:softEdge rad="112500"/>
          </a:effectLst>
        </p:spPr>
      </p:pic>
      <p:pic>
        <p:nvPicPr>
          <p:cNvPr id="9" name="Picture 8">
            <a:extLst>
              <a:ext uri="{FF2B5EF4-FFF2-40B4-BE49-F238E27FC236}">
                <a16:creationId xmlns:a16="http://schemas.microsoft.com/office/drawing/2014/main" id="{64F2B282-EBC7-F0ED-DBEB-160C3270E28F}"/>
              </a:ext>
            </a:extLst>
          </p:cNvPr>
          <p:cNvPicPr>
            <a:picLocks noChangeAspect="1"/>
          </p:cNvPicPr>
          <p:nvPr/>
        </p:nvPicPr>
        <p:blipFill>
          <a:blip r:embed="rId9"/>
          <a:stretch>
            <a:fillRect/>
          </a:stretch>
        </p:blipFill>
        <p:spPr>
          <a:xfrm>
            <a:off x="8910660" y="4566376"/>
            <a:ext cx="1782583" cy="2042773"/>
          </a:xfrm>
          <a:prstGeom prst="ellipse">
            <a:avLst/>
          </a:prstGeom>
          <a:ln>
            <a:noFill/>
          </a:ln>
          <a:effectLst>
            <a:softEdge rad="112500"/>
          </a:effectLst>
        </p:spPr>
      </p:pic>
    </p:spTree>
    <p:extLst>
      <p:ext uri="{BB962C8B-B14F-4D97-AF65-F5344CB8AC3E}">
        <p14:creationId xmlns:p14="http://schemas.microsoft.com/office/powerpoint/2010/main" val="331767082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2400" dirty="0">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None/>
              <a:tabLst/>
              <a:defRPr/>
            </a:pPr>
            <a:r>
              <a:rPr kumimoji="0" lang="en-US" sz="2000" b="0" i="0" u="none" strike="noStrike" kern="1200" cap="none" spc="0" normalizeH="0" baseline="0" noProof="0" dirty="0">
                <a:ln>
                  <a:noFill/>
                </a:ln>
                <a:effectLst/>
                <a:uLnTx/>
                <a:uFillTx/>
                <a:latin typeface="Calibri" panose="020F0502020204030204" pitchFamily="34" charset="0"/>
                <a:ea typeface="+mn-ea"/>
                <a:cs typeface="+mn-cs"/>
              </a:rPr>
              <a:t>Examine the photos. </a:t>
            </a:r>
          </a:p>
          <a:p>
            <a:pPr marL="0" marR="0" lvl="0" indent="0" algn="l" defTabSz="914400" rtl="0" eaLnBrk="1" fontAlgn="auto" latinLnBrk="0" hangingPunct="1">
              <a:lnSpc>
                <a:spcPct val="100000"/>
              </a:lnSpc>
              <a:spcBef>
                <a:spcPts val="0"/>
              </a:spcBef>
              <a:spcAft>
                <a:spcPts val="0"/>
              </a:spcAft>
              <a:buClrTx/>
              <a:buSzTx/>
              <a:buNone/>
              <a:tabLst/>
              <a:defRPr/>
            </a:pPr>
            <a:endParaRPr kumimoji="0" lang="en-US" sz="2000" b="0" i="0" u="none" strike="noStrike" kern="1200" cap="none" spc="0" normalizeH="0" baseline="0" noProof="0" dirty="0">
              <a:ln>
                <a:noFill/>
              </a:ln>
              <a:effectLst/>
              <a:uLnTx/>
              <a:uFillTx/>
              <a:latin typeface="Calibri" panose="020F0502020204030204"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effectLst/>
                <a:uLnTx/>
                <a:uFillTx/>
                <a:latin typeface="Calibri" panose="020F0502020204030204" pitchFamily="34" charset="0"/>
                <a:ea typeface="+mn-ea"/>
                <a:cs typeface="+mn-cs"/>
              </a:rPr>
              <a:t>What do you see? How would you describe them? </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effectLst/>
              <a:uLnTx/>
              <a:uFillTx/>
              <a:latin typeface="Calibri" panose="020F0502020204030204"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en-US" sz="2000" dirty="0">
                <a:latin typeface="Calibri" panose="020F0502020204030204" pitchFamily="34" charset="0"/>
              </a:rPr>
              <a:t>R</a:t>
            </a:r>
            <a:r>
              <a:rPr kumimoji="0" lang="en-US" sz="2000" b="0" i="0" u="none" strike="noStrike" kern="1200" cap="none" spc="0" normalizeH="0" baseline="0" noProof="0" dirty="0" err="1">
                <a:ln>
                  <a:noFill/>
                </a:ln>
                <a:effectLst/>
                <a:uLnTx/>
                <a:uFillTx/>
                <a:latin typeface="Calibri" panose="020F0502020204030204" pitchFamily="34" charset="0"/>
                <a:ea typeface="+mn-ea"/>
                <a:cs typeface="+mn-cs"/>
              </a:rPr>
              <a:t>eflect</a:t>
            </a:r>
            <a:r>
              <a:rPr kumimoji="0" lang="en-US" sz="2000" b="0" i="0" u="none" strike="noStrike" kern="1200" cap="none" spc="0" normalizeH="0" baseline="0" noProof="0" dirty="0">
                <a:ln>
                  <a:noFill/>
                </a:ln>
                <a:effectLst/>
                <a:uLnTx/>
                <a:uFillTx/>
                <a:latin typeface="Calibri" panose="020F0502020204030204" pitchFamily="34" charset="0"/>
                <a:ea typeface="+mn-ea"/>
                <a:cs typeface="+mn-cs"/>
              </a:rPr>
              <a:t> on your own description: Do you think you where biased while describing them?  </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effectLst/>
              <a:uLnTx/>
              <a:uFillTx/>
              <a:latin typeface="Calibri" panose="020F0502020204030204"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effectLst/>
                <a:uLnTx/>
                <a:uFillTx/>
                <a:latin typeface="Calibri" panose="020F0502020204030204" pitchFamily="34" charset="0"/>
                <a:ea typeface="+mn-ea"/>
                <a:cs typeface="+mn-cs"/>
              </a:rPr>
              <a:t>-Do you think the adolescents in the pictures have healthy gender socialization and development?  Why or why not? </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effectLst/>
              <a:uLnTx/>
              <a:uFillTx/>
              <a:latin typeface="Calibri" panose="020F0502020204030204"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effectLst/>
                <a:uLnTx/>
                <a:uFillTx/>
                <a:latin typeface="Calibri" panose="020F0502020204030204" pitchFamily="34" charset="0"/>
                <a:ea typeface="+mn-ea"/>
                <a:cs typeface="+mn-cs"/>
              </a:rPr>
              <a:t>-Reflect on what can you do to challenge existing biases, foster gender equality, provide equal chances for boys and girls and give space to them to express themselves freely?  </a:t>
            </a:r>
            <a:endParaRPr lang="en-GB" sz="2000" dirty="0"/>
          </a:p>
        </p:txBody>
      </p:sp>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Think and reflect</a:t>
            </a:r>
          </a:p>
        </p:txBody>
      </p:sp>
      <p:pic>
        <p:nvPicPr>
          <p:cNvPr id="6" name="Graphic 5" descr="Head with gears with solid fill">
            <a:extLst>
              <a:ext uri="{FF2B5EF4-FFF2-40B4-BE49-F238E27FC236}">
                <a16:creationId xmlns:a16="http://schemas.microsoft.com/office/drawing/2014/main" id="{A59F2648-E2BD-4711-6EB7-220B6BAFD0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2878" y="1752708"/>
            <a:ext cx="1676292" cy="1676292"/>
          </a:xfrm>
          <a:prstGeom prst="rect">
            <a:avLst/>
          </a:prstGeom>
        </p:spPr>
      </p:pic>
    </p:spTree>
    <p:extLst>
      <p:ext uri="{BB962C8B-B14F-4D97-AF65-F5344CB8AC3E}">
        <p14:creationId xmlns:p14="http://schemas.microsoft.com/office/powerpoint/2010/main" val="58944258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18225" y="1156327"/>
            <a:ext cx="3201366" cy="3387497"/>
          </a:xfrm>
        </p:spPr>
        <p:txBody>
          <a:bodyPr anchor="b">
            <a:normAutofit fontScale="90000"/>
          </a:bodyPr>
          <a:lstStyle/>
          <a:p>
            <a:pPr algn="r"/>
            <a:br>
              <a:rPr lang="en-GB" sz="2800" dirty="0">
                <a:solidFill>
                  <a:srgbClr val="FFFFFF"/>
                </a:solidFill>
              </a:rPr>
            </a:br>
            <a:br>
              <a:rPr lang="en-GB" sz="2800" dirty="0">
                <a:solidFill>
                  <a:srgbClr val="FFFFFF"/>
                </a:solidFill>
              </a:rPr>
            </a:br>
            <a:r>
              <a:rPr lang="en-GB" sz="2800" b="1" dirty="0">
                <a:solidFill>
                  <a:srgbClr val="FFFFFF"/>
                </a:solidFill>
              </a:rPr>
              <a:t>Specificness of adolescence, gender socialization, and identity</a:t>
            </a:r>
            <a:br>
              <a:rPr lang="en-GB" sz="2800" b="1" dirty="0">
                <a:solidFill>
                  <a:srgbClr val="FFFFFF"/>
                </a:solidFill>
              </a:rPr>
            </a:br>
            <a:br>
              <a:rPr lang="en-GB" sz="2800" b="1" dirty="0">
                <a:solidFill>
                  <a:srgbClr val="FFFFFF"/>
                </a:solidFill>
              </a:rPr>
            </a:br>
            <a:r>
              <a:rPr lang="en-GB" sz="2800" b="1" dirty="0">
                <a:solidFill>
                  <a:srgbClr val="FFFFFF"/>
                </a:solidFill>
              </a:rPr>
              <a:t> </a:t>
            </a:r>
            <a:br>
              <a:rPr lang="en-GB" sz="2800" dirty="0">
                <a:solidFill>
                  <a:srgbClr val="FFFFFF"/>
                </a:solidFill>
              </a:rPr>
            </a:br>
            <a:br>
              <a:rPr lang="en-GB" sz="2800" dirty="0">
                <a:solidFill>
                  <a:srgbClr val="FFFFFF"/>
                </a:solidFill>
              </a:rPr>
            </a:br>
            <a:r>
              <a:rPr lang="en-GB" sz="2800" dirty="0">
                <a:solidFill>
                  <a:schemeClr val="bg1"/>
                </a:solidFill>
                <a:effectLst/>
                <a:latin typeface="Calibri" panose="020F0502020204030204" pitchFamily="34" charset="0"/>
                <a:ea typeface="Calibri" panose="020F0502020204030204" pitchFamily="34" charset="0"/>
              </a:rPr>
              <a:t>Scholars divide adolescence into three broad stages</a:t>
            </a:r>
            <a:endParaRPr lang="en-US" sz="2800" dirty="0">
              <a:solidFill>
                <a:schemeClr val="bg1"/>
              </a:solidFill>
            </a:endParaRPr>
          </a:p>
        </p:txBody>
      </p:sp>
      <p:graphicFrame>
        <p:nvGraphicFramePr>
          <p:cNvPr id="4" name="Content Placeholder 3">
            <a:extLst>
              <a:ext uri="{FF2B5EF4-FFF2-40B4-BE49-F238E27FC236}">
                <a16:creationId xmlns:a16="http://schemas.microsoft.com/office/drawing/2014/main" id="{01FE75E7-9CC0-A48D-8686-441257B15FF4}"/>
              </a:ext>
            </a:extLst>
          </p:cNvPr>
          <p:cNvGraphicFramePr>
            <a:graphicFrameLocks noGrp="1"/>
          </p:cNvGraphicFramePr>
          <p:nvPr>
            <p:ph idx="1"/>
            <p:extLst>
              <p:ext uri="{D42A27DB-BD31-4B8C-83A1-F6EECF244321}">
                <p14:modId xmlns:p14="http://schemas.microsoft.com/office/powerpoint/2010/main" val="2093561412"/>
              </p:ext>
            </p:extLst>
          </p:nvPr>
        </p:nvGraphicFramePr>
        <p:xfrm>
          <a:off x="4037816" y="10139"/>
          <a:ext cx="8151136" cy="6868136"/>
        </p:xfrm>
        <a:graphic>
          <a:graphicData uri="http://schemas.openxmlformats.org/drawingml/2006/table">
            <a:tbl>
              <a:tblPr firstRow="1" firstCol="1" bandRow="1"/>
              <a:tblGrid>
                <a:gridCol w="1641624">
                  <a:extLst>
                    <a:ext uri="{9D8B030D-6E8A-4147-A177-3AD203B41FA5}">
                      <a16:colId xmlns:a16="http://schemas.microsoft.com/office/drawing/2014/main" val="326732243"/>
                    </a:ext>
                  </a:extLst>
                </a:gridCol>
                <a:gridCol w="6509512">
                  <a:extLst>
                    <a:ext uri="{9D8B030D-6E8A-4147-A177-3AD203B41FA5}">
                      <a16:colId xmlns:a16="http://schemas.microsoft.com/office/drawing/2014/main" val="2877379260"/>
                    </a:ext>
                  </a:extLst>
                </a:gridCol>
              </a:tblGrid>
              <a:tr h="2139765">
                <a:tc>
                  <a:txBody>
                    <a:bodyPr/>
                    <a:lstStyle/>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Early adolescence </a:t>
                      </a:r>
                    </a:p>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(10-13 years)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Biological changes lead to pubertal development.</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Physical growth and hormonal changes accelerate.</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Changes in brain development begin.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Rapid emotional changes might occur, and emotional regulation might be burdensome.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The importance of peers increases rapidly.</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Memory capabilities increase.</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80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Risk-taking </a:t>
                      </a:r>
                      <a:r>
                        <a:rPr lang="en-GB" sz="1400" dirty="0" err="1">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behavior</a:t>
                      </a: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 increases. </a:t>
                      </a:r>
                    </a:p>
                    <a:p>
                      <a:pPr marL="342900" marR="0" lvl="0" indent="-342900">
                        <a:lnSpc>
                          <a:spcPct val="106000"/>
                        </a:lnSpc>
                        <a:spcBef>
                          <a:spcPts val="0"/>
                        </a:spcBef>
                        <a:spcAft>
                          <a:spcPts val="800"/>
                        </a:spcAft>
                        <a:buFont typeface="Symbol" panose="05050102010706020507" pitchFamily="18" charset="2"/>
                        <a:buChar char=""/>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1188954185"/>
                  </a:ext>
                </a:extLst>
              </a:tr>
              <a:tr h="2345798">
                <a:tc>
                  <a:txBody>
                    <a:bodyPr/>
                    <a:lstStyle/>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Middle adolescence</a:t>
                      </a:r>
                    </a:p>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 (14-16 years)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Differences occur between girls and boys in physical development: Girls tend to cross the puberty period, while boys tend to continue maturing.</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Awareness of body image increases, especially girls become more susceptible to body image issues.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The role of friends is pivotal in this stage and affects identity maintenance.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Emotional regulation skills become better in identifying and understanding personal and others’ emotions.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Complex memory strategies, perception, and planning processes become rapid.</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80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Impulse control increases.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1185746182"/>
                  </a:ext>
                </a:extLst>
              </a:tr>
              <a:tr h="2382573">
                <a:tc>
                  <a:txBody>
                    <a:bodyPr/>
                    <a:lstStyle/>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Late adolescence </a:t>
                      </a:r>
                    </a:p>
                    <a:p>
                      <a:pPr marL="0" marR="0">
                        <a:spcBef>
                          <a:spcPts val="0"/>
                        </a:spcBef>
                        <a:spcAft>
                          <a:spcPts val="0"/>
                        </a:spcAft>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(17-19 years)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Emotional development becomes more stable.</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Role of others increases.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Purpose in life and concerns about the future become the focus.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Emotional and physical intimacy increases.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Emotional stability is expected, and a sense of humour develops.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Independence increases, and adolescents become more self-reliant.</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Sexual orientation becomes clearer.</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Setting goals, expressing themselves, and generating ideas become more evident.</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800"/>
                        </a:spcAft>
                        <a:buFont typeface="Symbol" panose="05050102010706020507" pitchFamily="18" charset="2"/>
                        <a:buChar char=""/>
                      </a:pPr>
                      <a:r>
                        <a:rPr lang="en-GB" sz="1400" dirty="0">
                          <a:solidFill>
                            <a:srgbClr val="2F5597"/>
                          </a:solidFill>
                          <a:effectLst/>
                          <a:latin typeface="Calibri" panose="020F0502020204030204" pitchFamily="34" charset="0"/>
                          <a:ea typeface="Calibri" panose="020F0502020204030204" pitchFamily="34" charset="0"/>
                          <a:cs typeface="Times New Roman" panose="02020603050405020304" pitchFamily="18" charset="0"/>
                        </a:rPr>
                        <a:t>Confidence increases.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128" marR="65128" marT="0" marB="0">
                    <a:lnL w="19050" cap="flat" cmpd="sng" algn="ctr">
                      <a:solidFill>
                        <a:srgbClr val="4472C4"/>
                      </a:solidFill>
                      <a:prstDash val="solid"/>
                      <a:round/>
                      <a:headEnd type="none" w="med" len="med"/>
                      <a:tailEnd type="none" w="med" len="med"/>
                    </a:lnL>
                    <a:lnR w="19050" cap="flat" cmpd="sng" algn="ctr">
                      <a:solidFill>
                        <a:srgbClr val="4472C4"/>
                      </a:solidFill>
                      <a:prstDash val="solid"/>
                      <a:round/>
                      <a:headEnd type="none" w="med" len="med"/>
                      <a:tailEnd type="none" w="med" len="med"/>
                    </a:lnR>
                    <a:lnT w="19050" cap="flat" cmpd="sng" algn="ctr">
                      <a:solidFill>
                        <a:srgbClr val="4472C4"/>
                      </a:solidFill>
                      <a:prstDash val="solid"/>
                      <a:round/>
                      <a:headEnd type="none" w="med" len="med"/>
                      <a:tailEnd type="none" w="med" len="med"/>
                    </a:lnT>
                    <a:lnB w="190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2946584"/>
                  </a:ext>
                </a:extLst>
              </a:tr>
            </a:tbl>
          </a:graphicData>
        </a:graphic>
      </p:graphicFrame>
    </p:spTree>
    <p:extLst>
      <p:ext uri="{BB962C8B-B14F-4D97-AF65-F5344CB8AC3E}">
        <p14:creationId xmlns:p14="http://schemas.microsoft.com/office/powerpoint/2010/main" val="3394543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66722" y="586855"/>
            <a:ext cx="3201366" cy="3387497"/>
          </a:xfrm>
        </p:spPr>
        <p:txBody>
          <a:bodyPr anchor="b">
            <a:normAutofit/>
          </a:bodyPr>
          <a:lstStyle/>
          <a:p>
            <a:pPr algn="r"/>
            <a:br>
              <a:rPr lang="en-GB" sz="2800" dirty="0">
                <a:solidFill>
                  <a:srgbClr val="FFFFFF"/>
                </a:solidFill>
              </a:rPr>
            </a:br>
            <a:br>
              <a:rPr lang="en-GB" sz="2800" dirty="0">
                <a:solidFill>
                  <a:srgbClr val="FFFFFF"/>
                </a:solidFill>
              </a:rPr>
            </a:br>
            <a:r>
              <a:rPr lang="en-GB" sz="2800" b="1" dirty="0">
                <a:solidFill>
                  <a:srgbClr val="FFFFFF"/>
                </a:solidFill>
              </a:rPr>
              <a:t>Specificness of adolescence, gender socialization, and identity </a:t>
            </a:r>
            <a:br>
              <a:rPr lang="en-GB" sz="2800" dirty="0">
                <a:solidFill>
                  <a:srgbClr val="FFFFFF"/>
                </a:solidFill>
              </a:rPr>
            </a:br>
            <a:br>
              <a:rPr lang="en-GB" sz="2800" dirty="0">
                <a:solidFill>
                  <a:srgbClr val="FFFFFF"/>
                </a:solidFill>
              </a:rPr>
            </a:br>
            <a:endParaRPr lang="en-US" sz="2800" dirty="0">
              <a:solidFill>
                <a:srgbClr val="FFFFFF"/>
              </a:solidFill>
            </a:endParaRPr>
          </a:p>
        </p:txBody>
      </p:sp>
      <p:sp>
        <p:nvSpPr>
          <p:cNvPr id="3" name="Content Placeholder 2">
            <a:extLst>
              <a:ext uri="{FF2B5EF4-FFF2-40B4-BE49-F238E27FC236}">
                <a16:creationId xmlns:a16="http://schemas.microsoft.com/office/drawing/2014/main" id="{E254BCC6-27A6-AB13-1364-7F4075FBFB98}"/>
              </a:ext>
            </a:extLst>
          </p:cNvPr>
          <p:cNvSpPr>
            <a:spLocks noGrp="1"/>
          </p:cNvSpPr>
          <p:nvPr>
            <p:ph idx="1"/>
          </p:nvPr>
        </p:nvSpPr>
        <p:spPr>
          <a:xfrm>
            <a:off x="4367695" y="649480"/>
            <a:ext cx="6997911" cy="5546047"/>
          </a:xfrm>
        </p:spPr>
        <p:txBody>
          <a:bodyPr anchor="ctr">
            <a:normAutofit fontScale="85000" lnSpcReduction="20000"/>
          </a:bodyPr>
          <a:lstStyle/>
          <a:p>
            <a:pPr marL="0" marR="0" algn="just">
              <a:lnSpc>
                <a:spcPct val="115000"/>
              </a:lnSpc>
              <a:spcBef>
                <a:spcPts val="0"/>
              </a:spcBef>
              <a:spcAft>
                <a:spcPts val="0"/>
              </a:spcAft>
            </a:pPr>
            <a:r>
              <a:rPr lang="en-GB" sz="2100" dirty="0">
                <a:solidFill>
                  <a:schemeClr val="accent1">
                    <a:lumMod val="75000"/>
                  </a:schemeClr>
                </a:solidFill>
                <a:effectLst/>
                <a:latin typeface="Calibri" panose="020F0502020204030204" pitchFamily="34" charset="0"/>
                <a:ea typeface="Calibri" panose="020F0502020204030204" pitchFamily="34" charset="0"/>
              </a:rPr>
              <a:t>Adolescence is the transition period from childhood to adulthood.</a:t>
            </a:r>
          </a:p>
          <a:p>
            <a:pPr marL="0" marR="0" indent="0" algn="just">
              <a:lnSpc>
                <a:spcPct val="115000"/>
              </a:lnSpc>
              <a:spcBef>
                <a:spcPts val="0"/>
              </a:spcBef>
              <a:spcAft>
                <a:spcPts val="0"/>
              </a:spcAft>
              <a:buNone/>
            </a:pPr>
            <a:endParaRPr lang="en-GB" sz="2100" dirty="0">
              <a:solidFill>
                <a:schemeClr val="accent1">
                  <a:lumMod val="75000"/>
                </a:schemeClr>
              </a:solidFill>
              <a:effectLst/>
              <a:latin typeface="Calibri" panose="020F0502020204030204" pitchFamily="34" charset="0"/>
              <a:ea typeface="Calibri" panose="020F0502020204030204" pitchFamily="34" charset="0"/>
            </a:endParaRPr>
          </a:p>
          <a:p>
            <a:pPr marL="0" marR="0" algn="just">
              <a:lnSpc>
                <a:spcPct val="115000"/>
              </a:lnSpc>
              <a:spcBef>
                <a:spcPts val="0"/>
              </a:spcBef>
              <a:spcAft>
                <a:spcPts val="0"/>
              </a:spcAft>
            </a:pPr>
            <a:r>
              <a:rPr lang="en-GB" sz="2100" dirty="0">
                <a:solidFill>
                  <a:schemeClr val="accent1">
                    <a:lumMod val="75000"/>
                  </a:schemeClr>
                </a:solidFill>
                <a:effectLst/>
                <a:latin typeface="Calibri" panose="020F0502020204030204" pitchFamily="34" charset="0"/>
                <a:ea typeface="Calibri" panose="020F0502020204030204" pitchFamily="34" charset="0"/>
              </a:rPr>
              <a:t> Adolescents go through many changes in terms of physical and sexual development, brain development, cognitive development, and social-emotional development. </a:t>
            </a:r>
          </a:p>
          <a:p>
            <a:pPr marL="0" marR="0" indent="0" algn="just">
              <a:lnSpc>
                <a:spcPct val="115000"/>
              </a:lnSpc>
              <a:spcBef>
                <a:spcPts val="0"/>
              </a:spcBef>
              <a:spcAft>
                <a:spcPts val="0"/>
              </a:spcAft>
              <a:buNone/>
            </a:pPr>
            <a:endParaRPr lang="en-GB" sz="2100" dirty="0">
              <a:solidFill>
                <a:schemeClr val="accent1">
                  <a:lumMod val="75000"/>
                </a:schemeClr>
              </a:solidFill>
              <a:effectLst/>
              <a:latin typeface="Calibri" panose="020F0502020204030204" pitchFamily="34" charset="0"/>
              <a:ea typeface="Calibri" panose="020F0502020204030204" pitchFamily="34" charset="0"/>
            </a:endParaRPr>
          </a:p>
          <a:p>
            <a:pPr marL="0" marR="0" algn="just">
              <a:lnSpc>
                <a:spcPct val="115000"/>
              </a:lnSpc>
              <a:spcBef>
                <a:spcPts val="0"/>
              </a:spcBef>
              <a:spcAft>
                <a:spcPts val="0"/>
              </a:spcAft>
            </a:pPr>
            <a:r>
              <a:rPr lang="en-GB" sz="2100" dirty="0">
                <a:solidFill>
                  <a:schemeClr val="accent1">
                    <a:lumMod val="75000"/>
                  </a:schemeClr>
                </a:solidFill>
                <a:effectLst/>
                <a:latin typeface="Calibri" panose="020F0502020204030204" pitchFamily="34" charset="0"/>
                <a:ea typeface="Calibri" panose="020F0502020204030204" pitchFamily="34" charset="0"/>
              </a:rPr>
              <a:t>During this period, a sense of self-identity emerges, and adolescents begin to explore their interests, form beliefs and have values and goals.</a:t>
            </a:r>
          </a:p>
          <a:p>
            <a:pPr marL="0" marR="0" algn="just">
              <a:lnSpc>
                <a:spcPct val="115000"/>
              </a:lnSpc>
              <a:spcBef>
                <a:spcPts val="0"/>
              </a:spcBef>
              <a:spcAft>
                <a:spcPts val="0"/>
              </a:spcAft>
            </a:pPr>
            <a:endParaRPr lang="en-GB" sz="2100" dirty="0">
              <a:solidFill>
                <a:schemeClr val="accent1">
                  <a:lumMod val="75000"/>
                </a:schemeClr>
              </a:solidFill>
              <a:latin typeface="Calibri" panose="020F0502020204030204" pitchFamily="34" charset="0"/>
              <a:ea typeface="Calibri" panose="020F0502020204030204" pitchFamily="34" charset="0"/>
            </a:endParaRPr>
          </a:p>
          <a:p>
            <a:pPr marL="0" marR="0" algn="just">
              <a:lnSpc>
                <a:spcPct val="115000"/>
              </a:lnSpc>
              <a:spcBef>
                <a:spcPts val="0"/>
              </a:spcBef>
              <a:spcAft>
                <a:spcPts val="0"/>
              </a:spcAft>
            </a:pPr>
            <a:r>
              <a:rPr lang="en-GB" sz="2100" dirty="0">
                <a:solidFill>
                  <a:schemeClr val="accent1">
                    <a:lumMod val="75000"/>
                  </a:schemeClr>
                </a:solidFill>
                <a:effectLst/>
                <a:latin typeface="Calibri" panose="020F0502020204030204" pitchFamily="34" charset="0"/>
                <a:ea typeface="Calibri" panose="020F0502020204030204" pitchFamily="34" charset="0"/>
              </a:rPr>
              <a:t> They may also engage increasingly in risky </a:t>
            </a:r>
            <a:r>
              <a:rPr lang="en-GB" sz="2100" dirty="0" err="1">
                <a:solidFill>
                  <a:schemeClr val="accent1">
                    <a:lumMod val="75000"/>
                  </a:schemeClr>
                </a:solidFill>
                <a:effectLst/>
                <a:latin typeface="Calibri" panose="020F0502020204030204" pitchFamily="34" charset="0"/>
                <a:ea typeface="Calibri" panose="020F0502020204030204" pitchFamily="34" charset="0"/>
              </a:rPr>
              <a:t>behavior</a:t>
            </a:r>
            <a:r>
              <a:rPr lang="en-GB" sz="2100" dirty="0">
                <a:solidFill>
                  <a:schemeClr val="accent1">
                    <a:lumMod val="75000"/>
                  </a:schemeClr>
                </a:solidFill>
                <a:effectLst/>
                <a:latin typeface="Calibri" panose="020F0502020204030204" pitchFamily="34" charset="0"/>
                <a:ea typeface="Calibri" panose="020F0502020204030204" pitchFamily="34" charset="0"/>
              </a:rPr>
              <a:t>. </a:t>
            </a:r>
          </a:p>
          <a:p>
            <a:pPr marL="0" marR="0" algn="just">
              <a:lnSpc>
                <a:spcPct val="115000"/>
              </a:lnSpc>
              <a:spcBef>
                <a:spcPts val="0"/>
              </a:spcBef>
              <a:spcAft>
                <a:spcPts val="0"/>
              </a:spcAft>
            </a:pPr>
            <a:endParaRPr lang="en-GB" sz="2100" dirty="0">
              <a:solidFill>
                <a:schemeClr val="accent1">
                  <a:lumMod val="75000"/>
                </a:schemeClr>
              </a:solidFill>
              <a:effectLst/>
              <a:latin typeface="Calibri" panose="020F0502020204030204" pitchFamily="34" charset="0"/>
              <a:ea typeface="Calibri" panose="020F0502020204030204" pitchFamily="34" charset="0"/>
            </a:endParaRPr>
          </a:p>
          <a:p>
            <a:pPr marL="0" marR="0" algn="just">
              <a:lnSpc>
                <a:spcPct val="115000"/>
              </a:lnSpc>
              <a:spcBef>
                <a:spcPts val="0"/>
              </a:spcBef>
              <a:spcAft>
                <a:spcPts val="0"/>
              </a:spcAft>
            </a:pPr>
            <a:r>
              <a:rPr lang="en-GB" sz="2100" dirty="0">
                <a:solidFill>
                  <a:schemeClr val="accent1">
                    <a:lumMod val="75000"/>
                  </a:schemeClr>
                </a:solidFill>
                <a:latin typeface="Calibri" panose="020F0502020204030204" pitchFamily="34" charset="0"/>
              </a:rPr>
              <a:t>Adolescents are extremely sensitive to their social environment and experiences such as bullying, inter-personal violence and exclusion </a:t>
            </a:r>
            <a:r>
              <a:rPr lang="en-GB" sz="2100" dirty="0">
                <a:solidFill>
                  <a:schemeClr val="accent1">
                    <a:lumMod val="75000"/>
                  </a:schemeClr>
                </a:solidFill>
                <a:latin typeface="Calibri" panose="020F0502020204030204" pitchFamily="34" charset="0"/>
                <a:hlinkClick r:id="rId2">
                  <a:extLst>
                    <a:ext uri="{A12FA001-AC4F-418D-AE19-62706E023703}">
                      <ahyp:hlinkClr xmlns:ahyp="http://schemas.microsoft.com/office/drawing/2018/hyperlinkcolor" val="tx"/>
                    </a:ext>
                  </a:extLst>
                </a:hlinkClick>
              </a:rPr>
              <a:t>often leave a lasting mark</a:t>
            </a:r>
            <a:r>
              <a:rPr lang="en-GB" sz="2100" dirty="0">
                <a:solidFill>
                  <a:schemeClr val="accent1">
                    <a:lumMod val="75000"/>
                  </a:schemeClr>
                </a:solidFill>
                <a:latin typeface="Calibri" panose="020F0502020204030204" pitchFamily="34" charset="0"/>
              </a:rPr>
              <a:t> on the individual. Those who grow up in environments of chronic stress, such as armed conflict and extreme poverty are particularly vulnerable to long-term negative consequences. </a:t>
            </a:r>
          </a:p>
          <a:p>
            <a:pPr marL="0" marR="0" indent="0" algn="just">
              <a:lnSpc>
                <a:spcPct val="115000"/>
              </a:lnSpc>
              <a:spcBef>
                <a:spcPts val="0"/>
              </a:spcBef>
              <a:spcAft>
                <a:spcPts val="0"/>
              </a:spcAft>
              <a:buNone/>
            </a:pPr>
            <a:endParaRPr lang="en-GB" sz="2100" dirty="0">
              <a:solidFill>
                <a:schemeClr val="accent1">
                  <a:lumMod val="75000"/>
                </a:schemeClr>
              </a:solidFill>
              <a:latin typeface="Calibri" panose="020F0502020204030204" pitchFamily="34" charset="0"/>
            </a:endParaRPr>
          </a:p>
          <a:p>
            <a:pPr marL="0" marR="0" algn="just">
              <a:lnSpc>
                <a:spcPct val="115000"/>
              </a:lnSpc>
              <a:spcBef>
                <a:spcPts val="0"/>
              </a:spcBef>
              <a:spcAft>
                <a:spcPts val="0"/>
              </a:spcAft>
            </a:pPr>
            <a:r>
              <a:rPr lang="en-GB" sz="2100" dirty="0">
                <a:solidFill>
                  <a:schemeClr val="accent1">
                    <a:lumMod val="75000"/>
                  </a:schemeClr>
                </a:solidFill>
                <a:effectLst/>
                <a:latin typeface="Calibri" panose="020F0502020204030204" pitchFamily="34" charset="0"/>
                <a:ea typeface="Calibri" panose="020F0502020204030204" pitchFamily="34" charset="0"/>
              </a:rPr>
              <a:t>They develop a desire for independence and autonomy, and their relationships with parents and caregivers shift.</a:t>
            </a:r>
            <a:endParaRPr lang="nl-NL" sz="21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3102714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66722" y="586855"/>
            <a:ext cx="3201366" cy="3387497"/>
          </a:xfrm>
        </p:spPr>
        <p:txBody>
          <a:bodyPr anchor="b">
            <a:normAutofit/>
          </a:bodyPr>
          <a:lstStyle/>
          <a:p>
            <a:pPr algn="r"/>
            <a:br>
              <a:rPr lang="en-GB" sz="2800" dirty="0">
                <a:solidFill>
                  <a:srgbClr val="FFFFFF"/>
                </a:solidFill>
              </a:rPr>
            </a:br>
            <a:br>
              <a:rPr lang="en-GB" sz="2800" dirty="0">
                <a:solidFill>
                  <a:srgbClr val="FFFFFF"/>
                </a:solidFill>
              </a:rPr>
            </a:br>
            <a:r>
              <a:rPr lang="en-GB" sz="2800" b="1" dirty="0">
                <a:solidFill>
                  <a:srgbClr val="FFFFFF"/>
                </a:solidFill>
              </a:rPr>
              <a:t>Specificness of adolescence, gender socialization, and identity </a:t>
            </a:r>
            <a:br>
              <a:rPr lang="en-GB" sz="2800" dirty="0">
                <a:solidFill>
                  <a:srgbClr val="FFFFFF"/>
                </a:solidFill>
              </a:rPr>
            </a:br>
            <a:br>
              <a:rPr lang="en-GB" sz="2800" dirty="0">
                <a:solidFill>
                  <a:srgbClr val="FFFFFF"/>
                </a:solidFill>
              </a:rPr>
            </a:br>
            <a:endParaRPr lang="en-US" sz="2800" dirty="0">
              <a:solidFill>
                <a:srgbClr val="FFFFFF"/>
              </a:solidFill>
            </a:endParaRPr>
          </a:p>
        </p:txBody>
      </p:sp>
      <p:sp>
        <p:nvSpPr>
          <p:cNvPr id="3" name="Content Placeholder 2">
            <a:extLst>
              <a:ext uri="{FF2B5EF4-FFF2-40B4-BE49-F238E27FC236}">
                <a16:creationId xmlns:a16="http://schemas.microsoft.com/office/drawing/2014/main" id="{E254BCC6-27A6-AB13-1364-7F4075FBFB98}"/>
              </a:ext>
            </a:extLst>
          </p:cNvPr>
          <p:cNvSpPr>
            <a:spLocks noGrp="1"/>
          </p:cNvSpPr>
          <p:nvPr>
            <p:ph idx="1"/>
          </p:nvPr>
        </p:nvSpPr>
        <p:spPr>
          <a:xfrm>
            <a:off x="4367695" y="649480"/>
            <a:ext cx="6997911" cy="5546047"/>
          </a:xfrm>
        </p:spPr>
        <p:txBody>
          <a:bodyPr anchor="ctr">
            <a:normAutofit fontScale="77500" lnSpcReduction="20000"/>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Adolescence is a significant developmental period where critical biological changes happen and major psychological changes.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The major transitions that adolescents go through might pose challenges to cope with and put them under stress. These include: </a:t>
            </a:r>
          </a:p>
          <a:p>
            <a:pPr lvl="1" algn="just">
              <a:spcBef>
                <a:spcPts val="1000"/>
              </a:spcBef>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the onset of menstruation, </a:t>
            </a:r>
          </a:p>
          <a:p>
            <a:pPr lvl="1" algn="just">
              <a:spcBef>
                <a:spcPts val="1000"/>
              </a:spcBef>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change in voice (</a:t>
            </a:r>
            <a:r>
              <a:rPr kumimoji="0" lang="en-GB" sz="1800" b="0" i="0" u="none" strike="noStrike" kern="1200" cap="none" spc="0" normalizeH="0" baseline="0" noProof="0" dirty="0" err="1">
                <a:ln>
                  <a:noFill/>
                </a:ln>
                <a:solidFill>
                  <a:schemeClr val="accent1">
                    <a:lumMod val="75000"/>
                  </a:schemeClr>
                </a:solidFill>
                <a:effectLst/>
                <a:uLnTx/>
                <a:uFillTx/>
                <a:latin typeface="Calibri" panose="020F0502020204030204"/>
                <a:ea typeface="+mn-ea"/>
                <a:cs typeface="+mn-cs"/>
              </a:rPr>
              <a:t>puberphonia</a:t>
            </a: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 in boys, </a:t>
            </a:r>
          </a:p>
          <a:p>
            <a:pPr lvl="1" algn="just">
              <a:spcBef>
                <a:spcPts val="1000"/>
              </a:spcBef>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development of secondary sexual characteristics, and </a:t>
            </a:r>
          </a:p>
          <a:p>
            <a:pPr lvl="1" algn="just">
              <a:spcBef>
                <a:spcPts val="1000"/>
              </a:spcBef>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psychological changes that come along.</a:t>
            </a:r>
          </a:p>
          <a:p>
            <a:pPr algn="ju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 It is important to note that the changes in each developmental domain go hand in hand, affecting each other. For example, physical changes happening during puberty are related to sexual and reproductive development, which is, in turn, linked to social development.</a:t>
            </a:r>
          </a:p>
          <a:p>
            <a:pPr algn="just">
              <a:defRPr/>
            </a:pPr>
            <a:r>
              <a:rPr lang="en-GB" sz="2200" dirty="0">
                <a:solidFill>
                  <a:schemeClr val="accent1">
                    <a:lumMod val="75000"/>
                  </a:schemeClr>
                </a:solidFill>
                <a:latin typeface="Calibri" panose="020F0502020204030204"/>
              </a:rPr>
              <a:t>T</a:t>
            </a: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he way these changes occur might differ across cultures. They can be affected by the societal factors and social roles presented to adolescents.</a:t>
            </a:r>
          </a:p>
          <a:p>
            <a:pPr algn="ju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 Societies and families might vary in interpreting the biological, cognitive, and socio-emotional changes across adolescence. </a:t>
            </a:r>
          </a:p>
          <a:p>
            <a:pPr algn="ju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Family and society's attitudes and cultural influences on these changes during puberty play a significant role in deciding adolescents' sexual </a:t>
            </a:r>
            <a:r>
              <a:rPr kumimoji="0" lang="en-GB" sz="2200" b="0" i="0" u="none" strike="noStrike" kern="1200" cap="none" spc="0" normalizeH="0" baseline="0" noProof="0" dirty="0" err="1">
                <a:ln>
                  <a:noFill/>
                </a:ln>
                <a:solidFill>
                  <a:schemeClr val="accent1">
                    <a:lumMod val="75000"/>
                  </a:schemeClr>
                </a:solidFill>
                <a:effectLst/>
                <a:uLnTx/>
                <a:uFillTx/>
                <a:latin typeface="Calibri" panose="020F0502020204030204"/>
                <a:ea typeface="+mn-ea"/>
                <a:cs typeface="+mn-cs"/>
              </a:rPr>
              <a:t>behavior</a:t>
            </a: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 after puberty. </a:t>
            </a:r>
          </a:p>
          <a:p>
            <a:pPr algn="just">
              <a:defRPr/>
            </a:pPr>
            <a:r>
              <a:rPr kumimoji="0" lang="en-GB" sz="2200" b="0" i="0" u="none" strike="noStrike" kern="1200" cap="none" spc="0" normalizeH="0" baseline="0" noProof="0" dirty="0">
                <a:ln>
                  <a:noFill/>
                </a:ln>
                <a:solidFill>
                  <a:schemeClr val="accent1">
                    <a:lumMod val="75000"/>
                  </a:schemeClr>
                </a:solidFill>
                <a:effectLst/>
                <a:uLnTx/>
                <a:uFillTx/>
                <a:latin typeface="Calibri" panose="020F0502020204030204"/>
                <a:ea typeface="+mn-ea"/>
                <a:cs typeface="+mn-cs"/>
              </a:rPr>
              <a:t>Parents need support to understand better their children's difficulties to guide their children in the crossroads of adolescence. </a:t>
            </a:r>
          </a:p>
          <a:p>
            <a:pPr marL="0" marR="0" indent="0">
              <a:spcBef>
                <a:spcPts val="0"/>
              </a:spcBef>
              <a:spcAft>
                <a:spcPts val="0"/>
              </a:spcAft>
              <a:buNone/>
            </a:pP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874519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42542-F4D1-4174-C933-2C9C21F0E6FA}"/>
              </a:ext>
            </a:extLst>
          </p:cNvPr>
          <p:cNvSpPr>
            <a:spLocks noGrp="1"/>
          </p:cNvSpPr>
          <p:nvPr>
            <p:ph type="title"/>
          </p:nvPr>
        </p:nvSpPr>
        <p:spPr>
          <a:xfrm>
            <a:off x="8032155" y="253346"/>
            <a:ext cx="3667039" cy="1676603"/>
          </a:xfrm>
        </p:spPr>
        <p:txBody>
          <a:bodyPr>
            <a:normAutofit/>
          </a:bodyPr>
          <a:lstStyle/>
          <a:p>
            <a:r>
              <a:rPr lang="en-US" sz="4000" dirty="0">
                <a:solidFill>
                  <a:schemeClr val="bg1"/>
                </a:solidFill>
              </a:rPr>
              <a:t>Adolescent brain development</a:t>
            </a:r>
          </a:p>
        </p:txBody>
      </p:sp>
      <p:sp>
        <p:nvSpPr>
          <p:cNvPr id="11" name="Rectangle 10">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211" y="559407"/>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a:extLst>
              <a:ext uri="{FF2B5EF4-FFF2-40B4-BE49-F238E27FC236}">
                <a16:creationId xmlns:a16="http://schemas.microsoft.com/office/drawing/2014/main" id="{96BE453A-BA59-0F93-ECE0-A90B4098940B}"/>
              </a:ext>
            </a:extLst>
          </p:cNvPr>
          <p:cNvPicPr>
            <a:picLocks noChangeAspect="1"/>
          </p:cNvPicPr>
          <p:nvPr/>
        </p:nvPicPr>
        <p:blipFill>
          <a:blip r:embed="rId2"/>
          <a:stretch>
            <a:fillRect/>
          </a:stretch>
        </p:blipFill>
        <p:spPr>
          <a:xfrm>
            <a:off x="558799" y="711200"/>
            <a:ext cx="6441441" cy="5435600"/>
          </a:xfrm>
          <a:prstGeom prst="rect">
            <a:avLst/>
          </a:prstGeom>
          <a:effectLst/>
        </p:spPr>
      </p:pic>
      <p:sp>
        <p:nvSpPr>
          <p:cNvPr id="8" name="Content Placeholder 7">
            <a:extLst>
              <a:ext uri="{FF2B5EF4-FFF2-40B4-BE49-F238E27FC236}">
                <a16:creationId xmlns:a16="http://schemas.microsoft.com/office/drawing/2014/main" id="{A5C79485-B82B-A3EA-4C80-ED81BA1AADF4}"/>
              </a:ext>
            </a:extLst>
          </p:cNvPr>
          <p:cNvSpPr>
            <a:spLocks noGrp="1"/>
          </p:cNvSpPr>
          <p:nvPr>
            <p:ph idx="1"/>
          </p:nvPr>
        </p:nvSpPr>
        <p:spPr>
          <a:xfrm>
            <a:off x="8045753" y="2082800"/>
            <a:ext cx="3667036" cy="4135121"/>
          </a:xfrm>
        </p:spPr>
        <p:txBody>
          <a:bodyPr>
            <a:normAutofit/>
          </a:bodyPr>
          <a:lstStyle/>
          <a:p>
            <a:r>
              <a:rPr lang="en-GB" sz="1800" dirty="0">
                <a:solidFill>
                  <a:schemeClr val="bg1"/>
                </a:solidFill>
                <a:effectLst/>
                <a:latin typeface="Calibri" panose="020F0502020204030204" pitchFamily="34" charset="0"/>
                <a:ea typeface="Calibri" panose="020F0502020204030204" pitchFamily="34" charset="0"/>
              </a:rPr>
              <a:t>The brain goes through an intensive remodelling  because of it is plasticity/flexibility</a:t>
            </a:r>
          </a:p>
          <a:p>
            <a:r>
              <a:rPr lang="en-GB" sz="1800" dirty="0">
                <a:solidFill>
                  <a:schemeClr val="bg1"/>
                </a:solidFill>
              </a:rPr>
              <a:t>The remodelling of the prefrontal cortex occurs last; this is the brain part related to decision-making, the ability to plan and think about actions and consequences, problem-solving, and impulse control. </a:t>
            </a:r>
          </a:p>
          <a:p>
            <a:r>
              <a:rPr lang="en-GB" sz="1800" dirty="0">
                <a:solidFill>
                  <a:schemeClr val="bg1"/>
                </a:solidFill>
              </a:rPr>
              <a:t>Due to the changes in the prefrontal cortex, the adolescent brain tends to rely on the amygdala, which is related to emotions and impulsiveness</a:t>
            </a:r>
            <a:endParaRPr lang="en-US" sz="1800" dirty="0">
              <a:solidFill>
                <a:schemeClr val="bg1"/>
              </a:solidFill>
            </a:endParaRPr>
          </a:p>
        </p:txBody>
      </p:sp>
    </p:spTree>
    <p:extLst>
      <p:ext uri="{BB962C8B-B14F-4D97-AF65-F5344CB8AC3E}">
        <p14:creationId xmlns:p14="http://schemas.microsoft.com/office/powerpoint/2010/main" val="2865381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C8FA5C92CD6D47ABAEB48686702B67" ma:contentTypeVersion="18" ma:contentTypeDescription="Create a new document." ma:contentTypeScope="" ma:versionID="6b1b1a5b40ff57514aed67e5c86a6874">
  <xsd:schema xmlns:xsd="http://www.w3.org/2001/XMLSchema" xmlns:xs="http://www.w3.org/2001/XMLSchema" xmlns:p="http://schemas.microsoft.com/office/2006/metadata/properties" xmlns:ns1="http://schemas.microsoft.com/sharepoint/v3" xmlns:ns2="1ca0401a-f24a-4e95-b907-db93911c5480" xmlns:ns3="ddb89307-c83b-4b17-8ae7-11ec45b15561" targetNamespace="http://schemas.microsoft.com/office/2006/metadata/properties" ma:root="true" ma:fieldsID="39ef489465f9ff8cfad1aac665fb4f18" ns1:_="" ns2:_="" ns3:_="">
    <xsd:import namespace="http://schemas.microsoft.com/sharepoint/v3"/>
    <xsd:import namespace="1ca0401a-f24a-4e95-b907-db93911c5480"/>
    <xsd:import namespace="ddb89307-c83b-4b17-8ae7-11ec45b155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MediaLengthInSeconds" minOccurs="0"/>
                <xsd:element ref="ns2:Not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a0401a-f24a-4e95-b907-db93911c54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Notes" ma:index="23" nillable="true" ma:displayName="Notes" ma:description="Additional notes on the document" ma:format="Dropdown" ma:internalName="Notes">
      <xsd:simpleType>
        <xsd:restriction base="dms:Text">
          <xsd:maxLength value="255"/>
        </xsd:restriction>
      </xsd:simpleType>
    </xsd:element>
    <xsd:element name="_Flow_SignoffStatus" ma:index="24"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db89307-c83b-4b17-8ae7-11ec45b1556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Notes xmlns="1ca0401a-f24a-4e95-b907-db93911c5480" xsi:nil="true"/>
    <_Flow_SignoffStatus xmlns="1ca0401a-f24a-4e95-b907-db93911c5480" xsi:nil="true"/>
  </documentManagement>
</p:properties>
</file>

<file path=customXml/itemProps1.xml><?xml version="1.0" encoding="utf-8"?>
<ds:datastoreItem xmlns:ds="http://schemas.openxmlformats.org/officeDocument/2006/customXml" ds:itemID="{5E2AEC37-6CF0-4772-BDCC-3494EF6F59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ca0401a-f24a-4e95-b907-db93911c5480"/>
    <ds:schemaRef ds:uri="ddb89307-c83b-4b17-8ae7-11ec45b155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534AA4-4CE5-404A-A4FD-3562B5C5DA16}">
  <ds:schemaRefs>
    <ds:schemaRef ds:uri="http://schemas.microsoft.com/sharepoint/v3/contenttype/forms"/>
  </ds:schemaRefs>
</ds:datastoreItem>
</file>

<file path=customXml/itemProps3.xml><?xml version="1.0" encoding="utf-8"?>
<ds:datastoreItem xmlns:ds="http://schemas.openxmlformats.org/officeDocument/2006/customXml" ds:itemID="{C99D974A-931E-41EA-B051-CED43A23D0D3}">
  <ds:schemaRefs>
    <ds:schemaRef ds:uri="http://schemas.microsoft.com/office/2006/metadata/properties"/>
    <ds:schemaRef ds:uri="http://schemas.microsoft.com/office/infopath/2007/PartnerControls"/>
    <ds:schemaRef ds:uri="http://schemas.microsoft.com/sharepoint/v3"/>
    <ds:schemaRef ds:uri="1ca0401a-f24a-4e95-b907-db93911c5480"/>
  </ds:schemaRefs>
</ds:datastoreItem>
</file>

<file path=docProps/app.xml><?xml version="1.0" encoding="utf-8"?>
<Properties xmlns="http://schemas.openxmlformats.org/officeDocument/2006/extended-properties" xmlns:vt="http://schemas.openxmlformats.org/officeDocument/2006/docPropsVTypes">
  <TotalTime>349</TotalTime>
  <Words>3591</Words>
  <Application>Microsoft Office PowerPoint</Application>
  <PresentationFormat>Widescreen</PresentationFormat>
  <Paragraphs>276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STRONG, INDEPENDENT, AND RESPONSIBLE   Gender transformative parenting in adolescence  (from eleven to the age of nineteen)</vt:lpstr>
      <vt:lpstr> </vt:lpstr>
      <vt:lpstr> </vt:lpstr>
      <vt:lpstr> </vt:lpstr>
      <vt:lpstr> </vt:lpstr>
      <vt:lpstr>  Specificness of adolescence, gender socialization, and identity     Scholars divide adolescence into three broad stages</vt:lpstr>
      <vt:lpstr>  Specificness of adolescence, gender socialization, and identity   </vt:lpstr>
      <vt:lpstr>  Specificness of adolescence, gender socialization, and identity   </vt:lpstr>
      <vt:lpstr>Adolescent brain development</vt:lpstr>
      <vt:lpstr>Supporting adolescent brain development, parents can: </vt:lpstr>
      <vt:lpstr>Supporting adolescent brain development, frontline workers can: </vt:lpstr>
      <vt:lpstr>PowerPoint Presentation</vt:lpstr>
      <vt:lpstr>Agents of gender socialization</vt:lpstr>
      <vt:lpstr>Affects of gender norms, biases and discrimination </vt:lpstr>
      <vt:lpstr> </vt:lpstr>
      <vt:lpstr> </vt:lpstr>
      <vt:lpstr>Differential effects of peers between boys and girls in terms of gender socialization</vt:lpstr>
      <vt:lpstr>Given the increased risk-taking behavior and the increased interest in sexuality that many adolescents experience, adolescents may be at risk for unintended pregnancy, sexually transmitted infections, and gender-based violence.    Gender inequality deepens these risks, as sexual aggression is accepted and encouraged for boys while girls are socialized to be less knowledgeable and less assertive about their sexuality and boundaries.   Parents have a critical role in providing positive gender socialization to reduce sexual coercion and violence and promote knowledge, open communication, and safe sexual behaviors.</vt:lpstr>
      <vt:lpstr>Being a gender-transformative parent during adolescence</vt:lpstr>
      <vt:lpstr>Parents can: </vt:lpstr>
      <vt:lpstr>Parents can: </vt:lpstr>
      <vt:lpstr>Parents can: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Zorica Trikic</dc:creator>
  <cp:lastModifiedBy>Zorica Trikic</cp:lastModifiedBy>
  <cp:revision>4</cp:revision>
  <dcterms:created xsi:type="dcterms:W3CDTF">2022-05-14T12:37:36Z</dcterms:created>
  <dcterms:modified xsi:type="dcterms:W3CDTF">2023-02-07T13:00:33Z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0x010100C6C8FA5C92CD6D47ABAEB48686702B67</vt:lpwstr>
  </property>
</Properties>
</file>