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modernComment_272_324F121B.xml" ContentType="application/vnd.ms-powerpoint.comment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omments/modernComment_28E_93140FE6.xml" ContentType="application/vnd.ms-powerpoint.comment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4"/>
  </p:sldMasterIdLst>
  <p:notesMasterIdLst>
    <p:notesMasterId r:id="rId20"/>
  </p:notesMasterIdLst>
  <p:sldIdLst>
    <p:sldId id="645" r:id="rId5"/>
    <p:sldId id="626" r:id="rId6"/>
    <p:sldId id="647" r:id="rId7"/>
    <p:sldId id="648" r:id="rId8"/>
    <p:sldId id="649" r:id="rId9"/>
    <p:sldId id="650" r:id="rId10"/>
    <p:sldId id="653" r:id="rId11"/>
    <p:sldId id="629" r:id="rId12"/>
    <p:sldId id="654" r:id="rId13"/>
    <p:sldId id="655" r:id="rId14"/>
    <p:sldId id="657" r:id="rId15"/>
    <p:sldId id="656" r:id="rId16"/>
    <p:sldId id="659" r:id="rId17"/>
    <p:sldId id="660" r:id="rId18"/>
    <p:sldId id="661" r:id="rId19"/>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75C2062-9F42-9820-2E39-36E605674304}" name="Erica Wong" initials="EW" userId="S::ewong@unicef.org::865f8b8c-aad0-40ed-aeb1-a6cf4a09c9be" providerId="AD"/>
  <p188:author id="{3BB85872-BE0F-FB10-04BC-C55508575804}" name="Chemba Raghavan" initials="CR" userId="S::craghavan@unicef.org::2e100e06-daf6-4365-affe-457ac4682390"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83E81F-A495-5EBB-8AA8-20D4FB671BC2}" v="3" dt="2022-05-26T19:51:58.111"/>
    <p1510:client id="{47E00A26-457F-6518-43AF-DCCC340E6A8A}" v="2" dt="2022-05-20T20:01:27.486"/>
    <p1510:client id="{487236FE-2881-35D6-8199-E092B17ED2FF}" v="18" dt="2022-05-26T20:19:01.289"/>
    <p1510:client id="{773DAAE7-524B-4F89-BA5A-C841CAAC92A0}" v="615" dt="2022-05-14T17:37:59.43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7" d="100"/>
          <a:sy n="67" d="100"/>
        </p:scale>
        <p:origin x="644"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omments/modernComment_272_324F121B.xml><?xml version="1.0" encoding="utf-8"?>
<p188:cmLst xmlns:a="http://schemas.openxmlformats.org/drawingml/2006/main" xmlns:r="http://schemas.openxmlformats.org/officeDocument/2006/relationships" xmlns:p188="http://schemas.microsoft.com/office/powerpoint/2018/8/main">
  <p188:cm id="{289C1458-86E9-462A-A63E-BDE4414D45F2}" authorId="{3BB85872-BE0F-FB10-04BC-C55508575804}" created="2022-05-26T14:59:20.530">
    <ac:deMkLst xmlns:ac="http://schemas.microsoft.com/office/drawing/2013/main/command">
      <pc:docMk xmlns:pc="http://schemas.microsoft.com/office/powerpoint/2013/main/command"/>
      <pc:sldMk xmlns:pc="http://schemas.microsoft.com/office/powerpoint/2013/main/command" cId="844042779" sldId="626"/>
      <ac:spMk id="4" creationId="{6586AE8A-4F11-B304-A0B9-B555305885DB}"/>
    </ac:deMkLst>
    <p188:txBody>
      <a:bodyPr/>
      <a:lstStyle/>
      <a:p>
        <a:r>
          <a:rPr lang="en-US"/>
          <a:t>add "good health,nutrition, safety and security " as well</a:t>
        </a:r>
      </a:p>
    </p188:txBody>
  </p188:cm>
  <p188:cm id="{E2531D5B-78B9-4D48-8CF6-CD64A863046E}" authorId="{975C2062-9F42-9820-2E39-36E605674304}" created="2022-05-26T19:49:54.217">
    <ac:txMkLst xmlns:ac="http://schemas.microsoft.com/office/drawing/2013/main/command">
      <pc:docMk xmlns:pc="http://schemas.microsoft.com/office/powerpoint/2013/main/command"/>
      <pc:sldMk xmlns:pc="http://schemas.microsoft.com/office/powerpoint/2013/main/command" cId="844042779" sldId="626"/>
      <ac:spMk id="4" creationId="{6586AE8A-4F11-B304-A0B9-B555305885DB}"/>
      <ac:txMk cp="563" len="37">
        <ac:context len="1113" hash="1619554959"/>
      </ac:txMk>
    </ac:txMkLst>
    <p188:pos x="3942825" y="2999064"/>
    <p188:txBody>
      <a:bodyPr/>
      <a:lstStyle/>
      <a:p>
        <a:r>
          <a:rPr lang="en-US"/>
          <a:t>Can re-phrase to be LGBTQ+ inclusive </a:t>
        </a:r>
      </a:p>
    </p188:txBody>
  </p188:cm>
  <p188:cm id="{714D0434-6FC5-4218-9CEB-471D58CB9995}" authorId="{975C2062-9F42-9820-2E39-36E605674304}" created="2022-05-26T19:51:58.111">
    <ac:txMkLst xmlns:ac="http://schemas.microsoft.com/office/drawing/2013/main/command">
      <pc:docMk xmlns:pc="http://schemas.microsoft.com/office/powerpoint/2013/main/command"/>
      <pc:sldMk xmlns:pc="http://schemas.microsoft.com/office/powerpoint/2013/main/command" cId="844042779" sldId="626"/>
      <ac:spMk id="4" creationId="{6586AE8A-4F11-B304-A0B9-B555305885DB}"/>
      <ac:txMk cp="893" len="25">
        <ac:context len="1113" hash="1619554959"/>
      </ac:txMk>
    </ac:txMkLst>
    <p188:pos x="2873229" y="4760752"/>
    <p188:txBody>
      <a:bodyPr/>
      <a:lstStyle/>
      <a:p>
        <a:r>
          <a:rPr lang="en-US"/>
          <a:t>Same as above</a:t>
        </a:r>
      </a:p>
    </p188:txBody>
  </p188:cm>
</p188:cmLst>
</file>

<file path=ppt/comments/modernComment_28E_93140FE6.xml><?xml version="1.0" encoding="utf-8"?>
<p188:cmLst xmlns:a="http://schemas.openxmlformats.org/drawingml/2006/main" xmlns:r="http://schemas.openxmlformats.org/officeDocument/2006/relationships" xmlns:p188="http://schemas.microsoft.com/office/powerpoint/2018/8/main">
  <p188:cm id="{4E3B37F1-C515-4C7B-A59E-4E0D1BBDE8DA}" authorId="{3BB85872-BE0F-FB10-04BC-C55508575804}" created="2022-05-26T18:39:42.681">
    <ac:deMkLst xmlns:ac="http://schemas.microsoft.com/office/drawing/2013/main/command">
      <pc:docMk xmlns:pc="http://schemas.microsoft.com/office/powerpoint/2013/main/command"/>
      <pc:sldMk xmlns:pc="http://schemas.microsoft.com/office/powerpoint/2013/main/command" cId="2467565542" sldId="654"/>
      <ac:graphicFrameMk id="6" creationId="{2C3F59BF-1B95-4D78-60F2-E65199CF8F38}"/>
    </ac:deMkLst>
    <p188:txBody>
      <a:bodyPr/>
      <a:lstStyle/>
      <a:p>
        <a:r>
          <a:rPr lang="en-US"/>
          <a:t>Assume internet/mobile technologies are subsumed under media?  But numerous children under 5 are being influenced by these channels (and they often carry highly gendered messaging): Worth articulating this more explicitly</a:t>
        </a:r>
      </a:p>
    </p188:txBody>
  </p188:cm>
</p188:cmLst>
</file>

<file path=ppt/diagrams/_rels/data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image" Target="../media/image8.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image" Target="../media/image8.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B3421FD-7FAE-457B-A760-640F32EF42B4}" type="doc">
      <dgm:prSet loTypeId="urn:microsoft.com/office/officeart/2005/8/layout/vList3" loCatId="list" qsTypeId="urn:microsoft.com/office/officeart/2005/8/quickstyle/simple1" qsCatId="simple" csTypeId="urn:microsoft.com/office/officeart/2005/8/colors/accent1_2" csCatId="accent1" phldr="1"/>
      <dgm:spPr/>
    </dgm:pt>
    <dgm:pt modelId="{13D490EE-CD6A-4E7D-A633-F47DC97ADE81}">
      <dgm:prSet phldrT="[Text]" custT="1"/>
      <dgm:spPr/>
      <dgm:t>
        <a:bodyPr/>
        <a:lstStyle/>
        <a:p>
          <a:pPr algn="ctr"/>
          <a:r>
            <a:rPr lang="nl-NL" sz="2400"/>
            <a:t>Between ages 1 and 2</a:t>
          </a:r>
        </a:p>
        <a:p>
          <a:pPr algn="ctr"/>
          <a:r>
            <a:rPr lang="nl-NL" sz="2400"/>
            <a:t>children are aware of physical differences between boys and girls</a:t>
          </a:r>
        </a:p>
      </dgm:t>
    </dgm:pt>
    <dgm:pt modelId="{59D28C88-C3D7-42BA-ACF7-0F3EAE4C6D22}" type="parTrans" cxnId="{1853DF44-D91C-4969-922C-5329833CC9FA}">
      <dgm:prSet/>
      <dgm:spPr/>
      <dgm:t>
        <a:bodyPr/>
        <a:lstStyle/>
        <a:p>
          <a:pPr algn="ctr"/>
          <a:endParaRPr lang="nl-NL" sz="2400"/>
        </a:p>
      </dgm:t>
    </dgm:pt>
    <dgm:pt modelId="{EBA2C8E0-5918-4195-A74E-F3C6F0AA6027}" type="sibTrans" cxnId="{1853DF44-D91C-4969-922C-5329833CC9FA}">
      <dgm:prSet/>
      <dgm:spPr/>
      <dgm:t>
        <a:bodyPr/>
        <a:lstStyle/>
        <a:p>
          <a:pPr algn="ctr"/>
          <a:endParaRPr lang="nl-NL" sz="2400"/>
        </a:p>
      </dgm:t>
    </dgm:pt>
    <dgm:pt modelId="{7DBEA77E-0C0B-460C-9F5F-C2B79A0852F8}">
      <dgm:prSet phldrT="[Text]" custT="1"/>
      <dgm:spPr/>
      <dgm:t>
        <a:bodyPr/>
        <a:lstStyle/>
        <a:p>
          <a:pPr algn="ctr"/>
          <a:r>
            <a:rPr lang="nl-NL" sz="2400"/>
            <a:t>At 3 years old develop sense of gender identity and label themselves as girls and boys</a:t>
          </a:r>
        </a:p>
      </dgm:t>
    </dgm:pt>
    <dgm:pt modelId="{E5626090-07CB-49DC-B80F-B450C22242B9}" type="parTrans" cxnId="{563CC741-BCB9-4092-BFE3-75089CDA14C5}">
      <dgm:prSet/>
      <dgm:spPr/>
      <dgm:t>
        <a:bodyPr/>
        <a:lstStyle/>
        <a:p>
          <a:pPr algn="ctr"/>
          <a:endParaRPr lang="nl-NL" sz="2400"/>
        </a:p>
      </dgm:t>
    </dgm:pt>
    <dgm:pt modelId="{F20CD15F-CDCB-42C0-9C63-6158BE5F5EB4}" type="sibTrans" cxnId="{563CC741-BCB9-4092-BFE3-75089CDA14C5}">
      <dgm:prSet/>
      <dgm:spPr/>
      <dgm:t>
        <a:bodyPr/>
        <a:lstStyle/>
        <a:p>
          <a:pPr algn="ctr"/>
          <a:endParaRPr lang="nl-NL" sz="2400"/>
        </a:p>
      </dgm:t>
    </dgm:pt>
    <dgm:pt modelId="{255B032E-95C6-4D20-A5AF-AD831FC63EDE}">
      <dgm:prSet phldrT="[Text]" custT="1"/>
      <dgm:spPr/>
      <dgm:t>
        <a:bodyPr/>
        <a:lstStyle/>
        <a:p>
          <a:pPr algn="ctr"/>
          <a:r>
            <a:rPr lang="nl-NL" sz="2400" dirty="0" err="1"/>
            <a:t>By</a:t>
          </a:r>
          <a:r>
            <a:rPr lang="nl-NL" sz="2400" dirty="0"/>
            <a:t> </a:t>
          </a:r>
          <a:r>
            <a:rPr lang="nl-NL" sz="2400" dirty="0" err="1"/>
            <a:t>age</a:t>
          </a:r>
          <a:r>
            <a:rPr lang="nl-NL" sz="2400" dirty="0"/>
            <a:t> of 5 </a:t>
          </a:r>
        </a:p>
        <a:p>
          <a:pPr algn="ctr"/>
          <a:r>
            <a:rPr lang="nl-NL" sz="2400" dirty="0" err="1"/>
            <a:t>Children</a:t>
          </a:r>
          <a:r>
            <a:rPr lang="nl-NL" sz="2400" dirty="0"/>
            <a:t> </a:t>
          </a:r>
          <a:r>
            <a:rPr lang="nl-NL" sz="2400" dirty="0" err="1"/>
            <a:t>develop</a:t>
          </a:r>
          <a:r>
            <a:rPr lang="nl-NL" sz="2400" dirty="0"/>
            <a:t> a sense of gender </a:t>
          </a:r>
          <a:r>
            <a:rPr lang="nl-NL" sz="2400" dirty="0" err="1"/>
            <a:t>stability</a:t>
          </a:r>
          <a:endParaRPr lang="nl-NL" sz="2400" dirty="0"/>
        </a:p>
      </dgm:t>
    </dgm:pt>
    <dgm:pt modelId="{3D25F61A-DC09-4BDB-BBD5-02245B22D9AF}" type="parTrans" cxnId="{278AB622-CA0B-4882-B203-0E24829A74F2}">
      <dgm:prSet/>
      <dgm:spPr/>
      <dgm:t>
        <a:bodyPr/>
        <a:lstStyle/>
        <a:p>
          <a:pPr algn="ctr"/>
          <a:endParaRPr lang="nl-NL" sz="2400"/>
        </a:p>
      </dgm:t>
    </dgm:pt>
    <dgm:pt modelId="{FC2E6B31-9587-4090-9287-CF9E405EF417}" type="sibTrans" cxnId="{278AB622-CA0B-4882-B203-0E24829A74F2}">
      <dgm:prSet/>
      <dgm:spPr/>
      <dgm:t>
        <a:bodyPr/>
        <a:lstStyle/>
        <a:p>
          <a:pPr algn="ctr"/>
          <a:endParaRPr lang="nl-NL" sz="2400"/>
        </a:p>
      </dgm:t>
    </dgm:pt>
    <dgm:pt modelId="{CD8A4496-2289-4AE6-B598-B3E2B8B473FC}" type="pres">
      <dgm:prSet presAssocID="{8B3421FD-7FAE-457B-A760-640F32EF42B4}" presName="linearFlow" presStyleCnt="0">
        <dgm:presLayoutVars>
          <dgm:dir/>
          <dgm:resizeHandles val="exact"/>
        </dgm:presLayoutVars>
      </dgm:prSet>
      <dgm:spPr/>
    </dgm:pt>
    <dgm:pt modelId="{7AF19CA9-013B-48EB-8222-C4477D3B8A67}" type="pres">
      <dgm:prSet presAssocID="{13D490EE-CD6A-4E7D-A633-F47DC97ADE81}" presName="composite" presStyleCnt="0"/>
      <dgm:spPr/>
    </dgm:pt>
    <dgm:pt modelId="{EA2E27A3-B65E-4D60-931C-D9DA5B9C2825}" type="pres">
      <dgm:prSet presAssocID="{13D490EE-CD6A-4E7D-A633-F47DC97ADE81}" presName="imgShp" presStyleLbl="fgImgPlace1" presStyleIdx="0" presStyleCnt="3"/>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18000" r="-18000"/>
          </a:stretch>
        </a:blipFill>
      </dgm:spPr>
      <dgm:extLst>
        <a:ext uri="{E40237B7-FDA0-4F09-8148-C483321AD2D9}">
          <dgm14:cNvPr xmlns:dgm14="http://schemas.microsoft.com/office/drawing/2010/diagram" id="0" name="" descr="Child in pirate costume"/>
        </a:ext>
      </dgm:extLst>
    </dgm:pt>
    <dgm:pt modelId="{A04DA4F2-C243-467E-A325-8D5A37749218}" type="pres">
      <dgm:prSet presAssocID="{13D490EE-CD6A-4E7D-A633-F47DC97ADE81}" presName="txShp" presStyleLbl="node1" presStyleIdx="0" presStyleCnt="3" custLinFactNeighborX="922" custLinFactNeighborY="-50">
        <dgm:presLayoutVars>
          <dgm:bulletEnabled val="1"/>
        </dgm:presLayoutVars>
      </dgm:prSet>
      <dgm:spPr/>
    </dgm:pt>
    <dgm:pt modelId="{D181C01B-1C10-4A84-9B55-75C788CE2047}" type="pres">
      <dgm:prSet presAssocID="{EBA2C8E0-5918-4195-A74E-F3C6F0AA6027}" presName="spacing" presStyleCnt="0"/>
      <dgm:spPr/>
    </dgm:pt>
    <dgm:pt modelId="{642C4486-0240-474C-B8F3-016E28458D57}" type="pres">
      <dgm:prSet presAssocID="{7DBEA77E-0C0B-460C-9F5F-C2B79A0852F8}" presName="composite" presStyleCnt="0"/>
      <dgm:spPr/>
    </dgm:pt>
    <dgm:pt modelId="{167B7C53-3082-403D-ADBA-7199FC9AE98A}" type="pres">
      <dgm:prSet presAssocID="{7DBEA77E-0C0B-460C-9F5F-C2B79A0852F8}" presName="imgShp" presStyleLbl="fgImgPlace1" presStyleIdx="1" presStyleCnt="3"/>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25000" r="-25000"/>
          </a:stretch>
        </a:blipFill>
      </dgm:spPr>
      <dgm:extLst>
        <a:ext uri="{E40237B7-FDA0-4F09-8148-C483321AD2D9}">
          <dgm14:cNvPr xmlns:dgm14="http://schemas.microsoft.com/office/drawing/2010/diagram" id="0" name="" descr="Side profile of child with curly hair, wearing hooded top, with head turned and smiling"/>
        </a:ext>
      </dgm:extLst>
    </dgm:pt>
    <dgm:pt modelId="{656E2067-1149-463F-ABAD-38715B171B48}" type="pres">
      <dgm:prSet presAssocID="{7DBEA77E-0C0B-460C-9F5F-C2B79A0852F8}" presName="txShp" presStyleLbl="node1" presStyleIdx="1" presStyleCnt="3">
        <dgm:presLayoutVars>
          <dgm:bulletEnabled val="1"/>
        </dgm:presLayoutVars>
      </dgm:prSet>
      <dgm:spPr/>
    </dgm:pt>
    <dgm:pt modelId="{96ABBBE3-4C16-46EA-964D-37FB7BDE6843}" type="pres">
      <dgm:prSet presAssocID="{F20CD15F-CDCB-42C0-9C63-6158BE5F5EB4}" presName="spacing" presStyleCnt="0"/>
      <dgm:spPr/>
    </dgm:pt>
    <dgm:pt modelId="{2800374E-54B4-4023-9709-6BAA757BC45D}" type="pres">
      <dgm:prSet presAssocID="{255B032E-95C6-4D20-A5AF-AD831FC63EDE}" presName="composite" presStyleCnt="0"/>
      <dgm:spPr/>
    </dgm:pt>
    <dgm:pt modelId="{1E2B3E3E-9BEC-4A46-8C3A-FBF5832CBD18}" type="pres">
      <dgm:prSet presAssocID="{255B032E-95C6-4D20-A5AF-AD831FC63EDE}" presName="imgShp" presStyleLbl="fgImgPlace1" presStyleIdx="2" presStyleCnt="3"/>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25000" r="-25000"/>
          </a:stretch>
        </a:blipFill>
      </dgm:spPr>
      <dgm:extLst>
        <a:ext uri="{E40237B7-FDA0-4F09-8148-C483321AD2D9}">
          <dgm14:cNvPr xmlns:dgm14="http://schemas.microsoft.com/office/drawing/2010/diagram" id="0" name="" descr="Child at playground"/>
        </a:ext>
      </dgm:extLst>
    </dgm:pt>
    <dgm:pt modelId="{3C400CB2-643D-4D09-A4A2-6C5C85138BDA}" type="pres">
      <dgm:prSet presAssocID="{255B032E-95C6-4D20-A5AF-AD831FC63EDE}" presName="txShp" presStyleLbl="node1" presStyleIdx="2" presStyleCnt="3">
        <dgm:presLayoutVars>
          <dgm:bulletEnabled val="1"/>
        </dgm:presLayoutVars>
      </dgm:prSet>
      <dgm:spPr/>
    </dgm:pt>
  </dgm:ptLst>
  <dgm:cxnLst>
    <dgm:cxn modelId="{4E945D08-1B44-474F-B92C-5E192C60372E}" type="presOf" srcId="{13D490EE-CD6A-4E7D-A633-F47DC97ADE81}" destId="{A04DA4F2-C243-467E-A325-8D5A37749218}" srcOrd="0" destOrd="0" presId="urn:microsoft.com/office/officeart/2005/8/layout/vList3"/>
    <dgm:cxn modelId="{1E172811-18DD-47E8-A85F-D5EF67169086}" type="presOf" srcId="{255B032E-95C6-4D20-A5AF-AD831FC63EDE}" destId="{3C400CB2-643D-4D09-A4A2-6C5C85138BDA}" srcOrd="0" destOrd="0" presId="urn:microsoft.com/office/officeart/2005/8/layout/vList3"/>
    <dgm:cxn modelId="{817DCC17-1CD2-4812-A19B-56990A122254}" type="presOf" srcId="{8B3421FD-7FAE-457B-A760-640F32EF42B4}" destId="{CD8A4496-2289-4AE6-B598-B3E2B8B473FC}" srcOrd="0" destOrd="0" presId="urn:microsoft.com/office/officeart/2005/8/layout/vList3"/>
    <dgm:cxn modelId="{278AB622-CA0B-4882-B203-0E24829A74F2}" srcId="{8B3421FD-7FAE-457B-A760-640F32EF42B4}" destId="{255B032E-95C6-4D20-A5AF-AD831FC63EDE}" srcOrd="2" destOrd="0" parTransId="{3D25F61A-DC09-4BDB-BBD5-02245B22D9AF}" sibTransId="{FC2E6B31-9587-4090-9287-CF9E405EF417}"/>
    <dgm:cxn modelId="{563CC741-BCB9-4092-BFE3-75089CDA14C5}" srcId="{8B3421FD-7FAE-457B-A760-640F32EF42B4}" destId="{7DBEA77E-0C0B-460C-9F5F-C2B79A0852F8}" srcOrd="1" destOrd="0" parTransId="{E5626090-07CB-49DC-B80F-B450C22242B9}" sibTransId="{F20CD15F-CDCB-42C0-9C63-6158BE5F5EB4}"/>
    <dgm:cxn modelId="{1853DF44-D91C-4969-922C-5329833CC9FA}" srcId="{8B3421FD-7FAE-457B-A760-640F32EF42B4}" destId="{13D490EE-CD6A-4E7D-A633-F47DC97ADE81}" srcOrd="0" destOrd="0" parTransId="{59D28C88-C3D7-42BA-ACF7-0F3EAE4C6D22}" sibTransId="{EBA2C8E0-5918-4195-A74E-F3C6F0AA6027}"/>
    <dgm:cxn modelId="{A6217DB6-25EE-452C-AAFA-72547140D16F}" type="presOf" srcId="{7DBEA77E-0C0B-460C-9F5F-C2B79A0852F8}" destId="{656E2067-1149-463F-ABAD-38715B171B48}" srcOrd="0" destOrd="0" presId="urn:microsoft.com/office/officeart/2005/8/layout/vList3"/>
    <dgm:cxn modelId="{72DB48E5-B510-453B-8071-E3CB0A2E1A0E}" type="presParOf" srcId="{CD8A4496-2289-4AE6-B598-B3E2B8B473FC}" destId="{7AF19CA9-013B-48EB-8222-C4477D3B8A67}" srcOrd="0" destOrd="0" presId="urn:microsoft.com/office/officeart/2005/8/layout/vList3"/>
    <dgm:cxn modelId="{16FBFE9D-D99E-4867-B58D-6CD13A9E04AB}" type="presParOf" srcId="{7AF19CA9-013B-48EB-8222-C4477D3B8A67}" destId="{EA2E27A3-B65E-4D60-931C-D9DA5B9C2825}" srcOrd="0" destOrd="0" presId="urn:microsoft.com/office/officeart/2005/8/layout/vList3"/>
    <dgm:cxn modelId="{C01CB1C6-6FA2-44F3-88B0-3C56875DA8C9}" type="presParOf" srcId="{7AF19CA9-013B-48EB-8222-C4477D3B8A67}" destId="{A04DA4F2-C243-467E-A325-8D5A37749218}" srcOrd="1" destOrd="0" presId="urn:microsoft.com/office/officeart/2005/8/layout/vList3"/>
    <dgm:cxn modelId="{0A0D0187-928D-45C4-BE6A-92FE670AC464}" type="presParOf" srcId="{CD8A4496-2289-4AE6-B598-B3E2B8B473FC}" destId="{D181C01B-1C10-4A84-9B55-75C788CE2047}" srcOrd="1" destOrd="0" presId="urn:microsoft.com/office/officeart/2005/8/layout/vList3"/>
    <dgm:cxn modelId="{38321F5F-4634-4AFA-BA2F-F37B7A44267D}" type="presParOf" srcId="{CD8A4496-2289-4AE6-B598-B3E2B8B473FC}" destId="{642C4486-0240-474C-B8F3-016E28458D57}" srcOrd="2" destOrd="0" presId="urn:microsoft.com/office/officeart/2005/8/layout/vList3"/>
    <dgm:cxn modelId="{8A16436C-E64A-4D83-ADFF-1338C8571571}" type="presParOf" srcId="{642C4486-0240-474C-B8F3-016E28458D57}" destId="{167B7C53-3082-403D-ADBA-7199FC9AE98A}" srcOrd="0" destOrd="0" presId="urn:microsoft.com/office/officeart/2005/8/layout/vList3"/>
    <dgm:cxn modelId="{D11968DB-0299-4A2F-AD87-4CDDC9BC96D6}" type="presParOf" srcId="{642C4486-0240-474C-B8F3-016E28458D57}" destId="{656E2067-1149-463F-ABAD-38715B171B48}" srcOrd="1" destOrd="0" presId="urn:microsoft.com/office/officeart/2005/8/layout/vList3"/>
    <dgm:cxn modelId="{8D668362-5807-4EC5-A3F5-2314DCADBE89}" type="presParOf" srcId="{CD8A4496-2289-4AE6-B598-B3E2B8B473FC}" destId="{96ABBBE3-4C16-46EA-964D-37FB7BDE6843}" srcOrd="3" destOrd="0" presId="urn:microsoft.com/office/officeart/2005/8/layout/vList3"/>
    <dgm:cxn modelId="{AFBA158D-AB9C-4F68-9964-524427675B01}" type="presParOf" srcId="{CD8A4496-2289-4AE6-B598-B3E2B8B473FC}" destId="{2800374E-54B4-4023-9709-6BAA757BC45D}" srcOrd="4" destOrd="0" presId="urn:microsoft.com/office/officeart/2005/8/layout/vList3"/>
    <dgm:cxn modelId="{4FADABB0-3FEA-46CD-A319-F5B9A2A67DB9}" type="presParOf" srcId="{2800374E-54B4-4023-9709-6BAA757BC45D}" destId="{1E2B3E3E-9BEC-4A46-8C3A-FBF5832CBD18}" srcOrd="0" destOrd="0" presId="urn:microsoft.com/office/officeart/2005/8/layout/vList3"/>
    <dgm:cxn modelId="{AB8DDE25-0EBF-42E2-AC26-130089868AE9}" type="presParOf" srcId="{2800374E-54B4-4023-9709-6BAA757BC45D}" destId="{3C400CB2-643D-4D09-A4A2-6C5C85138BDA}"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3364FC7-097A-454F-A8A4-EA4B7DB836F6}" type="doc">
      <dgm:prSet loTypeId="urn:microsoft.com/office/officeart/2005/8/layout/default" loCatId="list" qsTypeId="urn:microsoft.com/office/officeart/2005/8/quickstyle/simple1" qsCatId="simple" csTypeId="urn:microsoft.com/office/officeart/2005/8/colors/accent1_3" csCatId="accent1" phldr="1"/>
      <dgm:spPr/>
      <dgm:t>
        <a:bodyPr/>
        <a:lstStyle/>
        <a:p>
          <a:endParaRPr lang="en-US"/>
        </a:p>
      </dgm:t>
    </dgm:pt>
    <dgm:pt modelId="{8E646BC7-9FC4-471C-8925-A6AC7EB2655C}">
      <dgm:prSet phldrT="[Text]"/>
      <dgm:spPr/>
      <dgm:t>
        <a:bodyPr/>
        <a:lstStyle/>
        <a:p>
          <a:r>
            <a:rPr lang="en-US" dirty="0"/>
            <a:t>Parents/family</a:t>
          </a:r>
        </a:p>
      </dgm:t>
    </dgm:pt>
    <dgm:pt modelId="{70D3A8C8-122A-47EB-BCB1-B7179908F9CB}" type="parTrans" cxnId="{3EE77938-525D-4DBA-8A32-FA1BA5C61195}">
      <dgm:prSet/>
      <dgm:spPr/>
      <dgm:t>
        <a:bodyPr/>
        <a:lstStyle/>
        <a:p>
          <a:endParaRPr lang="en-US"/>
        </a:p>
      </dgm:t>
    </dgm:pt>
    <dgm:pt modelId="{2787C3F3-7FD8-4085-9D3B-B91312DC05CC}" type="sibTrans" cxnId="{3EE77938-525D-4DBA-8A32-FA1BA5C61195}">
      <dgm:prSet/>
      <dgm:spPr/>
      <dgm:t>
        <a:bodyPr/>
        <a:lstStyle/>
        <a:p>
          <a:endParaRPr lang="en-US"/>
        </a:p>
      </dgm:t>
    </dgm:pt>
    <dgm:pt modelId="{F51E6825-22F6-4CF0-A2EB-F5B5C5C4D094}">
      <dgm:prSet phldrT="[Text]"/>
      <dgm:spPr/>
      <dgm:t>
        <a:bodyPr/>
        <a:lstStyle/>
        <a:p>
          <a:r>
            <a:rPr lang="en-US" dirty="0"/>
            <a:t>Peers</a:t>
          </a:r>
        </a:p>
      </dgm:t>
    </dgm:pt>
    <dgm:pt modelId="{3915A210-C2C7-44D4-9714-4CEFEB3E045D}" type="parTrans" cxnId="{C0939944-DAE2-4428-A83D-823696D475B9}">
      <dgm:prSet/>
      <dgm:spPr/>
      <dgm:t>
        <a:bodyPr/>
        <a:lstStyle/>
        <a:p>
          <a:endParaRPr lang="en-US"/>
        </a:p>
      </dgm:t>
    </dgm:pt>
    <dgm:pt modelId="{A74F472C-7859-426D-ACA8-8198721459F2}" type="sibTrans" cxnId="{C0939944-DAE2-4428-A83D-823696D475B9}">
      <dgm:prSet/>
      <dgm:spPr/>
      <dgm:t>
        <a:bodyPr/>
        <a:lstStyle/>
        <a:p>
          <a:endParaRPr lang="en-US"/>
        </a:p>
      </dgm:t>
    </dgm:pt>
    <dgm:pt modelId="{0050ACC6-D235-4174-A6EB-5D012DE2A913}">
      <dgm:prSet phldrT="[Text]"/>
      <dgm:spPr/>
      <dgm:t>
        <a:bodyPr/>
        <a:lstStyle/>
        <a:p>
          <a:r>
            <a:rPr lang="en-US" dirty="0"/>
            <a:t>Professionals</a:t>
          </a:r>
        </a:p>
      </dgm:t>
    </dgm:pt>
    <dgm:pt modelId="{9134D3C0-5915-427F-89F8-3EDEFE128839}" type="parTrans" cxnId="{602962C4-87BF-4DCA-A074-6D9672AA755F}">
      <dgm:prSet/>
      <dgm:spPr/>
      <dgm:t>
        <a:bodyPr/>
        <a:lstStyle/>
        <a:p>
          <a:endParaRPr lang="en-US"/>
        </a:p>
      </dgm:t>
    </dgm:pt>
    <dgm:pt modelId="{EA9840EC-8079-49F3-AC0A-F002B9847856}" type="sibTrans" cxnId="{602962C4-87BF-4DCA-A074-6D9672AA755F}">
      <dgm:prSet/>
      <dgm:spPr/>
      <dgm:t>
        <a:bodyPr/>
        <a:lstStyle/>
        <a:p>
          <a:endParaRPr lang="en-US"/>
        </a:p>
      </dgm:t>
    </dgm:pt>
    <dgm:pt modelId="{318638D0-5B2E-4087-9A50-869DC976C06F}">
      <dgm:prSet phldrT="[Text]"/>
      <dgm:spPr/>
      <dgm:t>
        <a:bodyPr/>
        <a:lstStyle/>
        <a:p>
          <a:r>
            <a:rPr lang="en-US" dirty="0"/>
            <a:t>Media</a:t>
          </a:r>
        </a:p>
      </dgm:t>
    </dgm:pt>
    <dgm:pt modelId="{CB8FD7BE-A88A-4029-80AA-B23C17CCF3BD}" type="parTrans" cxnId="{B0DD5200-19AD-4FF2-8CB4-88BCEC9E8C91}">
      <dgm:prSet/>
      <dgm:spPr/>
      <dgm:t>
        <a:bodyPr/>
        <a:lstStyle/>
        <a:p>
          <a:endParaRPr lang="en-US"/>
        </a:p>
      </dgm:t>
    </dgm:pt>
    <dgm:pt modelId="{9BA984C0-73A9-4296-8766-D2468280958E}" type="sibTrans" cxnId="{B0DD5200-19AD-4FF2-8CB4-88BCEC9E8C91}">
      <dgm:prSet/>
      <dgm:spPr/>
      <dgm:t>
        <a:bodyPr/>
        <a:lstStyle/>
        <a:p>
          <a:endParaRPr lang="en-US"/>
        </a:p>
      </dgm:t>
    </dgm:pt>
    <dgm:pt modelId="{8E2937CA-1FA2-4E57-875E-82B5A827601B}">
      <dgm:prSet/>
      <dgm:spPr/>
      <dgm:t>
        <a:bodyPr/>
        <a:lstStyle/>
        <a:p>
          <a:r>
            <a:rPr lang="en-US" dirty="0"/>
            <a:t>Early Childhood Education and Care settings</a:t>
          </a:r>
        </a:p>
      </dgm:t>
    </dgm:pt>
    <dgm:pt modelId="{47290563-68E8-4C31-BC06-B5768D9F2023}" type="parTrans" cxnId="{806CB912-A08C-48E7-814E-6F03F1D2C353}">
      <dgm:prSet/>
      <dgm:spPr/>
      <dgm:t>
        <a:bodyPr/>
        <a:lstStyle/>
        <a:p>
          <a:endParaRPr lang="en-US"/>
        </a:p>
      </dgm:t>
    </dgm:pt>
    <dgm:pt modelId="{C80CC153-39C8-49E1-A6F0-93CC1EED2E43}" type="sibTrans" cxnId="{806CB912-A08C-48E7-814E-6F03F1D2C353}">
      <dgm:prSet/>
      <dgm:spPr/>
      <dgm:t>
        <a:bodyPr/>
        <a:lstStyle/>
        <a:p>
          <a:endParaRPr lang="en-US"/>
        </a:p>
      </dgm:t>
    </dgm:pt>
    <dgm:pt modelId="{8CB85BC7-D729-4119-AEB3-26BF3F03CF4D}" type="pres">
      <dgm:prSet presAssocID="{03364FC7-097A-454F-A8A4-EA4B7DB836F6}" presName="diagram" presStyleCnt="0">
        <dgm:presLayoutVars>
          <dgm:dir/>
          <dgm:resizeHandles val="exact"/>
        </dgm:presLayoutVars>
      </dgm:prSet>
      <dgm:spPr/>
    </dgm:pt>
    <dgm:pt modelId="{0F1A9ACA-C2CF-467C-AC32-CD87B3199A1E}" type="pres">
      <dgm:prSet presAssocID="{8E646BC7-9FC4-471C-8925-A6AC7EB2655C}" presName="node" presStyleLbl="node1" presStyleIdx="0" presStyleCnt="5" custScaleX="208430" custScaleY="285055">
        <dgm:presLayoutVars>
          <dgm:bulletEnabled val="1"/>
        </dgm:presLayoutVars>
      </dgm:prSet>
      <dgm:spPr/>
    </dgm:pt>
    <dgm:pt modelId="{492E7D00-8D4D-4315-8CFA-8612287D9A12}" type="pres">
      <dgm:prSet presAssocID="{2787C3F3-7FD8-4085-9D3B-B91312DC05CC}" presName="sibTrans" presStyleCnt="0"/>
      <dgm:spPr/>
    </dgm:pt>
    <dgm:pt modelId="{12B60EE4-C68D-4FDA-868D-DD382D523EC8}" type="pres">
      <dgm:prSet presAssocID="{F51E6825-22F6-4CF0-A2EB-F5B5C5C4D094}" presName="node" presStyleLbl="node1" presStyleIdx="1" presStyleCnt="5" custLinFactX="-100000" custLinFactY="100000" custLinFactNeighborX="-149551" custLinFactNeighborY="139219">
        <dgm:presLayoutVars>
          <dgm:bulletEnabled val="1"/>
        </dgm:presLayoutVars>
      </dgm:prSet>
      <dgm:spPr/>
    </dgm:pt>
    <dgm:pt modelId="{AFCA757C-7916-4CB4-8994-57457C29EB21}" type="pres">
      <dgm:prSet presAssocID="{A74F472C-7859-426D-ACA8-8198721459F2}" presName="sibTrans" presStyleCnt="0"/>
      <dgm:spPr/>
    </dgm:pt>
    <dgm:pt modelId="{D3B20699-D6A1-4028-99A3-A7059551D2DF}" type="pres">
      <dgm:prSet presAssocID="{0050ACC6-D235-4174-A6EB-5D012DE2A913}" presName="node" presStyleLbl="node1" presStyleIdx="2" presStyleCnt="5" custScaleY="232724" custLinFactX="100000" custLinFactY="-100000" custLinFactNeighborX="150719" custLinFactNeighborY="-141325">
        <dgm:presLayoutVars>
          <dgm:bulletEnabled val="1"/>
        </dgm:presLayoutVars>
      </dgm:prSet>
      <dgm:spPr/>
    </dgm:pt>
    <dgm:pt modelId="{0B422731-30DA-448D-99AF-9B0BBD3E0C79}" type="pres">
      <dgm:prSet presAssocID="{EA9840EC-8079-49F3-AC0A-F002B9847856}" presName="sibTrans" presStyleCnt="0"/>
      <dgm:spPr/>
    </dgm:pt>
    <dgm:pt modelId="{E5E221BB-ED6A-4B62-B0AB-729040EAEB8F}" type="pres">
      <dgm:prSet presAssocID="{318638D0-5B2E-4087-9A50-869DC976C06F}" presName="node" presStyleLbl="node1" presStyleIdx="3" presStyleCnt="5" custScaleX="93749" custScaleY="100659" custLinFactX="96116" custLinFactNeighborX="100000" custLinFactNeighborY="674">
        <dgm:presLayoutVars>
          <dgm:bulletEnabled val="1"/>
        </dgm:presLayoutVars>
      </dgm:prSet>
      <dgm:spPr/>
    </dgm:pt>
    <dgm:pt modelId="{24226F27-1C64-4108-B18C-1B57B2D8CE85}" type="pres">
      <dgm:prSet presAssocID="{9BA984C0-73A9-4296-8766-D2468280958E}" presName="sibTrans" presStyleCnt="0"/>
      <dgm:spPr/>
    </dgm:pt>
    <dgm:pt modelId="{E414D455-7969-4421-8434-1D70E4D9DCC9}" type="pres">
      <dgm:prSet presAssocID="{8E2937CA-1FA2-4E57-875E-82B5A827601B}" presName="node" presStyleLbl="node1" presStyleIdx="4" presStyleCnt="5" custScaleX="126150" custScaleY="123673" custLinFactX="-22672" custLinFactNeighborX="-100000" custLinFactNeighborY="15668">
        <dgm:presLayoutVars>
          <dgm:bulletEnabled val="1"/>
        </dgm:presLayoutVars>
      </dgm:prSet>
      <dgm:spPr/>
    </dgm:pt>
  </dgm:ptLst>
  <dgm:cxnLst>
    <dgm:cxn modelId="{B0DD5200-19AD-4FF2-8CB4-88BCEC9E8C91}" srcId="{03364FC7-097A-454F-A8A4-EA4B7DB836F6}" destId="{318638D0-5B2E-4087-9A50-869DC976C06F}" srcOrd="3" destOrd="0" parTransId="{CB8FD7BE-A88A-4029-80AA-B23C17CCF3BD}" sibTransId="{9BA984C0-73A9-4296-8766-D2468280958E}"/>
    <dgm:cxn modelId="{806CB912-A08C-48E7-814E-6F03F1D2C353}" srcId="{03364FC7-097A-454F-A8A4-EA4B7DB836F6}" destId="{8E2937CA-1FA2-4E57-875E-82B5A827601B}" srcOrd="4" destOrd="0" parTransId="{47290563-68E8-4C31-BC06-B5768D9F2023}" sibTransId="{C80CC153-39C8-49E1-A6F0-93CC1EED2E43}"/>
    <dgm:cxn modelId="{3EE77938-525D-4DBA-8A32-FA1BA5C61195}" srcId="{03364FC7-097A-454F-A8A4-EA4B7DB836F6}" destId="{8E646BC7-9FC4-471C-8925-A6AC7EB2655C}" srcOrd="0" destOrd="0" parTransId="{70D3A8C8-122A-47EB-BCB1-B7179908F9CB}" sibTransId="{2787C3F3-7FD8-4085-9D3B-B91312DC05CC}"/>
    <dgm:cxn modelId="{C0939944-DAE2-4428-A83D-823696D475B9}" srcId="{03364FC7-097A-454F-A8A4-EA4B7DB836F6}" destId="{F51E6825-22F6-4CF0-A2EB-F5B5C5C4D094}" srcOrd="1" destOrd="0" parTransId="{3915A210-C2C7-44D4-9714-4CEFEB3E045D}" sibTransId="{A74F472C-7859-426D-ACA8-8198721459F2}"/>
    <dgm:cxn modelId="{72AA5C69-09BD-4FD3-8BCD-C79BC5A554F4}" type="presOf" srcId="{F51E6825-22F6-4CF0-A2EB-F5B5C5C4D094}" destId="{12B60EE4-C68D-4FDA-868D-DD382D523EC8}" srcOrd="0" destOrd="0" presId="urn:microsoft.com/office/officeart/2005/8/layout/default"/>
    <dgm:cxn modelId="{BEEF804B-76D1-4022-B4F9-301F96C7B962}" type="presOf" srcId="{03364FC7-097A-454F-A8A4-EA4B7DB836F6}" destId="{8CB85BC7-D729-4119-AEB3-26BF3F03CF4D}" srcOrd="0" destOrd="0" presId="urn:microsoft.com/office/officeart/2005/8/layout/default"/>
    <dgm:cxn modelId="{ED01F676-48F1-4656-8371-38BED4B4036F}" type="presOf" srcId="{318638D0-5B2E-4087-9A50-869DC976C06F}" destId="{E5E221BB-ED6A-4B62-B0AB-729040EAEB8F}" srcOrd="0" destOrd="0" presId="urn:microsoft.com/office/officeart/2005/8/layout/default"/>
    <dgm:cxn modelId="{3992B79A-1CA9-40DA-9534-21BDDFC8879C}" type="presOf" srcId="{0050ACC6-D235-4174-A6EB-5D012DE2A913}" destId="{D3B20699-D6A1-4028-99A3-A7059551D2DF}" srcOrd="0" destOrd="0" presId="urn:microsoft.com/office/officeart/2005/8/layout/default"/>
    <dgm:cxn modelId="{602962C4-87BF-4DCA-A074-6D9672AA755F}" srcId="{03364FC7-097A-454F-A8A4-EA4B7DB836F6}" destId="{0050ACC6-D235-4174-A6EB-5D012DE2A913}" srcOrd="2" destOrd="0" parTransId="{9134D3C0-5915-427F-89F8-3EDEFE128839}" sibTransId="{EA9840EC-8079-49F3-AC0A-F002B9847856}"/>
    <dgm:cxn modelId="{3DDC07CB-C330-490C-AA99-A1337634F26E}" type="presOf" srcId="{8E2937CA-1FA2-4E57-875E-82B5A827601B}" destId="{E414D455-7969-4421-8434-1D70E4D9DCC9}" srcOrd="0" destOrd="0" presId="urn:microsoft.com/office/officeart/2005/8/layout/default"/>
    <dgm:cxn modelId="{AAAA45F5-AE38-411B-AB94-B4111E888A85}" type="presOf" srcId="{8E646BC7-9FC4-471C-8925-A6AC7EB2655C}" destId="{0F1A9ACA-C2CF-467C-AC32-CD87B3199A1E}" srcOrd="0" destOrd="0" presId="urn:microsoft.com/office/officeart/2005/8/layout/default"/>
    <dgm:cxn modelId="{85FF1AD2-B6E1-432E-8A75-78149D9431F6}" type="presParOf" srcId="{8CB85BC7-D729-4119-AEB3-26BF3F03CF4D}" destId="{0F1A9ACA-C2CF-467C-AC32-CD87B3199A1E}" srcOrd="0" destOrd="0" presId="urn:microsoft.com/office/officeart/2005/8/layout/default"/>
    <dgm:cxn modelId="{0B84CBEE-78B2-4BA2-A626-16C0DBF23015}" type="presParOf" srcId="{8CB85BC7-D729-4119-AEB3-26BF3F03CF4D}" destId="{492E7D00-8D4D-4315-8CFA-8612287D9A12}" srcOrd="1" destOrd="0" presId="urn:microsoft.com/office/officeart/2005/8/layout/default"/>
    <dgm:cxn modelId="{C7A4755E-BD69-4CAB-AD18-CD8606501694}" type="presParOf" srcId="{8CB85BC7-D729-4119-AEB3-26BF3F03CF4D}" destId="{12B60EE4-C68D-4FDA-868D-DD382D523EC8}" srcOrd="2" destOrd="0" presId="urn:microsoft.com/office/officeart/2005/8/layout/default"/>
    <dgm:cxn modelId="{B522641B-2A79-43CF-9F2E-257F4688C141}" type="presParOf" srcId="{8CB85BC7-D729-4119-AEB3-26BF3F03CF4D}" destId="{AFCA757C-7916-4CB4-8994-57457C29EB21}" srcOrd="3" destOrd="0" presId="urn:microsoft.com/office/officeart/2005/8/layout/default"/>
    <dgm:cxn modelId="{D9374D31-8639-44C2-B720-456194984427}" type="presParOf" srcId="{8CB85BC7-D729-4119-AEB3-26BF3F03CF4D}" destId="{D3B20699-D6A1-4028-99A3-A7059551D2DF}" srcOrd="4" destOrd="0" presId="urn:microsoft.com/office/officeart/2005/8/layout/default"/>
    <dgm:cxn modelId="{3B2C46AB-3AA7-499B-A649-66CEE9EC4E93}" type="presParOf" srcId="{8CB85BC7-D729-4119-AEB3-26BF3F03CF4D}" destId="{0B422731-30DA-448D-99AF-9B0BBD3E0C79}" srcOrd="5" destOrd="0" presId="urn:microsoft.com/office/officeart/2005/8/layout/default"/>
    <dgm:cxn modelId="{A5C017AE-CD28-42EE-A3DA-B6001D3F4830}" type="presParOf" srcId="{8CB85BC7-D729-4119-AEB3-26BF3F03CF4D}" destId="{E5E221BB-ED6A-4B62-B0AB-729040EAEB8F}" srcOrd="6" destOrd="0" presId="urn:microsoft.com/office/officeart/2005/8/layout/default"/>
    <dgm:cxn modelId="{32612046-E1B7-4526-93FE-9795947B673D}" type="presParOf" srcId="{8CB85BC7-D729-4119-AEB3-26BF3F03CF4D}" destId="{24226F27-1C64-4108-B18C-1B57B2D8CE85}" srcOrd="7" destOrd="0" presId="urn:microsoft.com/office/officeart/2005/8/layout/default"/>
    <dgm:cxn modelId="{3C541761-4F70-4713-A039-6C12DC91A6BA}" type="presParOf" srcId="{8CB85BC7-D729-4119-AEB3-26BF3F03CF4D}" destId="{E414D455-7969-4421-8434-1D70E4D9DCC9}"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4DA4F2-C243-467E-A325-8D5A37749218}">
      <dsp:nvSpPr>
        <dsp:cNvPr id="0" name=""/>
        <dsp:cNvSpPr/>
      </dsp:nvSpPr>
      <dsp:spPr>
        <a:xfrm rot="10800000">
          <a:off x="2084571" y="1555"/>
          <a:ext cx="6619641" cy="1424740"/>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28271" tIns="91440" rIns="170688" bIns="91440" numCol="1" spcCol="1270" anchor="ctr" anchorCtr="0">
          <a:noAutofit/>
        </a:bodyPr>
        <a:lstStyle/>
        <a:p>
          <a:pPr marL="0" lvl="0" indent="0" algn="ctr" defTabSz="1066800">
            <a:lnSpc>
              <a:spcPct val="90000"/>
            </a:lnSpc>
            <a:spcBef>
              <a:spcPct val="0"/>
            </a:spcBef>
            <a:spcAft>
              <a:spcPct val="35000"/>
            </a:spcAft>
            <a:buNone/>
          </a:pPr>
          <a:r>
            <a:rPr lang="nl-NL" sz="2400" kern="1200"/>
            <a:t>Between ages 1 and 2</a:t>
          </a:r>
        </a:p>
        <a:p>
          <a:pPr marL="0" lvl="0" indent="0" algn="ctr" defTabSz="1066800">
            <a:lnSpc>
              <a:spcPct val="90000"/>
            </a:lnSpc>
            <a:spcBef>
              <a:spcPct val="0"/>
            </a:spcBef>
            <a:spcAft>
              <a:spcPct val="35000"/>
            </a:spcAft>
            <a:buNone/>
          </a:pPr>
          <a:r>
            <a:rPr lang="nl-NL" sz="2400" kern="1200"/>
            <a:t>children are aware of physical differences between boys and girls</a:t>
          </a:r>
        </a:p>
      </dsp:txBody>
      <dsp:txXfrm rot="10800000">
        <a:off x="2440756" y="1555"/>
        <a:ext cx="6263456" cy="1424740"/>
      </dsp:txXfrm>
    </dsp:sp>
    <dsp:sp modelId="{EA2E27A3-B65E-4D60-931C-D9DA5B9C2825}">
      <dsp:nvSpPr>
        <dsp:cNvPr id="0" name=""/>
        <dsp:cNvSpPr/>
      </dsp:nvSpPr>
      <dsp:spPr>
        <a:xfrm>
          <a:off x="1311168" y="2268"/>
          <a:ext cx="1424740" cy="1424740"/>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18000" r="-1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56E2067-1149-463F-ABAD-38715B171B48}">
      <dsp:nvSpPr>
        <dsp:cNvPr id="0" name=""/>
        <dsp:cNvSpPr/>
      </dsp:nvSpPr>
      <dsp:spPr>
        <a:xfrm rot="10800000">
          <a:off x="2023538" y="1852304"/>
          <a:ext cx="6619641" cy="1424740"/>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28271" tIns="91440" rIns="170688" bIns="91440" numCol="1" spcCol="1270" anchor="ctr" anchorCtr="0">
          <a:noAutofit/>
        </a:bodyPr>
        <a:lstStyle/>
        <a:p>
          <a:pPr marL="0" lvl="0" indent="0" algn="ctr" defTabSz="1066800">
            <a:lnSpc>
              <a:spcPct val="90000"/>
            </a:lnSpc>
            <a:spcBef>
              <a:spcPct val="0"/>
            </a:spcBef>
            <a:spcAft>
              <a:spcPct val="35000"/>
            </a:spcAft>
            <a:buNone/>
          </a:pPr>
          <a:r>
            <a:rPr lang="nl-NL" sz="2400" kern="1200"/>
            <a:t>At 3 years old develop sense of gender identity and label themselves as girls and boys</a:t>
          </a:r>
        </a:p>
      </dsp:txBody>
      <dsp:txXfrm rot="10800000">
        <a:off x="2379723" y="1852304"/>
        <a:ext cx="6263456" cy="1424740"/>
      </dsp:txXfrm>
    </dsp:sp>
    <dsp:sp modelId="{167B7C53-3082-403D-ADBA-7199FC9AE98A}">
      <dsp:nvSpPr>
        <dsp:cNvPr id="0" name=""/>
        <dsp:cNvSpPr/>
      </dsp:nvSpPr>
      <dsp:spPr>
        <a:xfrm>
          <a:off x="1311168" y="1852304"/>
          <a:ext cx="1424740" cy="1424740"/>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C400CB2-643D-4D09-A4A2-6C5C85138BDA}">
      <dsp:nvSpPr>
        <dsp:cNvPr id="0" name=""/>
        <dsp:cNvSpPr/>
      </dsp:nvSpPr>
      <dsp:spPr>
        <a:xfrm rot="10800000">
          <a:off x="2023538" y="3702340"/>
          <a:ext cx="6619641" cy="1424740"/>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28271" tIns="91440" rIns="170688" bIns="91440" numCol="1" spcCol="1270" anchor="ctr" anchorCtr="0">
          <a:noAutofit/>
        </a:bodyPr>
        <a:lstStyle/>
        <a:p>
          <a:pPr marL="0" lvl="0" indent="0" algn="ctr" defTabSz="1066800">
            <a:lnSpc>
              <a:spcPct val="90000"/>
            </a:lnSpc>
            <a:spcBef>
              <a:spcPct val="0"/>
            </a:spcBef>
            <a:spcAft>
              <a:spcPct val="35000"/>
            </a:spcAft>
            <a:buNone/>
          </a:pPr>
          <a:r>
            <a:rPr lang="nl-NL" sz="2400" kern="1200" dirty="0" err="1"/>
            <a:t>By</a:t>
          </a:r>
          <a:r>
            <a:rPr lang="nl-NL" sz="2400" kern="1200" dirty="0"/>
            <a:t> </a:t>
          </a:r>
          <a:r>
            <a:rPr lang="nl-NL" sz="2400" kern="1200" dirty="0" err="1"/>
            <a:t>age</a:t>
          </a:r>
          <a:r>
            <a:rPr lang="nl-NL" sz="2400" kern="1200" dirty="0"/>
            <a:t> of 5 </a:t>
          </a:r>
        </a:p>
        <a:p>
          <a:pPr marL="0" lvl="0" indent="0" algn="ctr" defTabSz="1066800">
            <a:lnSpc>
              <a:spcPct val="90000"/>
            </a:lnSpc>
            <a:spcBef>
              <a:spcPct val="0"/>
            </a:spcBef>
            <a:spcAft>
              <a:spcPct val="35000"/>
            </a:spcAft>
            <a:buNone/>
          </a:pPr>
          <a:r>
            <a:rPr lang="nl-NL" sz="2400" kern="1200" dirty="0" err="1"/>
            <a:t>Children</a:t>
          </a:r>
          <a:r>
            <a:rPr lang="nl-NL" sz="2400" kern="1200" dirty="0"/>
            <a:t> </a:t>
          </a:r>
          <a:r>
            <a:rPr lang="nl-NL" sz="2400" kern="1200" dirty="0" err="1"/>
            <a:t>develop</a:t>
          </a:r>
          <a:r>
            <a:rPr lang="nl-NL" sz="2400" kern="1200" dirty="0"/>
            <a:t> a sense of gender </a:t>
          </a:r>
          <a:r>
            <a:rPr lang="nl-NL" sz="2400" kern="1200" dirty="0" err="1"/>
            <a:t>stability</a:t>
          </a:r>
          <a:endParaRPr lang="nl-NL" sz="2400" kern="1200" dirty="0"/>
        </a:p>
      </dsp:txBody>
      <dsp:txXfrm rot="10800000">
        <a:off x="2379723" y="3702340"/>
        <a:ext cx="6263456" cy="1424740"/>
      </dsp:txXfrm>
    </dsp:sp>
    <dsp:sp modelId="{1E2B3E3E-9BEC-4A46-8C3A-FBF5832CBD18}">
      <dsp:nvSpPr>
        <dsp:cNvPr id="0" name=""/>
        <dsp:cNvSpPr/>
      </dsp:nvSpPr>
      <dsp:spPr>
        <a:xfrm>
          <a:off x="1311168" y="3702340"/>
          <a:ext cx="1424740" cy="1424740"/>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1A9ACA-C2CF-467C-AC32-CD87B3199A1E}">
      <dsp:nvSpPr>
        <dsp:cNvPr id="0" name=""/>
        <dsp:cNvSpPr/>
      </dsp:nvSpPr>
      <dsp:spPr>
        <a:xfrm>
          <a:off x="641528" y="1148"/>
          <a:ext cx="3546027" cy="2909791"/>
        </a:xfrm>
        <a:prstGeom prst="rect">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Parents/family</a:t>
          </a:r>
        </a:p>
      </dsp:txBody>
      <dsp:txXfrm>
        <a:off x="641528" y="1148"/>
        <a:ext cx="3546027" cy="2909791"/>
      </dsp:txXfrm>
    </dsp:sp>
    <dsp:sp modelId="{12B60EE4-C68D-4FDA-868D-DD382D523EC8}">
      <dsp:nvSpPr>
        <dsp:cNvPr id="0" name=""/>
        <dsp:cNvSpPr/>
      </dsp:nvSpPr>
      <dsp:spPr>
        <a:xfrm>
          <a:off x="112066" y="3387558"/>
          <a:ext cx="1701303" cy="1020782"/>
        </a:xfrm>
        <a:prstGeom prst="rect">
          <a:avLst/>
        </a:prstGeom>
        <a:solidFill>
          <a:schemeClr val="accent1">
            <a:shade val="80000"/>
            <a:hueOff val="87321"/>
            <a:satOff val="-1564"/>
            <a:lumOff val="664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Peers</a:t>
          </a:r>
        </a:p>
      </dsp:txBody>
      <dsp:txXfrm>
        <a:off x="112066" y="3387558"/>
        <a:ext cx="1701303" cy="1020782"/>
      </dsp:txXfrm>
    </dsp:sp>
    <dsp:sp modelId="{D3B20699-D6A1-4028-99A3-A7059551D2DF}">
      <dsp:nvSpPr>
        <dsp:cNvPr id="0" name=""/>
        <dsp:cNvSpPr/>
      </dsp:nvSpPr>
      <dsp:spPr>
        <a:xfrm>
          <a:off x="4724394" y="617667"/>
          <a:ext cx="1701303" cy="2375605"/>
        </a:xfrm>
        <a:prstGeom prst="rect">
          <a:avLst/>
        </a:prstGeom>
        <a:solidFill>
          <a:schemeClr val="accent1">
            <a:shade val="80000"/>
            <a:hueOff val="174641"/>
            <a:satOff val="-3128"/>
            <a:lumOff val="1329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Professionals</a:t>
          </a:r>
        </a:p>
      </dsp:txBody>
      <dsp:txXfrm>
        <a:off x="4724394" y="617667"/>
        <a:ext cx="1701303" cy="2375605"/>
      </dsp:txXfrm>
    </dsp:sp>
    <dsp:sp modelId="{E5E221BB-ED6A-4B62-B0AB-729040EAEB8F}">
      <dsp:nvSpPr>
        <dsp:cNvPr id="0" name=""/>
        <dsp:cNvSpPr/>
      </dsp:nvSpPr>
      <dsp:spPr>
        <a:xfrm>
          <a:off x="5105564" y="3761998"/>
          <a:ext cx="1594955" cy="1027509"/>
        </a:xfrm>
        <a:prstGeom prst="rect">
          <a:avLst/>
        </a:prstGeom>
        <a:solidFill>
          <a:schemeClr val="accent1">
            <a:shade val="80000"/>
            <a:hueOff val="261962"/>
            <a:satOff val="-4692"/>
            <a:lumOff val="1993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Media</a:t>
          </a:r>
        </a:p>
      </dsp:txBody>
      <dsp:txXfrm>
        <a:off x="5105564" y="3761998"/>
        <a:ext cx="1594955" cy="1027509"/>
      </dsp:txXfrm>
    </dsp:sp>
    <dsp:sp modelId="{E414D455-7969-4421-8434-1D70E4D9DCC9}">
      <dsp:nvSpPr>
        <dsp:cNvPr id="0" name=""/>
        <dsp:cNvSpPr/>
      </dsp:nvSpPr>
      <dsp:spPr>
        <a:xfrm>
          <a:off x="2008399" y="3797593"/>
          <a:ext cx="2146194" cy="1262432"/>
        </a:xfrm>
        <a:prstGeom prst="rect">
          <a:avLst/>
        </a:prstGeom>
        <a:solidFill>
          <a:schemeClr val="accent1">
            <a:shade val="80000"/>
            <a:hueOff val="349283"/>
            <a:satOff val="-6256"/>
            <a:lumOff val="2658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Early Childhood Education and Care settings</a:t>
          </a:r>
        </a:p>
      </dsp:txBody>
      <dsp:txXfrm>
        <a:off x="2008399" y="3797593"/>
        <a:ext cx="2146194" cy="1262432"/>
      </dsp:txXfrm>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A73B17D-1797-438E-9A21-2F22BA445439}" type="datetimeFigureOut">
              <a:rPr lang="en-US" smtClean="0"/>
              <a:t>2/7/2023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DE7B3B-AF46-4A17-B335-0C0AC3682036}" type="slidenum">
              <a:rPr lang="en-US" smtClean="0"/>
              <a:t>‹#›</a:t>
            </a:fld>
            <a:endParaRPr lang="en-US"/>
          </a:p>
        </p:txBody>
      </p:sp>
    </p:spTree>
    <p:extLst>
      <p:ext uri="{BB962C8B-B14F-4D97-AF65-F5344CB8AC3E}">
        <p14:creationId xmlns:p14="http://schemas.microsoft.com/office/powerpoint/2010/main" val="17455276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BF1FD6-F614-CA5D-81FA-135D7A6E699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7F06E5D-5313-BF15-7CED-4177BB8209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6F08D95-44CE-0376-5673-D20DDB897ECB}"/>
              </a:ext>
            </a:extLst>
          </p:cNvPr>
          <p:cNvSpPr>
            <a:spLocks noGrp="1"/>
          </p:cNvSpPr>
          <p:nvPr>
            <p:ph type="dt" sz="half" idx="10"/>
          </p:nvPr>
        </p:nvSpPr>
        <p:spPr/>
        <p:txBody>
          <a:bodyPr/>
          <a:lstStyle/>
          <a:p>
            <a:fld id="{17E616DD-A064-4724-A0F1-E7F4BEDBD2E2}" type="datetimeFigureOut">
              <a:rPr lang="en-US" smtClean="0"/>
              <a:t>2/7/2023</a:t>
            </a:fld>
            <a:endParaRPr lang="en-US"/>
          </a:p>
        </p:txBody>
      </p:sp>
      <p:sp>
        <p:nvSpPr>
          <p:cNvPr id="5" name="Footer Placeholder 4">
            <a:extLst>
              <a:ext uri="{FF2B5EF4-FFF2-40B4-BE49-F238E27FC236}">
                <a16:creationId xmlns:a16="http://schemas.microsoft.com/office/drawing/2014/main" id="{42BEAA07-6351-3794-3815-2C3E3D9609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FCBAC3-5018-A33D-CFB7-A301F8A1A74A}"/>
              </a:ext>
            </a:extLst>
          </p:cNvPr>
          <p:cNvSpPr>
            <a:spLocks noGrp="1"/>
          </p:cNvSpPr>
          <p:nvPr>
            <p:ph type="sldNum" sz="quarter" idx="12"/>
          </p:nvPr>
        </p:nvSpPr>
        <p:spPr/>
        <p:txBody>
          <a:bodyPr/>
          <a:lstStyle/>
          <a:p>
            <a:fld id="{93B6421A-7F90-4BAF-8920-D220121F48A4}" type="slidenum">
              <a:rPr lang="en-US" smtClean="0"/>
              <a:t>‹#›</a:t>
            </a:fld>
            <a:endParaRPr lang="en-US"/>
          </a:p>
        </p:txBody>
      </p:sp>
    </p:spTree>
    <p:extLst>
      <p:ext uri="{BB962C8B-B14F-4D97-AF65-F5344CB8AC3E}">
        <p14:creationId xmlns:p14="http://schemas.microsoft.com/office/powerpoint/2010/main" val="32064553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B21C96-B82B-5C66-F187-5E8D6F7932D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CA98F88-3C03-5ED0-0502-1FE53C62DAF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C3C92E0-47F3-D0BA-3ECC-135DADEE96E6}"/>
              </a:ext>
            </a:extLst>
          </p:cNvPr>
          <p:cNvSpPr>
            <a:spLocks noGrp="1"/>
          </p:cNvSpPr>
          <p:nvPr>
            <p:ph type="dt" sz="half" idx="10"/>
          </p:nvPr>
        </p:nvSpPr>
        <p:spPr/>
        <p:txBody>
          <a:bodyPr/>
          <a:lstStyle/>
          <a:p>
            <a:fld id="{17E616DD-A064-4724-A0F1-E7F4BEDBD2E2}" type="datetimeFigureOut">
              <a:rPr lang="en-US" smtClean="0"/>
              <a:t>2/7/2023</a:t>
            </a:fld>
            <a:endParaRPr lang="en-US"/>
          </a:p>
        </p:txBody>
      </p:sp>
      <p:sp>
        <p:nvSpPr>
          <p:cNvPr id="5" name="Footer Placeholder 4">
            <a:extLst>
              <a:ext uri="{FF2B5EF4-FFF2-40B4-BE49-F238E27FC236}">
                <a16:creationId xmlns:a16="http://schemas.microsoft.com/office/drawing/2014/main" id="{00E66BCE-3198-CBB4-39AF-172C0249DFC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E2D48F-560C-4131-3661-DC1611F06855}"/>
              </a:ext>
            </a:extLst>
          </p:cNvPr>
          <p:cNvSpPr>
            <a:spLocks noGrp="1"/>
          </p:cNvSpPr>
          <p:nvPr>
            <p:ph type="sldNum" sz="quarter" idx="12"/>
          </p:nvPr>
        </p:nvSpPr>
        <p:spPr/>
        <p:txBody>
          <a:bodyPr/>
          <a:lstStyle/>
          <a:p>
            <a:fld id="{93B6421A-7F90-4BAF-8920-D220121F48A4}" type="slidenum">
              <a:rPr lang="en-US" smtClean="0"/>
              <a:t>‹#›</a:t>
            </a:fld>
            <a:endParaRPr lang="en-US"/>
          </a:p>
        </p:txBody>
      </p:sp>
    </p:spTree>
    <p:extLst>
      <p:ext uri="{BB962C8B-B14F-4D97-AF65-F5344CB8AC3E}">
        <p14:creationId xmlns:p14="http://schemas.microsoft.com/office/powerpoint/2010/main" val="382213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1A3C8BD-F06B-5101-F0B1-E3277CBA3B7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99B6BE2-36A5-6BDB-6B65-D35EECEF143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47A133D-C2B1-E497-DCF4-7B7DB268729E}"/>
              </a:ext>
            </a:extLst>
          </p:cNvPr>
          <p:cNvSpPr>
            <a:spLocks noGrp="1"/>
          </p:cNvSpPr>
          <p:nvPr>
            <p:ph type="dt" sz="half" idx="10"/>
          </p:nvPr>
        </p:nvSpPr>
        <p:spPr/>
        <p:txBody>
          <a:bodyPr/>
          <a:lstStyle/>
          <a:p>
            <a:fld id="{17E616DD-A064-4724-A0F1-E7F4BEDBD2E2}" type="datetimeFigureOut">
              <a:rPr lang="en-US" smtClean="0"/>
              <a:t>2/7/2023</a:t>
            </a:fld>
            <a:endParaRPr lang="en-US"/>
          </a:p>
        </p:txBody>
      </p:sp>
      <p:sp>
        <p:nvSpPr>
          <p:cNvPr id="5" name="Footer Placeholder 4">
            <a:extLst>
              <a:ext uri="{FF2B5EF4-FFF2-40B4-BE49-F238E27FC236}">
                <a16:creationId xmlns:a16="http://schemas.microsoft.com/office/drawing/2014/main" id="{344755C3-9A08-0B6C-4E61-95E05358B3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9C1423-8ABF-F33A-AC5F-D8C85A507EFA}"/>
              </a:ext>
            </a:extLst>
          </p:cNvPr>
          <p:cNvSpPr>
            <a:spLocks noGrp="1"/>
          </p:cNvSpPr>
          <p:nvPr>
            <p:ph type="sldNum" sz="quarter" idx="12"/>
          </p:nvPr>
        </p:nvSpPr>
        <p:spPr/>
        <p:txBody>
          <a:bodyPr/>
          <a:lstStyle/>
          <a:p>
            <a:fld id="{93B6421A-7F90-4BAF-8920-D220121F48A4}" type="slidenum">
              <a:rPr lang="en-US" smtClean="0"/>
              <a:t>‹#›</a:t>
            </a:fld>
            <a:endParaRPr lang="en-US"/>
          </a:p>
        </p:txBody>
      </p:sp>
    </p:spTree>
    <p:extLst>
      <p:ext uri="{BB962C8B-B14F-4D97-AF65-F5344CB8AC3E}">
        <p14:creationId xmlns:p14="http://schemas.microsoft.com/office/powerpoint/2010/main" val="4275484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CFB65C-9DF0-E07D-D474-BEDFE89EECA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39925A3-B6A8-9F07-28D7-3601647D333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AEF71C-D999-A49A-0EC3-6EB0AB72AA73}"/>
              </a:ext>
            </a:extLst>
          </p:cNvPr>
          <p:cNvSpPr>
            <a:spLocks noGrp="1"/>
          </p:cNvSpPr>
          <p:nvPr>
            <p:ph type="dt" sz="half" idx="10"/>
          </p:nvPr>
        </p:nvSpPr>
        <p:spPr/>
        <p:txBody>
          <a:bodyPr/>
          <a:lstStyle/>
          <a:p>
            <a:fld id="{17E616DD-A064-4724-A0F1-E7F4BEDBD2E2}" type="datetimeFigureOut">
              <a:rPr lang="en-US" smtClean="0"/>
              <a:t>2/7/2023</a:t>
            </a:fld>
            <a:endParaRPr lang="en-US"/>
          </a:p>
        </p:txBody>
      </p:sp>
      <p:sp>
        <p:nvSpPr>
          <p:cNvPr id="5" name="Footer Placeholder 4">
            <a:extLst>
              <a:ext uri="{FF2B5EF4-FFF2-40B4-BE49-F238E27FC236}">
                <a16:creationId xmlns:a16="http://schemas.microsoft.com/office/drawing/2014/main" id="{EBD32255-3A6C-E56A-FC12-67B6338BBCB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83BC65-5E27-E4FA-4081-A01AE5CFD879}"/>
              </a:ext>
            </a:extLst>
          </p:cNvPr>
          <p:cNvSpPr>
            <a:spLocks noGrp="1"/>
          </p:cNvSpPr>
          <p:nvPr>
            <p:ph type="sldNum" sz="quarter" idx="12"/>
          </p:nvPr>
        </p:nvSpPr>
        <p:spPr/>
        <p:txBody>
          <a:bodyPr/>
          <a:lstStyle/>
          <a:p>
            <a:fld id="{93B6421A-7F90-4BAF-8920-D220121F48A4}" type="slidenum">
              <a:rPr lang="en-US" smtClean="0"/>
              <a:t>‹#›</a:t>
            </a:fld>
            <a:endParaRPr lang="en-US"/>
          </a:p>
        </p:txBody>
      </p:sp>
    </p:spTree>
    <p:extLst>
      <p:ext uri="{BB962C8B-B14F-4D97-AF65-F5344CB8AC3E}">
        <p14:creationId xmlns:p14="http://schemas.microsoft.com/office/powerpoint/2010/main" val="35847438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9B8904-875B-1974-E7F4-01438024457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5C87049-5802-42A4-6F3C-CFB9E011BF9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164418D-A9B6-CEBD-0D40-D02F39658D2F}"/>
              </a:ext>
            </a:extLst>
          </p:cNvPr>
          <p:cNvSpPr>
            <a:spLocks noGrp="1"/>
          </p:cNvSpPr>
          <p:nvPr>
            <p:ph type="dt" sz="half" idx="10"/>
          </p:nvPr>
        </p:nvSpPr>
        <p:spPr/>
        <p:txBody>
          <a:bodyPr/>
          <a:lstStyle/>
          <a:p>
            <a:fld id="{17E616DD-A064-4724-A0F1-E7F4BEDBD2E2}" type="datetimeFigureOut">
              <a:rPr lang="en-US" smtClean="0"/>
              <a:t>2/7/2023</a:t>
            </a:fld>
            <a:endParaRPr lang="en-US"/>
          </a:p>
        </p:txBody>
      </p:sp>
      <p:sp>
        <p:nvSpPr>
          <p:cNvPr id="5" name="Footer Placeholder 4">
            <a:extLst>
              <a:ext uri="{FF2B5EF4-FFF2-40B4-BE49-F238E27FC236}">
                <a16:creationId xmlns:a16="http://schemas.microsoft.com/office/drawing/2014/main" id="{190B8552-C74D-56B5-3738-09491A45F97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8F278C1-2D62-C619-2F50-84C037D1D983}"/>
              </a:ext>
            </a:extLst>
          </p:cNvPr>
          <p:cNvSpPr>
            <a:spLocks noGrp="1"/>
          </p:cNvSpPr>
          <p:nvPr>
            <p:ph type="sldNum" sz="quarter" idx="12"/>
          </p:nvPr>
        </p:nvSpPr>
        <p:spPr/>
        <p:txBody>
          <a:bodyPr/>
          <a:lstStyle/>
          <a:p>
            <a:fld id="{93B6421A-7F90-4BAF-8920-D220121F48A4}" type="slidenum">
              <a:rPr lang="en-US" smtClean="0"/>
              <a:t>‹#›</a:t>
            </a:fld>
            <a:endParaRPr lang="en-US"/>
          </a:p>
        </p:txBody>
      </p:sp>
    </p:spTree>
    <p:extLst>
      <p:ext uri="{BB962C8B-B14F-4D97-AF65-F5344CB8AC3E}">
        <p14:creationId xmlns:p14="http://schemas.microsoft.com/office/powerpoint/2010/main" val="3325901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1A521C-D5E6-2F0D-7C9B-D0E1F9A2A43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7D3090D-0345-1326-470E-E2629A28B62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F8F69C4-13F2-BCAC-B692-96AEDBD27C0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E5F5CEC-A447-DF16-B649-B47158E59A59}"/>
              </a:ext>
            </a:extLst>
          </p:cNvPr>
          <p:cNvSpPr>
            <a:spLocks noGrp="1"/>
          </p:cNvSpPr>
          <p:nvPr>
            <p:ph type="dt" sz="half" idx="10"/>
          </p:nvPr>
        </p:nvSpPr>
        <p:spPr/>
        <p:txBody>
          <a:bodyPr/>
          <a:lstStyle/>
          <a:p>
            <a:fld id="{17E616DD-A064-4724-A0F1-E7F4BEDBD2E2}" type="datetimeFigureOut">
              <a:rPr lang="en-US" smtClean="0"/>
              <a:t>2/7/2023</a:t>
            </a:fld>
            <a:endParaRPr lang="en-US"/>
          </a:p>
        </p:txBody>
      </p:sp>
      <p:sp>
        <p:nvSpPr>
          <p:cNvPr id="6" name="Footer Placeholder 5">
            <a:extLst>
              <a:ext uri="{FF2B5EF4-FFF2-40B4-BE49-F238E27FC236}">
                <a16:creationId xmlns:a16="http://schemas.microsoft.com/office/drawing/2014/main" id="{AE369402-C022-6C98-40D5-58E7BD8F0FC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77ACCE-E256-AB20-80DD-D13AC238CDE6}"/>
              </a:ext>
            </a:extLst>
          </p:cNvPr>
          <p:cNvSpPr>
            <a:spLocks noGrp="1"/>
          </p:cNvSpPr>
          <p:nvPr>
            <p:ph type="sldNum" sz="quarter" idx="12"/>
          </p:nvPr>
        </p:nvSpPr>
        <p:spPr/>
        <p:txBody>
          <a:bodyPr/>
          <a:lstStyle/>
          <a:p>
            <a:fld id="{93B6421A-7F90-4BAF-8920-D220121F48A4}" type="slidenum">
              <a:rPr lang="en-US" smtClean="0"/>
              <a:t>‹#›</a:t>
            </a:fld>
            <a:endParaRPr lang="en-US"/>
          </a:p>
        </p:txBody>
      </p:sp>
    </p:spTree>
    <p:extLst>
      <p:ext uri="{BB962C8B-B14F-4D97-AF65-F5344CB8AC3E}">
        <p14:creationId xmlns:p14="http://schemas.microsoft.com/office/powerpoint/2010/main" val="39894929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B154D0-589E-CD7E-799C-F603E18F6AE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791C847-A24B-12B2-F092-20C835C3ADA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A703015-018E-1AA0-5DD5-DF12F091A42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B722943-E0FC-3CB3-AC10-19171D72693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38EFC89-BC47-6FC0-D5CF-2EC52D89E78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CF0389B-F68E-0D93-9FFF-9B6A713C9E28}"/>
              </a:ext>
            </a:extLst>
          </p:cNvPr>
          <p:cNvSpPr>
            <a:spLocks noGrp="1"/>
          </p:cNvSpPr>
          <p:nvPr>
            <p:ph type="dt" sz="half" idx="10"/>
          </p:nvPr>
        </p:nvSpPr>
        <p:spPr/>
        <p:txBody>
          <a:bodyPr/>
          <a:lstStyle/>
          <a:p>
            <a:fld id="{17E616DD-A064-4724-A0F1-E7F4BEDBD2E2}" type="datetimeFigureOut">
              <a:rPr lang="en-US" smtClean="0"/>
              <a:t>2/7/2023</a:t>
            </a:fld>
            <a:endParaRPr lang="en-US"/>
          </a:p>
        </p:txBody>
      </p:sp>
      <p:sp>
        <p:nvSpPr>
          <p:cNvPr id="8" name="Footer Placeholder 7">
            <a:extLst>
              <a:ext uri="{FF2B5EF4-FFF2-40B4-BE49-F238E27FC236}">
                <a16:creationId xmlns:a16="http://schemas.microsoft.com/office/drawing/2014/main" id="{6B775E2B-A77B-68FD-8E6C-13F7BC4A55B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6D0F0D5-0BFA-F647-2775-0758B099B3D2}"/>
              </a:ext>
            </a:extLst>
          </p:cNvPr>
          <p:cNvSpPr>
            <a:spLocks noGrp="1"/>
          </p:cNvSpPr>
          <p:nvPr>
            <p:ph type="sldNum" sz="quarter" idx="12"/>
          </p:nvPr>
        </p:nvSpPr>
        <p:spPr/>
        <p:txBody>
          <a:bodyPr/>
          <a:lstStyle/>
          <a:p>
            <a:fld id="{93B6421A-7F90-4BAF-8920-D220121F48A4}" type="slidenum">
              <a:rPr lang="en-US" smtClean="0"/>
              <a:t>‹#›</a:t>
            </a:fld>
            <a:endParaRPr lang="en-US"/>
          </a:p>
        </p:txBody>
      </p:sp>
    </p:spTree>
    <p:extLst>
      <p:ext uri="{BB962C8B-B14F-4D97-AF65-F5344CB8AC3E}">
        <p14:creationId xmlns:p14="http://schemas.microsoft.com/office/powerpoint/2010/main" val="2334554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2AAC29-9BCA-A81A-D59B-575F780804D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CC276C0-9550-C028-90F8-C33C9C258F73}"/>
              </a:ext>
            </a:extLst>
          </p:cNvPr>
          <p:cNvSpPr>
            <a:spLocks noGrp="1"/>
          </p:cNvSpPr>
          <p:nvPr>
            <p:ph type="dt" sz="half" idx="10"/>
          </p:nvPr>
        </p:nvSpPr>
        <p:spPr/>
        <p:txBody>
          <a:bodyPr/>
          <a:lstStyle/>
          <a:p>
            <a:fld id="{17E616DD-A064-4724-A0F1-E7F4BEDBD2E2}" type="datetimeFigureOut">
              <a:rPr lang="en-US" smtClean="0"/>
              <a:t>2/7/2023</a:t>
            </a:fld>
            <a:endParaRPr lang="en-US"/>
          </a:p>
        </p:txBody>
      </p:sp>
      <p:sp>
        <p:nvSpPr>
          <p:cNvPr id="4" name="Footer Placeholder 3">
            <a:extLst>
              <a:ext uri="{FF2B5EF4-FFF2-40B4-BE49-F238E27FC236}">
                <a16:creationId xmlns:a16="http://schemas.microsoft.com/office/drawing/2014/main" id="{B7E7BB72-7EE9-AC53-90B6-A17A7AE93AA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5FB6FAE-A371-7238-1A50-E9A7D50E9F88}"/>
              </a:ext>
            </a:extLst>
          </p:cNvPr>
          <p:cNvSpPr>
            <a:spLocks noGrp="1"/>
          </p:cNvSpPr>
          <p:nvPr>
            <p:ph type="sldNum" sz="quarter" idx="12"/>
          </p:nvPr>
        </p:nvSpPr>
        <p:spPr/>
        <p:txBody>
          <a:bodyPr/>
          <a:lstStyle/>
          <a:p>
            <a:fld id="{93B6421A-7F90-4BAF-8920-D220121F48A4}" type="slidenum">
              <a:rPr lang="en-US" smtClean="0"/>
              <a:t>‹#›</a:t>
            </a:fld>
            <a:endParaRPr lang="en-US"/>
          </a:p>
        </p:txBody>
      </p:sp>
    </p:spTree>
    <p:extLst>
      <p:ext uri="{BB962C8B-B14F-4D97-AF65-F5344CB8AC3E}">
        <p14:creationId xmlns:p14="http://schemas.microsoft.com/office/powerpoint/2010/main" val="425220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DA8FEE7-DCBC-D9B9-1445-F6B20F5CB151}"/>
              </a:ext>
            </a:extLst>
          </p:cNvPr>
          <p:cNvSpPr>
            <a:spLocks noGrp="1"/>
          </p:cNvSpPr>
          <p:nvPr>
            <p:ph type="dt" sz="half" idx="10"/>
          </p:nvPr>
        </p:nvSpPr>
        <p:spPr/>
        <p:txBody>
          <a:bodyPr/>
          <a:lstStyle/>
          <a:p>
            <a:fld id="{17E616DD-A064-4724-A0F1-E7F4BEDBD2E2}" type="datetimeFigureOut">
              <a:rPr lang="en-US" smtClean="0"/>
              <a:t>2/7/2023</a:t>
            </a:fld>
            <a:endParaRPr lang="en-US"/>
          </a:p>
        </p:txBody>
      </p:sp>
      <p:sp>
        <p:nvSpPr>
          <p:cNvPr id="3" name="Footer Placeholder 2">
            <a:extLst>
              <a:ext uri="{FF2B5EF4-FFF2-40B4-BE49-F238E27FC236}">
                <a16:creationId xmlns:a16="http://schemas.microsoft.com/office/drawing/2014/main" id="{CD269A31-F772-5430-F0AF-FCA11ED6FC7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6E74EA3-FEAD-48BA-D327-0F28B8E94AE2}"/>
              </a:ext>
            </a:extLst>
          </p:cNvPr>
          <p:cNvSpPr>
            <a:spLocks noGrp="1"/>
          </p:cNvSpPr>
          <p:nvPr>
            <p:ph type="sldNum" sz="quarter" idx="12"/>
          </p:nvPr>
        </p:nvSpPr>
        <p:spPr/>
        <p:txBody>
          <a:bodyPr/>
          <a:lstStyle/>
          <a:p>
            <a:fld id="{93B6421A-7F90-4BAF-8920-D220121F48A4}" type="slidenum">
              <a:rPr lang="en-US" smtClean="0"/>
              <a:t>‹#›</a:t>
            </a:fld>
            <a:endParaRPr lang="en-US"/>
          </a:p>
        </p:txBody>
      </p:sp>
    </p:spTree>
    <p:extLst>
      <p:ext uri="{BB962C8B-B14F-4D97-AF65-F5344CB8AC3E}">
        <p14:creationId xmlns:p14="http://schemas.microsoft.com/office/powerpoint/2010/main" val="9748263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F46842-79AB-1A2C-C8A2-C0E43397350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48DC6EB-35FB-604B-4710-EBD34BB12AB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3944FCC-32A5-B77D-5147-87B8FB8D0F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52F1B26-7CAB-C80E-4ACC-A891653CBAE8}"/>
              </a:ext>
            </a:extLst>
          </p:cNvPr>
          <p:cNvSpPr>
            <a:spLocks noGrp="1"/>
          </p:cNvSpPr>
          <p:nvPr>
            <p:ph type="dt" sz="half" idx="10"/>
          </p:nvPr>
        </p:nvSpPr>
        <p:spPr/>
        <p:txBody>
          <a:bodyPr/>
          <a:lstStyle/>
          <a:p>
            <a:fld id="{17E616DD-A064-4724-A0F1-E7F4BEDBD2E2}" type="datetimeFigureOut">
              <a:rPr lang="en-US" smtClean="0"/>
              <a:t>2/7/2023</a:t>
            </a:fld>
            <a:endParaRPr lang="en-US"/>
          </a:p>
        </p:txBody>
      </p:sp>
      <p:sp>
        <p:nvSpPr>
          <p:cNvPr id="6" name="Footer Placeholder 5">
            <a:extLst>
              <a:ext uri="{FF2B5EF4-FFF2-40B4-BE49-F238E27FC236}">
                <a16:creationId xmlns:a16="http://schemas.microsoft.com/office/drawing/2014/main" id="{0EA85A8C-F9C4-B817-E755-4610D2ECF8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492E15B-18D7-FFB5-435D-44E4A44EB5ED}"/>
              </a:ext>
            </a:extLst>
          </p:cNvPr>
          <p:cNvSpPr>
            <a:spLocks noGrp="1"/>
          </p:cNvSpPr>
          <p:nvPr>
            <p:ph type="sldNum" sz="quarter" idx="12"/>
          </p:nvPr>
        </p:nvSpPr>
        <p:spPr/>
        <p:txBody>
          <a:bodyPr/>
          <a:lstStyle/>
          <a:p>
            <a:fld id="{93B6421A-7F90-4BAF-8920-D220121F48A4}" type="slidenum">
              <a:rPr lang="en-US" smtClean="0"/>
              <a:t>‹#›</a:t>
            </a:fld>
            <a:endParaRPr lang="en-US"/>
          </a:p>
        </p:txBody>
      </p:sp>
    </p:spTree>
    <p:extLst>
      <p:ext uri="{BB962C8B-B14F-4D97-AF65-F5344CB8AC3E}">
        <p14:creationId xmlns:p14="http://schemas.microsoft.com/office/powerpoint/2010/main" val="1787886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6D351E-2B42-D3C1-8ED1-35B79F9C196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20569E9-759A-187E-45B0-005236425B0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E676B56-6894-2171-B313-59DC642AB1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2B9BFF9-D8F8-5801-A233-9D97F52AA942}"/>
              </a:ext>
            </a:extLst>
          </p:cNvPr>
          <p:cNvSpPr>
            <a:spLocks noGrp="1"/>
          </p:cNvSpPr>
          <p:nvPr>
            <p:ph type="dt" sz="half" idx="10"/>
          </p:nvPr>
        </p:nvSpPr>
        <p:spPr/>
        <p:txBody>
          <a:bodyPr/>
          <a:lstStyle/>
          <a:p>
            <a:fld id="{17E616DD-A064-4724-A0F1-E7F4BEDBD2E2}" type="datetimeFigureOut">
              <a:rPr lang="en-US" smtClean="0"/>
              <a:t>2/7/2023</a:t>
            </a:fld>
            <a:endParaRPr lang="en-US"/>
          </a:p>
        </p:txBody>
      </p:sp>
      <p:sp>
        <p:nvSpPr>
          <p:cNvPr id="6" name="Footer Placeholder 5">
            <a:extLst>
              <a:ext uri="{FF2B5EF4-FFF2-40B4-BE49-F238E27FC236}">
                <a16:creationId xmlns:a16="http://schemas.microsoft.com/office/drawing/2014/main" id="{F0872A24-7F77-7E90-D1F6-7CD3C42B80F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D757730-FE39-36C0-69BB-E0CD5D195DDB}"/>
              </a:ext>
            </a:extLst>
          </p:cNvPr>
          <p:cNvSpPr>
            <a:spLocks noGrp="1"/>
          </p:cNvSpPr>
          <p:nvPr>
            <p:ph type="sldNum" sz="quarter" idx="12"/>
          </p:nvPr>
        </p:nvSpPr>
        <p:spPr/>
        <p:txBody>
          <a:bodyPr/>
          <a:lstStyle/>
          <a:p>
            <a:fld id="{93B6421A-7F90-4BAF-8920-D220121F48A4}" type="slidenum">
              <a:rPr lang="en-US" smtClean="0"/>
              <a:t>‹#›</a:t>
            </a:fld>
            <a:endParaRPr lang="en-US"/>
          </a:p>
        </p:txBody>
      </p:sp>
    </p:spTree>
    <p:extLst>
      <p:ext uri="{BB962C8B-B14F-4D97-AF65-F5344CB8AC3E}">
        <p14:creationId xmlns:p14="http://schemas.microsoft.com/office/powerpoint/2010/main" val="2720210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F80A08-DD6B-1EC4-E3BD-EDBD2986368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D0A7F8F-5EB3-0AC9-E40A-C6E89E8DA9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C2D3B88-1BB1-E9C9-ED51-93E3E87E145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E616DD-A064-4724-A0F1-E7F4BEDBD2E2}" type="datetimeFigureOut">
              <a:rPr lang="en-US" smtClean="0"/>
              <a:t>2/7/2023</a:t>
            </a:fld>
            <a:endParaRPr lang="en-US"/>
          </a:p>
        </p:txBody>
      </p:sp>
      <p:sp>
        <p:nvSpPr>
          <p:cNvPr id="5" name="Footer Placeholder 4">
            <a:extLst>
              <a:ext uri="{FF2B5EF4-FFF2-40B4-BE49-F238E27FC236}">
                <a16:creationId xmlns:a16="http://schemas.microsoft.com/office/drawing/2014/main" id="{BC74771A-F2F4-B881-CE87-EBD8F2116F0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9315BFA-13B3-7292-0A0A-54A1E7F321A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B6421A-7F90-4BAF-8920-D220121F48A4}" type="slidenum">
              <a:rPr lang="en-US" smtClean="0"/>
              <a:t>‹#›</a:t>
            </a:fld>
            <a:endParaRPr lang="en-US"/>
          </a:p>
        </p:txBody>
      </p:sp>
    </p:spTree>
    <p:extLst>
      <p:ext uri="{BB962C8B-B14F-4D97-AF65-F5344CB8AC3E}">
        <p14:creationId xmlns:p14="http://schemas.microsoft.com/office/powerpoint/2010/main" val="34236276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microsoft.com/office/2018/10/relationships/comments" Target="../comments/modernComment_272_324F121B.xml"/><Relationship Id="rId1" Type="http://schemas.openxmlformats.org/officeDocument/2006/relationships/slideLayout" Target="../slideLayouts/slideLayout2.xml"/><Relationship Id="rId4" Type="http://schemas.openxmlformats.org/officeDocument/2006/relationships/image" Target="../media/image3.svg"/></Relationships>
</file>

<file path=ppt/slides/_rels/slide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microsoft.com/office/2018/10/relationships/comments" Target="../comments/modernComment_28E_93140FE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048897-4E07-9DB5-6069-239B59A4419D}"/>
              </a:ext>
            </a:extLst>
          </p:cNvPr>
          <p:cNvSpPr>
            <a:spLocks noGrp="1"/>
          </p:cNvSpPr>
          <p:nvPr>
            <p:ph type="title"/>
          </p:nvPr>
        </p:nvSpPr>
        <p:spPr>
          <a:xfrm>
            <a:off x="7464614" y="1783959"/>
            <a:ext cx="4087306" cy="2889114"/>
          </a:xfrm>
        </p:spPr>
        <p:txBody>
          <a:bodyPr vert="horz" lIns="91440" tIns="45720" rIns="91440" bIns="45720" rtlCol="0" anchor="b">
            <a:normAutofit/>
          </a:bodyPr>
          <a:lstStyle/>
          <a:p>
            <a:pPr marL="0" marR="0" algn="ctr">
              <a:lnSpc>
                <a:spcPct val="106000"/>
              </a:lnSpc>
              <a:spcBef>
                <a:spcPts val="1200"/>
              </a:spcBef>
              <a:spcAft>
                <a:spcPts val="0"/>
              </a:spcAft>
            </a:pPr>
            <a:r>
              <a:rPr lang="en-GB" sz="2800" kern="0" dirty="0">
                <a:effectLst/>
                <a:latin typeface="Calibri Light" panose="020F0302020204030204" pitchFamily="34" charset="0"/>
                <a:ea typeface="Times New Roman" panose="02020603050405020304" pitchFamily="18" charset="0"/>
                <a:cs typeface="Times New Roman" panose="02020603050405020304" pitchFamily="18" charset="0"/>
              </a:rPr>
              <a:t>START BEFORE FIVE</a:t>
            </a:r>
            <a:br>
              <a:rPr lang="nl-NL" sz="2800" kern="0" dirty="0">
                <a:effectLst/>
                <a:latin typeface="Calibri Light" panose="020F0302020204030204" pitchFamily="34" charset="0"/>
                <a:ea typeface="Times New Roman" panose="02020603050405020304" pitchFamily="18" charset="0"/>
                <a:cs typeface="Times New Roman" panose="02020603050405020304" pitchFamily="18" charset="0"/>
              </a:rPr>
            </a:br>
            <a:r>
              <a:rPr lang="en-GB" sz="2800" dirty="0">
                <a:effectLst/>
                <a:latin typeface="Calibri" panose="020F0502020204030204" pitchFamily="34" charset="0"/>
                <a:ea typeface="Calibri" panose="020F0502020204030204" pitchFamily="34" charset="0"/>
              </a:rPr>
              <a:t> </a:t>
            </a:r>
            <a:br>
              <a:rPr lang="nl-NL" sz="2800" dirty="0">
                <a:effectLst/>
                <a:latin typeface="Calibri" panose="020F0502020204030204" pitchFamily="34" charset="0"/>
                <a:ea typeface="Calibri" panose="020F0502020204030204" pitchFamily="34" charset="0"/>
              </a:rPr>
            </a:br>
            <a:r>
              <a:rPr lang="en-GB" sz="2800" dirty="0">
                <a:effectLst/>
                <a:latin typeface="Calibri" panose="020F0502020204030204" pitchFamily="34" charset="0"/>
                <a:ea typeface="Calibri" panose="020F0502020204030204" pitchFamily="34" charset="0"/>
              </a:rPr>
              <a:t>Gender transformative parenting in early childhood</a:t>
            </a:r>
            <a:br>
              <a:rPr lang="nl-NL" sz="2800" dirty="0">
                <a:effectLst/>
                <a:latin typeface="Calibri" panose="020F0502020204030204" pitchFamily="34" charset="0"/>
                <a:ea typeface="Calibri" panose="020F0502020204030204" pitchFamily="34" charset="0"/>
              </a:rPr>
            </a:br>
            <a:r>
              <a:rPr lang="en-GB" sz="2800" dirty="0">
                <a:effectLst/>
                <a:latin typeface="Calibri" panose="020F0502020204030204" pitchFamily="34" charset="0"/>
                <a:ea typeface="Calibri" panose="020F0502020204030204" pitchFamily="34" charset="0"/>
              </a:rPr>
              <a:t>(from birth to age of five)</a:t>
            </a:r>
            <a:endParaRPr lang="en-US" sz="2800" dirty="0"/>
          </a:p>
        </p:txBody>
      </p:sp>
      <p:sp>
        <p:nvSpPr>
          <p:cNvPr id="3" name="Text Placeholder 2">
            <a:extLst>
              <a:ext uri="{FF2B5EF4-FFF2-40B4-BE49-F238E27FC236}">
                <a16:creationId xmlns:a16="http://schemas.microsoft.com/office/drawing/2014/main" id="{682945E9-FBAA-038F-A6FA-1EE6490219F3}"/>
              </a:ext>
            </a:extLst>
          </p:cNvPr>
          <p:cNvSpPr>
            <a:spLocks noGrp="1"/>
          </p:cNvSpPr>
          <p:nvPr>
            <p:ph type="body" idx="1"/>
          </p:nvPr>
        </p:nvSpPr>
        <p:spPr>
          <a:xfrm>
            <a:off x="7264587" y="5379543"/>
            <a:ext cx="4087305" cy="1147863"/>
          </a:xfrm>
        </p:spPr>
        <p:txBody>
          <a:bodyPr vert="horz" lIns="91440" tIns="45720" rIns="91440" bIns="45720" rtlCol="0" anchor="t">
            <a:normAutofit lnSpcReduction="10000"/>
          </a:bodyPr>
          <a:lstStyle/>
          <a:p>
            <a:r>
              <a:rPr lang="en-GB" sz="1400" dirty="0">
                <a:solidFill>
                  <a:schemeClr val="tx1"/>
                </a:solidFill>
              </a:rPr>
              <a:t>SUPPORTING FAMILIES FOR GENDER TRANSFORMATIVE  PARENTING</a:t>
            </a:r>
          </a:p>
          <a:p>
            <a:r>
              <a:rPr lang="en-GB" sz="1400" dirty="0">
                <a:solidFill>
                  <a:schemeClr val="tx1"/>
                </a:solidFill>
              </a:rPr>
              <a:t>Challenging the gender norms and gender inequalities  -  creating more equitable environment for all children to thrive</a:t>
            </a:r>
          </a:p>
          <a:p>
            <a:endParaRPr lang="en-US" sz="2000" dirty="0">
              <a:solidFill>
                <a:schemeClr val="tx1"/>
              </a:solidFill>
            </a:endParaRPr>
          </a:p>
        </p:txBody>
      </p:sp>
      <p:sp>
        <p:nvSpPr>
          <p:cNvPr id="10" name="Freeform: Shape 9">
            <a:extLst>
              <a:ext uri="{FF2B5EF4-FFF2-40B4-BE49-F238E27FC236}">
                <a16:creationId xmlns:a16="http://schemas.microsoft.com/office/drawing/2014/main" id="{E49CC64F-7275-4E33-961B-0C5CDC439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0"/>
            <a:ext cx="7188051"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Picture 4" descr="A picture containing person, indoor, family&#10;&#10;Description automatically generated">
            <a:extLst>
              <a:ext uri="{FF2B5EF4-FFF2-40B4-BE49-F238E27FC236}">
                <a16:creationId xmlns:a16="http://schemas.microsoft.com/office/drawing/2014/main" id="{552D4892-DFCC-8655-46A8-A355225EE2FC}"/>
              </a:ext>
            </a:extLst>
          </p:cNvPr>
          <p:cNvPicPr>
            <a:picLocks noChangeAspect="1"/>
          </p:cNvPicPr>
          <p:nvPr/>
        </p:nvPicPr>
        <p:blipFill rotWithShape="1">
          <a:blip r:embed="rId2">
            <a:extLst>
              <a:ext uri="{28A0092B-C50C-407E-A947-70E740481C1C}">
                <a14:useLocalDpi xmlns:a14="http://schemas.microsoft.com/office/drawing/2010/main" val="0"/>
              </a:ext>
            </a:extLst>
          </a:blip>
          <a:srcRect l="14580" r="8044" b="2"/>
          <a:stretch/>
        </p:blipFill>
        <p:spPr>
          <a:xfrm>
            <a:off x="1" y="-152390"/>
            <a:ext cx="7028495"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spTree>
    <p:extLst>
      <p:ext uri="{BB962C8B-B14F-4D97-AF65-F5344CB8AC3E}">
        <p14:creationId xmlns:p14="http://schemas.microsoft.com/office/powerpoint/2010/main" val="3959696439"/>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96A7A57-4C0A-99CF-FE0A-B0FBC85ECD19}"/>
              </a:ext>
            </a:extLst>
          </p:cNvPr>
          <p:cNvSpPr>
            <a:spLocks noGrp="1"/>
          </p:cNvSpPr>
          <p:nvPr>
            <p:ph type="title"/>
          </p:nvPr>
        </p:nvSpPr>
        <p:spPr>
          <a:xfrm>
            <a:off x="466722" y="586855"/>
            <a:ext cx="3201366" cy="3387497"/>
          </a:xfrm>
        </p:spPr>
        <p:txBody>
          <a:bodyPr anchor="b">
            <a:normAutofit/>
          </a:bodyPr>
          <a:lstStyle/>
          <a:p>
            <a:pPr algn="r"/>
            <a:r>
              <a:rPr lang="en-US" sz="4000" dirty="0">
                <a:solidFill>
                  <a:srgbClr val="FFFFFF"/>
                </a:solidFill>
              </a:rPr>
              <a:t>Parents and family members</a:t>
            </a:r>
          </a:p>
        </p:txBody>
      </p:sp>
      <p:sp>
        <p:nvSpPr>
          <p:cNvPr id="3" name="Content Placeholder 2">
            <a:extLst>
              <a:ext uri="{FF2B5EF4-FFF2-40B4-BE49-F238E27FC236}">
                <a16:creationId xmlns:a16="http://schemas.microsoft.com/office/drawing/2014/main" id="{51C54CD2-58D9-6FC2-F02D-41095F74338B}"/>
              </a:ext>
            </a:extLst>
          </p:cNvPr>
          <p:cNvSpPr>
            <a:spLocks noGrp="1"/>
          </p:cNvSpPr>
          <p:nvPr>
            <p:ph idx="1"/>
          </p:nvPr>
        </p:nvSpPr>
        <p:spPr>
          <a:xfrm>
            <a:off x="4504548" y="649480"/>
            <a:ext cx="7220729" cy="5941820"/>
          </a:xfrm>
        </p:spPr>
        <p:txBody>
          <a:bodyPr anchor="ctr">
            <a:normAutofit/>
          </a:bodyPr>
          <a:lstStyle/>
          <a:p>
            <a:pPr marL="0" marR="0" indent="0">
              <a:spcBef>
                <a:spcPts val="0"/>
              </a:spcBef>
              <a:spcAft>
                <a:spcPts val="0"/>
              </a:spcAft>
              <a:buNone/>
            </a:pPr>
            <a:r>
              <a:rPr lang="en-GB" sz="2000" dirty="0">
                <a:solidFill>
                  <a:schemeClr val="accent1">
                    <a:lumMod val="75000"/>
                  </a:schemeClr>
                </a:solidFill>
                <a:effectLst/>
                <a:latin typeface="Calibri" panose="020F0502020204030204" pitchFamily="34" charset="0"/>
                <a:ea typeface="Calibri" panose="020F0502020204030204" pitchFamily="34" charset="0"/>
              </a:rPr>
              <a:t>In conscious and/or unconscious ways, parents and caregivers transfer their own gender biases and norms to their children. </a:t>
            </a:r>
          </a:p>
          <a:p>
            <a:pPr marL="0" marR="0" indent="0">
              <a:spcBef>
                <a:spcPts val="0"/>
              </a:spcBef>
              <a:spcAft>
                <a:spcPts val="0"/>
              </a:spcAft>
              <a:buNone/>
            </a:pPr>
            <a:endParaRPr lang="nl-NL" sz="2000" dirty="0">
              <a:solidFill>
                <a:schemeClr val="accent1">
                  <a:lumMod val="75000"/>
                </a:schemeClr>
              </a:solidFill>
              <a:effectLst/>
              <a:latin typeface="Calibri" panose="020F0502020204030204" pitchFamily="34" charset="0"/>
              <a:ea typeface="Calibri" panose="020F0502020204030204" pitchFamily="34" charset="0"/>
            </a:endParaRPr>
          </a:p>
          <a:p>
            <a:pPr marL="0" marR="0" indent="0">
              <a:spcBef>
                <a:spcPts val="0"/>
              </a:spcBef>
              <a:spcAft>
                <a:spcPts val="0"/>
              </a:spcAft>
              <a:buNone/>
            </a:pPr>
            <a:r>
              <a:rPr lang="en-GB" sz="2000" dirty="0">
                <a:solidFill>
                  <a:schemeClr val="accent1">
                    <a:lumMod val="75000"/>
                  </a:schemeClr>
                </a:solidFill>
                <a:effectLst/>
                <a:latin typeface="Calibri" panose="020F0502020204030204" pitchFamily="34" charset="0"/>
                <a:ea typeface="Calibri" panose="020F0502020204030204" pitchFamily="34" charset="0"/>
              </a:rPr>
              <a:t>Everything is important, including: </a:t>
            </a:r>
            <a:endParaRPr lang="nl-NL" sz="2000" dirty="0">
              <a:solidFill>
                <a:schemeClr val="accent1">
                  <a:lumMod val="75000"/>
                </a:schemeClr>
              </a:solidFill>
              <a:effectLst/>
              <a:latin typeface="Calibri" panose="020F0502020204030204" pitchFamily="34" charset="0"/>
              <a:ea typeface="Calibri" panose="020F0502020204030204" pitchFamily="34" charset="0"/>
            </a:endParaRPr>
          </a:p>
          <a:p>
            <a:pPr marL="342900" marR="0" lvl="0" indent="-342900">
              <a:spcBef>
                <a:spcPts val="0"/>
              </a:spcBef>
              <a:spcAft>
                <a:spcPts val="0"/>
              </a:spcAft>
              <a:buFont typeface="Symbol" panose="05050102010706020507" pitchFamily="18" charset="2"/>
              <a:buChar char=""/>
            </a:pPr>
            <a:r>
              <a:rPr lang="en-GB" sz="20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rPr>
              <a:t>the way how caregivers communicate with the baby, </a:t>
            </a:r>
            <a:endParaRPr lang="nl-NL" sz="20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GB" sz="20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rPr>
              <a:t>the choice of the toys, outfits, </a:t>
            </a:r>
            <a:endParaRPr lang="nl-NL" sz="20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GB" sz="20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rPr>
              <a:t>type of play and interactions</a:t>
            </a:r>
            <a:endParaRPr lang="nl-NL" sz="20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GB" sz="20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rPr>
              <a:t>who is communicating with the child (male or female caregiver) </a:t>
            </a:r>
            <a:endParaRPr lang="nl-NL" sz="20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800"/>
              </a:spcAft>
              <a:buFont typeface="Symbol" panose="05050102010706020507" pitchFamily="18" charset="2"/>
              <a:buChar char=""/>
            </a:pPr>
            <a:r>
              <a:rPr lang="en-GB" sz="20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rPr>
              <a:t>messages about acceptable and nonacceptable child </a:t>
            </a:r>
            <a:r>
              <a:rPr lang="en-GB" sz="2000" dirty="0" err="1">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rPr>
              <a:t>behaviors</a:t>
            </a:r>
            <a:r>
              <a:rPr lang="en-GB" sz="20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rPr>
              <a:t> related to gender</a:t>
            </a:r>
          </a:p>
          <a:p>
            <a:pPr marL="0" marR="0" lvl="0" indent="0">
              <a:spcBef>
                <a:spcPts val="0"/>
              </a:spcBef>
              <a:spcAft>
                <a:spcPts val="800"/>
              </a:spcAft>
              <a:buNone/>
            </a:pPr>
            <a:endParaRPr lang="nl-NL" sz="20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marL="0" marR="0" indent="0">
              <a:spcBef>
                <a:spcPts val="0"/>
              </a:spcBef>
              <a:spcAft>
                <a:spcPts val="0"/>
              </a:spcAft>
              <a:buNone/>
            </a:pPr>
            <a:r>
              <a:rPr lang="en-GB" sz="2000" dirty="0">
                <a:solidFill>
                  <a:schemeClr val="accent1">
                    <a:lumMod val="75000"/>
                  </a:schemeClr>
                </a:solidFill>
                <a:effectLst/>
                <a:latin typeface="Calibri" panose="020F0502020204030204" pitchFamily="34" charset="0"/>
                <a:ea typeface="Calibri" panose="020F0502020204030204" pitchFamily="34" charset="0"/>
              </a:rPr>
              <a:t>By praising or punishing certain </a:t>
            </a:r>
            <a:r>
              <a:rPr lang="en-GB" sz="2000" dirty="0" err="1">
                <a:solidFill>
                  <a:schemeClr val="accent1">
                    <a:lumMod val="75000"/>
                  </a:schemeClr>
                </a:solidFill>
                <a:effectLst/>
                <a:latin typeface="Calibri" panose="020F0502020204030204" pitchFamily="34" charset="0"/>
                <a:ea typeface="Calibri" panose="020F0502020204030204" pitchFamily="34" charset="0"/>
              </a:rPr>
              <a:t>behaviors</a:t>
            </a:r>
            <a:r>
              <a:rPr lang="en-GB" sz="2000" dirty="0">
                <a:solidFill>
                  <a:schemeClr val="accent1">
                    <a:lumMod val="75000"/>
                  </a:schemeClr>
                </a:solidFill>
                <a:effectLst/>
                <a:latin typeface="Calibri" panose="020F0502020204030204" pitchFamily="34" charset="0"/>
                <a:ea typeface="Calibri" panose="020F0502020204030204" pitchFamily="34" charset="0"/>
              </a:rPr>
              <a:t>, parents teach children the norms of their gender, such as boys being strong and rigid and girls being sweet, beautiful, and caring. </a:t>
            </a:r>
            <a:endParaRPr lang="nl-NL" sz="2000" dirty="0">
              <a:solidFill>
                <a:schemeClr val="accent1">
                  <a:lumMod val="75000"/>
                </a:schemeClr>
              </a:solidFill>
              <a:effectLst/>
              <a:latin typeface="Calibri" panose="020F0502020204030204" pitchFamily="34" charset="0"/>
              <a:ea typeface="Calibri" panose="020F0502020204030204" pitchFamily="34" charset="0"/>
            </a:endParaRPr>
          </a:p>
          <a:p>
            <a:pPr marL="0" marR="0" indent="0">
              <a:spcBef>
                <a:spcPts val="0"/>
              </a:spcBef>
              <a:spcAft>
                <a:spcPts val="0"/>
              </a:spcAft>
              <a:buNone/>
            </a:pPr>
            <a:endParaRPr lang="nl-NL" sz="2000" dirty="0">
              <a:solidFill>
                <a:schemeClr val="accent1">
                  <a:lumMod val="75000"/>
                </a:schemeClr>
              </a:solidFill>
              <a:effectLst/>
              <a:latin typeface="Calibri" panose="020F0502020204030204" pitchFamily="34" charset="0"/>
              <a:ea typeface="Calibri" panose="020F0502020204030204" pitchFamily="34" charset="0"/>
            </a:endParaRPr>
          </a:p>
          <a:p>
            <a:pPr marL="0" marR="0" indent="0">
              <a:spcBef>
                <a:spcPts val="0"/>
              </a:spcBef>
              <a:spcAft>
                <a:spcPts val="0"/>
              </a:spcAft>
              <a:buNone/>
            </a:pPr>
            <a:r>
              <a:rPr lang="en-GB" sz="2000" dirty="0">
                <a:solidFill>
                  <a:schemeClr val="accent1">
                    <a:lumMod val="75000"/>
                  </a:schemeClr>
                </a:solidFill>
                <a:effectLst/>
                <a:latin typeface="Calibri" panose="020F0502020204030204" pitchFamily="34" charset="0"/>
                <a:ea typeface="Calibri" panose="020F0502020204030204" pitchFamily="34" charset="0"/>
              </a:rPr>
              <a:t>According to UNICEF' (2011, p. 39) report, "this early socialization process sets a gendered trajectory for their development that shapes virtually all aspects of life."</a:t>
            </a:r>
            <a:endParaRPr lang="nl-NL" sz="2000" dirty="0">
              <a:solidFill>
                <a:schemeClr val="accent1">
                  <a:lumMod val="75000"/>
                </a:schemeClr>
              </a:solidFill>
              <a:effectLst/>
              <a:latin typeface="Calibri" panose="020F0502020204030204" pitchFamily="34" charset="0"/>
              <a:ea typeface="Calibri" panose="020F0502020204030204" pitchFamily="34" charset="0"/>
            </a:endParaRPr>
          </a:p>
          <a:p>
            <a:endParaRPr lang="en-US" sz="2000" dirty="0"/>
          </a:p>
        </p:txBody>
      </p:sp>
    </p:spTree>
    <p:extLst>
      <p:ext uri="{BB962C8B-B14F-4D97-AF65-F5344CB8AC3E}">
        <p14:creationId xmlns:p14="http://schemas.microsoft.com/office/powerpoint/2010/main" val="13231628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96A7A57-4C0A-99CF-FE0A-B0FBC85ECD19}"/>
              </a:ext>
            </a:extLst>
          </p:cNvPr>
          <p:cNvSpPr>
            <a:spLocks noGrp="1"/>
          </p:cNvSpPr>
          <p:nvPr>
            <p:ph type="title"/>
          </p:nvPr>
        </p:nvSpPr>
        <p:spPr>
          <a:xfrm>
            <a:off x="466722" y="586855"/>
            <a:ext cx="3201366" cy="3387497"/>
          </a:xfrm>
        </p:spPr>
        <p:txBody>
          <a:bodyPr anchor="b">
            <a:normAutofit/>
          </a:bodyPr>
          <a:lstStyle/>
          <a:p>
            <a:pPr algn="r"/>
            <a:r>
              <a:rPr lang="en-US" sz="4000" dirty="0">
                <a:solidFill>
                  <a:srgbClr val="FFFFFF"/>
                </a:solidFill>
              </a:rPr>
              <a:t>Frontline workers</a:t>
            </a:r>
          </a:p>
        </p:txBody>
      </p:sp>
      <p:sp>
        <p:nvSpPr>
          <p:cNvPr id="3" name="Content Placeholder 2">
            <a:extLst>
              <a:ext uri="{FF2B5EF4-FFF2-40B4-BE49-F238E27FC236}">
                <a16:creationId xmlns:a16="http://schemas.microsoft.com/office/drawing/2014/main" id="{51C54CD2-58D9-6FC2-F02D-41095F74338B}"/>
              </a:ext>
            </a:extLst>
          </p:cNvPr>
          <p:cNvSpPr>
            <a:spLocks noGrp="1"/>
          </p:cNvSpPr>
          <p:nvPr>
            <p:ph idx="1"/>
          </p:nvPr>
        </p:nvSpPr>
        <p:spPr>
          <a:xfrm>
            <a:off x="4504548" y="649480"/>
            <a:ext cx="7220729" cy="5941820"/>
          </a:xfrm>
        </p:spPr>
        <p:txBody>
          <a:bodyPr anchor="ctr">
            <a:normAutofit/>
          </a:bodyPr>
          <a:lstStyle/>
          <a:p>
            <a:pPr marL="0" marR="0" indent="0">
              <a:spcBef>
                <a:spcPts val="0"/>
              </a:spcBef>
              <a:spcAft>
                <a:spcPts val="0"/>
              </a:spcAft>
              <a:buNone/>
            </a:pPr>
            <a:r>
              <a:rPr lang="en-GB" sz="2000" dirty="0">
                <a:solidFill>
                  <a:schemeClr val="accent1">
                    <a:lumMod val="75000"/>
                  </a:schemeClr>
                </a:solidFill>
                <a:effectLst/>
                <a:latin typeface="Calibri" panose="020F0502020204030204" pitchFamily="34" charset="0"/>
                <a:ea typeface="Calibri" panose="020F0502020204030204" pitchFamily="34" charset="0"/>
              </a:rPr>
              <a:t>In the period between conception and the age of five, professionals who play the most crucial role usually come from the </a:t>
            </a:r>
            <a:r>
              <a:rPr lang="en-GB" sz="2000" b="1" dirty="0">
                <a:solidFill>
                  <a:schemeClr val="accent1">
                    <a:lumMod val="75000"/>
                  </a:schemeClr>
                </a:solidFill>
                <a:effectLst/>
                <a:latin typeface="Calibri" panose="020F0502020204030204" pitchFamily="34" charset="0"/>
                <a:ea typeface="Calibri" panose="020F0502020204030204" pitchFamily="34" charset="0"/>
              </a:rPr>
              <a:t>health sector and can actively address matricentric focus of the services and involve fathers.</a:t>
            </a:r>
          </a:p>
          <a:p>
            <a:pPr marL="0" marR="0" indent="0">
              <a:spcBef>
                <a:spcPts val="0"/>
              </a:spcBef>
              <a:spcAft>
                <a:spcPts val="0"/>
              </a:spcAft>
              <a:buNone/>
            </a:pPr>
            <a:endParaRPr lang="en-GB" sz="2000" dirty="0">
              <a:solidFill>
                <a:schemeClr val="accent1">
                  <a:lumMod val="75000"/>
                </a:schemeClr>
              </a:solidFill>
              <a:effectLst/>
              <a:latin typeface="Calibri" panose="020F0502020204030204" pitchFamily="34" charset="0"/>
              <a:ea typeface="Calibri" panose="020F0502020204030204" pitchFamily="34" charset="0"/>
            </a:endParaRPr>
          </a:p>
          <a:p>
            <a:pPr marL="0" marR="0" indent="0">
              <a:spcBef>
                <a:spcPts val="0"/>
              </a:spcBef>
              <a:spcAft>
                <a:spcPts val="0"/>
              </a:spcAft>
              <a:buNone/>
            </a:pPr>
            <a:r>
              <a:rPr lang="en-GB" sz="2000" dirty="0">
                <a:solidFill>
                  <a:schemeClr val="accent1">
                    <a:lumMod val="75000"/>
                  </a:schemeClr>
                </a:solidFill>
                <a:effectLst/>
                <a:latin typeface="Calibri" panose="020F0502020204030204" pitchFamily="34" charset="0"/>
                <a:ea typeface="Calibri" panose="020F0502020204030204" pitchFamily="34" charset="0"/>
              </a:rPr>
              <a:t>As a home visitor, seeing families in their natural environment, you can model </a:t>
            </a:r>
            <a:r>
              <a:rPr lang="en-GB" sz="2000" dirty="0" err="1">
                <a:solidFill>
                  <a:schemeClr val="accent1">
                    <a:lumMod val="75000"/>
                  </a:schemeClr>
                </a:solidFill>
                <a:effectLst/>
                <a:latin typeface="Calibri" panose="020F0502020204030204" pitchFamily="34" charset="0"/>
                <a:ea typeface="Calibri" panose="020F0502020204030204" pitchFamily="34" charset="0"/>
              </a:rPr>
              <a:t>behaviors</a:t>
            </a:r>
            <a:r>
              <a:rPr lang="en-GB" sz="2000" dirty="0">
                <a:solidFill>
                  <a:schemeClr val="accent1">
                    <a:lumMod val="75000"/>
                  </a:schemeClr>
                </a:solidFill>
                <a:effectLst/>
                <a:latin typeface="Calibri" panose="020F0502020204030204" pitchFamily="34" charset="0"/>
                <a:ea typeface="Calibri" panose="020F0502020204030204" pitchFamily="34" charset="0"/>
              </a:rPr>
              <a:t> and guide parents towards more equitable practices. The key achievement could be to help parents build parental alliances.</a:t>
            </a:r>
          </a:p>
          <a:p>
            <a:pPr marL="0" marR="0" indent="0">
              <a:spcBef>
                <a:spcPts val="0"/>
              </a:spcBef>
              <a:spcAft>
                <a:spcPts val="0"/>
              </a:spcAft>
              <a:buNone/>
            </a:pPr>
            <a:endParaRPr lang="en-GB" sz="2000" dirty="0">
              <a:solidFill>
                <a:schemeClr val="accent1">
                  <a:lumMod val="75000"/>
                </a:schemeClr>
              </a:solidFill>
              <a:latin typeface="Calibri" panose="020F0502020204030204" pitchFamily="34" charset="0"/>
            </a:endParaRPr>
          </a:p>
          <a:p>
            <a:pPr marL="0" indent="0">
              <a:spcBef>
                <a:spcPts val="0"/>
              </a:spcBef>
              <a:buNone/>
            </a:pPr>
            <a:r>
              <a:rPr lang="en-GB" sz="2000" b="1" dirty="0">
                <a:solidFill>
                  <a:schemeClr val="accent1">
                    <a:lumMod val="75000"/>
                  </a:schemeClr>
                </a:solidFill>
                <a:effectLst/>
                <a:latin typeface="Calibri" panose="020F0502020204030204" pitchFamily="34" charset="0"/>
                <a:ea typeface="Calibri" panose="020F0502020204030204" pitchFamily="34" charset="0"/>
              </a:rPr>
              <a:t>Early childhood educators </a:t>
            </a:r>
            <a:r>
              <a:rPr lang="en-GB" sz="2000" dirty="0">
                <a:solidFill>
                  <a:schemeClr val="accent1">
                    <a:lumMod val="75000"/>
                  </a:schemeClr>
                </a:solidFill>
                <a:effectLst/>
                <a:latin typeface="Calibri" panose="020F0502020204030204" pitchFamily="34" charset="0"/>
                <a:ea typeface="Calibri" panose="020F0502020204030204" pitchFamily="34" charset="0"/>
              </a:rPr>
              <a:t>also play an important role; they can challenge existing gender norms and promote gender equity and equality in their everyday work in many ways, including avoiding gendered play, encouraging children to play together, dress as they like, etc. They can also work with female and male caregivers and nurture their joint care for children. </a:t>
            </a:r>
            <a:endParaRPr lang="nl-NL" sz="2000" dirty="0">
              <a:solidFill>
                <a:schemeClr val="accent1">
                  <a:lumMod val="75000"/>
                </a:schemeClr>
              </a:solidFill>
              <a:effectLst/>
              <a:latin typeface="Calibri" panose="020F0502020204030204" pitchFamily="34" charset="0"/>
              <a:ea typeface="Calibri" panose="020F0502020204030204" pitchFamily="34" charset="0"/>
            </a:endParaRPr>
          </a:p>
          <a:p>
            <a:pPr marL="0" marR="0" indent="0">
              <a:spcBef>
                <a:spcPts val="0"/>
              </a:spcBef>
              <a:spcAft>
                <a:spcPts val="0"/>
              </a:spcAft>
              <a:buNone/>
            </a:pPr>
            <a:endParaRPr lang="en-US" sz="2000" dirty="0"/>
          </a:p>
        </p:txBody>
      </p:sp>
    </p:spTree>
    <p:extLst>
      <p:ext uri="{BB962C8B-B14F-4D97-AF65-F5344CB8AC3E}">
        <p14:creationId xmlns:p14="http://schemas.microsoft.com/office/powerpoint/2010/main" val="42169394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6EFD3D9-44F0-4267-BCC1-1613E79D82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6">
            <a:extLst>
              <a:ext uri="{FF2B5EF4-FFF2-40B4-BE49-F238E27FC236}">
                <a16:creationId xmlns:a16="http://schemas.microsoft.com/office/drawing/2014/main" id="{A779A851-95D6-41AF-937A-B0E4B7F6FA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142164" y="900814"/>
            <a:ext cx="759618"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953FB2E7-B6CB-429C-81EB-D9516D6D5C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144437" y="633165"/>
            <a:ext cx="482654"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Shape 13">
            <a:extLst>
              <a:ext uri="{FF2B5EF4-FFF2-40B4-BE49-F238E27FC236}">
                <a16:creationId xmlns:a16="http://schemas.microsoft.com/office/drawing/2014/main" id="{2EC40DB1-B719-4A13-9A4D-0966B4B278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4621" y="636723"/>
            <a:ext cx="4000062" cy="5257799"/>
          </a:xfrm>
          <a:custGeom>
            <a:avLst/>
            <a:gdLst>
              <a:gd name="connsiteX0" fmla="*/ 0 w 4634682"/>
              <a:gd name="connsiteY0" fmla="*/ 0 h 5257799"/>
              <a:gd name="connsiteX1" fmla="*/ 4634682 w 4634682"/>
              <a:gd name="connsiteY1" fmla="*/ 0 h 5257799"/>
              <a:gd name="connsiteX2" fmla="*/ 4634682 w 4634682"/>
              <a:gd name="connsiteY2" fmla="*/ 5257799 h 5257799"/>
              <a:gd name="connsiteX3" fmla="*/ 0 w 4634682"/>
              <a:gd name="connsiteY3" fmla="*/ 5257799 h 5257799"/>
            </a:gdLst>
            <a:ahLst/>
            <a:cxnLst>
              <a:cxn ang="0">
                <a:pos x="connsiteX0" y="connsiteY0"/>
              </a:cxn>
              <a:cxn ang="0">
                <a:pos x="connsiteX1" y="connsiteY1"/>
              </a:cxn>
              <a:cxn ang="0">
                <a:pos x="connsiteX2" y="connsiteY2"/>
              </a:cxn>
              <a:cxn ang="0">
                <a:pos x="connsiteX3" y="connsiteY3"/>
              </a:cxn>
            </a:cxnLst>
            <a:rect l="l" t="t" r="r" b="b"/>
            <a:pathLst>
              <a:path w="4634682" h="5257799">
                <a:moveTo>
                  <a:pt x="0" y="0"/>
                </a:moveTo>
                <a:lnTo>
                  <a:pt x="4634682" y="0"/>
                </a:lnTo>
                <a:lnTo>
                  <a:pt x="4634682" y="5257799"/>
                </a:lnTo>
                <a:lnTo>
                  <a:pt x="0" y="5257799"/>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8">
            <a:extLst>
              <a:ext uri="{FF2B5EF4-FFF2-40B4-BE49-F238E27FC236}">
                <a16:creationId xmlns:a16="http://schemas.microsoft.com/office/drawing/2014/main" id="{82211336-CFF3-412D-868A-6679C1004C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901782" y="1352302"/>
            <a:ext cx="6655597"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 name="Content Placeholder 2">
            <a:extLst>
              <a:ext uri="{FF2B5EF4-FFF2-40B4-BE49-F238E27FC236}">
                <a16:creationId xmlns:a16="http://schemas.microsoft.com/office/drawing/2014/main" id="{F8044959-7919-58CB-ECEF-C89E08F5CD8B}"/>
              </a:ext>
            </a:extLst>
          </p:cNvPr>
          <p:cNvSpPr>
            <a:spLocks noGrp="1"/>
          </p:cNvSpPr>
          <p:nvPr>
            <p:ph idx="1"/>
          </p:nvPr>
        </p:nvSpPr>
        <p:spPr>
          <a:xfrm>
            <a:off x="5221862" y="1719618"/>
            <a:ext cx="5948831" cy="4334629"/>
          </a:xfrm>
        </p:spPr>
        <p:txBody>
          <a:bodyPr anchor="ctr">
            <a:normAutofit/>
          </a:bodyPr>
          <a:lstStyle/>
          <a:p>
            <a:r>
              <a:rPr lang="en-GB" sz="2400" dirty="0">
                <a:solidFill>
                  <a:srgbClr val="FEFFFF"/>
                </a:solidFill>
              </a:rPr>
              <a:t>Professionals have an essential task to do in the child's early years. The work with parents of young children is crucial because early childhood is a time when foundations are laid, and the key difference could be made.  This is when the decision could be made if the intergenerational cycle of gender discrimination will be preserved and perpetuated or broken so that a more equitable society can emerge. The earlier we start, the better results will be! </a:t>
            </a:r>
            <a:endParaRPr lang="en-US" sz="2400" dirty="0">
              <a:solidFill>
                <a:srgbClr val="FEFFFF"/>
              </a:solidFill>
            </a:endParaRPr>
          </a:p>
        </p:txBody>
      </p:sp>
      <p:pic>
        <p:nvPicPr>
          <p:cNvPr id="5" name="Graphic 4" descr="Comment Important outline">
            <a:extLst>
              <a:ext uri="{FF2B5EF4-FFF2-40B4-BE49-F238E27FC236}">
                <a16:creationId xmlns:a16="http://schemas.microsoft.com/office/drawing/2014/main" id="{C025870D-ECE9-DBBE-4AA6-9FD198358FE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412155" y="2348356"/>
            <a:ext cx="1583563" cy="1583563"/>
          </a:xfrm>
          <a:prstGeom prst="rect">
            <a:avLst/>
          </a:prstGeom>
        </p:spPr>
      </p:pic>
    </p:spTree>
    <p:extLst>
      <p:ext uri="{BB962C8B-B14F-4D97-AF65-F5344CB8AC3E}">
        <p14:creationId xmlns:p14="http://schemas.microsoft.com/office/powerpoint/2010/main" val="2730595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6EFD3D9-44F0-4267-BCC1-1613E79D82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6">
            <a:extLst>
              <a:ext uri="{FF2B5EF4-FFF2-40B4-BE49-F238E27FC236}">
                <a16:creationId xmlns:a16="http://schemas.microsoft.com/office/drawing/2014/main" id="{A779A851-95D6-41AF-937A-B0E4B7F6FA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142164" y="900814"/>
            <a:ext cx="759618"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 name="Freeform 7">
            <a:extLst>
              <a:ext uri="{FF2B5EF4-FFF2-40B4-BE49-F238E27FC236}">
                <a16:creationId xmlns:a16="http://schemas.microsoft.com/office/drawing/2014/main" id="{953FB2E7-B6CB-429C-81EB-D9516D6D5C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144437" y="633165"/>
            <a:ext cx="482654"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 name="Freeform: Shape 13">
            <a:extLst>
              <a:ext uri="{FF2B5EF4-FFF2-40B4-BE49-F238E27FC236}">
                <a16:creationId xmlns:a16="http://schemas.microsoft.com/office/drawing/2014/main" id="{2EC40DB1-B719-4A13-9A4D-0966B4B278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4621" y="636723"/>
            <a:ext cx="4000062" cy="5257799"/>
          </a:xfrm>
          <a:custGeom>
            <a:avLst/>
            <a:gdLst>
              <a:gd name="connsiteX0" fmla="*/ 0 w 4634682"/>
              <a:gd name="connsiteY0" fmla="*/ 0 h 5257799"/>
              <a:gd name="connsiteX1" fmla="*/ 4634682 w 4634682"/>
              <a:gd name="connsiteY1" fmla="*/ 0 h 5257799"/>
              <a:gd name="connsiteX2" fmla="*/ 4634682 w 4634682"/>
              <a:gd name="connsiteY2" fmla="*/ 5257799 h 5257799"/>
              <a:gd name="connsiteX3" fmla="*/ 0 w 4634682"/>
              <a:gd name="connsiteY3" fmla="*/ 5257799 h 5257799"/>
            </a:gdLst>
            <a:ahLst/>
            <a:cxnLst>
              <a:cxn ang="0">
                <a:pos x="connsiteX0" y="connsiteY0"/>
              </a:cxn>
              <a:cxn ang="0">
                <a:pos x="connsiteX1" y="connsiteY1"/>
              </a:cxn>
              <a:cxn ang="0">
                <a:pos x="connsiteX2" y="connsiteY2"/>
              </a:cxn>
              <a:cxn ang="0">
                <a:pos x="connsiteX3" y="connsiteY3"/>
              </a:cxn>
            </a:cxnLst>
            <a:rect l="l" t="t" r="r" b="b"/>
            <a:pathLst>
              <a:path w="4634682" h="5257799">
                <a:moveTo>
                  <a:pt x="0" y="0"/>
                </a:moveTo>
                <a:lnTo>
                  <a:pt x="4634682" y="0"/>
                </a:lnTo>
                <a:lnTo>
                  <a:pt x="4634682" y="5257799"/>
                </a:lnTo>
                <a:lnTo>
                  <a:pt x="0" y="5257799"/>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8">
            <a:extLst>
              <a:ext uri="{FF2B5EF4-FFF2-40B4-BE49-F238E27FC236}">
                <a16:creationId xmlns:a16="http://schemas.microsoft.com/office/drawing/2014/main" id="{82211336-CFF3-412D-868A-6679C1004C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901782" y="1352302"/>
            <a:ext cx="6655597"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F8044959-7919-58CB-ECEF-C89E08F5CD8B}"/>
              </a:ext>
            </a:extLst>
          </p:cNvPr>
          <p:cNvSpPr>
            <a:spLocks noGrp="1"/>
          </p:cNvSpPr>
          <p:nvPr>
            <p:ph idx="1"/>
          </p:nvPr>
        </p:nvSpPr>
        <p:spPr>
          <a:xfrm>
            <a:off x="5221862" y="1719618"/>
            <a:ext cx="5948831" cy="4334629"/>
          </a:xfrm>
        </p:spPr>
        <p:txBody>
          <a:bodyPr anchor="ctr">
            <a:normAutofit/>
          </a:bodyPr>
          <a:lstStyle/>
          <a:p>
            <a:pPr marL="0" indent="0" algn="ctr">
              <a:buNone/>
            </a:pPr>
            <a:r>
              <a:rPr lang="en-GB" dirty="0">
                <a:solidFill>
                  <a:schemeClr val="bg1"/>
                </a:solidFill>
                <a:effectLst/>
                <a:latin typeface="Calibri" panose="020F0502020204030204" pitchFamily="34" charset="0"/>
                <a:ea typeface="Calibri" panose="020F0502020204030204" pitchFamily="34" charset="0"/>
              </a:rPr>
              <a:t>To promote gender-transformative parenting practices and approaches, as a frontline worker, you can</a:t>
            </a:r>
            <a:endParaRPr lang="en-US" dirty="0">
              <a:solidFill>
                <a:schemeClr val="bg1"/>
              </a:solidFill>
            </a:endParaRPr>
          </a:p>
        </p:txBody>
      </p:sp>
      <p:pic>
        <p:nvPicPr>
          <p:cNvPr id="11" name="Graphic 12" descr="Clipboard Checked outline">
            <a:extLst>
              <a:ext uri="{FF2B5EF4-FFF2-40B4-BE49-F238E27FC236}">
                <a16:creationId xmlns:a16="http://schemas.microsoft.com/office/drawing/2014/main" id="{B6073F0E-A8C6-A625-2F27-993B3A8DD36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493075" y="2189762"/>
            <a:ext cx="2260318" cy="2260318"/>
          </a:xfrm>
          <a:prstGeom prst="rect">
            <a:avLst/>
          </a:prstGeom>
        </p:spPr>
      </p:pic>
    </p:spTree>
    <p:extLst>
      <p:ext uri="{BB962C8B-B14F-4D97-AF65-F5344CB8AC3E}">
        <p14:creationId xmlns:p14="http://schemas.microsoft.com/office/powerpoint/2010/main" val="14574259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99A9D276-C1DF-B9D9-C28E-67B23CA49BBE}"/>
              </a:ext>
            </a:extLst>
          </p:cNvPr>
          <p:cNvGraphicFramePr>
            <a:graphicFrameLocks noGrp="1"/>
          </p:cNvGraphicFramePr>
          <p:nvPr>
            <p:ph idx="1"/>
            <p:extLst>
              <p:ext uri="{D42A27DB-BD31-4B8C-83A1-F6EECF244321}">
                <p14:modId xmlns:p14="http://schemas.microsoft.com/office/powerpoint/2010/main" val="4185991196"/>
              </p:ext>
            </p:extLst>
          </p:nvPr>
        </p:nvGraphicFramePr>
        <p:xfrm>
          <a:off x="1257300" y="752475"/>
          <a:ext cx="9420225" cy="2278253"/>
        </p:xfrm>
        <a:graphic>
          <a:graphicData uri="http://schemas.openxmlformats.org/drawingml/2006/table">
            <a:tbl>
              <a:tblPr firstRow="1" firstCol="1" bandRow="1"/>
              <a:tblGrid>
                <a:gridCol w="2494873">
                  <a:extLst>
                    <a:ext uri="{9D8B030D-6E8A-4147-A177-3AD203B41FA5}">
                      <a16:colId xmlns:a16="http://schemas.microsoft.com/office/drawing/2014/main" val="1562680797"/>
                    </a:ext>
                  </a:extLst>
                </a:gridCol>
                <a:gridCol w="3413818">
                  <a:extLst>
                    <a:ext uri="{9D8B030D-6E8A-4147-A177-3AD203B41FA5}">
                      <a16:colId xmlns:a16="http://schemas.microsoft.com/office/drawing/2014/main" val="3745996549"/>
                    </a:ext>
                  </a:extLst>
                </a:gridCol>
                <a:gridCol w="3511534">
                  <a:extLst>
                    <a:ext uri="{9D8B030D-6E8A-4147-A177-3AD203B41FA5}">
                      <a16:colId xmlns:a16="http://schemas.microsoft.com/office/drawing/2014/main" val="328924696"/>
                    </a:ext>
                  </a:extLst>
                </a:gridCol>
              </a:tblGrid>
              <a:tr h="178150">
                <a:tc>
                  <a:txBody>
                    <a:bodyPr/>
                    <a:lstStyle/>
                    <a:p>
                      <a:pPr marL="0" marR="0">
                        <a:spcBef>
                          <a:spcPts val="0"/>
                        </a:spcBef>
                        <a:spcAft>
                          <a:spcPts val="0"/>
                        </a:spcAft>
                      </a:pPr>
                      <a:r>
                        <a:rPr lang="en-GB" sz="12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What parents should do</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What can you do in your practice</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What you can advise and demonstrate to parents</a:t>
                      </a:r>
                      <a:endParaRPr lang="nl-NL"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a:noFill/>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FFFFFF"/>
                    </a:solidFill>
                  </a:tcPr>
                </a:tc>
                <a:extLst>
                  <a:ext uri="{0D108BD9-81ED-4DB2-BD59-A6C34878D82A}">
                    <a16:rowId xmlns:a16="http://schemas.microsoft.com/office/drawing/2014/main" val="598637872"/>
                  </a:ext>
                </a:extLst>
              </a:tr>
              <a:tr h="2041175">
                <a:tc>
                  <a:txBody>
                    <a:bodyPr/>
                    <a:lstStyle/>
                    <a:p>
                      <a:pPr marL="0" marR="0">
                        <a:spcBef>
                          <a:spcPts val="0"/>
                        </a:spcBef>
                        <a:spcAft>
                          <a:spcPts val="0"/>
                        </a:spcAft>
                      </a:pPr>
                      <a:r>
                        <a:rPr lang="en-GB" sz="12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Minimize the importance of gender as a category and reduce its salience. </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GB" sz="1100" b="1" dirty="0">
                          <a:effectLst/>
                          <a:latin typeface="Calibri" panose="020F0502020204030204" pitchFamily="34" charset="0"/>
                          <a:ea typeface="Calibri" panose="020F0502020204030204" pitchFamily="34" charset="0"/>
                          <a:cs typeface="Times New Roman" panose="02020603050405020304" pitchFamily="18" charset="0"/>
                        </a:rPr>
                        <a:t> </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342900" marR="0" lvl="0" indent="-342900">
                        <a:lnSpc>
                          <a:spcPct val="105000"/>
                        </a:lnSpc>
                        <a:spcBef>
                          <a:spcPts val="0"/>
                        </a:spcBef>
                        <a:spcAft>
                          <a:spcPts val="0"/>
                        </a:spcAft>
                        <a:buFont typeface="Symbol" panose="05050102010706020507" pitchFamily="18" charset="2"/>
                        <a:buChar char=""/>
                      </a:pPr>
                      <a:r>
                        <a:rPr lang="en-GB" sz="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Avoid gender categorizations- addressing children as boys and girls, or addressing mothers as "mother" and father as Mr. x</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5000"/>
                        </a:lnSpc>
                        <a:spcBef>
                          <a:spcPts val="0"/>
                        </a:spcBef>
                        <a:spcAft>
                          <a:spcPts val="0"/>
                        </a:spcAft>
                        <a:buFont typeface="Symbol" panose="05050102010706020507" pitchFamily="18" charset="2"/>
                        <a:buChar char=""/>
                      </a:pPr>
                      <a:r>
                        <a:rPr lang="en-GB" sz="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Minimize the number of programs or activities only for mothers or fathers or boys and or girls – work in mixed pairs or groups to build alliances between parents and genders</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 </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5000"/>
                        </a:lnSpc>
                        <a:spcBef>
                          <a:spcPts val="0"/>
                        </a:spcBef>
                        <a:spcAft>
                          <a:spcPts val="0"/>
                        </a:spcAft>
                        <a:buFont typeface="Symbol" panose="05050102010706020507" pitchFamily="18" charset="2"/>
                        <a:buChar char=""/>
                      </a:pPr>
                      <a:r>
                        <a:rPr lang="en-GB" sz="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Avoid comments that define what mothers or girls do (or should do) and what boys or fathers should do.</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spcBef>
                          <a:spcPts val="0"/>
                        </a:spcBef>
                        <a:spcAft>
                          <a:spcPts val="0"/>
                        </a:spcAft>
                      </a:pPr>
                      <a:r>
                        <a:rPr lang="en-GB" sz="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Minimize the importance of gender as a category and reduce its salience</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5000"/>
                        </a:lnSpc>
                        <a:spcBef>
                          <a:spcPts val="0"/>
                        </a:spcBef>
                        <a:spcAft>
                          <a:spcPts val="0"/>
                        </a:spcAft>
                        <a:buFont typeface="Symbol" panose="05050102010706020507" pitchFamily="18" charset="2"/>
                        <a:buChar char=""/>
                      </a:pPr>
                      <a:r>
                        <a:rPr lang="en-GB" sz="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Call children by name, and introduce them to others by name, not as a son or daughter</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5000"/>
                        </a:lnSpc>
                        <a:spcBef>
                          <a:spcPts val="0"/>
                        </a:spcBef>
                        <a:spcAft>
                          <a:spcPts val="0"/>
                        </a:spcAft>
                        <a:buFont typeface="Symbol" panose="05050102010706020507" pitchFamily="18" charset="2"/>
                        <a:buChar char=""/>
                      </a:pPr>
                      <a:r>
                        <a:rPr lang="en-GB" sz="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Avoid comments that define what girls or females do and what boys or males should do, e.g., boys do not cry, girls do not fight, etc.)</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a:noFill/>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val="1904562983"/>
                  </a:ext>
                </a:extLst>
              </a:tr>
            </a:tbl>
          </a:graphicData>
        </a:graphic>
      </p:graphicFrame>
      <p:graphicFrame>
        <p:nvGraphicFramePr>
          <p:cNvPr id="6" name="Table 5">
            <a:extLst>
              <a:ext uri="{FF2B5EF4-FFF2-40B4-BE49-F238E27FC236}">
                <a16:creationId xmlns:a16="http://schemas.microsoft.com/office/drawing/2014/main" id="{31868002-419A-10B3-4163-91817DDA4EF0}"/>
              </a:ext>
            </a:extLst>
          </p:cNvPr>
          <p:cNvGraphicFramePr>
            <a:graphicFrameLocks noGrp="1"/>
          </p:cNvGraphicFramePr>
          <p:nvPr>
            <p:extLst>
              <p:ext uri="{D42A27DB-BD31-4B8C-83A1-F6EECF244321}">
                <p14:modId xmlns:p14="http://schemas.microsoft.com/office/powerpoint/2010/main" val="3567268437"/>
              </p:ext>
            </p:extLst>
          </p:nvPr>
        </p:nvGraphicFramePr>
        <p:xfrm>
          <a:off x="1257300" y="3061938"/>
          <a:ext cx="9420225" cy="1921256"/>
        </p:xfrm>
        <a:graphic>
          <a:graphicData uri="http://schemas.openxmlformats.org/drawingml/2006/table">
            <a:tbl>
              <a:tblPr firstRow="1" firstCol="1" bandRow="1"/>
              <a:tblGrid>
                <a:gridCol w="2543175">
                  <a:extLst>
                    <a:ext uri="{9D8B030D-6E8A-4147-A177-3AD203B41FA5}">
                      <a16:colId xmlns:a16="http://schemas.microsoft.com/office/drawing/2014/main" val="188340001"/>
                    </a:ext>
                  </a:extLst>
                </a:gridCol>
                <a:gridCol w="3365516">
                  <a:extLst>
                    <a:ext uri="{9D8B030D-6E8A-4147-A177-3AD203B41FA5}">
                      <a16:colId xmlns:a16="http://schemas.microsoft.com/office/drawing/2014/main" val="609715037"/>
                    </a:ext>
                  </a:extLst>
                </a:gridCol>
                <a:gridCol w="3511534">
                  <a:extLst>
                    <a:ext uri="{9D8B030D-6E8A-4147-A177-3AD203B41FA5}">
                      <a16:colId xmlns:a16="http://schemas.microsoft.com/office/drawing/2014/main" val="1914140566"/>
                    </a:ext>
                  </a:extLst>
                </a:gridCol>
              </a:tblGrid>
              <a:tr h="1905000">
                <a:tc>
                  <a:txBody>
                    <a:bodyPr/>
                    <a:lstStyle/>
                    <a:p>
                      <a:pPr marL="0" marR="0">
                        <a:spcBef>
                          <a:spcPts val="0"/>
                        </a:spcBef>
                        <a:spcAft>
                          <a:spcPts val="0"/>
                        </a:spcAft>
                      </a:pPr>
                      <a:r>
                        <a:rPr lang="en-GB" sz="12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Foster warm and caring interactions with children regardless of their gender </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FFFFFF"/>
                    </a:solidFill>
                  </a:tcPr>
                </a:tc>
                <a:tc>
                  <a:txBody>
                    <a:bodyPr/>
                    <a:lstStyle/>
                    <a:p>
                      <a:pPr marL="342900" marR="0" lvl="0" indent="-342900">
                        <a:lnSpc>
                          <a:spcPct val="105000"/>
                        </a:lnSpc>
                        <a:spcBef>
                          <a:spcPts val="0"/>
                        </a:spcBef>
                        <a:spcAft>
                          <a:spcPts val="0"/>
                        </a:spcAft>
                        <a:buFont typeface="Symbol" panose="05050102010706020507" pitchFamily="18" charset="2"/>
                        <a:buChar char=""/>
                      </a:pPr>
                      <a:r>
                        <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Model warm and caring </a:t>
                      </a:r>
                      <a:r>
                        <a:rPr lang="en-GB" sz="1200" b="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behaviors</a:t>
                      </a:r>
                      <a:r>
                        <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such as smiling at the child equally for boys and girls when interacting with children and families.</a:t>
                      </a:r>
                      <a:endParaRPr lang="nl-NL" sz="1200" b="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5000"/>
                        </a:lnSpc>
                        <a:spcBef>
                          <a:spcPts val="0"/>
                        </a:spcBef>
                        <a:spcAft>
                          <a:spcPts val="0"/>
                        </a:spcAft>
                        <a:buFont typeface="Symbol" panose="05050102010706020507" pitchFamily="18" charset="2"/>
                        <a:buChar char=""/>
                      </a:pPr>
                      <a:r>
                        <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Allow children to express their emotions regardless of their gender in your practice.</a:t>
                      </a:r>
                      <a:endParaRPr lang="nl-NL" sz="1200" b="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6000"/>
                        </a:lnSpc>
                        <a:spcBef>
                          <a:spcPts val="0"/>
                        </a:spcBef>
                        <a:spcAft>
                          <a:spcPts val="0"/>
                        </a:spcAft>
                        <a:buFont typeface="Symbol" panose="05050102010706020507" pitchFamily="18" charset="2"/>
                        <a:buChar char=""/>
                      </a:pPr>
                      <a:r>
                        <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Raise awareness of common biases that parents may not be aware of, e.g., expectations for boys to be more advanced in motor skills than girls or the tendency to talk more to girls.</a:t>
                      </a:r>
                      <a:endParaRPr lang="nl-NL"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FFFFFF"/>
                    </a:solidFill>
                  </a:tcPr>
                </a:tc>
                <a:tc>
                  <a:txBody>
                    <a:bodyPr/>
                    <a:lstStyle/>
                    <a:p>
                      <a:pPr marL="342900" marR="0" lvl="0" indent="-342900">
                        <a:lnSpc>
                          <a:spcPct val="106000"/>
                        </a:lnSpc>
                        <a:spcBef>
                          <a:spcPts val="0"/>
                        </a:spcBef>
                        <a:spcAft>
                          <a:spcPts val="0"/>
                        </a:spcAft>
                        <a:buFont typeface="Symbol" panose="05050102010706020507" pitchFamily="18" charset="2"/>
                        <a:buChar char=""/>
                      </a:pPr>
                      <a:r>
                        <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Encourage parents by providing accurate information on the social-emotional development and well-being of children in the early years.</a:t>
                      </a:r>
                      <a:endParaRPr lang="nl-NL" sz="1200" b="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6000"/>
                        </a:lnSpc>
                        <a:spcBef>
                          <a:spcPts val="0"/>
                        </a:spcBef>
                        <a:spcAft>
                          <a:spcPts val="0"/>
                        </a:spcAft>
                        <a:buFont typeface="Symbol" panose="05050102010706020507" pitchFamily="18" charset="2"/>
                        <a:buChar char=""/>
                      </a:pPr>
                      <a:r>
                        <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Model serve and return interactions with children.</a:t>
                      </a:r>
                      <a:endParaRPr lang="nl-NL" sz="1200" b="0" dirty="0">
                        <a:effectLst/>
                        <a:latin typeface="Calibri" panose="020F0502020204030204" pitchFamily="34" charset="0"/>
                        <a:ea typeface="Calibri" panose="020F0502020204030204" pitchFamily="34" charset="0"/>
                        <a:cs typeface="Times New Roman" panose="02020603050405020304" pitchFamily="18" charset="0"/>
                      </a:endParaRPr>
                    </a:p>
                    <a:p>
                      <a:pPr marL="228600" marR="0">
                        <a:lnSpc>
                          <a:spcPct val="106000"/>
                        </a:lnSpc>
                        <a:spcBef>
                          <a:spcPts val="0"/>
                        </a:spcBef>
                        <a:spcAft>
                          <a:spcPts val="800"/>
                        </a:spcAft>
                      </a:pPr>
                      <a:r>
                        <a:rPr lang="en-GB" sz="1100" b="1" dirty="0">
                          <a:effectLst/>
                          <a:latin typeface="Calibri" panose="020F0502020204030204" pitchFamily="34" charset="0"/>
                          <a:ea typeface="Calibri" panose="020F0502020204030204" pitchFamily="34" charset="0"/>
                          <a:cs typeface="Times New Roman" panose="02020603050405020304" pitchFamily="18" charset="0"/>
                        </a:rPr>
                        <a:t> </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a:noFill/>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FFFFFF"/>
                    </a:solidFill>
                  </a:tcPr>
                </a:tc>
                <a:extLst>
                  <a:ext uri="{0D108BD9-81ED-4DB2-BD59-A6C34878D82A}">
                    <a16:rowId xmlns:a16="http://schemas.microsoft.com/office/drawing/2014/main" val="3541833763"/>
                  </a:ext>
                </a:extLst>
              </a:tr>
            </a:tbl>
          </a:graphicData>
        </a:graphic>
      </p:graphicFrame>
      <p:graphicFrame>
        <p:nvGraphicFramePr>
          <p:cNvPr id="7" name="Table 6">
            <a:extLst>
              <a:ext uri="{FF2B5EF4-FFF2-40B4-BE49-F238E27FC236}">
                <a16:creationId xmlns:a16="http://schemas.microsoft.com/office/drawing/2014/main" id="{8D1F80E8-367D-C946-DC88-E6869B394219}"/>
              </a:ext>
            </a:extLst>
          </p:cNvPr>
          <p:cNvGraphicFramePr>
            <a:graphicFrameLocks noGrp="1"/>
          </p:cNvGraphicFramePr>
          <p:nvPr>
            <p:extLst>
              <p:ext uri="{D42A27DB-BD31-4B8C-83A1-F6EECF244321}">
                <p14:modId xmlns:p14="http://schemas.microsoft.com/office/powerpoint/2010/main" val="2147250140"/>
              </p:ext>
            </p:extLst>
          </p:nvPr>
        </p:nvGraphicFramePr>
        <p:xfrm>
          <a:off x="1257300" y="4735385"/>
          <a:ext cx="9420225" cy="1144397"/>
        </p:xfrm>
        <a:graphic>
          <a:graphicData uri="http://schemas.openxmlformats.org/drawingml/2006/table">
            <a:tbl>
              <a:tblPr firstRow="1" firstCol="1" bandRow="1"/>
              <a:tblGrid>
                <a:gridCol w="2543175">
                  <a:extLst>
                    <a:ext uri="{9D8B030D-6E8A-4147-A177-3AD203B41FA5}">
                      <a16:colId xmlns:a16="http://schemas.microsoft.com/office/drawing/2014/main" val="1385074857"/>
                    </a:ext>
                  </a:extLst>
                </a:gridCol>
                <a:gridCol w="3365516">
                  <a:extLst>
                    <a:ext uri="{9D8B030D-6E8A-4147-A177-3AD203B41FA5}">
                      <a16:colId xmlns:a16="http://schemas.microsoft.com/office/drawing/2014/main" val="3258572050"/>
                    </a:ext>
                  </a:extLst>
                </a:gridCol>
                <a:gridCol w="3511534">
                  <a:extLst>
                    <a:ext uri="{9D8B030D-6E8A-4147-A177-3AD203B41FA5}">
                      <a16:colId xmlns:a16="http://schemas.microsoft.com/office/drawing/2014/main" val="469378151"/>
                    </a:ext>
                  </a:extLst>
                </a:gridCol>
              </a:tblGrid>
              <a:tr h="0">
                <a:tc>
                  <a:txBody>
                    <a:bodyPr/>
                    <a:lstStyle/>
                    <a:p>
                      <a:pPr marL="0" marR="0">
                        <a:spcBef>
                          <a:spcPts val="0"/>
                        </a:spcBef>
                        <a:spcAft>
                          <a:spcPts val="0"/>
                        </a:spcAft>
                      </a:pPr>
                      <a:r>
                        <a:rPr lang="en-GB" sz="12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Be selective with toys </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FFFFFF"/>
                    </a:solidFill>
                  </a:tcPr>
                </a:tc>
                <a:tc>
                  <a:txBody>
                    <a:bodyPr/>
                    <a:lstStyle/>
                    <a:p>
                      <a:pPr marL="342900" marR="0" lvl="0" indent="-342900">
                        <a:lnSpc>
                          <a:spcPct val="105000"/>
                        </a:lnSpc>
                        <a:spcBef>
                          <a:spcPts val="0"/>
                        </a:spcBef>
                        <a:spcAft>
                          <a:spcPts val="0"/>
                        </a:spcAft>
                        <a:buFont typeface="Symbol" panose="05050102010706020507" pitchFamily="18" charset="2"/>
                        <a:buChar char=""/>
                      </a:pPr>
                      <a:r>
                        <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Keep toys or posters and images in your office. Avoid having hyperfeminized or hypermasculine toys</a:t>
                      </a:r>
                      <a:endParaRPr lang="nl-NL"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FFFFFF"/>
                    </a:solidFill>
                  </a:tcPr>
                </a:tc>
                <a:tc>
                  <a:txBody>
                    <a:bodyPr/>
                    <a:lstStyle/>
                    <a:p>
                      <a:pPr marL="342900" marR="0" lvl="0" indent="-342900">
                        <a:lnSpc>
                          <a:spcPct val="105000"/>
                        </a:lnSpc>
                        <a:spcBef>
                          <a:spcPts val="0"/>
                        </a:spcBef>
                        <a:spcAft>
                          <a:spcPts val="0"/>
                        </a:spcAft>
                        <a:buFont typeface="Symbol" panose="05050102010706020507" pitchFamily="18" charset="2"/>
                        <a:buChar char=""/>
                      </a:pPr>
                      <a:r>
                        <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Suggest parents avoid hyperfeminized or hypermasculine toys</a:t>
                      </a:r>
                      <a:endParaRPr lang="nl-NL" sz="1200" b="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5000"/>
                        </a:lnSpc>
                        <a:spcBef>
                          <a:spcPts val="0"/>
                        </a:spcBef>
                        <a:spcAft>
                          <a:spcPts val="0"/>
                        </a:spcAft>
                        <a:buFont typeface="Symbol" panose="05050102010706020507" pitchFamily="18" charset="2"/>
                        <a:buChar char=""/>
                      </a:pPr>
                      <a:r>
                        <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Suggest parents be accepting of their children's preference for various toys and activities while challenging them to try new things regardless of their gender</a:t>
                      </a:r>
                      <a:endParaRPr lang="nl-NL"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a:noFill/>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FFFFFF"/>
                    </a:solidFill>
                  </a:tcPr>
                </a:tc>
                <a:extLst>
                  <a:ext uri="{0D108BD9-81ED-4DB2-BD59-A6C34878D82A}">
                    <a16:rowId xmlns:a16="http://schemas.microsoft.com/office/drawing/2014/main" val="3135555785"/>
                  </a:ext>
                </a:extLst>
              </a:tr>
            </a:tbl>
          </a:graphicData>
        </a:graphic>
      </p:graphicFrame>
    </p:spTree>
    <p:extLst>
      <p:ext uri="{BB962C8B-B14F-4D97-AF65-F5344CB8AC3E}">
        <p14:creationId xmlns:p14="http://schemas.microsoft.com/office/powerpoint/2010/main" val="12646882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224A9097-5D8A-D3B6-CF53-6025C7768BF4}"/>
              </a:ext>
            </a:extLst>
          </p:cNvPr>
          <p:cNvGraphicFramePr>
            <a:graphicFrameLocks noGrp="1"/>
          </p:cNvGraphicFramePr>
          <p:nvPr>
            <p:ph idx="1"/>
            <p:extLst>
              <p:ext uri="{D42A27DB-BD31-4B8C-83A1-F6EECF244321}">
                <p14:modId xmlns:p14="http://schemas.microsoft.com/office/powerpoint/2010/main" val="3381069723"/>
              </p:ext>
            </p:extLst>
          </p:nvPr>
        </p:nvGraphicFramePr>
        <p:xfrm>
          <a:off x="954157" y="432326"/>
          <a:ext cx="10923103" cy="393859"/>
        </p:xfrm>
        <a:graphic>
          <a:graphicData uri="http://schemas.openxmlformats.org/drawingml/2006/table">
            <a:tbl>
              <a:tblPr firstRow="1" firstCol="1" bandRow="1"/>
              <a:tblGrid>
                <a:gridCol w="2892899">
                  <a:extLst>
                    <a:ext uri="{9D8B030D-6E8A-4147-A177-3AD203B41FA5}">
                      <a16:colId xmlns:a16="http://schemas.microsoft.com/office/drawing/2014/main" val="2060314997"/>
                    </a:ext>
                  </a:extLst>
                </a:gridCol>
                <a:gridCol w="3958449">
                  <a:extLst>
                    <a:ext uri="{9D8B030D-6E8A-4147-A177-3AD203B41FA5}">
                      <a16:colId xmlns:a16="http://schemas.microsoft.com/office/drawing/2014/main" val="2392438211"/>
                    </a:ext>
                  </a:extLst>
                </a:gridCol>
                <a:gridCol w="4071755">
                  <a:extLst>
                    <a:ext uri="{9D8B030D-6E8A-4147-A177-3AD203B41FA5}">
                      <a16:colId xmlns:a16="http://schemas.microsoft.com/office/drawing/2014/main" val="3635348599"/>
                    </a:ext>
                  </a:extLst>
                </a:gridCol>
              </a:tblGrid>
              <a:tr h="393859">
                <a:tc>
                  <a:txBody>
                    <a:bodyPr/>
                    <a:lstStyle/>
                    <a:p>
                      <a:pPr marL="0" marR="0" algn="ctr">
                        <a:spcBef>
                          <a:spcPts val="0"/>
                        </a:spcBef>
                        <a:spcAft>
                          <a:spcPts val="0"/>
                        </a:spcAft>
                      </a:pPr>
                      <a:r>
                        <a:rPr lang="en-GB" sz="12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What parents should do</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12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What can you do in your practice</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12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What you can advise and demonstrate to parents</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a:noFill/>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FFFFFF"/>
                    </a:solidFill>
                  </a:tcPr>
                </a:tc>
                <a:extLst>
                  <a:ext uri="{0D108BD9-81ED-4DB2-BD59-A6C34878D82A}">
                    <a16:rowId xmlns:a16="http://schemas.microsoft.com/office/drawing/2014/main" val="1465030703"/>
                  </a:ext>
                </a:extLst>
              </a:tr>
            </a:tbl>
          </a:graphicData>
        </a:graphic>
      </p:graphicFrame>
      <p:sp>
        <p:nvSpPr>
          <p:cNvPr id="7" name="Rectangle 1">
            <a:extLst>
              <a:ext uri="{FF2B5EF4-FFF2-40B4-BE49-F238E27FC236}">
                <a16:creationId xmlns:a16="http://schemas.microsoft.com/office/drawing/2014/main" id="{AA3A1DD6-8872-8ABE-431D-4969565D2A35}"/>
              </a:ext>
            </a:extLst>
          </p:cNvPr>
          <p:cNvSpPr>
            <a:spLocks noChangeArrowheads="1"/>
          </p:cNvSpPr>
          <p:nvPr/>
        </p:nvSpPr>
        <p:spPr bwMode="auto">
          <a:xfrm>
            <a:off x="808613" y="826185"/>
            <a:ext cx="1590935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nl-NL" altLang="nl-NL" sz="1800" b="0" i="0" u="none" strike="noStrike" cap="none" normalizeH="0" baseline="0">
                <a:ln>
                  <a:noFill/>
                </a:ln>
                <a:solidFill>
                  <a:schemeClr val="tx1"/>
                </a:solidFill>
                <a:effectLst/>
                <a:latin typeface="Arial" panose="020B0604020202020204" pitchFamily="34" charset="0"/>
              </a:rPr>
            </a:br>
            <a:endParaRPr kumimoji="0" lang="nl-NL" altLang="nl-NL" sz="1800" b="0" i="0" u="none" strike="noStrike" cap="none" normalizeH="0" baseline="0">
              <a:ln>
                <a:noFill/>
              </a:ln>
              <a:solidFill>
                <a:schemeClr val="tx1"/>
              </a:solidFill>
              <a:effectLst/>
              <a:latin typeface="Arial" panose="020B0604020202020204" pitchFamily="34" charset="0"/>
            </a:endParaRPr>
          </a:p>
        </p:txBody>
      </p:sp>
      <p:graphicFrame>
        <p:nvGraphicFramePr>
          <p:cNvPr id="10" name="Table 9">
            <a:extLst>
              <a:ext uri="{FF2B5EF4-FFF2-40B4-BE49-F238E27FC236}">
                <a16:creationId xmlns:a16="http://schemas.microsoft.com/office/drawing/2014/main" id="{B51B7C14-8A53-994C-0ABE-65803F0A78FA}"/>
              </a:ext>
            </a:extLst>
          </p:cNvPr>
          <p:cNvGraphicFramePr>
            <a:graphicFrameLocks noGrp="1"/>
          </p:cNvGraphicFramePr>
          <p:nvPr>
            <p:extLst>
              <p:ext uri="{D42A27DB-BD31-4B8C-83A1-F6EECF244321}">
                <p14:modId xmlns:p14="http://schemas.microsoft.com/office/powerpoint/2010/main" val="4027795437"/>
              </p:ext>
            </p:extLst>
          </p:nvPr>
        </p:nvGraphicFramePr>
        <p:xfrm>
          <a:off x="954157" y="1006465"/>
          <a:ext cx="10923103" cy="1728407"/>
        </p:xfrm>
        <a:graphic>
          <a:graphicData uri="http://schemas.openxmlformats.org/drawingml/2006/table">
            <a:tbl>
              <a:tblPr firstRow="1" firstCol="1" bandRow="1"/>
              <a:tblGrid>
                <a:gridCol w="2892899">
                  <a:extLst>
                    <a:ext uri="{9D8B030D-6E8A-4147-A177-3AD203B41FA5}">
                      <a16:colId xmlns:a16="http://schemas.microsoft.com/office/drawing/2014/main" val="508481988"/>
                    </a:ext>
                  </a:extLst>
                </a:gridCol>
                <a:gridCol w="3958449">
                  <a:extLst>
                    <a:ext uri="{9D8B030D-6E8A-4147-A177-3AD203B41FA5}">
                      <a16:colId xmlns:a16="http://schemas.microsoft.com/office/drawing/2014/main" val="1872378022"/>
                    </a:ext>
                  </a:extLst>
                </a:gridCol>
                <a:gridCol w="4071755">
                  <a:extLst>
                    <a:ext uri="{9D8B030D-6E8A-4147-A177-3AD203B41FA5}">
                      <a16:colId xmlns:a16="http://schemas.microsoft.com/office/drawing/2014/main" val="3942103600"/>
                    </a:ext>
                  </a:extLst>
                </a:gridCol>
              </a:tblGrid>
              <a:tr h="0">
                <a:tc>
                  <a:txBody>
                    <a:bodyPr/>
                    <a:lstStyle/>
                    <a:p>
                      <a:pPr marL="0" marR="0">
                        <a:spcBef>
                          <a:spcPts val="0"/>
                        </a:spcBef>
                        <a:spcAft>
                          <a:spcPts val="0"/>
                        </a:spcAft>
                      </a:pPr>
                      <a:r>
                        <a:rPr lang="en-GB" sz="12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Use storytime to introduce themes of gender equity</a:t>
                      </a:r>
                      <a:endParaRPr lang="nl-NL"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FFFFFF"/>
                    </a:solidFill>
                  </a:tcPr>
                </a:tc>
                <a:tc>
                  <a:txBody>
                    <a:bodyPr/>
                    <a:lstStyle/>
                    <a:p>
                      <a:pPr marL="342900" marR="0" lvl="0" indent="-342900">
                        <a:lnSpc>
                          <a:spcPct val="106000"/>
                        </a:lnSpc>
                        <a:spcBef>
                          <a:spcPts val="0"/>
                        </a:spcBef>
                        <a:spcAft>
                          <a:spcPts val="0"/>
                        </a:spcAft>
                        <a:buFont typeface="Symbol" panose="05050102010706020507" pitchFamily="18" charset="2"/>
                        <a:buChar char=""/>
                      </a:pPr>
                      <a:r>
                        <a:rPr lang="en-GB" sz="12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Have literacy materials in your workplace and promote reading and storytime in your work.</a:t>
                      </a:r>
                      <a:endParaRPr lang="nl-NL" sz="1200">
                        <a:effectLst/>
                        <a:latin typeface="Calibri" panose="020F0502020204030204" pitchFamily="34" charset="0"/>
                        <a:ea typeface="Calibri" panose="020F0502020204030204" pitchFamily="34" charset="0"/>
                        <a:cs typeface="Times New Roman" panose="02020603050405020304" pitchFamily="18" charset="0"/>
                      </a:endParaRPr>
                    </a:p>
                    <a:p>
                      <a:pPr marL="228600" marR="0">
                        <a:lnSpc>
                          <a:spcPct val="106000"/>
                        </a:lnSpc>
                        <a:spcBef>
                          <a:spcPts val="0"/>
                        </a:spcBef>
                        <a:spcAft>
                          <a:spcPts val="0"/>
                        </a:spcAft>
                      </a:pPr>
                      <a:r>
                        <a:rPr lang="en-GB" sz="1200" b="1">
                          <a:effectLst/>
                          <a:latin typeface="Calibri" panose="020F0502020204030204" pitchFamily="34" charset="0"/>
                          <a:ea typeface="Calibri" panose="020F0502020204030204" pitchFamily="34" charset="0"/>
                          <a:cs typeface="Times New Roman" panose="02020603050405020304" pitchFamily="18" charset="0"/>
                        </a:rPr>
                        <a:t> </a:t>
                      </a:r>
                      <a:endParaRPr lang="nl-NL"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FFFFFF"/>
                    </a:solidFill>
                  </a:tcPr>
                </a:tc>
                <a:tc>
                  <a:txBody>
                    <a:bodyPr/>
                    <a:lstStyle/>
                    <a:p>
                      <a:pPr marL="342900" marR="0" lvl="0" indent="-342900">
                        <a:lnSpc>
                          <a:spcPct val="106000"/>
                        </a:lnSpc>
                        <a:spcBef>
                          <a:spcPts val="0"/>
                        </a:spcBef>
                        <a:spcAft>
                          <a:spcPts val="800"/>
                        </a:spcAft>
                        <a:buFont typeface="Symbol" panose="05050102010706020507" pitchFamily="18" charset="2"/>
                        <a:buChar char=""/>
                      </a:pPr>
                      <a:r>
                        <a:rPr lang="en-GB" sz="1200" b="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Encourage and help parents access literacy materials and books that promote gender equality and challenge harmful gender stereotypes.</a:t>
                      </a:r>
                      <a:endParaRPr lang="nl-NL" sz="12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a:noFill/>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FFFFFF"/>
                    </a:solidFill>
                  </a:tcPr>
                </a:tc>
                <a:extLst>
                  <a:ext uri="{0D108BD9-81ED-4DB2-BD59-A6C34878D82A}">
                    <a16:rowId xmlns:a16="http://schemas.microsoft.com/office/drawing/2014/main" val="170207305"/>
                  </a:ext>
                </a:extLst>
              </a:tr>
              <a:tr h="0">
                <a:tc>
                  <a:txBody>
                    <a:bodyPr/>
                    <a:lstStyle/>
                    <a:p>
                      <a:pPr marL="0" marR="0">
                        <a:spcBef>
                          <a:spcPts val="0"/>
                        </a:spcBef>
                        <a:spcAft>
                          <a:spcPts val="0"/>
                        </a:spcAft>
                      </a:pPr>
                      <a:r>
                        <a:rPr lang="en-GB" sz="12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Use  outdoor, natural play to promote non-gendered play</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342900" marR="0" lvl="0" indent="-342900">
                        <a:lnSpc>
                          <a:spcPct val="106000"/>
                        </a:lnSpc>
                        <a:spcBef>
                          <a:spcPts val="0"/>
                        </a:spcBef>
                        <a:spcAft>
                          <a:spcPts val="0"/>
                        </a:spcAft>
                        <a:buFont typeface="Symbol" panose="05050102010706020507" pitchFamily="18" charset="2"/>
                        <a:buChar char=""/>
                      </a:pPr>
                      <a:r>
                        <a:rPr lang="en-GB" sz="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Inform parents about the benefits of physical outdoor space.</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6000"/>
                        </a:lnSpc>
                        <a:spcBef>
                          <a:spcPts val="0"/>
                        </a:spcBef>
                        <a:spcAft>
                          <a:spcPts val="0"/>
                        </a:spcAft>
                        <a:buFont typeface="Symbol" panose="05050102010706020507" pitchFamily="18" charset="2"/>
                        <a:buChar char=""/>
                      </a:pPr>
                      <a:r>
                        <a:rPr lang="en-GB" sz="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Provide accurate information to parents that all children, regardless of their gender, are capable of rough outdoor play.</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342900" marR="0" lvl="0" indent="-342900">
                        <a:lnSpc>
                          <a:spcPct val="106000"/>
                        </a:lnSpc>
                        <a:spcBef>
                          <a:spcPts val="0"/>
                        </a:spcBef>
                        <a:spcAft>
                          <a:spcPts val="0"/>
                        </a:spcAft>
                        <a:buFont typeface="Symbol" panose="05050102010706020507" pitchFamily="18" charset="2"/>
                        <a:buChar char=""/>
                      </a:pPr>
                      <a:r>
                        <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Encourage parents to engage in outdoor activities with their children.</a:t>
                      </a:r>
                      <a:endParaRPr lang="nl-NL" sz="1200" b="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6000"/>
                        </a:lnSpc>
                        <a:spcBef>
                          <a:spcPts val="0"/>
                        </a:spcBef>
                        <a:spcAft>
                          <a:spcPts val="800"/>
                        </a:spcAft>
                        <a:buFont typeface="Symbol" panose="05050102010706020507" pitchFamily="18" charset="2"/>
                        <a:buChar char=""/>
                      </a:pPr>
                      <a:r>
                        <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Suggest inclusive activities that can apply to every family regardless of their background (e.g., talking about trees, playing with leaves, collecting rocks, jumping above puddles, etc.)</a:t>
                      </a:r>
                      <a:endParaRPr lang="nl-NL"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a:noFill/>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val="3275817643"/>
                  </a:ext>
                </a:extLst>
              </a:tr>
            </a:tbl>
          </a:graphicData>
        </a:graphic>
      </p:graphicFrame>
      <p:graphicFrame>
        <p:nvGraphicFramePr>
          <p:cNvPr id="15" name="Table 14">
            <a:extLst>
              <a:ext uri="{FF2B5EF4-FFF2-40B4-BE49-F238E27FC236}">
                <a16:creationId xmlns:a16="http://schemas.microsoft.com/office/drawing/2014/main" id="{10AF258C-85E5-0B64-4BD3-1FDD061A63F4}"/>
              </a:ext>
            </a:extLst>
          </p:cNvPr>
          <p:cNvGraphicFramePr>
            <a:graphicFrameLocks noGrp="1"/>
          </p:cNvGraphicFramePr>
          <p:nvPr>
            <p:extLst>
              <p:ext uri="{D42A27DB-BD31-4B8C-83A1-F6EECF244321}">
                <p14:modId xmlns:p14="http://schemas.microsoft.com/office/powerpoint/2010/main" val="1803551579"/>
              </p:ext>
            </p:extLst>
          </p:nvPr>
        </p:nvGraphicFramePr>
        <p:xfrm>
          <a:off x="954157" y="2734873"/>
          <a:ext cx="10694503" cy="2899791"/>
        </p:xfrm>
        <a:graphic>
          <a:graphicData uri="http://schemas.openxmlformats.org/drawingml/2006/table">
            <a:tbl>
              <a:tblPr firstRow="1" firstCol="1" bandRow="1"/>
              <a:tblGrid>
                <a:gridCol w="2862469">
                  <a:extLst>
                    <a:ext uri="{9D8B030D-6E8A-4147-A177-3AD203B41FA5}">
                      <a16:colId xmlns:a16="http://schemas.microsoft.com/office/drawing/2014/main" val="3709980125"/>
                    </a:ext>
                  </a:extLst>
                </a:gridCol>
                <a:gridCol w="4025348">
                  <a:extLst>
                    <a:ext uri="{9D8B030D-6E8A-4147-A177-3AD203B41FA5}">
                      <a16:colId xmlns:a16="http://schemas.microsoft.com/office/drawing/2014/main" val="759683743"/>
                    </a:ext>
                  </a:extLst>
                </a:gridCol>
                <a:gridCol w="3806686">
                  <a:extLst>
                    <a:ext uri="{9D8B030D-6E8A-4147-A177-3AD203B41FA5}">
                      <a16:colId xmlns:a16="http://schemas.microsoft.com/office/drawing/2014/main" val="2874219068"/>
                    </a:ext>
                  </a:extLst>
                </a:gridCol>
              </a:tblGrid>
              <a:tr h="2702655">
                <a:tc>
                  <a:txBody>
                    <a:bodyPr/>
                    <a:lstStyle/>
                    <a:p>
                      <a:pPr marL="0" marR="0">
                        <a:spcBef>
                          <a:spcPts val="0"/>
                        </a:spcBef>
                        <a:spcAft>
                          <a:spcPts val="0"/>
                        </a:spcAft>
                      </a:pPr>
                      <a:r>
                        <a:rPr lang="en-GB" sz="12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Fathers should get involved from the start and enjoy parenting</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2556" marR="52556" marT="0" marB="0">
                    <a:lnL>
                      <a:noFill/>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FFFFFF"/>
                    </a:solidFill>
                  </a:tcPr>
                </a:tc>
                <a:tc>
                  <a:txBody>
                    <a:bodyPr/>
                    <a:lstStyle/>
                    <a:p>
                      <a:pPr marL="342900" marR="0" lvl="0" indent="-342900">
                        <a:lnSpc>
                          <a:spcPct val="106000"/>
                        </a:lnSpc>
                        <a:spcBef>
                          <a:spcPts val="0"/>
                        </a:spcBef>
                        <a:spcAft>
                          <a:spcPts val="0"/>
                        </a:spcAft>
                        <a:buFont typeface="Symbol" panose="05050102010706020507" pitchFamily="18" charset="2"/>
                        <a:buChar char=""/>
                      </a:pPr>
                      <a:r>
                        <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Always use gender-equal inclusive language, avoid assumptions about fathers' and mothers' roles at home, and always welcome all parents/caregivers to your workplace. </a:t>
                      </a:r>
                      <a:endParaRPr lang="nl-NL" sz="1200" b="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6000"/>
                        </a:lnSpc>
                        <a:spcBef>
                          <a:spcPts val="0"/>
                        </a:spcBef>
                        <a:spcAft>
                          <a:spcPts val="0"/>
                        </a:spcAft>
                        <a:buFont typeface="Symbol" panose="05050102010706020507" pitchFamily="18" charset="2"/>
                        <a:buChar char=""/>
                      </a:pPr>
                      <a:r>
                        <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Refer to fathers and mothers on child development and care topics related to their children; avoid seeing fathers incompetent for care but rather recognize them as experts for their own children's care and development.</a:t>
                      </a:r>
                      <a:endParaRPr lang="nl-NL" sz="1200" b="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6000"/>
                        </a:lnSpc>
                        <a:spcBef>
                          <a:spcPts val="0"/>
                        </a:spcBef>
                        <a:spcAft>
                          <a:spcPts val="0"/>
                        </a:spcAft>
                        <a:buFont typeface="Symbol" panose="05050102010706020507" pitchFamily="18" charset="2"/>
                        <a:buChar char=""/>
                      </a:pPr>
                      <a:r>
                        <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Inform about the benefits of father involvement with accurate information such as Father's participation in domestic duties and/or child care is associated with a lower likelihood of violence toward children.</a:t>
                      </a:r>
                      <a:endParaRPr lang="nl-NL" sz="1200" b="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6000"/>
                        </a:lnSpc>
                        <a:spcBef>
                          <a:spcPts val="0"/>
                        </a:spcBef>
                        <a:spcAft>
                          <a:spcPts val="0"/>
                        </a:spcAft>
                        <a:buFont typeface="Symbol" panose="05050102010706020507" pitchFamily="18" charset="2"/>
                        <a:buChar char=""/>
                      </a:pPr>
                      <a:r>
                        <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Be aware of other resources in your community for positive fatherhood and refer your clients to them.</a:t>
                      </a:r>
                      <a:endParaRPr lang="nl-NL" sz="1200" b="0" dirty="0">
                        <a:effectLst/>
                        <a:latin typeface="Calibri" panose="020F0502020204030204" pitchFamily="34" charset="0"/>
                        <a:ea typeface="Calibri" panose="020F0502020204030204" pitchFamily="34" charset="0"/>
                        <a:cs typeface="Times New Roman" panose="02020603050405020304" pitchFamily="18" charset="0"/>
                      </a:endParaRPr>
                    </a:p>
                    <a:p>
                      <a:pPr marL="228600" marR="0">
                        <a:lnSpc>
                          <a:spcPct val="106000"/>
                        </a:lnSpc>
                        <a:spcBef>
                          <a:spcPts val="0"/>
                        </a:spcBef>
                        <a:spcAft>
                          <a:spcPts val="0"/>
                        </a:spcAft>
                      </a:pPr>
                      <a:r>
                        <a:rPr lang="en-GB" sz="1200" b="0" dirty="0">
                          <a:effectLst/>
                          <a:latin typeface="Calibri" panose="020F0502020204030204" pitchFamily="34" charset="0"/>
                          <a:ea typeface="Calibri" panose="020F0502020204030204" pitchFamily="34" charset="0"/>
                          <a:cs typeface="Times New Roman" panose="02020603050405020304" pitchFamily="18" charset="0"/>
                        </a:rPr>
                        <a:t> </a:t>
                      </a:r>
                      <a:endParaRPr lang="nl-NL"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52556" marR="52556"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FFFFFF"/>
                    </a:solidFill>
                  </a:tcPr>
                </a:tc>
                <a:tc>
                  <a:txBody>
                    <a:bodyPr/>
                    <a:lstStyle/>
                    <a:p>
                      <a:pPr marL="342900" marR="0" lvl="0" indent="-342900">
                        <a:lnSpc>
                          <a:spcPct val="106000"/>
                        </a:lnSpc>
                        <a:spcBef>
                          <a:spcPts val="0"/>
                        </a:spcBef>
                        <a:spcAft>
                          <a:spcPts val="0"/>
                        </a:spcAft>
                        <a:buFont typeface="Symbol" panose="05050102010706020507" pitchFamily="18" charset="2"/>
                        <a:buChar char=""/>
                      </a:pPr>
                      <a:r>
                        <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Suggest simple activities for fathers, to begin with, to be more engaged in their child's development and care, such as feeding, changing diapers, reading together, outdoor activities, etc. </a:t>
                      </a:r>
                      <a:endParaRPr lang="nl-NL" sz="1200" b="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6000"/>
                        </a:lnSpc>
                        <a:spcBef>
                          <a:spcPts val="0"/>
                        </a:spcBef>
                        <a:spcAft>
                          <a:spcPts val="0"/>
                        </a:spcAft>
                        <a:buFont typeface="Symbol" panose="05050102010706020507" pitchFamily="18" charset="2"/>
                        <a:buChar char=""/>
                      </a:pPr>
                      <a:r>
                        <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Encourage fathers and mothers to talk about and display </a:t>
                      </a:r>
                      <a:r>
                        <a:rPr lang="en-GB" sz="1200" b="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behaviors</a:t>
                      </a:r>
                      <a:r>
                        <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that challenge gender stereotypes—for example, fathers frequently cook for their children and talk about how they enjoy it. </a:t>
                      </a:r>
                      <a:endParaRPr lang="nl-NL" sz="1200" b="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6000"/>
                        </a:lnSpc>
                        <a:spcBef>
                          <a:spcPts val="0"/>
                        </a:spcBef>
                        <a:spcAft>
                          <a:spcPts val="0"/>
                        </a:spcAft>
                        <a:buFont typeface="Symbol" panose="05050102010706020507" pitchFamily="18" charset="2"/>
                        <a:buChar char=""/>
                      </a:pPr>
                      <a:r>
                        <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Listen to fathers' and mothers' attitudes and understanding of childcare and provide another perspective for co-alliance in child care in the home environment.</a:t>
                      </a:r>
                      <a:endParaRPr lang="nl-NL" sz="1200" b="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6000"/>
                        </a:lnSpc>
                        <a:spcBef>
                          <a:spcPts val="0"/>
                        </a:spcBef>
                        <a:spcAft>
                          <a:spcPts val="800"/>
                        </a:spcAft>
                        <a:buFont typeface="Symbol" panose="05050102010706020507" pitchFamily="18" charset="2"/>
                        <a:buChar char=""/>
                      </a:pPr>
                      <a:r>
                        <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Pay attention to what fathers need and want and openly ask them; avoid a matrifocal perspective on childcare. </a:t>
                      </a:r>
                      <a:endParaRPr lang="nl-NL"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52556" marR="52556" marT="0" marB="0">
                    <a:lnL w="12700" cap="flat" cmpd="sng" algn="ctr">
                      <a:solidFill>
                        <a:srgbClr val="8EAADB"/>
                      </a:solidFill>
                      <a:prstDash val="solid"/>
                      <a:round/>
                      <a:headEnd type="none" w="med" len="med"/>
                      <a:tailEnd type="none" w="med" len="med"/>
                    </a:lnL>
                    <a:lnR>
                      <a:noFill/>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FFFFFF"/>
                    </a:solidFill>
                  </a:tcPr>
                </a:tc>
                <a:extLst>
                  <a:ext uri="{0D108BD9-81ED-4DB2-BD59-A6C34878D82A}">
                    <a16:rowId xmlns:a16="http://schemas.microsoft.com/office/drawing/2014/main" val="2906520983"/>
                  </a:ext>
                </a:extLst>
              </a:tr>
            </a:tbl>
          </a:graphicData>
        </a:graphic>
      </p:graphicFrame>
      <p:sp>
        <p:nvSpPr>
          <p:cNvPr id="16" name="Rectangle 7">
            <a:extLst>
              <a:ext uri="{FF2B5EF4-FFF2-40B4-BE49-F238E27FC236}">
                <a16:creationId xmlns:a16="http://schemas.microsoft.com/office/drawing/2014/main" id="{B478A593-3059-A94C-6CE6-4660A739DB72}"/>
              </a:ext>
            </a:extLst>
          </p:cNvPr>
          <p:cNvSpPr>
            <a:spLocks noChangeArrowheads="1"/>
          </p:cNvSpPr>
          <p:nvPr/>
        </p:nvSpPr>
        <p:spPr bwMode="auto">
          <a:xfrm>
            <a:off x="3483459" y="280226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nl-NL" altLang="nl-NL" sz="1800" b="0" i="0" u="none" strike="noStrike" cap="none" normalizeH="0" baseline="0">
                <a:ln>
                  <a:noFill/>
                </a:ln>
                <a:solidFill>
                  <a:schemeClr val="tx1"/>
                </a:solidFill>
                <a:effectLst/>
                <a:latin typeface="Arial" panose="020B0604020202020204" pitchFamily="34" charset="0"/>
              </a:rPr>
            </a:br>
            <a:endParaRPr kumimoji="0" lang="nl-NL" altLang="nl-NL"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864333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2A6B319F-86FE-4754-878E-06F0804D88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32385" cy="6858000"/>
          </a:xfrm>
          <a:prstGeom prst="rect">
            <a:avLst/>
          </a:prstGeom>
          <a:solidFill>
            <a:schemeClr val="accent5">
              <a:alpha val="70000"/>
            </a:schemeClr>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solidFill>
                <a:schemeClr val="accent2"/>
              </a:solidFill>
            </a:endParaRPr>
          </a:p>
        </p:txBody>
      </p:sp>
      <p:sp>
        <p:nvSpPr>
          <p:cNvPr id="19" name="Rectangle 18">
            <a:extLst>
              <a:ext uri="{FF2B5EF4-FFF2-40B4-BE49-F238E27FC236}">
                <a16:creationId xmlns:a16="http://schemas.microsoft.com/office/drawing/2014/main" id="{DCF7D1B5-3477-499F-ACC5-2C8B07F4ED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2385" y="0"/>
            <a:ext cx="3218914" cy="6858000"/>
          </a:xfrm>
          <a:prstGeom prst="rect">
            <a:avLst/>
          </a:prstGeom>
          <a:solidFill>
            <a:schemeClr val="accent5">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882918A-548C-44BA-6B7A-9297F1B2EEC8}"/>
              </a:ext>
            </a:extLst>
          </p:cNvPr>
          <p:cNvSpPr>
            <a:spLocks noGrp="1"/>
          </p:cNvSpPr>
          <p:nvPr>
            <p:ph type="title"/>
          </p:nvPr>
        </p:nvSpPr>
        <p:spPr>
          <a:xfrm>
            <a:off x="992206" y="1608667"/>
            <a:ext cx="2823275" cy="4501127"/>
          </a:xfrm>
        </p:spPr>
        <p:txBody>
          <a:bodyPr vert="horz" lIns="91440" tIns="45720" rIns="91440" bIns="45720" rtlCol="0" anchor="t">
            <a:normAutofit/>
          </a:bodyPr>
          <a:lstStyle/>
          <a:p>
            <a:pPr algn="r"/>
            <a:r>
              <a:rPr lang="en-US" sz="3200" kern="1200" dirty="0">
                <a:solidFill>
                  <a:srgbClr val="FFFFFF"/>
                </a:solidFill>
                <a:latin typeface="+mj-lt"/>
                <a:ea typeface="+mj-ea"/>
                <a:cs typeface="+mj-cs"/>
              </a:rPr>
              <a:t> </a:t>
            </a:r>
          </a:p>
        </p:txBody>
      </p:sp>
      <p:sp>
        <p:nvSpPr>
          <p:cNvPr id="4" name="Content Placeholder 3">
            <a:extLst>
              <a:ext uri="{FF2B5EF4-FFF2-40B4-BE49-F238E27FC236}">
                <a16:creationId xmlns:a16="http://schemas.microsoft.com/office/drawing/2014/main" id="{6586AE8A-4F11-B304-A0B9-B555305885DB}"/>
              </a:ext>
            </a:extLst>
          </p:cNvPr>
          <p:cNvSpPr>
            <a:spLocks noGrp="1"/>
          </p:cNvSpPr>
          <p:nvPr>
            <p:ph idx="1"/>
          </p:nvPr>
        </p:nvSpPr>
        <p:spPr>
          <a:xfrm>
            <a:off x="4547697" y="381000"/>
            <a:ext cx="7082327" cy="6162039"/>
          </a:xfrm>
        </p:spPr>
        <p:txBody>
          <a:bodyPr vert="horz" lIns="91440" tIns="45720" rIns="91440" bIns="45720" rtlCol="0" anchor="t">
            <a:normAutofit/>
          </a:bodyPr>
          <a:lstStyle/>
          <a:p>
            <a:pPr marL="342900" marR="0" lvl="0">
              <a:spcBef>
                <a:spcPts val="0"/>
              </a:spcBef>
              <a:spcAft>
                <a:spcPts val="0"/>
              </a:spcAft>
            </a:pPr>
            <a:r>
              <a:rPr lang="en-US" sz="1800" dirty="0">
                <a:effectLst/>
              </a:rPr>
              <a:t>Gender is one of the first social categories that children learn. Between ages one and two, they are aware of physical differences between boys and girls. By the age of three, they develop a sense of gender identity and label themselves as boys or girls, and by the age of five, they have a sense of gender stability.</a:t>
            </a:r>
          </a:p>
          <a:p>
            <a:pPr marL="342900" marR="0" lvl="0">
              <a:spcBef>
                <a:spcPts val="0"/>
              </a:spcBef>
              <a:spcAft>
                <a:spcPts val="0"/>
              </a:spcAft>
            </a:pPr>
            <a:endParaRPr lang="en-US" sz="1800" dirty="0">
              <a:effectLst/>
            </a:endParaRPr>
          </a:p>
          <a:p>
            <a:pPr marL="342900" marR="0" lvl="0">
              <a:spcBef>
                <a:spcPts val="0"/>
              </a:spcBef>
              <a:spcAft>
                <a:spcPts val="0"/>
              </a:spcAft>
            </a:pPr>
            <a:r>
              <a:rPr lang="en-US" sz="1800" dirty="0">
                <a:effectLst/>
              </a:rPr>
              <a:t>The early gender socialization process sets a gendered trajectory for child's development that shapes virtually all aspects of their present and future life, including the cognitive and affective formation of gender identity and stereotypes. </a:t>
            </a:r>
          </a:p>
          <a:p>
            <a:pPr marL="342900" marR="0" lvl="0">
              <a:spcBef>
                <a:spcPts val="0"/>
              </a:spcBef>
              <a:spcAft>
                <a:spcPts val="0"/>
              </a:spcAft>
            </a:pPr>
            <a:endParaRPr lang="en-US" sz="1800" dirty="0">
              <a:effectLst/>
            </a:endParaRPr>
          </a:p>
          <a:p>
            <a:pPr marL="342900">
              <a:spcBef>
                <a:spcPts val="0"/>
              </a:spcBef>
              <a:tabLst>
                <a:tab pos="742950" algn="l"/>
              </a:tabLst>
            </a:pPr>
            <a:r>
              <a:rPr lang="en-US" sz="1800"/>
              <a:t>Female </a:t>
            </a:r>
            <a:r>
              <a:rPr lang="en-US" sz="1800">
                <a:effectLst/>
              </a:rPr>
              <a:t>(mothers) and male (fathers), grandparents, and other </a:t>
            </a:r>
            <a:r>
              <a:rPr lang="en-US" sz="1800" dirty="0">
                <a:effectLst/>
              </a:rPr>
              <a:t>caregivers play a crucial role in gender socialization in early childhood.</a:t>
            </a:r>
            <a:r>
              <a:rPr lang="en-US" sz="1800" dirty="0"/>
              <a:t> </a:t>
            </a:r>
            <a:endParaRPr lang="en-US" sz="1800" dirty="0">
              <a:effectLst/>
              <a:cs typeface="Calibri"/>
            </a:endParaRPr>
          </a:p>
          <a:p>
            <a:pPr marL="342900" marR="0" lvl="0">
              <a:spcBef>
                <a:spcPts val="0"/>
              </a:spcBef>
              <a:spcAft>
                <a:spcPts val="0"/>
              </a:spcAft>
              <a:tabLst>
                <a:tab pos="742950" algn="l"/>
              </a:tabLst>
            </a:pPr>
            <a:endParaRPr lang="en-US" sz="1800" dirty="0">
              <a:effectLst/>
            </a:endParaRPr>
          </a:p>
          <a:p>
            <a:pPr marL="342900" marR="0" lvl="0">
              <a:spcBef>
                <a:spcPts val="0"/>
              </a:spcBef>
              <a:spcAft>
                <a:spcPts val="0"/>
              </a:spcAft>
            </a:pPr>
            <a:r>
              <a:rPr lang="en-US" sz="1800" dirty="0">
                <a:effectLst/>
              </a:rPr>
              <a:t>With your professional input and support, parents can make changes in parenting to provide children fair treatment, adequate stimulation, and opportunities to achieve equal outcomes in life.</a:t>
            </a:r>
          </a:p>
          <a:p>
            <a:pPr marL="0" marR="0" lvl="0">
              <a:spcBef>
                <a:spcPts val="0"/>
              </a:spcBef>
              <a:spcAft>
                <a:spcPts val="0"/>
              </a:spcAft>
            </a:pPr>
            <a:endParaRPr lang="en-US" sz="1800" dirty="0">
              <a:effectLst/>
            </a:endParaRPr>
          </a:p>
          <a:p>
            <a:pPr marL="342900" marR="0" lvl="0">
              <a:spcBef>
                <a:spcPts val="0"/>
              </a:spcBef>
              <a:spcAft>
                <a:spcPts val="0"/>
              </a:spcAft>
            </a:pPr>
            <a:r>
              <a:rPr lang="en-US" sz="1800" dirty="0">
                <a:effectLst/>
              </a:rPr>
              <a:t>Both mothers and fathers have equal rights to enjoy parenthood from the start.   </a:t>
            </a:r>
          </a:p>
          <a:p>
            <a:pPr marL="0" marR="0" lvl="0">
              <a:spcBef>
                <a:spcPts val="0"/>
              </a:spcBef>
              <a:spcAft>
                <a:spcPts val="0"/>
              </a:spcAft>
            </a:pPr>
            <a:endParaRPr lang="en-US" sz="1800" dirty="0">
              <a:effectLst/>
            </a:endParaRPr>
          </a:p>
          <a:p>
            <a:pPr marL="342900" marR="0" lvl="0">
              <a:spcBef>
                <a:spcPts val="0"/>
              </a:spcBef>
              <a:spcAft>
                <a:spcPts val="800"/>
              </a:spcAft>
            </a:pPr>
            <a:r>
              <a:rPr lang="en-US" sz="1800" dirty="0">
                <a:effectLst/>
              </a:rPr>
              <a:t>Parenting alliances are built even during pregnancy and present the foundation of a gender-balanced and equitable familial environment.</a:t>
            </a:r>
          </a:p>
          <a:p>
            <a:endParaRPr lang="en-US" sz="1000" dirty="0"/>
          </a:p>
        </p:txBody>
      </p:sp>
      <p:pic>
        <p:nvPicPr>
          <p:cNvPr id="14" name="Graphic 13" descr="Old Key outline">
            <a:extLst>
              <a:ext uri="{FF2B5EF4-FFF2-40B4-BE49-F238E27FC236}">
                <a16:creationId xmlns:a16="http://schemas.microsoft.com/office/drawing/2014/main" id="{3895BE3A-EE8B-C96B-5C62-A7CD5B52CF6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49006" y="1128184"/>
            <a:ext cx="2076450" cy="2076450"/>
          </a:xfrm>
          <a:prstGeom prst="rect">
            <a:avLst/>
          </a:prstGeom>
        </p:spPr>
      </p:pic>
      <p:sp>
        <p:nvSpPr>
          <p:cNvPr id="15" name="TextBox 14">
            <a:extLst>
              <a:ext uri="{FF2B5EF4-FFF2-40B4-BE49-F238E27FC236}">
                <a16:creationId xmlns:a16="http://schemas.microsoft.com/office/drawing/2014/main" id="{786F7C48-A657-8192-A643-3F69E959E3E3}"/>
              </a:ext>
            </a:extLst>
          </p:cNvPr>
          <p:cNvSpPr txBox="1"/>
          <p:nvPr/>
        </p:nvSpPr>
        <p:spPr>
          <a:xfrm>
            <a:off x="832385" y="3766745"/>
            <a:ext cx="2823275" cy="2554545"/>
          </a:xfrm>
          <a:prstGeom prst="rect">
            <a:avLst/>
          </a:prstGeom>
          <a:noFill/>
        </p:spPr>
        <p:txBody>
          <a:bodyPr wrap="square" rtlCol="0">
            <a:spAutoFit/>
          </a:bodyPr>
          <a:lstStyle/>
          <a:p>
            <a:pPr algn="ctr"/>
            <a:r>
              <a:rPr lang="en-US" sz="3200" dirty="0"/>
              <a:t>Key messages</a:t>
            </a:r>
          </a:p>
          <a:p>
            <a:pPr algn="ctr"/>
            <a:r>
              <a:rPr lang="en-US" sz="3200" dirty="0"/>
              <a:t>Why is this module important for you</a:t>
            </a:r>
          </a:p>
        </p:txBody>
      </p:sp>
    </p:spTree>
    <p:extLst>
      <p:ext uri="{BB962C8B-B14F-4D97-AF65-F5344CB8AC3E}">
        <p14:creationId xmlns:p14="http://schemas.microsoft.com/office/powerpoint/2010/main" val="844042779"/>
      </p:ext>
    </p:extLst>
  </p:cSld>
  <p:clrMapOvr>
    <a:overrideClrMapping bg1="dk1" tx1="lt1" bg2="dk2" tx2="lt2" accent1="accent1" accent2="accent2" accent3="accent3" accent4="accent4" accent5="accent5" accent6="accent6" hlink="hlink" folHlink="folHlink"/>
  </p:clrMapOvr>
  <p:extLst>
    <p:ext uri="{6950BFC3-D8DA-4A85-94F7-54DA5524770B}">
      <p188:commentRel xmlns:p188="http://schemas.microsoft.com/office/powerpoint/2018/8/main" r:id="rId2"/>
    </p:ext>
  </p:extLs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2A6B319F-86FE-4754-878E-06F0804D88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32385" cy="6858000"/>
          </a:xfrm>
          <a:prstGeom prst="rect">
            <a:avLst/>
          </a:prstGeom>
          <a:solidFill>
            <a:schemeClr val="accent5">
              <a:alpha val="70000"/>
            </a:schemeClr>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D7D31"/>
              </a:solidFill>
              <a:effectLst/>
              <a:uLnTx/>
              <a:uFillTx/>
              <a:latin typeface="Calibri" panose="020F0502020204030204"/>
              <a:ea typeface="+mn-ea"/>
              <a:cs typeface="+mn-cs"/>
            </a:endParaRPr>
          </a:p>
        </p:txBody>
      </p:sp>
      <p:sp>
        <p:nvSpPr>
          <p:cNvPr id="19" name="Rectangle 18">
            <a:extLst>
              <a:ext uri="{FF2B5EF4-FFF2-40B4-BE49-F238E27FC236}">
                <a16:creationId xmlns:a16="http://schemas.microsoft.com/office/drawing/2014/main" id="{DCF7D1B5-3477-499F-ACC5-2C8B07F4ED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2385" y="0"/>
            <a:ext cx="3218914" cy="6858000"/>
          </a:xfrm>
          <a:prstGeom prst="rect">
            <a:avLst/>
          </a:prstGeom>
          <a:solidFill>
            <a:schemeClr val="accent5">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882918A-548C-44BA-6B7A-9297F1B2EEC8}"/>
              </a:ext>
            </a:extLst>
          </p:cNvPr>
          <p:cNvSpPr>
            <a:spLocks noGrp="1"/>
          </p:cNvSpPr>
          <p:nvPr>
            <p:ph type="title"/>
          </p:nvPr>
        </p:nvSpPr>
        <p:spPr>
          <a:xfrm>
            <a:off x="992206" y="1608667"/>
            <a:ext cx="2823275" cy="4501127"/>
          </a:xfrm>
        </p:spPr>
        <p:txBody>
          <a:bodyPr vert="horz" lIns="91440" tIns="45720" rIns="91440" bIns="45720" rtlCol="0" anchor="t">
            <a:normAutofit/>
          </a:bodyPr>
          <a:lstStyle/>
          <a:p>
            <a:pPr algn="r"/>
            <a:r>
              <a:rPr lang="en-US" sz="3200" kern="1200" dirty="0">
                <a:solidFill>
                  <a:srgbClr val="FFFFFF"/>
                </a:solidFill>
                <a:latin typeface="+mj-lt"/>
                <a:ea typeface="+mj-ea"/>
                <a:cs typeface="+mj-cs"/>
              </a:rPr>
              <a:t> </a:t>
            </a:r>
          </a:p>
        </p:txBody>
      </p:sp>
      <p:sp>
        <p:nvSpPr>
          <p:cNvPr id="4" name="Content Placeholder 3">
            <a:extLst>
              <a:ext uri="{FF2B5EF4-FFF2-40B4-BE49-F238E27FC236}">
                <a16:creationId xmlns:a16="http://schemas.microsoft.com/office/drawing/2014/main" id="{6586AE8A-4F11-B304-A0B9-B555305885DB}"/>
              </a:ext>
            </a:extLst>
          </p:cNvPr>
          <p:cNvSpPr>
            <a:spLocks noGrp="1"/>
          </p:cNvSpPr>
          <p:nvPr>
            <p:ph idx="1"/>
          </p:nvPr>
        </p:nvSpPr>
        <p:spPr>
          <a:xfrm>
            <a:off x="4547697" y="381000"/>
            <a:ext cx="7082327" cy="6162039"/>
          </a:xfrm>
        </p:spPr>
        <p:txBody>
          <a:bodyPr vert="horz" lIns="91440" tIns="45720" rIns="91440" bIns="45720" rtlCol="0">
            <a:normAutofit/>
          </a:bodyPr>
          <a:lstStyle/>
          <a:p>
            <a:pPr marL="0" indent="0">
              <a:buNone/>
            </a:pPr>
            <a:endParaRPr lang="en-GB" sz="2000" dirty="0"/>
          </a:p>
          <a:p>
            <a:pPr marL="0" indent="0">
              <a:buNone/>
            </a:pPr>
            <a:r>
              <a:rPr lang="en-GB" sz="2000" dirty="0"/>
              <a:t>After this module, you will:</a:t>
            </a:r>
          </a:p>
          <a:p>
            <a:pPr marL="0" indent="0">
              <a:buNone/>
            </a:pPr>
            <a:endParaRPr lang="en-GB" sz="2000" dirty="0"/>
          </a:p>
          <a:p>
            <a:r>
              <a:rPr lang="en-GB" sz="2000" dirty="0"/>
              <a:t>Know how to describe key developmental processes of early childhood related to gender.</a:t>
            </a:r>
          </a:p>
          <a:p>
            <a:r>
              <a:rPr lang="en-GB" sz="2000" dirty="0"/>
              <a:t>Understand and explain how different treatment of boys and girls influence brain development and create differences between boys and girls.</a:t>
            </a:r>
          </a:p>
          <a:p>
            <a:r>
              <a:rPr lang="en-GB" sz="2000" dirty="0"/>
              <a:t>Be able to explain gender socialization in the early years.</a:t>
            </a:r>
          </a:p>
          <a:p>
            <a:r>
              <a:rPr lang="en-GB" sz="2000" dirty="0"/>
              <a:t>Be able to explain the benefits of gender-responsive parenting in the early years. </a:t>
            </a:r>
          </a:p>
          <a:p>
            <a:r>
              <a:rPr lang="en-GB" sz="2000" dirty="0"/>
              <a:t>Be able to support parents develop parenting alliances in early childhood, even before the child is born.</a:t>
            </a:r>
          </a:p>
          <a:p>
            <a:r>
              <a:rPr lang="en-GB" sz="2000" dirty="0"/>
              <a:t>Think of age-specific gender-responsive strategies parents and caregivers might use to develop positive gender norms in children.</a:t>
            </a:r>
            <a:endParaRPr lang="en-US" sz="1000" dirty="0"/>
          </a:p>
        </p:txBody>
      </p:sp>
      <p:sp>
        <p:nvSpPr>
          <p:cNvPr id="15" name="TextBox 14">
            <a:extLst>
              <a:ext uri="{FF2B5EF4-FFF2-40B4-BE49-F238E27FC236}">
                <a16:creationId xmlns:a16="http://schemas.microsoft.com/office/drawing/2014/main" id="{786F7C48-A657-8192-A643-3F69E959E3E3}"/>
              </a:ext>
            </a:extLst>
          </p:cNvPr>
          <p:cNvSpPr txBox="1"/>
          <p:nvPr/>
        </p:nvSpPr>
        <p:spPr>
          <a:xfrm>
            <a:off x="832385" y="3766745"/>
            <a:ext cx="2823275" cy="107721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white"/>
                </a:solidFill>
                <a:effectLst/>
                <a:uLnTx/>
                <a:uFillTx/>
                <a:latin typeface="Calibri" panose="020F0502020204030204"/>
                <a:ea typeface="+mn-ea"/>
                <a:cs typeface="+mn-cs"/>
              </a:rPr>
              <a:t>Learning outcomes</a:t>
            </a:r>
          </a:p>
        </p:txBody>
      </p:sp>
      <p:pic>
        <p:nvPicPr>
          <p:cNvPr id="5" name="Graphic 4" descr="Group success with solid fill">
            <a:extLst>
              <a:ext uri="{FF2B5EF4-FFF2-40B4-BE49-F238E27FC236}">
                <a16:creationId xmlns:a16="http://schemas.microsoft.com/office/drawing/2014/main" id="{0D438BB6-7C82-7D1A-58FE-86DF2CC00CE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56388" y="693118"/>
            <a:ext cx="2301772" cy="2301772"/>
          </a:xfrm>
          <a:prstGeom prst="rect">
            <a:avLst/>
          </a:prstGeom>
        </p:spPr>
      </p:pic>
    </p:spTree>
    <p:extLst>
      <p:ext uri="{BB962C8B-B14F-4D97-AF65-F5344CB8AC3E}">
        <p14:creationId xmlns:p14="http://schemas.microsoft.com/office/powerpoint/2010/main" val="1883041546"/>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2A6B319F-86FE-4754-878E-06F0804D88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32385" cy="6858000"/>
          </a:xfrm>
          <a:prstGeom prst="rect">
            <a:avLst/>
          </a:prstGeom>
          <a:solidFill>
            <a:schemeClr val="accent5">
              <a:alpha val="70000"/>
            </a:schemeClr>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D7D31"/>
              </a:solidFill>
              <a:effectLst/>
              <a:uLnTx/>
              <a:uFillTx/>
              <a:latin typeface="Calibri" panose="020F0502020204030204"/>
              <a:ea typeface="+mn-ea"/>
              <a:cs typeface="+mn-cs"/>
            </a:endParaRPr>
          </a:p>
        </p:txBody>
      </p:sp>
      <p:sp>
        <p:nvSpPr>
          <p:cNvPr id="19" name="Rectangle 18">
            <a:extLst>
              <a:ext uri="{FF2B5EF4-FFF2-40B4-BE49-F238E27FC236}">
                <a16:creationId xmlns:a16="http://schemas.microsoft.com/office/drawing/2014/main" id="{DCF7D1B5-3477-499F-ACC5-2C8B07F4ED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2385" y="0"/>
            <a:ext cx="3218914" cy="6858000"/>
          </a:xfrm>
          <a:prstGeom prst="rect">
            <a:avLst/>
          </a:prstGeom>
          <a:solidFill>
            <a:schemeClr val="accent5">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882918A-548C-44BA-6B7A-9297F1B2EEC8}"/>
              </a:ext>
            </a:extLst>
          </p:cNvPr>
          <p:cNvSpPr>
            <a:spLocks noGrp="1"/>
          </p:cNvSpPr>
          <p:nvPr>
            <p:ph type="title"/>
          </p:nvPr>
        </p:nvSpPr>
        <p:spPr>
          <a:xfrm>
            <a:off x="992206" y="1608667"/>
            <a:ext cx="2823275" cy="4501127"/>
          </a:xfrm>
        </p:spPr>
        <p:txBody>
          <a:bodyPr vert="horz" lIns="91440" tIns="45720" rIns="91440" bIns="45720" rtlCol="0" anchor="t">
            <a:normAutofit/>
          </a:bodyPr>
          <a:lstStyle/>
          <a:p>
            <a:pPr algn="r"/>
            <a:r>
              <a:rPr lang="en-US" sz="3200" kern="1200" dirty="0">
                <a:solidFill>
                  <a:srgbClr val="FFFFFF"/>
                </a:solidFill>
                <a:latin typeface="+mj-lt"/>
                <a:ea typeface="+mj-ea"/>
                <a:cs typeface="+mj-cs"/>
              </a:rPr>
              <a:t> </a:t>
            </a:r>
          </a:p>
        </p:txBody>
      </p:sp>
      <p:sp>
        <p:nvSpPr>
          <p:cNvPr id="4" name="Content Placeholder 3">
            <a:extLst>
              <a:ext uri="{FF2B5EF4-FFF2-40B4-BE49-F238E27FC236}">
                <a16:creationId xmlns:a16="http://schemas.microsoft.com/office/drawing/2014/main" id="{6586AE8A-4F11-B304-A0B9-B555305885DB}"/>
              </a:ext>
            </a:extLst>
          </p:cNvPr>
          <p:cNvSpPr>
            <a:spLocks noGrp="1"/>
          </p:cNvSpPr>
          <p:nvPr>
            <p:ph idx="1"/>
          </p:nvPr>
        </p:nvSpPr>
        <p:spPr>
          <a:xfrm>
            <a:off x="4547697" y="381000"/>
            <a:ext cx="7082327" cy="6162039"/>
          </a:xfrm>
        </p:spPr>
        <p:txBody>
          <a:bodyPr vert="horz" lIns="91440" tIns="45720" rIns="91440" bIns="45720" rtlCol="0" anchor="t">
            <a:normAutofit lnSpcReduction="10000"/>
          </a:bodyPr>
          <a:lstStyle/>
          <a:p>
            <a:r>
              <a:rPr lang="en-GB" sz="2000" dirty="0"/>
              <a:t>In most countries in the world girls and boys are dressed differently, have different statuses,  roles, play with different toys, and  are treated by adults differently. Why is this happening? Is it because they are so biologically and genetically different?</a:t>
            </a:r>
          </a:p>
          <a:p>
            <a:pPr marL="0" indent="0">
              <a:buNone/>
            </a:pPr>
            <a:endParaRPr lang="en-GB" sz="2000" dirty="0"/>
          </a:p>
          <a:p>
            <a:r>
              <a:rPr lang="en-GB" sz="2000" dirty="0"/>
              <a:t>Could the parenting practices and not biology be a reason for girls having more developed language, and boys being more physically competent? </a:t>
            </a:r>
          </a:p>
          <a:p>
            <a:pPr marL="0" indent="0">
              <a:buNone/>
            </a:pPr>
            <a:endParaRPr lang="en-GB" sz="2000" dirty="0"/>
          </a:p>
          <a:p>
            <a:pPr marL="0" indent="0">
              <a:buNone/>
            </a:pPr>
            <a:r>
              <a:rPr lang="en-GB" sz="2000" dirty="0"/>
              <a:t>Did you know that fathers of daughters spent about 60% more time attentively responding to their child, compared to those with sons. They also spent about five times as much time singing and whistling with girls and spoke more openly about emotions, including sadness. Fathers of sons spent about three times as long each day engaged in rough and tumble play and used more “achievement-related” language, including words such as “proud”, “win” or “best”. Mothers also “talk” more with the baby girls. </a:t>
            </a:r>
          </a:p>
          <a:p>
            <a:pPr marL="0" indent="0">
              <a:buNone/>
            </a:pPr>
            <a:endParaRPr lang="en-GB" sz="2000" dirty="0"/>
          </a:p>
          <a:p>
            <a:pPr marL="0" indent="0">
              <a:buNone/>
            </a:pPr>
            <a:r>
              <a:rPr lang="en-GB" sz="1100" dirty="0"/>
              <a:t>https://lsa.umich.edu/psych/news-events/all-news/faculty-news/fathers-pay-more-attention-to-toddler-daughters-than-sons--study.html </a:t>
            </a:r>
          </a:p>
          <a:p>
            <a:pPr marL="0" indent="0">
              <a:buNone/>
            </a:pPr>
            <a:endParaRPr lang="en-GB" sz="2000" dirty="0"/>
          </a:p>
        </p:txBody>
      </p:sp>
      <p:sp>
        <p:nvSpPr>
          <p:cNvPr id="15" name="TextBox 14">
            <a:extLst>
              <a:ext uri="{FF2B5EF4-FFF2-40B4-BE49-F238E27FC236}">
                <a16:creationId xmlns:a16="http://schemas.microsoft.com/office/drawing/2014/main" id="{786F7C48-A657-8192-A643-3F69E959E3E3}"/>
              </a:ext>
            </a:extLst>
          </p:cNvPr>
          <p:cNvSpPr txBox="1"/>
          <p:nvPr/>
        </p:nvSpPr>
        <p:spPr>
          <a:xfrm>
            <a:off x="832385" y="3766745"/>
            <a:ext cx="2823275" cy="107721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white"/>
                </a:solidFill>
                <a:effectLst/>
                <a:uLnTx/>
                <a:uFillTx/>
                <a:latin typeface="Calibri" panose="020F0502020204030204"/>
                <a:ea typeface="+mn-ea"/>
                <a:cs typeface="+mn-cs"/>
              </a:rPr>
              <a:t>Think and reflect</a:t>
            </a:r>
          </a:p>
        </p:txBody>
      </p:sp>
      <p:pic>
        <p:nvPicPr>
          <p:cNvPr id="6" name="Graphic 5" descr="Head with gears with solid fill">
            <a:extLst>
              <a:ext uri="{FF2B5EF4-FFF2-40B4-BE49-F238E27FC236}">
                <a16:creationId xmlns:a16="http://schemas.microsoft.com/office/drawing/2014/main" id="{A59F2648-E2BD-4711-6EB7-220B6BAFD00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02878" y="1752708"/>
            <a:ext cx="1676292" cy="1676292"/>
          </a:xfrm>
          <a:prstGeom prst="rect">
            <a:avLst/>
          </a:prstGeom>
        </p:spPr>
      </p:pic>
    </p:spTree>
    <p:extLst>
      <p:ext uri="{BB962C8B-B14F-4D97-AF65-F5344CB8AC3E}">
        <p14:creationId xmlns:p14="http://schemas.microsoft.com/office/powerpoint/2010/main" val="589442583"/>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9" name="Rectangle 18">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Freeform: Shape 26">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9" name="Rectangle 28">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6BEE7F0-E8F6-E53F-0533-2043D3736D91}"/>
              </a:ext>
            </a:extLst>
          </p:cNvPr>
          <p:cNvSpPr>
            <a:spLocks noGrp="1"/>
          </p:cNvSpPr>
          <p:nvPr>
            <p:ph type="title"/>
          </p:nvPr>
        </p:nvSpPr>
        <p:spPr>
          <a:xfrm>
            <a:off x="466722" y="586855"/>
            <a:ext cx="3201366" cy="3387497"/>
          </a:xfrm>
        </p:spPr>
        <p:txBody>
          <a:bodyPr anchor="b">
            <a:normAutofit/>
          </a:bodyPr>
          <a:lstStyle/>
          <a:p>
            <a:pPr algn="r"/>
            <a:br>
              <a:rPr lang="en-GB" sz="2800">
                <a:solidFill>
                  <a:srgbClr val="FFFFFF"/>
                </a:solidFill>
              </a:rPr>
            </a:br>
            <a:br>
              <a:rPr lang="en-GB" sz="2800">
                <a:solidFill>
                  <a:srgbClr val="FFFFFF"/>
                </a:solidFill>
              </a:rPr>
            </a:br>
            <a:r>
              <a:rPr lang="en-GB" sz="2800" b="1">
                <a:solidFill>
                  <a:srgbClr val="FFFFFF"/>
                </a:solidFill>
              </a:rPr>
              <a:t>Specificness of early childhood, gender socialization, and identity </a:t>
            </a:r>
            <a:br>
              <a:rPr lang="en-GB" sz="2800">
                <a:solidFill>
                  <a:srgbClr val="FFFFFF"/>
                </a:solidFill>
              </a:rPr>
            </a:br>
            <a:br>
              <a:rPr lang="en-GB" sz="2800">
                <a:solidFill>
                  <a:srgbClr val="FFFFFF"/>
                </a:solidFill>
              </a:rPr>
            </a:br>
            <a:endParaRPr lang="en-US" sz="2800">
              <a:solidFill>
                <a:srgbClr val="FFFFFF"/>
              </a:solidFill>
            </a:endParaRPr>
          </a:p>
        </p:txBody>
      </p:sp>
      <p:sp>
        <p:nvSpPr>
          <p:cNvPr id="3" name="Content Placeholder 2">
            <a:extLst>
              <a:ext uri="{FF2B5EF4-FFF2-40B4-BE49-F238E27FC236}">
                <a16:creationId xmlns:a16="http://schemas.microsoft.com/office/drawing/2014/main" id="{E254BCC6-27A6-AB13-1364-7F4075FBFB98}"/>
              </a:ext>
            </a:extLst>
          </p:cNvPr>
          <p:cNvSpPr>
            <a:spLocks noGrp="1"/>
          </p:cNvSpPr>
          <p:nvPr>
            <p:ph idx="1"/>
          </p:nvPr>
        </p:nvSpPr>
        <p:spPr>
          <a:xfrm>
            <a:off x="4367695" y="649480"/>
            <a:ext cx="6997911" cy="5546047"/>
          </a:xfrm>
        </p:spPr>
        <p:txBody>
          <a:bodyPr anchor="ctr">
            <a:normAutofit/>
          </a:bodyPr>
          <a:lstStyle/>
          <a:p>
            <a:r>
              <a:rPr lang="en-GB" sz="1800" dirty="0">
                <a:solidFill>
                  <a:schemeClr val="accent1">
                    <a:lumMod val="75000"/>
                  </a:schemeClr>
                </a:solidFill>
              </a:rPr>
              <a:t>From birth to 1 ½ - 2 years of age, infancy is a period of great parental investment to ensure the child's survival, socialization, and learning. </a:t>
            </a:r>
          </a:p>
          <a:p>
            <a:endParaRPr lang="en-GB" sz="1800" dirty="0">
              <a:solidFill>
                <a:schemeClr val="accent1">
                  <a:lumMod val="75000"/>
                </a:schemeClr>
              </a:solidFill>
            </a:endParaRPr>
          </a:p>
          <a:p>
            <a:r>
              <a:rPr lang="en-GB" sz="1800" dirty="0">
                <a:solidFill>
                  <a:schemeClr val="accent1">
                    <a:lumMod val="75000"/>
                  </a:schemeClr>
                </a:solidFill>
              </a:rPr>
              <a:t>The first 1,000 days—represent a unique opportunity to support child development and long-term health. Stressors such as abuse, neglect, physical and psychological violence, mother's and father's well-being and stress, and poor nutrition negatively affect the developing brain. Above all, a healthy trajectory of early development depends on the quality and reliability of a young child's close relationships and interactions with adults.  For instance, babies and their parents must be supported during this time to develop a secure attachment so that parents can respond appropriately and consistently to their children's needs, particularly in times of distress (p. 21).  </a:t>
            </a:r>
          </a:p>
          <a:p>
            <a:endParaRPr lang="en-GB" sz="1800" dirty="0">
              <a:solidFill>
                <a:schemeClr val="accent1">
                  <a:lumMod val="75000"/>
                </a:schemeClr>
              </a:solidFill>
            </a:endParaRPr>
          </a:p>
          <a:p>
            <a:r>
              <a:rPr lang="en-GB" sz="1800" dirty="0">
                <a:solidFill>
                  <a:schemeClr val="accent1">
                    <a:lumMod val="75000"/>
                  </a:schemeClr>
                </a:solidFill>
              </a:rPr>
              <a:t>Without a good initial bond, children are less likely to grow up to become happy, independent, and resilient adults. It is much like building a house, where a strong foundation has to be built to support a functioning structure.</a:t>
            </a:r>
          </a:p>
          <a:p>
            <a:endParaRPr lang="en-US" sz="1700" dirty="0"/>
          </a:p>
        </p:txBody>
      </p:sp>
    </p:spTree>
    <p:extLst>
      <p:ext uri="{BB962C8B-B14F-4D97-AF65-F5344CB8AC3E}">
        <p14:creationId xmlns:p14="http://schemas.microsoft.com/office/powerpoint/2010/main" val="31027142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9" name="Rectangle 18">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Rectangle 20">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Rectangle 24">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7" name="Freeform: Shape 26">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96BEE7F0-E8F6-E53F-0533-2043D3736D91}"/>
              </a:ext>
            </a:extLst>
          </p:cNvPr>
          <p:cNvSpPr>
            <a:spLocks noGrp="1"/>
          </p:cNvSpPr>
          <p:nvPr>
            <p:ph type="title"/>
          </p:nvPr>
        </p:nvSpPr>
        <p:spPr>
          <a:xfrm>
            <a:off x="466722" y="586855"/>
            <a:ext cx="3201366" cy="3387497"/>
          </a:xfrm>
        </p:spPr>
        <p:txBody>
          <a:bodyPr anchor="b">
            <a:normAutofit/>
          </a:bodyPr>
          <a:lstStyle/>
          <a:p>
            <a:pPr algn="r"/>
            <a:br>
              <a:rPr lang="en-GB" sz="2800" dirty="0"/>
            </a:br>
            <a:br>
              <a:rPr lang="en-GB" sz="2800" dirty="0"/>
            </a:br>
            <a:r>
              <a:rPr lang="en-GB" sz="2800" b="1" dirty="0">
                <a:solidFill>
                  <a:srgbClr val="FFFFFF"/>
                </a:solidFill>
              </a:rPr>
              <a:t>Specificness of early childhood, gender socialization, and identity </a:t>
            </a:r>
            <a:br>
              <a:rPr lang="en-GB" sz="2800" dirty="0"/>
            </a:br>
            <a:br>
              <a:rPr lang="en-GB" sz="2800" dirty="0"/>
            </a:br>
            <a:endParaRPr lang="en-US" sz="2800">
              <a:solidFill>
                <a:srgbClr val="FFFFFF"/>
              </a:solidFill>
            </a:endParaRPr>
          </a:p>
        </p:txBody>
      </p:sp>
      <p:sp>
        <p:nvSpPr>
          <p:cNvPr id="3" name="Content Placeholder 2">
            <a:extLst>
              <a:ext uri="{FF2B5EF4-FFF2-40B4-BE49-F238E27FC236}">
                <a16:creationId xmlns:a16="http://schemas.microsoft.com/office/drawing/2014/main" id="{E254BCC6-27A6-AB13-1364-7F4075FBFB98}"/>
              </a:ext>
            </a:extLst>
          </p:cNvPr>
          <p:cNvSpPr>
            <a:spLocks noGrp="1"/>
          </p:cNvSpPr>
          <p:nvPr>
            <p:ph idx="1"/>
          </p:nvPr>
        </p:nvSpPr>
        <p:spPr>
          <a:xfrm>
            <a:off x="4367695" y="649480"/>
            <a:ext cx="6997911" cy="5546047"/>
          </a:xfrm>
        </p:spPr>
        <p:txBody>
          <a:bodyPr anchor="ctr">
            <a:normAutofit/>
          </a:bodyPr>
          <a:lstStyle/>
          <a:p>
            <a:pPr marL="0" marR="0" algn="just">
              <a:lnSpc>
                <a:spcPct val="115000"/>
              </a:lnSpc>
              <a:spcBef>
                <a:spcPts val="0"/>
              </a:spcBef>
              <a:spcAft>
                <a:spcPts val="0"/>
              </a:spcAft>
            </a:pPr>
            <a:r>
              <a:rPr lang="en-GB" sz="1800" dirty="0">
                <a:solidFill>
                  <a:schemeClr val="accent1">
                    <a:lumMod val="75000"/>
                  </a:schemeClr>
                </a:solidFill>
                <a:effectLst/>
                <a:latin typeface="Calibri" panose="020F0502020204030204" pitchFamily="34" charset="0"/>
                <a:ea typeface="Calibri" panose="020F0502020204030204" pitchFamily="34" charset="0"/>
                <a:cs typeface="Calibri" panose="020F0502020204030204" pitchFamily="34" charset="0"/>
              </a:rPr>
              <a:t>Children ages 3 to 5 years old learn the social skills needed to play and work with other children. They learn to cooperate with a larger number of peers, although</a:t>
            </a:r>
            <a:r>
              <a:rPr lang="en-GB" sz="1800" dirty="0">
                <a:solidFill>
                  <a:schemeClr val="accent1">
                    <a:lumMod val="75000"/>
                  </a:schemeClr>
                </a:solidFill>
                <a:effectLst/>
                <a:latin typeface="Calibri" panose="020F0502020204030204" pitchFamily="34" charset="0"/>
                <a:ea typeface="Calibri" panose="020F0502020204030204" pitchFamily="34" charset="0"/>
              </a:rPr>
              <a:t> they often prefer playing in</a:t>
            </a:r>
            <a:r>
              <a:rPr lang="en-GB" sz="1800" dirty="0">
                <a:solidFill>
                  <a:schemeClr val="accent1">
                    <a:lumMod val="75000"/>
                  </a:schemeClr>
                </a:solidFill>
                <a:effectLst/>
                <a:latin typeface="Calibri" panose="020F0502020204030204" pitchFamily="34" charset="0"/>
                <a:ea typeface="Calibri" panose="020F0502020204030204" pitchFamily="34" charset="0"/>
                <a:cs typeface="Calibri" panose="020F0502020204030204" pitchFamily="34" charset="0"/>
              </a:rPr>
              <a:t> the gendered groups – boys with boys and girls with girls and are not happy to mix.  </a:t>
            </a:r>
            <a:endParaRPr lang="nl-NL" sz="1800" dirty="0">
              <a:solidFill>
                <a:schemeClr val="accent1">
                  <a:lumMod val="75000"/>
                </a:schemeClr>
              </a:solidFill>
              <a:effectLst/>
              <a:latin typeface="Calibri" panose="020F0502020204030204" pitchFamily="34" charset="0"/>
              <a:ea typeface="Calibri" panose="020F0502020204030204" pitchFamily="34" charset="0"/>
            </a:endParaRPr>
          </a:p>
          <a:p>
            <a:pPr marL="0" marR="0" indent="0" algn="just">
              <a:lnSpc>
                <a:spcPct val="115000"/>
              </a:lnSpc>
              <a:spcBef>
                <a:spcPts val="0"/>
              </a:spcBef>
              <a:spcAft>
                <a:spcPts val="0"/>
              </a:spcAft>
              <a:buNone/>
            </a:pPr>
            <a:endParaRPr lang="nl-NL" sz="1800" dirty="0">
              <a:solidFill>
                <a:schemeClr val="accent1">
                  <a:lumMod val="75000"/>
                </a:schemeClr>
              </a:solidFill>
              <a:effectLst/>
              <a:latin typeface="Calibri" panose="020F0502020204030204" pitchFamily="34" charset="0"/>
              <a:ea typeface="Calibri" panose="020F0502020204030204" pitchFamily="34" charset="0"/>
            </a:endParaRPr>
          </a:p>
          <a:p>
            <a:pPr marL="0" marR="0" algn="just">
              <a:lnSpc>
                <a:spcPct val="115000"/>
              </a:lnSpc>
              <a:spcBef>
                <a:spcPts val="0"/>
              </a:spcBef>
              <a:spcAft>
                <a:spcPts val="0"/>
              </a:spcAft>
            </a:pPr>
            <a:r>
              <a:rPr lang="en-GB" sz="1800" dirty="0">
                <a:solidFill>
                  <a:schemeClr val="accent1">
                    <a:lumMod val="75000"/>
                  </a:schemeClr>
                </a:solidFill>
                <a:effectLst/>
                <a:latin typeface="Calibri" panose="020F0502020204030204" pitchFamily="34" charset="0"/>
                <a:ea typeface="Calibri" panose="020F0502020204030204" pitchFamily="34" charset="0"/>
                <a:cs typeface="Calibri" panose="020F0502020204030204" pitchFamily="34" charset="0"/>
              </a:rPr>
              <a:t> </a:t>
            </a:r>
            <a:r>
              <a:rPr lang="en-GB" sz="1800" dirty="0" err="1">
                <a:solidFill>
                  <a:schemeClr val="accent1">
                    <a:lumMod val="75000"/>
                  </a:schemeClr>
                </a:solidFill>
                <a:effectLst/>
                <a:latin typeface="Calibri" panose="020F0502020204030204" pitchFamily="34" charset="0"/>
                <a:ea typeface="Calibri" panose="020F0502020204030204" pitchFamily="34" charset="0"/>
                <a:cs typeface="Calibri" panose="020F0502020204030204" pitchFamily="34" charset="0"/>
              </a:rPr>
              <a:t>Preschoolers</a:t>
            </a:r>
            <a:r>
              <a:rPr lang="en-GB" sz="1800" dirty="0">
                <a:solidFill>
                  <a:schemeClr val="accent1">
                    <a:lumMod val="75000"/>
                  </a:schemeClr>
                </a:solidFill>
                <a:effectLst/>
                <a:latin typeface="Calibri" panose="020F0502020204030204" pitchFamily="34" charset="0"/>
                <a:ea typeface="Calibri" panose="020F0502020204030204" pitchFamily="34" charset="0"/>
                <a:cs typeface="Calibri" panose="020F0502020204030204" pitchFamily="34" charset="0"/>
              </a:rPr>
              <a:t> love to test their physical, </a:t>
            </a:r>
            <a:r>
              <a:rPr lang="en-GB" sz="1800" dirty="0" err="1">
                <a:solidFill>
                  <a:schemeClr val="accent1">
                    <a:lumMod val="75000"/>
                  </a:schemeClr>
                </a:solidFill>
                <a:effectLst/>
                <a:latin typeface="Calibri" panose="020F0502020204030204" pitchFamily="34" charset="0"/>
                <a:ea typeface="Calibri" panose="020F0502020204030204" pitchFamily="34" charset="0"/>
                <a:cs typeface="Calibri" panose="020F0502020204030204" pitchFamily="34" charset="0"/>
              </a:rPr>
              <a:t>behavioral</a:t>
            </a:r>
            <a:r>
              <a:rPr lang="en-GB" sz="1800" dirty="0">
                <a:solidFill>
                  <a:schemeClr val="accent1">
                    <a:lumMod val="75000"/>
                  </a:schemeClr>
                </a:solidFill>
                <a:effectLst/>
                <a:latin typeface="Calibri" panose="020F0502020204030204" pitchFamily="34" charset="0"/>
                <a:ea typeface="Calibri" panose="020F0502020204030204" pitchFamily="34" charset="0"/>
                <a:cs typeface="Calibri" panose="020F0502020204030204" pitchFamily="34" charset="0"/>
              </a:rPr>
              <a:t>, and emotional limits, and they need a safe, structured environment in which they can explore and face a challenge. However, preschools need well-defined boundaries.</a:t>
            </a:r>
          </a:p>
          <a:p>
            <a:pPr marL="0" marR="0" indent="0" algn="just">
              <a:lnSpc>
                <a:spcPct val="115000"/>
              </a:lnSpc>
              <a:spcBef>
                <a:spcPts val="0"/>
              </a:spcBef>
              <a:spcAft>
                <a:spcPts val="0"/>
              </a:spcAft>
              <a:buNone/>
            </a:pPr>
            <a:endParaRPr lang="en-GB" sz="1800" dirty="0">
              <a:solidFill>
                <a:schemeClr val="accent1">
                  <a:lumMod val="75000"/>
                </a:schemeClr>
              </a:solidFill>
              <a:effectLst/>
              <a:latin typeface="Calibri" panose="020F0502020204030204" pitchFamily="34" charset="0"/>
              <a:ea typeface="Calibri" panose="020F0502020204030204" pitchFamily="34" charset="0"/>
              <a:cs typeface="Calibri" panose="020F0502020204030204" pitchFamily="34" charset="0"/>
            </a:endParaRPr>
          </a:p>
          <a:p>
            <a:pPr marL="0" marR="0" algn="just">
              <a:lnSpc>
                <a:spcPct val="115000"/>
              </a:lnSpc>
              <a:spcBef>
                <a:spcPts val="0"/>
              </a:spcBef>
              <a:spcAft>
                <a:spcPts val="0"/>
              </a:spcAft>
            </a:pPr>
            <a:r>
              <a:rPr lang="en-GB" sz="1800" dirty="0">
                <a:solidFill>
                  <a:schemeClr val="accent1">
                    <a:lumMod val="75000"/>
                  </a:schemeClr>
                </a:solidFill>
                <a:effectLst/>
                <a:latin typeface="Calibri" panose="020F0502020204030204" pitchFamily="34" charset="0"/>
                <a:ea typeface="Calibri" panose="020F0502020204030204" pitchFamily="34" charset="0"/>
                <a:cs typeface="Calibri" panose="020F0502020204030204" pitchFamily="34" charset="0"/>
              </a:rPr>
              <a:t> Early morality develops as children want to please their parents and others of importance. This is commonly known as the "good boy" or "good girl" stage.</a:t>
            </a:r>
            <a:endParaRPr lang="nl-NL" sz="1800" dirty="0">
              <a:solidFill>
                <a:schemeClr val="accent1">
                  <a:lumMod val="75000"/>
                </a:schemeClr>
              </a:solidFill>
              <a:effectLst/>
              <a:latin typeface="Calibri" panose="020F0502020204030204" pitchFamily="34" charset="0"/>
              <a:ea typeface="Calibri" panose="020F0502020204030204" pitchFamily="34" charset="0"/>
            </a:endParaRPr>
          </a:p>
          <a:p>
            <a:pPr marL="0" marR="0" indent="0">
              <a:spcBef>
                <a:spcPts val="0"/>
              </a:spcBef>
              <a:spcAft>
                <a:spcPts val="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1700" dirty="0"/>
          </a:p>
        </p:txBody>
      </p:sp>
    </p:spTree>
    <p:extLst>
      <p:ext uri="{BB962C8B-B14F-4D97-AF65-F5344CB8AC3E}">
        <p14:creationId xmlns:p14="http://schemas.microsoft.com/office/powerpoint/2010/main" val="7566251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9" name="Rectangle 18">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Rectangle 20">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Rectangle 24">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7" name="Freeform: Shape 26">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96BEE7F0-E8F6-E53F-0533-2043D3736D91}"/>
              </a:ext>
            </a:extLst>
          </p:cNvPr>
          <p:cNvSpPr>
            <a:spLocks noGrp="1"/>
          </p:cNvSpPr>
          <p:nvPr>
            <p:ph type="title"/>
          </p:nvPr>
        </p:nvSpPr>
        <p:spPr>
          <a:xfrm>
            <a:off x="466722" y="586855"/>
            <a:ext cx="3201366" cy="3387497"/>
          </a:xfrm>
        </p:spPr>
        <p:txBody>
          <a:bodyPr anchor="b">
            <a:normAutofit/>
          </a:bodyPr>
          <a:lstStyle/>
          <a:p>
            <a:pPr algn="r"/>
            <a:br>
              <a:rPr lang="en-GB" sz="2800">
                <a:solidFill>
                  <a:srgbClr val="FFFFFF"/>
                </a:solidFill>
              </a:rPr>
            </a:br>
            <a:br>
              <a:rPr lang="en-GB" sz="2800">
                <a:solidFill>
                  <a:srgbClr val="FFFFFF"/>
                </a:solidFill>
              </a:rPr>
            </a:br>
            <a:r>
              <a:rPr lang="en-GB" sz="2800" b="1">
                <a:solidFill>
                  <a:srgbClr val="FFFFFF"/>
                </a:solidFill>
              </a:rPr>
              <a:t>Specificness of early childhood, gender socialization, and identity </a:t>
            </a:r>
            <a:br>
              <a:rPr lang="en-GB" sz="2800">
                <a:solidFill>
                  <a:srgbClr val="FFFFFF"/>
                </a:solidFill>
              </a:rPr>
            </a:br>
            <a:br>
              <a:rPr lang="en-GB" sz="2800">
                <a:solidFill>
                  <a:srgbClr val="FFFFFF"/>
                </a:solidFill>
              </a:rPr>
            </a:br>
            <a:endParaRPr lang="en-US" sz="2800">
              <a:solidFill>
                <a:srgbClr val="FFFFFF"/>
              </a:solidFill>
            </a:endParaRPr>
          </a:p>
        </p:txBody>
      </p:sp>
      <p:sp>
        <p:nvSpPr>
          <p:cNvPr id="3" name="Content Placeholder 2">
            <a:extLst>
              <a:ext uri="{FF2B5EF4-FFF2-40B4-BE49-F238E27FC236}">
                <a16:creationId xmlns:a16="http://schemas.microsoft.com/office/drawing/2014/main" id="{E254BCC6-27A6-AB13-1364-7F4075FBFB98}"/>
              </a:ext>
            </a:extLst>
          </p:cNvPr>
          <p:cNvSpPr>
            <a:spLocks noGrp="1"/>
          </p:cNvSpPr>
          <p:nvPr>
            <p:ph idx="1"/>
          </p:nvPr>
        </p:nvSpPr>
        <p:spPr>
          <a:xfrm>
            <a:off x="4367695" y="649480"/>
            <a:ext cx="6997911" cy="5546047"/>
          </a:xfrm>
        </p:spPr>
        <p:txBody>
          <a:bodyPr anchor="ctr">
            <a:normAutofit fontScale="55000" lnSpcReduction="20000"/>
          </a:bodyPr>
          <a:lstStyle/>
          <a:p>
            <a:pPr>
              <a:spcBef>
                <a:spcPts val="0"/>
              </a:spcBef>
            </a:pPr>
            <a:r>
              <a:rPr lang="en-GB" sz="3600" dirty="0">
                <a:solidFill>
                  <a:schemeClr val="accent1">
                    <a:lumMod val="75000"/>
                  </a:schemeClr>
                </a:solidFill>
                <a:effectLst/>
                <a:latin typeface="Calibri" panose="020F0502020204030204" pitchFamily="34" charset="0"/>
                <a:ea typeface="Calibri" panose="020F0502020204030204" pitchFamily="34" charset="0"/>
              </a:rPr>
              <a:t>Studies from a variety of disciplinary fields highlight that the early years are fundamental for a variety of "developmental outcomes relevant to gender equality, including (Chi, 2018, p. 4):</a:t>
            </a:r>
            <a:endParaRPr lang="nl-NL" sz="3600" dirty="0">
              <a:solidFill>
                <a:schemeClr val="accent1">
                  <a:lumMod val="75000"/>
                </a:schemeClr>
              </a:solidFill>
              <a:effectLst/>
              <a:latin typeface="Calibri" panose="020F0502020204030204" pitchFamily="34" charset="0"/>
              <a:ea typeface="Calibri" panose="020F0502020204030204" pitchFamily="34" charset="0"/>
            </a:endParaRPr>
          </a:p>
          <a:p>
            <a:pPr marL="800100" lvl="1" indent="-342900">
              <a:lnSpc>
                <a:spcPct val="106000"/>
              </a:lnSpc>
              <a:spcBef>
                <a:spcPts val="0"/>
              </a:spcBef>
              <a:buFont typeface="Symbol" panose="05050102010706020507" pitchFamily="18" charset="2"/>
              <a:buChar char=""/>
            </a:pPr>
            <a:r>
              <a:rPr lang="en-GB" sz="36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rPr>
              <a:t>the cognitive and affective formation of gender identity and stereotypes, </a:t>
            </a:r>
            <a:endParaRPr lang="nl-NL" sz="36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marL="800100" lvl="1" indent="-342900">
              <a:lnSpc>
                <a:spcPct val="106000"/>
              </a:lnSpc>
              <a:spcBef>
                <a:spcPts val="0"/>
              </a:spcBef>
              <a:spcAft>
                <a:spcPts val="800"/>
              </a:spcAft>
              <a:buFont typeface="Symbol" panose="05050102010706020507" pitchFamily="18" charset="2"/>
              <a:buChar char=""/>
            </a:pPr>
            <a:r>
              <a:rPr lang="en-GB" sz="36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rPr>
              <a:t>specific skills learned by girls and boys through adult – child and teacher-child interactions and gendered childhood play." </a:t>
            </a:r>
          </a:p>
          <a:p>
            <a:pPr marL="0" indent="0">
              <a:lnSpc>
                <a:spcPct val="106000"/>
              </a:lnSpc>
              <a:spcBef>
                <a:spcPts val="0"/>
              </a:spcBef>
              <a:spcAft>
                <a:spcPts val="800"/>
              </a:spcAft>
              <a:buNone/>
            </a:pPr>
            <a:endParaRPr lang="en-GB" sz="3600" dirty="0">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0"/>
              </a:spcAft>
            </a:pPr>
            <a:r>
              <a:rPr lang="en-GB" sz="3600" dirty="0">
                <a:solidFill>
                  <a:schemeClr val="accent1">
                    <a:lumMod val="75000"/>
                  </a:schemeClr>
                </a:solidFill>
                <a:effectLst/>
                <a:latin typeface="Calibri" panose="020F0502020204030204" pitchFamily="34" charset="0"/>
                <a:ea typeface="Calibri" panose="020F0502020204030204" pitchFamily="34" charset="0"/>
              </a:rPr>
              <a:t>In the early years, the human brain is </a:t>
            </a:r>
            <a:r>
              <a:rPr lang="en-GB" sz="3600" u="sng" dirty="0">
                <a:solidFill>
                  <a:schemeClr val="accent1">
                    <a:lumMod val="75000"/>
                  </a:schemeClr>
                </a:solidFill>
                <a:effectLst/>
                <a:latin typeface="Calibri" panose="020F0502020204030204" pitchFamily="34" charset="0"/>
                <a:ea typeface="Calibri" panose="020F0502020204030204" pitchFamily="34" charset="0"/>
              </a:rPr>
              <a:t>highly malleable and sensitive to experience and environmental factors</a:t>
            </a:r>
            <a:r>
              <a:rPr lang="en-GB" sz="3600" dirty="0">
                <a:solidFill>
                  <a:schemeClr val="accent1">
                    <a:lumMod val="75000"/>
                  </a:schemeClr>
                </a:solidFill>
                <a:effectLst/>
                <a:latin typeface="Calibri" panose="020F0502020204030204" pitchFamily="34" charset="0"/>
                <a:ea typeface="Calibri" panose="020F0502020204030204" pitchFamily="34" charset="0"/>
              </a:rPr>
              <a:t>, or "plastic," meaning that our brains can be influenced by outside factors, disproving arguments that boys are destined to be, for example, aggressive, risk-taking, and better at math while girls are destined to be emotional, cautious, and less physically active. Instead, through years of teaching and reinforcement, we may be producing different brains in boys/men and girls/women.</a:t>
            </a:r>
          </a:p>
          <a:p>
            <a:pPr marL="0" marR="0" indent="0">
              <a:spcBef>
                <a:spcPts val="0"/>
              </a:spcBef>
              <a:spcAft>
                <a:spcPts val="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1700" dirty="0"/>
          </a:p>
        </p:txBody>
      </p:sp>
    </p:spTree>
    <p:extLst>
      <p:ext uri="{BB962C8B-B14F-4D97-AF65-F5344CB8AC3E}">
        <p14:creationId xmlns:p14="http://schemas.microsoft.com/office/powerpoint/2010/main" val="16997491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93728835-E1C9-D5F3-3CBB-7B6BFDE22C1E}"/>
              </a:ext>
            </a:extLst>
          </p:cNvPr>
          <p:cNvGraphicFramePr/>
          <p:nvPr>
            <p:extLst>
              <p:ext uri="{D42A27DB-BD31-4B8C-83A1-F6EECF244321}">
                <p14:modId xmlns:p14="http://schemas.microsoft.com/office/powerpoint/2010/main" val="2760364361"/>
              </p:ext>
            </p:extLst>
          </p:nvPr>
        </p:nvGraphicFramePr>
        <p:xfrm>
          <a:off x="944880" y="690879"/>
          <a:ext cx="9954348" cy="51293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900167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ectangle 11">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reeform: Shape 19">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2" name="Rectangle 21">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4AD09A2E-5FCB-E13C-55CF-0688CAD814EC}"/>
              </a:ext>
            </a:extLst>
          </p:cNvPr>
          <p:cNvSpPr>
            <a:spLocks noGrp="1"/>
          </p:cNvSpPr>
          <p:nvPr>
            <p:ph type="title"/>
          </p:nvPr>
        </p:nvSpPr>
        <p:spPr>
          <a:xfrm>
            <a:off x="466722" y="586855"/>
            <a:ext cx="3201366" cy="3387497"/>
          </a:xfrm>
        </p:spPr>
        <p:txBody>
          <a:bodyPr anchor="b">
            <a:normAutofit/>
          </a:bodyPr>
          <a:lstStyle/>
          <a:p>
            <a:pPr algn="r"/>
            <a:r>
              <a:rPr lang="en-US" sz="4000" dirty="0">
                <a:solidFill>
                  <a:srgbClr val="FFFFFF"/>
                </a:solidFill>
              </a:rPr>
              <a:t>The main agents of gender socialization</a:t>
            </a:r>
          </a:p>
        </p:txBody>
      </p:sp>
      <p:graphicFrame>
        <p:nvGraphicFramePr>
          <p:cNvPr id="6" name="Content Placeholder 5">
            <a:extLst>
              <a:ext uri="{FF2B5EF4-FFF2-40B4-BE49-F238E27FC236}">
                <a16:creationId xmlns:a16="http://schemas.microsoft.com/office/drawing/2014/main" id="{2C3F59BF-1B95-4D78-60F2-E65199CF8F38}"/>
              </a:ext>
            </a:extLst>
          </p:cNvPr>
          <p:cNvGraphicFramePr>
            <a:graphicFrameLocks noGrp="1"/>
          </p:cNvGraphicFramePr>
          <p:nvPr>
            <p:ph idx="1"/>
            <p:extLst>
              <p:ext uri="{D42A27DB-BD31-4B8C-83A1-F6EECF244321}">
                <p14:modId xmlns:p14="http://schemas.microsoft.com/office/powerpoint/2010/main" val="1944972730"/>
              </p:ext>
            </p:extLst>
          </p:nvPr>
        </p:nvGraphicFramePr>
        <p:xfrm>
          <a:off x="4653280" y="981075"/>
          <a:ext cx="6700520" cy="54578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67565542"/>
      </p:ext>
    </p:extLst>
  </p:cSld>
  <p:clrMapOvr>
    <a:masterClrMapping/>
  </p:clrMapOvr>
  <p:extLst>
    <p:ext uri="{6950BFC3-D8DA-4A85-94F7-54DA5524770B}">
      <p188:commentRel xmlns:p188="http://schemas.microsoft.com/office/powerpoint/2018/8/main" r:id="rId2"/>
    </p:ext>
  </p:extLs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6C8FA5C92CD6D47ABAEB48686702B67" ma:contentTypeVersion="18" ma:contentTypeDescription="Create a new document." ma:contentTypeScope="" ma:versionID="6b1b1a5b40ff57514aed67e5c86a6874">
  <xsd:schema xmlns:xsd="http://www.w3.org/2001/XMLSchema" xmlns:xs="http://www.w3.org/2001/XMLSchema" xmlns:p="http://schemas.microsoft.com/office/2006/metadata/properties" xmlns:ns1="http://schemas.microsoft.com/sharepoint/v3" xmlns:ns2="1ca0401a-f24a-4e95-b907-db93911c5480" xmlns:ns3="ddb89307-c83b-4b17-8ae7-11ec45b15561" targetNamespace="http://schemas.microsoft.com/office/2006/metadata/properties" ma:root="true" ma:fieldsID="39ef489465f9ff8cfad1aac665fb4f18" ns1:_="" ns2:_="" ns3:_="">
    <xsd:import namespace="http://schemas.microsoft.com/sharepoint/v3"/>
    <xsd:import namespace="1ca0401a-f24a-4e95-b907-db93911c5480"/>
    <xsd:import namespace="ddb89307-c83b-4b17-8ae7-11ec45b15561"/>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ServiceLocation" minOccurs="0"/>
                <xsd:element ref="ns3:SharedWithUsers" minOccurs="0"/>
                <xsd:element ref="ns3:SharedWithDetails" minOccurs="0"/>
                <xsd:element ref="ns1:_ip_UnifiedCompliancePolicyProperties" minOccurs="0"/>
                <xsd:element ref="ns1:_ip_UnifiedCompliancePolicyUIAction" minOccurs="0"/>
                <xsd:element ref="ns2:MediaLengthInSeconds" minOccurs="0"/>
                <xsd:element ref="ns2:Notes" minOccurs="0"/>
                <xsd:element ref="ns2:_Flow_Signoff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ca0401a-f24a-4e95-b907-db93911c548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22" nillable="true" ma:displayName="Length (seconds)" ma:internalName="MediaLengthInSeconds" ma:readOnly="true">
      <xsd:simpleType>
        <xsd:restriction base="dms:Unknown"/>
      </xsd:simpleType>
    </xsd:element>
    <xsd:element name="Notes" ma:index="23" nillable="true" ma:displayName="Notes" ma:description="Additional notes on the document" ma:format="Dropdown" ma:internalName="Notes">
      <xsd:simpleType>
        <xsd:restriction base="dms:Text">
          <xsd:maxLength value="255"/>
        </xsd:restriction>
      </xsd:simpleType>
    </xsd:element>
    <xsd:element name="_Flow_SignoffStatus" ma:index="24" nillable="true" ma:displayName="Sign-off status" ma:internalName="Sign_x002d_off_x0020_status">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db89307-c83b-4b17-8ae7-11ec45b15561"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Notes xmlns="1ca0401a-f24a-4e95-b907-db93911c5480" xsi:nil="true"/>
    <_Flow_SignoffStatus xmlns="1ca0401a-f24a-4e95-b907-db93911c5480" xsi:nil="true"/>
  </documentManagement>
</p:properties>
</file>

<file path=customXml/itemProps1.xml><?xml version="1.0" encoding="utf-8"?>
<ds:datastoreItem xmlns:ds="http://schemas.openxmlformats.org/officeDocument/2006/customXml" ds:itemID="{FA575DF1-5EB1-4C5B-B3A8-46F2A4B20758}">
  <ds:schemaRefs>
    <ds:schemaRef ds:uri="http://schemas.microsoft.com/sharepoint/v3/contenttype/forms"/>
  </ds:schemaRefs>
</ds:datastoreItem>
</file>

<file path=customXml/itemProps2.xml><?xml version="1.0" encoding="utf-8"?>
<ds:datastoreItem xmlns:ds="http://schemas.openxmlformats.org/officeDocument/2006/customXml" ds:itemID="{8124AA29-475D-4E19-9A9F-A71173B962B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1ca0401a-f24a-4e95-b907-db93911c5480"/>
    <ds:schemaRef ds:uri="ddb89307-c83b-4b17-8ae7-11ec45b1556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D43CAE2-E568-4DDE-9A88-51D80A932C9F}">
  <ds:schemaRefs>
    <ds:schemaRef ds:uri="http://schemas.microsoft.com/office/2006/metadata/properties"/>
    <ds:schemaRef ds:uri="http://schemas.microsoft.com/office/infopath/2007/PartnerControls"/>
    <ds:schemaRef ds:uri="http://schemas.microsoft.com/sharepoint/v3"/>
    <ds:schemaRef ds:uri="1ca0401a-f24a-4e95-b907-db93911c5480"/>
  </ds:schemaRefs>
</ds:datastoreItem>
</file>

<file path=docProps/app.xml><?xml version="1.0" encoding="utf-8"?>
<Properties xmlns="http://schemas.openxmlformats.org/officeDocument/2006/extended-properties" xmlns:vt="http://schemas.openxmlformats.org/officeDocument/2006/docPropsVTypes">
  <TotalTime>292</TotalTime>
  <Words>2232</Words>
  <Application>Microsoft Office PowerPoint</Application>
  <PresentationFormat>Widescreen</PresentationFormat>
  <Paragraphs>136</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START BEFORE FIVE   Gender transformative parenting in early childhood (from birth to age of five)</vt:lpstr>
      <vt:lpstr> </vt:lpstr>
      <vt:lpstr> </vt:lpstr>
      <vt:lpstr> </vt:lpstr>
      <vt:lpstr>  Specificness of early childhood, gender socialization, and identity   </vt:lpstr>
      <vt:lpstr>  Specificness of early childhood, gender socialization, and identity   </vt:lpstr>
      <vt:lpstr>  Specificness of early childhood, gender socialization, and identity   </vt:lpstr>
      <vt:lpstr>PowerPoint Presentation</vt:lpstr>
      <vt:lpstr>The main agents of gender socialization</vt:lpstr>
      <vt:lpstr>Parents and family members</vt:lpstr>
      <vt:lpstr>Frontline workers</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Zorica Trikic</dc:creator>
  <cp:lastModifiedBy>Zorica Trikic</cp:lastModifiedBy>
  <cp:revision>16</cp:revision>
  <dcterms:created xsi:type="dcterms:W3CDTF">2022-05-14T12:37:36Z</dcterms:created>
  <dcterms:modified xsi:type="dcterms:W3CDTF">2023-02-07T12:58:57Z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0x010100C6C8FA5C92CD6D47ABAEB48686702B67</vt:lpwstr>
  </property>
</Properties>
</file>