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omments/modernComment_290_EC042C37.xml" ContentType="application/vnd.ms-powerpoint.comments+xml"/>
  <Override PartName="/ppt/comments/modernComment_272_324F121B.xml" ContentType="application/vnd.ms-powerpoint.comments+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4"/>
  </p:sldMasterIdLst>
  <p:notesMasterIdLst>
    <p:notesMasterId r:id="rId106"/>
  </p:notesMasterIdLst>
  <p:sldIdLst>
    <p:sldId id="656" r:id="rId5"/>
    <p:sldId id="626" r:id="rId6"/>
    <p:sldId id="647" r:id="rId7"/>
    <p:sldId id="657" r:id="rId8"/>
    <p:sldId id="630" r:id="rId9"/>
    <p:sldId id="629" r:id="rId10"/>
    <p:sldId id="658" r:id="rId11"/>
    <p:sldId id="659" r:id="rId12"/>
    <p:sldId id="766" r:id="rId13"/>
    <p:sldId id="660" r:id="rId14"/>
    <p:sldId id="661" r:id="rId15"/>
    <p:sldId id="663" r:id="rId16"/>
    <p:sldId id="664" r:id="rId17"/>
    <p:sldId id="665" r:id="rId18"/>
    <p:sldId id="666" r:id="rId19"/>
    <p:sldId id="667" r:id="rId20"/>
    <p:sldId id="668" r:id="rId21"/>
    <p:sldId id="672" r:id="rId22"/>
    <p:sldId id="669" r:id="rId23"/>
    <p:sldId id="670" r:id="rId24"/>
    <p:sldId id="673" r:id="rId25"/>
    <p:sldId id="674" r:id="rId26"/>
    <p:sldId id="755" r:id="rId27"/>
    <p:sldId id="756" r:id="rId28"/>
    <p:sldId id="757" r:id="rId29"/>
    <p:sldId id="758" r:id="rId30"/>
    <p:sldId id="759" r:id="rId31"/>
    <p:sldId id="762" r:id="rId32"/>
    <p:sldId id="764" r:id="rId33"/>
    <p:sldId id="765" r:id="rId34"/>
    <p:sldId id="761" r:id="rId35"/>
    <p:sldId id="760" r:id="rId36"/>
    <p:sldId id="676" r:id="rId37"/>
    <p:sldId id="678" r:id="rId38"/>
    <p:sldId id="681" r:id="rId39"/>
    <p:sldId id="680" r:id="rId40"/>
    <p:sldId id="684" r:id="rId41"/>
    <p:sldId id="685" r:id="rId42"/>
    <p:sldId id="686" r:id="rId43"/>
    <p:sldId id="687" r:id="rId44"/>
    <p:sldId id="688" r:id="rId45"/>
    <p:sldId id="690" r:id="rId46"/>
    <p:sldId id="691" r:id="rId47"/>
    <p:sldId id="622" r:id="rId48"/>
    <p:sldId id="692" r:id="rId49"/>
    <p:sldId id="697" r:id="rId50"/>
    <p:sldId id="698" r:id="rId51"/>
    <p:sldId id="767" r:id="rId52"/>
    <p:sldId id="699" r:id="rId53"/>
    <p:sldId id="768" r:id="rId54"/>
    <p:sldId id="694" r:id="rId55"/>
    <p:sldId id="599" r:id="rId56"/>
    <p:sldId id="695" r:id="rId57"/>
    <p:sldId id="696" r:id="rId58"/>
    <p:sldId id="700" r:id="rId59"/>
    <p:sldId id="701" r:id="rId60"/>
    <p:sldId id="703" r:id="rId61"/>
    <p:sldId id="704" r:id="rId62"/>
    <p:sldId id="705" r:id="rId63"/>
    <p:sldId id="706" r:id="rId64"/>
    <p:sldId id="707" r:id="rId65"/>
    <p:sldId id="710" r:id="rId66"/>
    <p:sldId id="711" r:id="rId67"/>
    <p:sldId id="712" r:id="rId68"/>
    <p:sldId id="713" r:id="rId69"/>
    <p:sldId id="714" r:id="rId70"/>
    <p:sldId id="715" r:id="rId71"/>
    <p:sldId id="606" r:id="rId72"/>
    <p:sldId id="717" r:id="rId73"/>
    <p:sldId id="718" r:id="rId74"/>
    <p:sldId id="720" r:id="rId75"/>
    <p:sldId id="719" r:id="rId76"/>
    <p:sldId id="721" r:id="rId77"/>
    <p:sldId id="722" r:id="rId78"/>
    <p:sldId id="723" r:id="rId79"/>
    <p:sldId id="724" r:id="rId80"/>
    <p:sldId id="609" r:id="rId81"/>
    <p:sldId id="725" r:id="rId82"/>
    <p:sldId id="726" r:id="rId83"/>
    <p:sldId id="727" r:id="rId84"/>
    <p:sldId id="728" r:id="rId85"/>
    <p:sldId id="729" r:id="rId86"/>
    <p:sldId id="730" r:id="rId87"/>
    <p:sldId id="731" r:id="rId88"/>
    <p:sldId id="732" r:id="rId89"/>
    <p:sldId id="734" r:id="rId90"/>
    <p:sldId id="735" r:id="rId91"/>
    <p:sldId id="736" r:id="rId92"/>
    <p:sldId id="737" r:id="rId93"/>
    <p:sldId id="738" r:id="rId94"/>
    <p:sldId id="739" r:id="rId95"/>
    <p:sldId id="741" r:id="rId96"/>
    <p:sldId id="742" r:id="rId97"/>
    <p:sldId id="743" r:id="rId98"/>
    <p:sldId id="744" r:id="rId99"/>
    <p:sldId id="745" r:id="rId100"/>
    <p:sldId id="747" r:id="rId101"/>
    <p:sldId id="750" r:id="rId102"/>
    <p:sldId id="749" r:id="rId103"/>
    <p:sldId id="752" r:id="rId104"/>
    <p:sldId id="769" r:id="rId105"/>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75C2062-9F42-9820-2E39-36E605674304}" name="Erica Wong" initials="EW" userId="S::ewong@unicef.org::865f8b8c-aad0-40ed-aeb1-a6cf4a09c9be" providerId="AD"/>
  <p188:author id="{348177FC-B467-FD4F-5B76-5E6DAF0E32B9}" name="Marcy Levy" initials="ML" userId="S::malevy@unicef.org::1b8f561c-d7a8-49ff-b9d6-f5f93a9ab8f3"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C58CD9A-DAE8-3D3B-11ED-2E068952B030}" v="2" dt="2022-06-02T18:14:23.970"/>
    <p1510:client id="{199C93AB-EBA2-F5E6-FC02-52FE7402722A}" v="5" dt="2022-05-26T19:26:35.031"/>
    <p1510:client id="{277EADAC-B578-A906-0865-C1903576EEF0}" v="27" dt="2022-05-20T19:46:02.288"/>
    <p1510:client id="{6DB49879-0B2C-2FF1-9F41-B8630A53DA48}" v="2" dt="2022-05-27T07:39:32.141"/>
    <p1510:client id="{6FB31501-DFAC-8F74-2FB8-E2A2880108CF}" v="2" dt="2022-05-26T14:55:27.593"/>
    <p1510:client id="{71D056F5-0397-5444-B43E-BB3066743DFF}" v="712" dt="2022-05-15T19:08:07.734"/>
    <p1510:client id="{B99DC902-B3C1-41D6-A81E-DB81B772D1AB}" v="101" dt="2022-05-15T20:51:51.414"/>
    <p1510:client id="{CA94E1EA-1BF7-0DD0-51A8-167B68D35072}" v="4" dt="2022-05-15T14:02:48.27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2" d="100"/>
          <a:sy n="62" d="100"/>
        </p:scale>
        <p:origin x="804"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microsoft.com/office/2018/10/relationships/authors" Target="authors.xml"/><Relationship Id="rId16" Type="http://schemas.openxmlformats.org/officeDocument/2006/relationships/slide" Target="slides/slide12.xml"/><Relationship Id="rId107" Type="http://schemas.openxmlformats.org/officeDocument/2006/relationships/presProps" Target="presProps.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viewProps" Target="viewProps.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notesMaster" Target="notesMasters/notesMaster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theme" Target="theme/theme1.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tableStyles" Target="tableStyle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microsoft.com/office/2015/10/relationships/revisionInfo" Target="revisionInfo.xml"/></Relationships>
</file>

<file path=ppt/comments/modernComment_272_324F121B.xml><?xml version="1.0" encoding="utf-8"?>
<p188:cmLst xmlns:a="http://schemas.openxmlformats.org/drawingml/2006/main" xmlns:r="http://schemas.openxmlformats.org/officeDocument/2006/relationships" xmlns:p188="http://schemas.microsoft.com/office/powerpoint/2018/8/main">
  <p188:cm id="{8BE644B6-42A1-4FCB-B993-B3C3A2FA61E1}" authorId="{975C2062-9F42-9820-2E39-36E605674304}" created="2022-05-26T18:54:52.780">
    <ac:txMkLst xmlns:ac="http://schemas.microsoft.com/office/drawing/2013/main/command">
      <pc:docMk xmlns:pc="http://schemas.microsoft.com/office/powerpoint/2013/main/command"/>
      <pc:sldMk xmlns:pc="http://schemas.microsoft.com/office/powerpoint/2013/main/command" cId="844042779" sldId="626"/>
      <ac:spMk id="4" creationId="{6586AE8A-4F11-B304-A0B9-B555305885DB}"/>
      <ac:txMk cp="61" len="30">
        <ac:context len="1961" hash="20524320"/>
      </ac:txMk>
    </ac:txMkLst>
    <p188:pos x="7143750" y="231321"/>
    <p188:replyLst>
      <p188:reply id="{2C87BF86-62C3-4731-92D8-B49F5E8807E5}" authorId="{348177FC-B467-FD4F-5B76-5E6DAF0E32B9}" created="2022-06-02T18:14:23.970">
        <p188:txBody>
          <a:bodyPr/>
          <a:lstStyle/>
          <a:p>
            <a:r>
              <a:rPr lang="en-US"/>
              <a:t>Yes excellent point</a:t>
            </a:r>
          </a:p>
        </p188:txBody>
      </p188:reply>
    </p188:replyLst>
    <p188:txBody>
      <a:bodyPr/>
      <a:lstStyle/>
      <a:p>
        <a:r>
          <a:rPr lang="en-US"/>
          <a:t>can this be re-phrased to be inclusive of LGBTQ+ communities? </a:t>
        </a:r>
      </a:p>
    </p188:txBody>
  </p188:cm>
</p188:cmLst>
</file>

<file path=ppt/comments/modernComment_290_EC042C37.xml><?xml version="1.0" encoding="utf-8"?>
<p188:cmLst xmlns:a="http://schemas.openxmlformats.org/drawingml/2006/main" xmlns:r="http://schemas.openxmlformats.org/officeDocument/2006/relationships" xmlns:p188="http://schemas.microsoft.com/office/powerpoint/2018/8/main">
  <p188:cm id="{31C3BB3C-8D3B-4D1C-B907-599BE313A98D}" authorId="{975C2062-9F42-9820-2E39-36E605674304}" created="2022-05-26T18:54:03.732">
    <pc:sldMkLst xmlns:pc="http://schemas.microsoft.com/office/powerpoint/2013/main/command">
      <pc:docMk/>
      <pc:sldMk cId="3959696439" sldId="656"/>
    </pc:sldMkLst>
    <p188:txBody>
      <a:bodyPr/>
      <a:lstStyle/>
      <a:p>
        <a:r>
          <a:rPr lang="en-US"/>
          <a:t>Just wondering if gender-neutral terms can also be mentioned to be inclusive of LGBTQ+ communities as well? </a:t>
        </a:r>
      </a:p>
    </p188:txBody>
  </p188:cm>
</p188: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BC94901-D881-5A41-9E59-9A34EFCC24DE}" type="doc">
      <dgm:prSet loTypeId="urn:microsoft.com/office/officeart/2005/8/layout/cycle4" loCatId="" qsTypeId="urn:microsoft.com/office/officeart/2005/8/quickstyle/simple1" qsCatId="simple" csTypeId="urn:microsoft.com/office/officeart/2005/8/colors/accent1_2" csCatId="accent1" phldr="1"/>
      <dgm:spPr/>
      <dgm:t>
        <a:bodyPr/>
        <a:lstStyle/>
        <a:p>
          <a:endParaRPr lang="en-GB"/>
        </a:p>
      </dgm:t>
    </dgm:pt>
    <dgm:pt modelId="{F4F0D63D-E2D0-A74D-8E13-FD234CAB85AC}">
      <dgm:prSet phldrT="[Text]"/>
      <dgm:spPr/>
      <dgm:t>
        <a:bodyPr/>
        <a:lstStyle/>
        <a:p>
          <a:r>
            <a:rPr lang="en-GB"/>
            <a:t>Active teaching</a:t>
          </a:r>
        </a:p>
      </dgm:t>
    </dgm:pt>
    <dgm:pt modelId="{3E3A914A-7DBB-164F-87E9-C32358DE0AEC}" type="parTrans" cxnId="{E7B19419-D3F3-2046-A0C0-CDE7597AE0D0}">
      <dgm:prSet/>
      <dgm:spPr/>
      <dgm:t>
        <a:bodyPr/>
        <a:lstStyle/>
        <a:p>
          <a:endParaRPr lang="en-GB"/>
        </a:p>
      </dgm:t>
    </dgm:pt>
    <dgm:pt modelId="{F4FB770B-59A6-2E4D-934E-DD7AF64ADF14}" type="sibTrans" cxnId="{E7B19419-D3F3-2046-A0C0-CDE7597AE0D0}">
      <dgm:prSet/>
      <dgm:spPr/>
      <dgm:t>
        <a:bodyPr/>
        <a:lstStyle/>
        <a:p>
          <a:endParaRPr lang="en-GB"/>
        </a:p>
      </dgm:t>
    </dgm:pt>
    <dgm:pt modelId="{7E980800-B632-6E44-B447-FEF27BB9E6CE}">
      <dgm:prSet phldrT="[Text]"/>
      <dgm:spPr/>
      <dgm:t>
        <a:bodyPr/>
        <a:lstStyle/>
        <a:p>
          <a:r>
            <a:rPr lang="en-GB" b="0"/>
            <a:t>Speech, actions, behaviours, practices </a:t>
          </a:r>
        </a:p>
      </dgm:t>
    </dgm:pt>
    <dgm:pt modelId="{B9BCFDE8-EDD6-6048-9478-8368A806DF39}" type="parTrans" cxnId="{A20A79B5-5986-D646-BCB2-7CAEE1501534}">
      <dgm:prSet/>
      <dgm:spPr/>
      <dgm:t>
        <a:bodyPr/>
        <a:lstStyle/>
        <a:p>
          <a:endParaRPr lang="en-GB"/>
        </a:p>
      </dgm:t>
    </dgm:pt>
    <dgm:pt modelId="{DB86B68A-7725-114D-B496-9A719F4F405A}" type="sibTrans" cxnId="{A20A79B5-5986-D646-BCB2-7CAEE1501534}">
      <dgm:prSet/>
      <dgm:spPr/>
      <dgm:t>
        <a:bodyPr/>
        <a:lstStyle/>
        <a:p>
          <a:endParaRPr lang="en-GB"/>
        </a:p>
      </dgm:t>
    </dgm:pt>
    <dgm:pt modelId="{2F21C45D-B727-D341-A61E-3F6FFDA7793B}">
      <dgm:prSet phldrT="[Text]"/>
      <dgm:spPr/>
      <dgm:t>
        <a:bodyPr/>
        <a:lstStyle/>
        <a:p>
          <a:r>
            <a:rPr lang="en-GB"/>
            <a:t>Gender-based practices at home</a:t>
          </a:r>
        </a:p>
      </dgm:t>
    </dgm:pt>
    <dgm:pt modelId="{E9FC48E0-06A0-E04F-B04A-B4544961E69C}" type="parTrans" cxnId="{A975C232-DEC9-0C4F-9A1B-727F42FDE625}">
      <dgm:prSet/>
      <dgm:spPr/>
      <dgm:t>
        <a:bodyPr/>
        <a:lstStyle/>
        <a:p>
          <a:endParaRPr lang="en-GB"/>
        </a:p>
      </dgm:t>
    </dgm:pt>
    <dgm:pt modelId="{267105F7-B0C4-5E47-9F17-8517BC46B0F4}" type="sibTrans" cxnId="{A975C232-DEC9-0C4F-9A1B-727F42FDE625}">
      <dgm:prSet/>
      <dgm:spPr/>
      <dgm:t>
        <a:bodyPr/>
        <a:lstStyle/>
        <a:p>
          <a:endParaRPr lang="en-GB"/>
        </a:p>
      </dgm:t>
    </dgm:pt>
    <dgm:pt modelId="{E463A5A0-F5B8-D842-9330-93EAEAD2713F}">
      <dgm:prSet phldrT="[Text]"/>
      <dgm:spPr/>
      <dgm:t>
        <a:bodyPr/>
        <a:lstStyle/>
        <a:p>
          <a:r>
            <a:rPr lang="en-GB"/>
            <a:t>Modelling</a:t>
          </a:r>
        </a:p>
      </dgm:t>
    </dgm:pt>
    <dgm:pt modelId="{5A410CAA-A3DF-2E4F-BB97-AD7D6CBCF1CA}" type="parTrans" cxnId="{29036A77-DBAF-1746-9ACD-2B5ED0A6B2ED}">
      <dgm:prSet/>
      <dgm:spPr/>
      <dgm:t>
        <a:bodyPr/>
        <a:lstStyle/>
        <a:p>
          <a:endParaRPr lang="en-GB"/>
        </a:p>
      </dgm:t>
    </dgm:pt>
    <dgm:pt modelId="{2686CAC1-4D5E-B441-B0FF-2B511357A76A}" type="sibTrans" cxnId="{29036A77-DBAF-1746-9ACD-2B5ED0A6B2ED}">
      <dgm:prSet/>
      <dgm:spPr/>
      <dgm:t>
        <a:bodyPr/>
        <a:lstStyle/>
        <a:p>
          <a:endParaRPr lang="en-GB"/>
        </a:p>
      </dgm:t>
    </dgm:pt>
    <dgm:pt modelId="{9D1A92BE-1239-C945-8632-695656C8CD91}">
      <dgm:prSet/>
      <dgm:spPr/>
      <dgm:t>
        <a:bodyPr/>
        <a:lstStyle/>
        <a:p>
          <a:endParaRPr lang="en-GB"/>
        </a:p>
      </dgm:t>
    </dgm:pt>
    <dgm:pt modelId="{80DC5DB1-F035-5042-BB84-B1086EA7906A}" type="parTrans" cxnId="{B8086BBC-7018-F74E-B488-E360E104387F}">
      <dgm:prSet/>
      <dgm:spPr/>
      <dgm:t>
        <a:bodyPr/>
        <a:lstStyle/>
        <a:p>
          <a:endParaRPr lang="en-GB"/>
        </a:p>
      </dgm:t>
    </dgm:pt>
    <dgm:pt modelId="{0D36B5BA-D237-034A-9770-0A0548FA8433}" type="sibTrans" cxnId="{B8086BBC-7018-F74E-B488-E360E104387F}">
      <dgm:prSet/>
      <dgm:spPr/>
      <dgm:t>
        <a:bodyPr/>
        <a:lstStyle/>
        <a:p>
          <a:endParaRPr lang="en-GB"/>
        </a:p>
      </dgm:t>
    </dgm:pt>
    <dgm:pt modelId="{8CD73800-F5D0-CE45-A77A-4745C81C11BB}">
      <dgm:prSet/>
      <dgm:spPr/>
      <dgm:t>
        <a:bodyPr/>
        <a:lstStyle/>
        <a:p>
          <a:endParaRPr lang="en-GB"/>
        </a:p>
      </dgm:t>
    </dgm:pt>
    <dgm:pt modelId="{D18C3627-8775-3D46-AFBC-FCB739F22727}" type="parTrans" cxnId="{97C59E79-D201-514F-83A1-C5858CEFCAC0}">
      <dgm:prSet/>
      <dgm:spPr/>
      <dgm:t>
        <a:bodyPr/>
        <a:lstStyle/>
        <a:p>
          <a:endParaRPr lang="en-GB"/>
        </a:p>
      </dgm:t>
    </dgm:pt>
    <dgm:pt modelId="{CE994880-3A64-9E44-89AB-8F722920B6C6}" type="sibTrans" cxnId="{97C59E79-D201-514F-83A1-C5858CEFCAC0}">
      <dgm:prSet/>
      <dgm:spPr/>
      <dgm:t>
        <a:bodyPr/>
        <a:lstStyle/>
        <a:p>
          <a:endParaRPr lang="en-GB"/>
        </a:p>
      </dgm:t>
    </dgm:pt>
    <dgm:pt modelId="{2E66C5FE-30DA-2347-ABD5-49B8371FD5A0}" type="pres">
      <dgm:prSet presAssocID="{0BC94901-D881-5A41-9E59-9A34EFCC24DE}" presName="cycleMatrixDiagram" presStyleCnt="0">
        <dgm:presLayoutVars>
          <dgm:chMax val="1"/>
          <dgm:dir/>
          <dgm:animLvl val="lvl"/>
          <dgm:resizeHandles val="exact"/>
        </dgm:presLayoutVars>
      </dgm:prSet>
      <dgm:spPr/>
    </dgm:pt>
    <dgm:pt modelId="{6D6FA2FF-C034-BA41-A2E8-BCE610F491F7}" type="pres">
      <dgm:prSet presAssocID="{0BC94901-D881-5A41-9E59-9A34EFCC24DE}" presName="children" presStyleCnt="0"/>
      <dgm:spPr/>
    </dgm:pt>
    <dgm:pt modelId="{34C3FFAB-A15B-F94E-8977-85E0FAA213CD}" type="pres">
      <dgm:prSet presAssocID="{0BC94901-D881-5A41-9E59-9A34EFCC24DE}" presName="childPlaceholder" presStyleCnt="0"/>
      <dgm:spPr/>
    </dgm:pt>
    <dgm:pt modelId="{1044AC78-0926-4241-BD42-3EF75C35BCDB}" type="pres">
      <dgm:prSet presAssocID="{0BC94901-D881-5A41-9E59-9A34EFCC24DE}" presName="circle" presStyleCnt="0"/>
      <dgm:spPr/>
    </dgm:pt>
    <dgm:pt modelId="{7A734861-A76A-9C4D-B730-D5C90A4656C2}" type="pres">
      <dgm:prSet presAssocID="{0BC94901-D881-5A41-9E59-9A34EFCC24DE}" presName="quadrant1" presStyleLbl="node1" presStyleIdx="0" presStyleCnt="4">
        <dgm:presLayoutVars>
          <dgm:chMax val="1"/>
          <dgm:bulletEnabled val="1"/>
        </dgm:presLayoutVars>
      </dgm:prSet>
      <dgm:spPr/>
    </dgm:pt>
    <dgm:pt modelId="{9E9627E1-7CC7-E442-B10E-0DF335299BA2}" type="pres">
      <dgm:prSet presAssocID="{0BC94901-D881-5A41-9E59-9A34EFCC24DE}" presName="quadrant2" presStyleLbl="node1" presStyleIdx="1" presStyleCnt="4">
        <dgm:presLayoutVars>
          <dgm:chMax val="1"/>
          <dgm:bulletEnabled val="1"/>
        </dgm:presLayoutVars>
      </dgm:prSet>
      <dgm:spPr/>
    </dgm:pt>
    <dgm:pt modelId="{20FD06F1-2467-C54D-B78F-24AEFB46DDBD}" type="pres">
      <dgm:prSet presAssocID="{0BC94901-D881-5A41-9E59-9A34EFCC24DE}" presName="quadrant3" presStyleLbl="node1" presStyleIdx="2" presStyleCnt="4">
        <dgm:presLayoutVars>
          <dgm:chMax val="1"/>
          <dgm:bulletEnabled val="1"/>
        </dgm:presLayoutVars>
      </dgm:prSet>
      <dgm:spPr/>
    </dgm:pt>
    <dgm:pt modelId="{18C8308E-BB92-AE4F-B627-FA8474F2FF69}" type="pres">
      <dgm:prSet presAssocID="{0BC94901-D881-5A41-9E59-9A34EFCC24DE}" presName="quadrant4" presStyleLbl="node1" presStyleIdx="3" presStyleCnt="4">
        <dgm:presLayoutVars>
          <dgm:chMax val="1"/>
          <dgm:bulletEnabled val="1"/>
        </dgm:presLayoutVars>
      </dgm:prSet>
      <dgm:spPr/>
    </dgm:pt>
    <dgm:pt modelId="{A382A879-D380-2B46-8D24-024D635B4B39}" type="pres">
      <dgm:prSet presAssocID="{0BC94901-D881-5A41-9E59-9A34EFCC24DE}" presName="quadrantPlaceholder" presStyleCnt="0"/>
      <dgm:spPr/>
    </dgm:pt>
    <dgm:pt modelId="{B782A236-789E-2949-BADA-3C1E779804A9}" type="pres">
      <dgm:prSet presAssocID="{0BC94901-D881-5A41-9E59-9A34EFCC24DE}" presName="center1" presStyleLbl="fgShp" presStyleIdx="0" presStyleCnt="2"/>
      <dgm:spPr/>
    </dgm:pt>
    <dgm:pt modelId="{F68F8B42-277D-D141-AEE4-2A0DAFC2223F}" type="pres">
      <dgm:prSet presAssocID="{0BC94901-D881-5A41-9E59-9A34EFCC24DE}" presName="center2" presStyleLbl="fgShp" presStyleIdx="1" presStyleCnt="2"/>
      <dgm:spPr/>
    </dgm:pt>
  </dgm:ptLst>
  <dgm:cxnLst>
    <dgm:cxn modelId="{E7B19419-D3F3-2046-A0C0-CDE7597AE0D0}" srcId="{0BC94901-D881-5A41-9E59-9A34EFCC24DE}" destId="{F4F0D63D-E2D0-A74D-8E13-FD234CAB85AC}" srcOrd="0" destOrd="0" parTransId="{3E3A914A-7DBB-164F-87E9-C32358DE0AEC}" sibTransId="{F4FB770B-59A6-2E4D-934E-DD7AF64ADF14}"/>
    <dgm:cxn modelId="{C71DEF1F-6BBF-834B-88DC-5DB1651F3DB5}" type="presOf" srcId="{F4F0D63D-E2D0-A74D-8E13-FD234CAB85AC}" destId="{7A734861-A76A-9C4D-B730-D5C90A4656C2}" srcOrd="0" destOrd="0" presId="urn:microsoft.com/office/officeart/2005/8/layout/cycle4"/>
    <dgm:cxn modelId="{A975C232-DEC9-0C4F-9A1B-727F42FDE625}" srcId="{0BC94901-D881-5A41-9E59-9A34EFCC24DE}" destId="{2F21C45D-B727-D341-A61E-3F6FFDA7793B}" srcOrd="2" destOrd="0" parTransId="{E9FC48E0-06A0-E04F-B04A-B4544961E69C}" sibTransId="{267105F7-B0C4-5E47-9F17-8517BC46B0F4}"/>
    <dgm:cxn modelId="{FBBD633F-B204-CC42-8C31-F05B46704E45}" type="presOf" srcId="{7E980800-B632-6E44-B447-FEF27BB9E6CE}" destId="{9E9627E1-7CC7-E442-B10E-0DF335299BA2}" srcOrd="0" destOrd="0" presId="urn:microsoft.com/office/officeart/2005/8/layout/cycle4"/>
    <dgm:cxn modelId="{29036A77-DBAF-1746-9ACD-2B5ED0A6B2ED}" srcId="{0BC94901-D881-5A41-9E59-9A34EFCC24DE}" destId="{E463A5A0-F5B8-D842-9330-93EAEAD2713F}" srcOrd="3" destOrd="0" parTransId="{5A410CAA-A3DF-2E4F-BB97-AD7D6CBCF1CA}" sibTransId="{2686CAC1-4D5E-B441-B0FF-2B511357A76A}"/>
    <dgm:cxn modelId="{97C59E79-D201-514F-83A1-C5858CEFCAC0}" srcId="{0BC94901-D881-5A41-9E59-9A34EFCC24DE}" destId="{8CD73800-F5D0-CE45-A77A-4745C81C11BB}" srcOrd="4" destOrd="0" parTransId="{D18C3627-8775-3D46-AFBC-FCB739F22727}" sibTransId="{CE994880-3A64-9E44-89AB-8F722920B6C6}"/>
    <dgm:cxn modelId="{F223F5A6-2AE1-F849-8388-1D85DA443399}" type="presOf" srcId="{E463A5A0-F5B8-D842-9330-93EAEAD2713F}" destId="{18C8308E-BB92-AE4F-B627-FA8474F2FF69}" srcOrd="0" destOrd="0" presId="urn:microsoft.com/office/officeart/2005/8/layout/cycle4"/>
    <dgm:cxn modelId="{A20A79B5-5986-D646-BCB2-7CAEE1501534}" srcId="{0BC94901-D881-5A41-9E59-9A34EFCC24DE}" destId="{7E980800-B632-6E44-B447-FEF27BB9E6CE}" srcOrd="1" destOrd="0" parTransId="{B9BCFDE8-EDD6-6048-9478-8368A806DF39}" sibTransId="{DB86B68A-7725-114D-B496-9A719F4F405A}"/>
    <dgm:cxn modelId="{B8086BBC-7018-F74E-B488-E360E104387F}" srcId="{0BC94901-D881-5A41-9E59-9A34EFCC24DE}" destId="{9D1A92BE-1239-C945-8632-695656C8CD91}" srcOrd="5" destOrd="0" parTransId="{80DC5DB1-F035-5042-BB84-B1086EA7906A}" sibTransId="{0D36B5BA-D237-034A-9770-0A0548FA8433}"/>
    <dgm:cxn modelId="{A0B2F3D7-70E7-D247-A80D-E7DB6A510EE2}" type="presOf" srcId="{2F21C45D-B727-D341-A61E-3F6FFDA7793B}" destId="{20FD06F1-2467-C54D-B78F-24AEFB46DDBD}" srcOrd="0" destOrd="0" presId="urn:microsoft.com/office/officeart/2005/8/layout/cycle4"/>
    <dgm:cxn modelId="{B6A901F4-CA93-3C41-942B-41A1CFE755D3}" type="presOf" srcId="{0BC94901-D881-5A41-9E59-9A34EFCC24DE}" destId="{2E66C5FE-30DA-2347-ABD5-49B8371FD5A0}" srcOrd="0" destOrd="0" presId="urn:microsoft.com/office/officeart/2005/8/layout/cycle4"/>
    <dgm:cxn modelId="{7CB92503-B58F-8740-9D0D-11FD40202FF5}" type="presParOf" srcId="{2E66C5FE-30DA-2347-ABD5-49B8371FD5A0}" destId="{6D6FA2FF-C034-BA41-A2E8-BCE610F491F7}" srcOrd="0" destOrd="0" presId="urn:microsoft.com/office/officeart/2005/8/layout/cycle4"/>
    <dgm:cxn modelId="{3153B218-EDF7-A040-B6E4-89B5D287B738}" type="presParOf" srcId="{6D6FA2FF-C034-BA41-A2E8-BCE610F491F7}" destId="{34C3FFAB-A15B-F94E-8977-85E0FAA213CD}" srcOrd="0" destOrd="0" presId="urn:microsoft.com/office/officeart/2005/8/layout/cycle4"/>
    <dgm:cxn modelId="{6A078239-1119-7447-B498-0F51F34D8489}" type="presParOf" srcId="{2E66C5FE-30DA-2347-ABD5-49B8371FD5A0}" destId="{1044AC78-0926-4241-BD42-3EF75C35BCDB}" srcOrd="1" destOrd="0" presId="urn:microsoft.com/office/officeart/2005/8/layout/cycle4"/>
    <dgm:cxn modelId="{0F0D66E6-C001-1949-9E59-6F8E045861AD}" type="presParOf" srcId="{1044AC78-0926-4241-BD42-3EF75C35BCDB}" destId="{7A734861-A76A-9C4D-B730-D5C90A4656C2}" srcOrd="0" destOrd="0" presId="urn:microsoft.com/office/officeart/2005/8/layout/cycle4"/>
    <dgm:cxn modelId="{465CE6FA-4A58-2C4D-B86E-A7F9014EDCEE}" type="presParOf" srcId="{1044AC78-0926-4241-BD42-3EF75C35BCDB}" destId="{9E9627E1-7CC7-E442-B10E-0DF335299BA2}" srcOrd="1" destOrd="0" presId="urn:microsoft.com/office/officeart/2005/8/layout/cycle4"/>
    <dgm:cxn modelId="{81442E88-C8BB-7645-A72D-B2D0E8706C7B}" type="presParOf" srcId="{1044AC78-0926-4241-BD42-3EF75C35BCDB}" destId="{20FD06F1-2467-C54D-B78F-24AEFB46DDBD}" srcOrd="2" destOrd="0" presId="urn:microsoft.com/office/officeart/2005/8/layout/cycle4"/>
    <dgm:cxn modelId="{3DD51C99-3497-5240-9FE7-2916A2770408}" type="presParOf" srcId="{1044AC78-0926-4241-BD42-3EF75C35BCDB}" destId="{18C8308E-BB92-AE4F-B627-FA8474F2FF69}" srcOrd="3" destOrd="0" presId="urn:microsoft.com/office/officeart/2005/8/layout/cycle4"/>
    <dgm:cxn modelId="{44F09384-6570-3D40-A79D-AE3B8C66693D}" type="presParOf" srcId="{1044AC78-0926-4241-BD42-3EF75C35BCDB}" destId="{A382A879-D380-2B46-8D24-024D635B4B39}" srcOrd="4" destOrd="0" presId="urn:microsoft.com/office/officeart/2005/8/layout/cycle4"/>
    <dgm:cxn modelId="{B7F7C1C4-7631-EB4D-8890-00F6A21B2EB2}" type="presParOf" srcId="{2E66C5FE-30DA-2347-ABD5-49B8371FD5A0}" destId="{B782A236-789E-2949-BADA-3C1E779804A9}" srcOrd="2" destOrd="0" presId="urn:microsoft.com/office/officeart/2005/8/layout/cycle4"/>
    <dgm:cxn modelId="{B7956802-AA31-C64A-9647-9F765F702503}" type="presParOf" srcId="{2E66C5FE-30DA-2347-ABD5-49B8371FD5A0}" destId="{F68F8B42-277D-D141-AEE4-2A0DAFC2223F}" srcOrd="3" destOrd="0" presId="urn:microsoft.com/office/officeart/2005/8/layout/cycle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265834B-FD59-4C81-A0BE-A50AC0596FD7}" type="doc">
      <dgm:prSet loTypeId="urn:microsoft.com/office/officeart/2005/8/layout/cycle2" loCatId="cycle" qsTypeId="urn:microsoft.com/office/officeart/2005/8/quickstyle/simple1" qsCatId="simple" csTypeId="urn:microsoft.com/office/officeart/2005/8/colors/colorful5" csCatId="colorful" phldr="1"/>
      <dgm:spPr/>
      <dgm:t>
        <a:bodyPr/>
        <a:lstStyle/>
        <a:p>
          <a:endParaRPr lang="nl-NL"/>
        </a:p>
      </dgm:t>
    </dgm:pt>
    <dgm:pt modelId="{8F168AAD-AA3F-47F0-96AB-ABDA8A20BDD4}">
      <dgm:prSet phldrT="[Text]"/>
      <dgm:spPr/>
      <dgm:t>
        <a:bodyPr/>
        <a:lstStyle/>
        <a:p>
          <a:r>
            <a:rPr lang="nl-NL"/>
            <a:t>Building parenting alliences</a:t>
          </a:r>
        </a:p>
      </dgm:t>
    </dgm:pt>
    <dgm:pt modelId="{D20099B3-0222-4FB2-B55E-DEC7350E4B4B}" type="parTrans" cxnId="{B97DEF03-6243-4780-890A-B1869CD8189F}">
      <dgm:prSet/>
      <dgm:spPr/>
      <dgm:t>
        <a:bodyPr/>
        <a:lstStyle/>
        <a:p>
          <a:endParaRPr lang="nl-NL"/>
        </a:p>
      </dgm:t>
    </dgm:pt>
    <dgm:pt modelId="{AC173963-90FA-4539-AD24-A93F0783E1A6}" type="sibTrans" cxnId="{B97DEF03-6243-4780-890A-B1869CD8189F}">
      <dgm:prSet/>
      <dgm:spPr/>
      <dgm:t>
        <a:bodyPr/>
        <a:lstStyle/>
        <a:p>
          <a:endParaRPr lang="nl-NL"/>
        </a:p>
      </dgm:t>
    </dgm:pt>
    <dgm:pt modelId="{F836F7A3-FBEF-4128-AC94-FCBB3BB712ED}">
      <dgm:prSet phldrT="[Text]"/>
      <dgm:spPr/>
      <dgm:t>
        <a:bodyPr/>
        <a:lstStyle/>
        <a:p>
          <a:r>
            <a:rPr lang="nl-NL" err="1"/>
            <a:t>Engaging</a:t>
          </a:r>
          <a:r>
            <a:rPr lang="nl-NL"/>
            <a:t> men </a:t>
          </a:r>
          <a:r>
            <a:rPr lang="nl-NL" err="1"/>
            <a:t>and</a:t>
          </a:r>
          <a:r>
            <a:rPr lang="nl-NL"/>
            <a:t> male </a:t>
          </a:r>
          <a:r>
            <a:rPr lang="nl-NL" err="1"/>
            <a:t>caregivers</a:t>
          </a:r>
          <a:r>
            <a:rPr lang="nl-NL"/>
            <a:t> </a:t>
          </a:r>
        </a:p>
        <a:p>
          <a:r>
            <a:rPr lang="nl-NL"/>
            <a:t>(a </a:t>
          </a:r>
          <a:r>
            <a:rPr lang="nl-NL" err="1"/>
            <a:t>silent</a:t>
          </a:r>
          <a:r>
            <a:rPr lang="nl-NL"/>
            <a:t> </a:t>
          </a:r>
          <a:r>
            <a:rPr lang="nl-NL" err="1"/>
            <a:t>revolution</a:t>
          </a:r>
          <a:r>
            <a:rPr lang="nl-NL"/>
            <a:t>)</a:t>
          </a:r>
        </a:p>
      </dgm:t>
    </dgm:pt>
    <dgm:pt modelId="{67F71589-5E17-4D0A-BEF4-7FCE1C6A84C0}" type="parTrans" cxnId="{CD15205C-A0C1-4871-88C7-39AD925468FE}">
      <dgm:prSet/>
      <dgm:spPr/>
      <dgm:t>
        <a:bodyPr/>
        <a:lstStyle/>
        <a:p>
          <a:endParaRPr lang="nl-NL"/>
        </a:p>
      </dgm:t>
    </dgm:pt>
    <dgm:pt modelId="{111933EF-045F-4E05-AA5C-A284229447F0}" type="sibTrans" cxnId="{CD15205C-A0C1-4871-88C7-39AD925468FE}">
      <dgm:prSet/>
      <dgm:spPr/>
      <dgm:t>
        <a:bodyPr/>
        <a:lstStyle/>
        <a:p>
          <a:endParaRPr lang="nl-NL"/>
        </a:p>
      </dgm:t>
    </dgm:pt>
    <dgm:pt modelId="{9061E2DF-E255-4F4A-9C2A-70EEF4287614}">
      <dgm:prSet phldrT="[Text]"/>
      <dgm:spPr/>
      <dgm:t>
        <a:bodyPr/>
        <a:lstStyle/>
        <a:p>
          <a:r>
            <a:rPr lang="nl-NL" err="1"/>
            <a:t>Working</a:t>
          </a:r>
          <a:r>
            <a:rPr lang="nl-NL"/>
            <a:t> </a:t>
          </a:r>
          <a:r>
            <a:rPr lang="nl-NL" err="1"/>
            <a:t>across</a:t>
          </a:r>
          <a:r>
            <a:rPr lang="nl-NL"/>
            <a:t> sectors </a:t>
          </a:r>
          <a:r>
            <a:rPr lang="nl-NL" err="1"/>
            <a:t>and</a:t>
          </a:r>
          <a:r>
            <a:rPr lang="nl-NL"/>
            <a:t> different levels of </a:t>
          </a:r>
          <a:r>
            <a:rPr lang="nl-NL" err="1"/>
            <a:t>the</a:t>
          </a:r>
          <a:r>
            <a:rPr lang="nl-NL"/>
            <a:t> system</a:t>
          </a:r>
        </a:p>
      </dgm:t>
    </dgm:pt>
    <dgm:pt modelId="{A736E9E9-3214-44C7-ADE9-AAB894AC2E1D}" type="parTrans" cxnId="{E66F027C-A62B-4C04-BCAD-D879B0A54574}">
      <dgm:prSet/>
      <dgm:spPr/>
      <dgm:t>
        <a:bodyPr/>
        <a:lstStyle/>
        <a:p>
          <a:endParaRPr lang="nl-NL"/>
        </a:p>
      </dgm:t>
    </dgm:pt>
    <dgm:pt modelId="{5BD7A8CF-8DE3-4EEC-9DEF-C7E3627EA6DC}" type="sibTrans" cxnId="{E66F027C-A62B-4C04-BCAD-D879B0A54574}">
      <dgm:prSet/>
      <dgm:spPr/>
      <dgm:t>
        <a:bodyPr/>
        <a:lstStyle/>
        <a:p>
          <a:endParaRPr lang="nl-NL"/>
        </a:p>
      </dgm:t>
    </dgm:pt>
    <dgm:pt modelId="{62CD312A-32D8-4BCF-B4FA-D8FBE04E6CEA}" type="pres">
      <dgm:prSet presAssocID="{5265834B-FD59-4C81-A0BE-A50AC0596FD7}" presName="cycle" presStyleCnt="0">
        <dgm:presLayoutVars>
          <dgm:dir/>
          <dgm:resizeHandles val="exact"/>
        </dgm:presLayoutVars>
      </dgm:prSet>
      <dgm:spPr/>
    </dgm:pt>
    <dgm:pt modelId="{CB18E344-A3E5-4208-A2B8-15A09C3E2B40}" type="pres">
      <dgm:prSet presAssocID="{8F168AAD-AA3F-47F0-96AB-ABDA8A20BDD4}" presName="node" presStyleLbl="node1" presStyleIdx="0" presStyleCnt="3" custScaleX="120782" custScaleY="114232">
        <dgm:presLayoutVars>
          <dgm:bulletEnabled val="1"/>
        </dgm:presLayoutVars>
      </dgm:prSet>
      <dgm:spPr/>
    </dgm:pt>
    <dgm:pt modelId="{F11301B3-8DD0-4F96-87CE-F9A4C44A4D38}" type="pres">
      <dgm:prSet presAssocID="{AC173963-90FA-4539-AD24-A93F0783E1A6}" presName="sibTrans" presStyleLbl="sibTrans2D1" presStyleIdx="0" presStyleCnt="3" custScaleX="161782"/>
      <dgm:spPr/>
    </dgm:pt>
    <dgm:pt modelId="{04D71173-81D0-40FD-AA33-9CB6BF76D6D9}" type="pres">
      <dgm:prSet presAssocID="{AC173963-90FA-4539-AD24-A93F0783E1A6}" presName="connectorText" presStyleLbl="sibTrans2D1" presStyleIdx="0" presStyleCnt="3"/>
      <dgm:spPr/>
    </dgm:pt>
    <dgm:pt modelId="{337E98DD-DABD-43B0-A89B-FF23CF5FF38C}" type="pres">
      <dgm:prSet presAssocID="{F836F7A3-FBEF-4128-AC94-FCBB3BB712ED}" presName="node" presStyleLbl="node1" presStyleIdx="1" presStyleCnt="3" custScaleX="120782" custScaleY="114232">
        <dgm:presLayoutVars>
          <dgm:bulletEnabled val="1"/>
        </dgm:presLayoutVars>
      </dgm:prSet>
      <dgm:spPr/>
    </dgm:pt>
    <dgm:pt modelId="{72B90A01-F7A5-4280-AEFF-C503A6E0C932}" type="pres">
      <dgm:prSet presAssocID="{111933EF-045F-4E05-AA5C-A284229447F0}" presName="sibTrans" presStyleLbl="sibTrans2D1" presStyleIdx="1" presStyleCnt="3" custScaleX="169173"/>
      <dgm:spPr/>
    </dgm:pt>
    <dgm:pt modelId="{DC6C2480-8921-4D9E-A508-A0C99E313D47}" type="pres">
      <dgm:prSet presAssocID="{111933EF-045F-4E05-AA5C-A284229447F0}" presName="connectorText" presStyleLbl="sibTrans2D1" presStyleIdx="1" presStyleCnt="3"/>
      <dgm:spPr/>
    </dgm:pt>
    <dgm:pt modelId="{CC595364-127F-4F99-88E8-24E6C416C97A}" type="pres">
      <dgm:prSet presAssocID="{9061E2DF-E255-4F4A-9C2A-70EEF4287614}" presName="node" presStyleLbl="node1" presStyleIdx="2" presStyleCnt="3" custScaleX="120782" custScaleY="114232">
        <dgm:presLayoutVars>
          <dgm:bulletEnabled val="1"/>
        </dgm:presLayoutVars>
      </dgm:prSet>
      <dgm:spPr/>
    </dgm:pt>
    <dgm:pt modelId="{A735DF7F-5B47-4D6B-8738-36EBB58C9353}" type="pres">
      <dgm:prSet presAssocID="{5BD7A8CF-8DE3-4EEC-9DEF-C7E3627EA6DC}" presName="sibTrans" presStyleLbl="sibTrans2D1" presStyleIdx="2" presStyleCnt="3" custScaleX="167045"/>
      <dgm:spPr/>
    </dgm:pt>
    <dgm:pt modelId="{7D3B5EAB-780F-4B45-9DE3-C2745F67791B}" type="pres">
      <dgm:prSet presAssocID="{5BD7A8CF-8DE3-4EEC-9DEF-C7E3627EA6DC}" presName="connectorText" presStyleLbl="sibTrans2D1" presStyleIdx="2" presStyleCnt="3"/>
      <dgm:spPr/>
    </dgm:pt>
  </dgm:ptLst>
  <dgm:cxnLst>
    <dgm:cxn modelId="{2409C303-C85D-42F3-8241-BF17E113502B}" type="presOf" srcId="{AC173963-90FA-4539-AD24-A93F0783E1A6}" destId="{F11301B3-8DD0-4F96-87CE-F9A4C44A4D38}" srcOrd="0" destOrd="0" presId="urn:microsoft.com/office/officeart/2005/8/layout/cycle2"/>
    <dgm:cxn modelId="{B97DEF03-6243-4780-890A-B1869CD8189F}" srcId="{5265834B-FD59-4C81-A0BE-A50AC0596FD7}" destId="{8F168AAD-AA3F-47F0-96AB-ABDA8A20BDD4}" srcOrd="0" destOrd="0" parTransId="{D20099B3-0222-4FB2-B55E-DEC7350E4B4B}" sibTransId="{AC173963-90FA-4539-AD24-A93F0783E1A6}"/>
    <dgm:cxn modelId="{B2A5F70B-D64B-446F-942E-4563D5338722}" type="presOf" srcId="{5BD7A8CF-8DE3-4EEC-9DEF-C7E3627EA6DC}" destId="{7D3B5EAB-780F-4B45-9DE3-C2745F67791B}" srcOrd="1" destOrd="0" presId="urn:microsoft.com/office/officeart/2005/8/layout/cycle2"/>
    <dgm:cxn modelId="{10046324-6C5C-486D-AE98-B5AD3DD77967}" type="presOf" srcId="{5BD7A8CF-8DE3-4EEC-9DEF-C7E3627EA6DC}" destId="{A735DF7F-5B47-4D6B-8738-36EBB58C9353}" srcOrd="0" destOrd="0" presId="urn:microsoft.com/office/officeart/2005/8/layout/cycle2"/>
    <dgm:cxn modelId="{CD15205C-A0C1-4871-88C7-39AD925468FE}" srcId="{5265834B-FD59-4C81-A0BE-A50AC0596FD7}" destId="{F836F7A3-FBEF-4128-AC94-FCBB3BB712ED}" srcOrd="1" destOrd="0" parTransId="{67F71589-5E17-4D0A-BEF4-7FCE1C6A84C0}" sibTransId="{111933EF-045F-4E05-AA5C-A284229447F0}"/>
    <dgm:cxn modelId="{92372B4C-FD9C-4A9B-90BB-054CC4E2B329}" type="presOf" srcId="{111933EF-045F-4E05-AA5C-A284229447F0}" destId="{DC6C2480-8921-4D9E-A508-A0C99E313D47}" srcOrd="1" destOrd="0" presId="urn:microsoft.com/office/officeart/2005/8/layout/cycle2"/>
    <dgm:cxn modelId="{05A29079-B9F8-493A-BB5F-1A7C65A5E518}" type="presOf" srcId="{F836F7A3-FBEF-4128-AC94-FCBB3BB712ED}" destId="{337E98DD-DABD-43B0-A89B-FF23CF5FF38C}" srcOrd="0" destOrd="0" presId="urn:microsoft.com/office/officeart/2005/8/layout/cycle2"/>
    <dgm:cxn modelId="{E66F027C-A62B-4C04-BCAD-D879B0A54574}" srcId="{5265834B-FD59-4C81-A0BE-A50AC0596FD7}" destId="{9061E2DF-E255-4F4A-9C2A-70EEF4287614}" srcOrd="2" destOrd="0" parTransId="{A736E9E9-3214-44C7-ADE9-AAB894AC2E1D}" sibTransId="{5BD7A8CF-8DE3-4EEC-9DEF-C7E3627EA6DC}"/>
    <dgm:cxn modelId="{EF2D2288-C367-44C4-B009-BBD1CF7BCA4B}" type="presOf" srcId="{8F168AAD-AA3F-47F0-96AB-ABDA8A20BDD4}" destId="{CB18E344-A3E5-4208-A2B8-15A09C3E2B40}" srcOrd="0" destOrd="0" presId="urn:microsoft.com/office/officeart/2005/8/layout/cycle2"/>
    <dgm:cxn modelId="{D54ECD8D-12FB-43C1-B0C5-2D4D055D8C78}" type="presOf" srcId="{111933EF-045F-4E05-AA5C-A284229447F0}" destId="{72B90A01-F7A5-4280-AEFF-C503A6E0C932}" srcOrd="0" destOrd="0" presId="urn:microsoft.com/office/officeart/2005/8/layout/cycle2"/>
    <dgm:cxn modelId="{ABF066D6-FEB0-4150-8BF0-B65CC8A57C5C}" type="presOf" srcId="{AC173963-90FA-4539-AD24-A93F0783E1A6}" destId="{04D71173-81D0-40FD-AA33-9CB6BF76D6D9}" srcOrd="1" destOrd="0" presId="urn:microsoft.com/office/officeart/2005/8/layout/cycle2"/>
    <dgm:cxn modelId="{289F03E5-B268-4F43-9E5C-26C8D5262802}" type="presOf" srcId="{9061E2DF-E255-4F4A-9C2A-70EEF4287614}" destId="{CC595364-127F-4F99-88E8-24E6C416C97A}" srcOrd="0" destOrd="0" presId="urn:microsoft.com/office/officeart/2005/8/layout/cycle2"/>
    <dgm:cxn modelId="{B24751F0-F115-4CEC-94F5-B7DC570C1FB8}" type="presOf" srcId="{5265834B-FD59-4C81-A0BE-A50AC0596FD7}" destId="{62CD312A-32D8-4BCF-B4FA-D8FBE04E6CEA}" srcOrd="0" destOrd="0" presId="urn:microsoft.com/office/officeart/2005/8/layout/cycle2"/>
    <dgm:cxn modelId="{7C9362F2-88A7-47C2-A2C1-F5F1E35A073B}" type="presParOf" srcId="{62CD312A-32D8-4BCF-B4FA-D8FBE04E6CEA}" destId="{CB18E344-A3E5-4208-A2B8-15A09C3E2B40}" srcOrd="0" destOrd="0" presId="urn:microsoft.com/office/officeart/2005/8/layout/cycle2"/>
    <dgm:cxn modelId="{54334957-64DC-448F-B260-1ED54A6AD778}" type="presParOf" srcId="{62CD312A-32D8-4BCF-B4FA-D8FBE04E6CEA}" destId="{F11301B3-8DD0-4F96-87CE-F9A4C44A4D38}" srcOrd="1" destOrd="0" presId="urn:microsoft.com/office/officeart/2005/8/layout/cycle2"/>
    <dgm:cxn modelId="{12080AFB-3F67-4399-AF5B-AF999036F887}" type="presParOf" srcId="{F11301B3-8DD0-4F96-87CE-F9A4C44A4D38}" destId="{04D71173-81D0-40FD-AA33-9CB6BF76D6D9}" srcOrd="0" destOrd="0" presId="urn:microsoft.com/office/officeart/2005/8/layout/cycle2"/>
    <dgm:cxn modelId="{87069865-FF5A-43BA-ADAE-0F8AF7B361A3}" type="presParOf" srcId="{62CD312A-32D8-4BCF-B4FA-D8FBE04E6CEA}" destId="{337E98DD-DABD-43B0-A89B-FF23CF5FF38C}" srcOrd="2" destOrd="0" presId="urn:microsoft.com/office/officeart/2005/8/layout/cycle2"/>
    <dgm:cxn modelId="{FDEFFD45-0799-4BFE-8F18-1E7587AC8E05}" type="presParOf" srcId="{62CD312A-32D8-4BCF-B4FA-D8FBE04E6CEA}" destId="{72B90A01-F7A5-4280-AEFF-C503A6E0C932}" srcOrd="3" destOrd="0" presId="urn:microsoft.com/office/officeart/2005/8/layout/cycle2"/>
    <dgm:cxn modelId="{4F957AE5-DFB2-42F1-BC64-5DF577F9CB6E}" type="presParOf" srcId="{72B90A01-F7A5-4280-AEFF-C503A6E0C932}" destId="{DC6C2480-8921-4D9E-A508-A0C99E313D47}" srcOrd="0" destOrd="0" presId="urn:microsoft.com/office/officeart/2005/8/layout/cycle2"/>
    <dgm:cxn modelId="{4EC653B5-A3DC-4B9F-8227-A5190E1B64C0}" type="presParOf" srcId="{62CD312A-32D8-4BCF-B4FA-D8FBE04E6CEA}" destId="{CC595364-127F-4F99-88E8-24E6C416C97A}" srcOrd="4" destOrd="0" presId="urn:microsoft.com/office/officeart/2005/8/layout/cycle2"/>
    <dgm:cxn modelId="{A06F92F6-AF58-423F-A128-744B2A5995DB}" type="presParOf" srcId="{62CD312A-32D8-4BCF-B4FA-D8FBE04E6CEA}" destId="{A735DF7F-5B47-4D6B-8738-36EBB58C9353}" srcOrd="5" destOrd="0" presId="urn:microsoft.com/office/officeart/2005/8/layout/cycle2"/>
    <dgm:cxn modelId="{460CD418-52F3-44F8-AD4D-75AF2EE5B326}" type="presParOf" srcId="{A735DF7F-5B47-4D6B-8738-36EBB58C9353}" destId="{7D3B5EAB-780F-4B45-9DE3-C2745F67791B}"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44B5437-6A06-BF47-A7FD-D416EF465662}" type="doc">
      <dgm:prSet loTypeId="urn:microsoft.com/office/officeart/2005/8/layout/radial6" loCatId="" qsTypeId="urn:microsoft.com/office/officeart/2005/8/quickstyle/simple1" qsCatId="simple" csTypeId="urn:microsoft.com/office/officeart/2005/8/colors/accent1_2" csCatId="accent1" phldr="1"/>
      <dgm:spPr/>
      <dgm:t>
        <a:bodyPr/>
        <a:lstStyle/>
        <a:p>
          <a:endParaRPr lang="en-GB"/>
        </a:p>
      </dgm:t>
    </dgm:pt>
    <dgm:pt modelId="{EF808AB2-5842-C846-AC78-31A95B2E32FA}">
      <dgm:prSet phldrT="[Text]"/>
      <dgm:spPr/>
      <dgm:t>
        <a:bodyPr/>
        <a:lstStyle/>
        <a:p>
          <a:r>
            <a:rPr lang="en-GB"/>
            <a:t>Agreement on…</a:t>
          </a:r>
        </a:p>
      </dgm:t>
    </dgm:pt>
    <dgm:pt modelId="{A4546433-8522-7C4E-B3EB-DF8BCA18334B}" type="parTrans" cxnId="{177B210B-66D8-7547-9A2C-E7EABFB43DE4}">
      <dgm:prSet/>
      <dgm:spPr/>
      <dgm:t>
        <a:bodyPr/>
        <a:lstStyle/>
        <a:p>
          <a:endParaRPr lang="en-GB"/>
        </a:p>
      </dgm:t>
    </dgm:pt>
    <dgm:pt modelId="{EB1F47CA-39A3-454C-9248-50C53A3289FA}" type="sibTrans" cxnId="{177B210B-66D8-7547-9A2C-E7EABFB43DE4}">
      <dgm:prSet/>
      <dgm:spPr/>
      <dgm:t>
        <a:bodyPr/>
        <a:lstStyle/>
        <a:p>
          <a:endParaRPr lang="en-GB"/>
        </a:p>
      </dgm:t>
    </dgm:pt>
    <dgm:pt modelId="{21FCF3D6-BDAB-7C45-882A-3BC320ED806D}">
      <dgm:prSet phldrT="[Text]"/>
      <dgm:spPr/>
      <dgm:t>
        <a:bodyPr/>
        <a:lstStyle/>
        <a:p>
          <a:r>
            <a:rPr lang="en-GB"/>
            <a:t>How to raise a child</a:t>
          </a:r>
        </a:p>
      </dgm:t>
    </dgm:pt>
    <dgm:pt modelId="{3AD9B355-E5DF-C84D-BD16-AB951C136901}" type="parTrans" cxnId="{594656E4-3477-F04A-991E-ED204E28B917}">
      <dgm:prSet/>
      <dgm:spPr/>
      <dgm:t>
        <a:bodyPr/>
        <a:lstStyle/>
        <a:p>
          <a:endParaRPr lang="en-GB"/>
        </a:p>
      </dgm:t>
    </dgm:pt>
    <dgm:pt modelId="{56E914A4-2FBE-F54E-8704-ECC9A77FD875}" type="sibTrans" cxnId="{594656E4-3477-F04A-991E-ED204E28B917}">
      <dgm:prSet/>
      <dgm:spPr/>
      <dgm:t>
        <a:bodyPr/>
        <a:lstStyle/>
        <a:p>
          <a:endParaRPr lang="en-GB"/>
        </a:p>
      </dgm:t>
    </dgm:pt>
    <dgm:pt modelId="{11821BFB-0AD4-F84F-B779-4BDB0D146019}">
      <dgm:prSet phldrT="[Text]"/>
      <dgm:spPr/>
      <dgm:t>
        <a:bodyPr/>
        <a:lstStyle/>
        <a:p>
          <a:r>
            <a:rPr lang="en-GB"/>
            <a:t>Values</a:t>
          </a:r>
        </a:p>
      </dgm:t>
    </dgm:pt>
    <dgm:pt modelId="{583F04DB-A73C-C944-9E6F-A592D9F5DFE2}" type="parTrans" cxnId="{243B5B9B-AF87-1B49-AC61-56975999A1D1}">
      <dgm:prSet/>
      <dgm:spPr/>
      <dgm:t>
        <a:bodyPr/>
        <a:lstStyle/>
        <a:p>
          <a:endParaRPr lang="en-GB"/>
        </a:p>
      </dgm:t>
    </dgm:pt>
    <dgm:pt modelId="{D70A43F8-33B9-DB49-BB4C-5CB46CC01E94}" type="sibTrans" cxnId="{243B5B9B-AF87-1B49-AC61-56975999A1D1}">
      <dgm:prSet/>
      <dgm:spPr/>
      <dgm:t>
        <a:bodyPr/>
        <a:lstStyle/>
        <a:p>
          <a:endParaRPr lang="en-GB"/>
        </a:p>
      </dgm:t>
    </dgm:pt>
    <dgm:pt modelId="{1EEF73D9-C740-6440-8957-E467C6142EC8}">
      <dgm:prSet phldrT="[Text]"/>
      <dgm:spPr/>
      <dgm:t>
        <a:bodyPr/>
        <a:lstStyle/>
        <a:p>
          <a:r>
            <a:rPr lang="en-GB"/>
            <a:t>Division of tasks at home</a:t>
          </a:r>
        </a:p>
      </dgm:t>
    </dgm:pt>
    <dgm:pt modelId="{166FAE8F-9BD5-5747-9093-D4FDE9EABC8E}" type="parTrans" cxnId="{AE842361-4128-424B-9B74-E7E6B17CC604}">
      <dgm:prSet/>
      <dgm:spPr/>
      <dgm:t>
        <a:bodyPr/>
        <a:lstStyle/>
        <a:p>
          <a:endParaRPr lang="en-GB"/>
        </a:p>
      </dgm:t>
    </dgm:pt>
    <dgm:pt modelId="{7993E943-D162-C544-91A1-9B6F750605E6}" type="sibTrans" cxnId="{AE842361-4128-424B-9B74-E7E6B17CC604}">
      <dgm:prSet/>
      <dgm:spPr/>
      <dgm:t>
        <a:bodyPr/>
        <a:lstStyle/>
        <a:p>
          <a:endParaRPr lang="en-GB"/>
        </a:p>
      </dgm:t>
    </dgm:pt>
    <dgm:pt modelId="{87242A36-F633-034B-81E1-5C11051DEE5D}">
      <dgm:prSet phldrT="[Text]"/>
      <dgm:spPr/>
      <dgm:t>
        <a:bodyPr/>
        <a:lstStyle/>
        <a:p>
          <a:r>
            <a:rPr lang="en-GB"/>
            <a:t>Parenting style</a:t>
          </a:r>
        </a:p>
      </dgm:t>
    </dgm:pt>
    <dgm:pt modelId="{0034D781-CD1B-6542-92AC-8F56A675AE3C}" type="parTrans" cxnId="{F0CAEBCA-E67F-F34C-A9B3-ED90FB197A6F}">
      <dgm:prSet/>
      <dgm:spPr/>
      <dgm:t>
        <a:bodyPr/>
        <a:lstStyle/>
        <a:p>
          <a:endParaRPr lang="en-GB"/>
        </a:p>
      </dgm:t>
    </dgm:pt>
    <dgm:pt modelId="{98A4A799-A0B8-4544-AF89-F694207E7F1D}" type="sibTrans" cxnId="{F0CAEBCA-E67F-F34C-A9B3-ED90FB197A6F}">
      <dgm:prSet/>
      <dgm:spPr/>
      <dgm:t>
        <a:bodyPr/>
        <a:lstStyle/>
        <a:p>
          <a:endParaRPr lang="en-GB"/>
        </a:p>
      </dgm:t>
    </dgm:pt>
    <dgm:pt modelId="{6A733B3C-FB80-9444-BDBD-E59AF50D62DE}">
      <dgm:prSet/>
      <dgm:spPr/>
      <dgm:t>
        <a:bodyPr/>
        <a:lstStyle/>
        <a:p>
          <a:r>
            <a:rPr lang="en-GB"/>
            <a:t>Supporting</a:t>
          </a:r>
          <a:r>
            <a:rPr lang="en-GB" baseline="0"/>
            <a:t> each other</a:t>
          </a:r>
          <a:endParaRPr lang="en-GB"/>
        </a:p>
      </dgm:t>
    </dgm:pt>
    <dgm:pt modelId="{F975EF5E-4278-9846-B8AE-12E29F7CFC3D}" type="parTrans" cxnId="{47F11DEA-5317-F64C-A4B0-EC87CE0AD0DB}">
      <dgm:prSet/>
      <dgm:spPr/>
      <dgm:t>
        <a:bodyPr/>
        <a:lstStyle/>
        <a:p>
          <a:endParaRPr lang="en-GB"/>
        </a:p>
      </dgm:t>
    </dgm:pt>
    <dgm:pt modelId="{06FC8C24-51C9-7549-AA55-FDE69E89241E}" type="sibTrans" cxnId="{47F11DEA-5317-F64C-A4B0-EC87CE0AD0DB}">
      <dgm:prSet/>
      <dgm:spPr/>
      <dgm:t>
        <a:bodyPr/>
        <a:lstStyle/>
        <a:p>
          <a:endParaRPr lang="en-GB"/>
        </a:p>
      </dgm:t>
    </dgm:pt>
    <dgm:pt modelId="{531298EF-F162-9C4F-A998-AD70CE732DB2}" type="pres">
      <dgm:prSet presAssocID="{B44B5437-6A06-BF47-A7FD-D416EF465662}" presName="Name0" presStyleCnt="0">
        <dgm:presLayoutVars>
          <dgm:chMax val="1"/>
          <dgm:dir/>
          <dgm:animLvl val="ctr"/>
          <dgm:resizeHandles val="exact"/>
        </dgm:presLayoutVars>
      </dgm:prSet>
      <dgm:spPr/>
    </dgm:pt>
    <dgm:pt modelId="{812193D2-52B0-214F-B815-35B77EA58B9E}" type="pres">
      <dgm:prSet presAssocID="{EF808AB2-5842-C846-AC78-31A95B2E32FA}" presName="centerShape" presStyleLbl="node0" presStyleIdx="0" presStyleCnt="1"/>
      <dgm:spPr/>
    </dgm:pt>
    <dgm:pt modelId="{53DF9ED9-D4FB-534E-A5EC-BFE6090522EB}" type="pres">
      <dgm:prSet presAssocID="{21FCF3D6-BDAB-7C45-882A-3BC320ED806D}" presName="node" presStyleLbl="node1" presStyleIdx="0" presStyleCnt="5">
        <dgm:presLayoutVars>
          <dgm:bulletEnabled val="1"/>
        </dgm:presLayoutVars>
      </dgm:prSet>
      <dgm:spPr/>
    </dgm:pt>
    <dgm:pt modelId="{4103F094-5FB0-5342-948C-CF28B2D648FA}" type="pres">
      <dgm:prSet presAssocID="{21FCF3D6-BDAB-7C45-882A-3BC320ED806D}" presName="dummy" presStyleCnt="0"/>
      <dgm:spPr/>
    </dgm:pt>
    <dgm:pt modelId="{B771E380-2641-E44E-AFBC-C134416A3AE7}" type="pres">
      <dgm:prSet presAssocID="{56E914A4-2FBE-F54E-8704-ECC9A77FD875}" presName="sibTrans" presStyleLbl="sibTrans2D1" presStyleIdx="0" presStyleCnt="5"/>
      <dgm:spPr/>
    </dgm:pt>
    <dgm:pt modelId="{23D06A9B-9B6B-E543-87A3-76325815EC92}" type="pres">
      <dgm:prSet presAssocID="{11821BFB-0AD4-F84F-B779-4BDB0D146019}" presName="node" presStyleLbl="node1" presStyleIdx="1" presStyleCnt="5">
        <dgm:presLayoutVars>
          <dgm:bulletEnabled val="1"/>
        </dgm:presLayoutVars>
      </dgm:prSet>
      <dgm:spPr/>
    </dgm:pt>
    <dgm:pt modelId="{615024DF-EF87-8343-828E-3A1331A41E48}" type="pres">
      <dgm:prSet presAssocID="{11821BFB-0AD4-F84F-B779-4BDB0D146019}" presName="dummy" presStyleCnt="0"/>
      <dgm:spPr/>
    </dgm:pt>
    <dgm:pt modelId="{BFD8AAD4-01D3-8745-ABC2-9649EB09788C}" type="pres">
      <dgm:prSet presAssocID="{D70A43F8-33B9-DB49-BB4C-5CB46CC01E94}" presName="sibTrans" presStyleLbl="sibTrans2D1" presStyleIdx="1" presStyleCnt="5"/>
      <dgm:spPr/>
    </dgm:pt>
    <dgm:pt modelId="{8F3CC557-8DCB-4548-967E-7505DADE9BF4}" type="pres">
      <dgm:prSet presAssocID="{6A733B3C-FB80-9444-BDBD-E59AF50D62DE}" presName="node" presStyleLbl="node1" presStyleIdx="2" presStyleCnt="5">
        <dgm:presLayoutVars>
          <dgm:bulletEnabled val="1"/>
        </dgm:presLayoutVars>
      </dgm:prSet>
      <dgm:spPr/>
    </dgm:pt>
    <dgm:pt modelId="{79BE4B5E-61F0-4841-AE97-E320BD51E928}" type="pres">
      <dgm:prSet presAssocID="{6A733B3C-FB80-9444-BDBD-E59AF50D62DE}" presName="dummy" presStyleCnt="0"/>
      <dgm:spPr/>
    </dgm:pt>
    <dgm:pt modelId="{B1D8B229-BF5F-0E4B-A94E-88D9E8EFA2B2}" type="pres">
      <dgm:prSet presAssocID="{06FC8C24-51C9-7549-AA55-FDE69E89241E}" presName="sibTrans" presStyleLbl="sibTrans2D1" presStyleIdx="2" presStyleCnt="5"/>
      <dgm:spPr/>
    </dgm:pt>
    <dgm:pt modelId="{2EFC6901-24F9-F24C-9E7A-CDD13FF3925D}" type="pres">
      <dgm:prSet presAssocID="{1EEF73D9-C740-6440-8957-E467C6142EC8}" presName="node" presStyleLbl="node1" presStyleIdx="3" presStyleCnt="5">
        <dgm:presLayoutVars>
          <dgm:bulletEnabled val="1"/>
        </dgm:presLayoutVars>
      </dgm:prSet>
      <dgm:spPr/>
    </dgm:pt>
    <dgm:pt modelId="{2CDCE42B-E918-B349-8BEA-894E49A387A9}" type="pres">
      <dgm:prSet presAssocID="{1EEF73D9-C740-6440-8957-E467C6142EC8}" presName="dummy" presStyleCnt="0"/>
      <dgm:spPr/>
    </dgm:pt>
    <dgm:pt modelId="{FBB5D84B-950B-4A40-9239-8126B68D18AD}" type="pres">
      <dgm:prSet presAssocID="{7993E943-D162-C544-91A1-9B6F750605E6}" presName="sibTrans" presStyleLbl="sibTrans2D1" presStyleIdx="3" presStyleCnt="5"/>
      <dgm:spPr/>
    </dgm:pt>
    <dgm:pt modelId="{C0367528-1B9B-2B4F-A3B7-E8EC5B33161C}" type="pres">
      <dgm:prSet presAssocID="{87242A36-F633-034B-81E1-5C11051DEE5D}" presName="node" presStyleLbl="node1" presStyleIdx="4" presStyleCnt="5">
        <dgm:presLayoutVars>
          <dgm:bulletEnabled val="1"/>
        </dgm:presLayoutVars>
      </dgm:prSet>
      <dgm:spPr/>
    </dgm:pt>
    <dgm:pt modelId="{9BC7E723-4D3F-254B-BFB9-65ED96EE6586}" type="pres">
      <dgm:prSet presAssocID="{87242A36-F633-034B-81E1-5C11051DEE5D}" presName="dummy" presStyleCnt="0"/>
      <dgm:spPr/>
    </dgm:pt>
    <dgm:pt modelId="{3376EDA1-1F87-864F-833B-6298A76A2AFE}" type="pres">
      <dgm:prSet presAssocID="{98A4A799-A0B8-4544-AF89-F694207E7F1D}" presName="sibTrans" presStyleLbl="sibTrans2D1" presStyleIdx="4" presStyleCnt="5"/>
      <dgm:spPr/>
    </dgm:pt>
  </dgm:ptLst>
  <dgm:cxnLst>
    <dgm:cxn modelId="{177B210B-66D8-7547-9A2C-E7EABFB43DE4}" srcId="{B44B5437-6A06-BF47-A7FD-D416EF465662}" destId="{EF808AB2-5842-C846-AC78-31A95B2E32FA}" srcOrd="0" destOrd="0" parTransId="{A4546433-8522-7C4E-B3EB-DF8BCA18334B}" sibTransId="{EB1F47CA-39A3-454C-9248-50C53A3289FA}"/>
    <dgm:cxn modelId="{821F1C31-3893-FA46-A81C-0212A3F2074F}" type="presOf" srcId="{87242A36-F633-034B-81E1-5C11051DEE5D}" destId="{C0367528-1B9B-2B4F-A3B7-E8EC5B33161C}" srcOrd="0" destOrd="0" presId="urn:microsoft.com/office/officeart/2005/8/layout/radial6"/>
    <dgm:cxn modelId="{AE842361-4128-424B-9B74-E7E6B17CC604}" srcId="{EF808AB2-5842-C846-AC78-31A95B2E32FA}" destId="{1EEF73D9-C740-6440-8957-E467C6142EC8}" srcOrd="3" destOrd="0" parTransId="{166FAE8F-9BD5-5747-9093-D4FDE9EABC8E}" sibTransId="{7993E943-D162-C544-91A1-9B6F750605E6}"/>
    <dgm:cxn modelId="{CB6B0462-C918-5843-A58B-A43E9C1D2C76}" type="presOf" srcId="{EF808AB2-5842-C846-AC78-31A95B2E32FA}" destId="{812193D2-52B0-214F-B815-35B77EA58B9E}" srcOrd="0" destOrd="0" presId="urn:microsoft.com/office/officeart/2005/8/layout/radial6"/>
    <dgm:cxn modelId="{7C730B47-3E03-2049-96BA-C84A974EDDE6}" type="presOf" srcId="{6A733B3C-FB80-9444-BDBD-E59AF50D62DE}" destId="{8F3CC557-8DCB-4548-967E-7505DADE9BF4}" srcOrd="0" destOrd="0" presId="urn:microsoft.com/office/officeart/2005/8/layout/radial6"/>
    <dgm:cxn modelId="{4A8F3271-0AC6-C04B-B867-77A5060FFA24}" type="presOf" srcId="{B44B5437-6A06-BF47-A7FD-D416EF465662}" destId="{531298EF-F162-9C4F-A998-AD70CE732DB2}" srcOrd="0" destOrd="0" presId="urn:microsoft.com/office/officeart/2005/8/layout/radial6"/>
    <dgm:cxn modelId="{92E7915A-4739-9846-B709-3CE9B6542E1A}" type="presOf" srcId="{1EEF73D9-C740-6440-8957-E467C6142EC8}" destId="{2EFC6901-24F9-F24C-9E7A-CDD13FF3925D}" srcOrd="0" destOrd="0" presId="urn:microsoft.com/office/officeart/2005/8/layout/radial6"/>
    <dgm:cxn modelId="{E8A86E82-9242-1F4B-9F63-11D0769B3A8F}" type="presOf" srcId="{06FC8C24-51C9-7549-AA55-FDE69E89241E}" destId="{B1D8B229-BF5F-0E4B-A94E-88D9E8EFA2B2}" srcOrd="0" destOrd="0" presId="urn:microsoft.com/office/officeart/2005/8/layout/radial6"/>
    <dgm:cxn modelId="{EA5E5099-4641-AD47-95D0-C11179A58E5E}" type="presOf" srcId="{21FCF3D6-BDAB-7C45-882A-3BC320ED806D}" destId="{53DF9ED9-D4FB-534E-A5EC-BFE6090522EB}" srcOrd="0" destOrd="0" presId="urn:microsoft.com/office/officeart/2005/8/layout/radial6"/>
    <dgm:cxn modelId="{243B5B9B-AF87-1B49-AC61-56975999A1D1}" srcId="{EF808AB2-5842-C846-AC78-31A95B2E32FA}" destId="{11821BFB-0AD4-F84F-B779-4BDB0D146019}" srcOrd="1" destOrd="0" parTransId="{583F04DB-A73C-C944-9E6F-A592D9F5DFE2}" sibTransId="{D70A43F8-33B9-DB49-BB4C-5CB46CC01E94}"/>
    <dgm:cxn modelId="{A585E1A7-F38C-9242-86B1-3AADF61FA18A}" type="presOf" srcId="{11821BFB-0AD4-F84F-B779-4BDB0D146019}" destId="{23D06A9B-9B6B-E543-87A3-76325815EC92}" srcOrd="0" destOrd="0" presId="urn:microsoft.com/office/officeart/2005/8/layout/radial6"/>
    <dgm:cxn modelId="{69C782BD-500E-B447-9400-020BD18DF36F}" type="presOf" srcId="{98A4A799-A0B8-4544-AF89-F694207E7F1D}" destId="{3376EDA1-1F87-864F-833B-6298A76A2AFE}" srcOrd="0" destOrd="0" presId="urn:microsoft.com/office/officeart/2005/8/layout/radial6"/>
    <dgm:cxn modelId="{35F816C6-17BA-EA49-805E-EC98C868A759}" type="presOf" srcId="{7993E943-D162-C544-91A1-9B6F750605E6}" destId="{FBB5D84B-950B-4A40-9239-8126B68D18AD}" srcOrd="0" destOrd="0" presId="urn:microsoft.com/office/officeart/2005/8/layout/radial6"/>
    <dgm:cxn modelId="{F0CAEBCA-E67F-F34C-A9B3-ED90FB197A6F}" srcId="{EF808AB2-5842-C846-AC78-31A95B2E32FA}" destId="{87242A36-F633-034B-81E1-5C11051DEE5D}" srcOrd="4" destOrd="0" parTransId="{0034D781-CD1B-6542-92AC-8F56A675AE3C}" sibTransId="{98A4A799-A0B8-4544-AF89-F694207E7F1D}"/>
    <dgm:cxn modelId="{594656E4-3477-F04A-991E-ED204E28B917}" srcId="{EF808AB2-5842-C846-AC78-31A95B2E32FA}" destId="{21FCF3D6-BDAB-7C45-882A-3BC320ED806D}" srcOrd="0" destOrd="0" parTransId="{3AD9B355-E5DF-C84D-BD16-AB951C136901}" sibTransId="{56E914A4-2FBE-F54E-8704-ECC9A77FD875}"/>
    <dgm:cxn modelId="{47F11DEA-5317-F64C-A4B0-EC87CE0AD0DB}" srcId="{EF808AB2-5842-C846-AC78-31A95B2E32FA}" destId="{6A733B3C-FB80-9444-BDBD-E59AF50D62DE}" srcOrd="2" destOrd="0" parTransId="{F975EF5E-4278-9846-B8AE-12E29F7CFC3D}" sibTransId="{06FC8C24-51C9-7549-AA55-FDE69E89241E}"/>
    <dgm:cxn modelId="{A145BFF5-3E7B-4B41-90CB-7E44DA0481D1}" type="presOf" srcId="{56E914A4-2FBE-F54E-8704-ECC9A77FD875}" destId="{B771E380-2641-E44E-AFBC-C134416A3AE7}" srcOrd="0" destOrd="0" presId="urn:microsoft.com/office/officeart/2005/8/layout/radial6"/>
    <dgm:cxn modelId="{13F88DF7-499A-FA47-A8FE-6AD25003251F}" type="presOf" srcId="{D70A43F8-33B9-DB49-BB4C-5CB46CC01E94}" destId="{BFD8AAD4-01D3-8745-ABC2-9649EB09788C}" srcOrd="0" destOrd="0" presId="urn:microsoft.com/office/officeart/2005/8/layout/radial6"/>
    <dgm:cxn modelId="{59052A8F-ED77-2A47-B22A-5775FD35812B}" type="presParOf" srcId="{531298EF-F162-9C4F-A998-AD70CE732DB2}" destId="{812193D2-52B0-214F-B815-35B77EA58B9E}" srcOrd="0" destOrd="0" presId="urn:microsoft.com/office/officeart/2005/8/layout/radial6"/>
    <dgm:cxn modelId="{ED18E7C6-269B-AC4C-9FFD-15A28CE16A4B}" type="presParOf" srcId="{531298EF-F162-9C4F-A998-AD70CE732DB2}" destId="{53DF9ED9-D4FB-534E-A5EC-BFE6090522EB}" srcOrd="1" destOrd="0" presId="urn:microsoft.com/office/officeart/2005/8/layout/radial6"/>
    <dgm:cxn modelId="{EDA598F8-7176-0A49-B244-C16823445A91}" type="presParOf" srcId="{531298EF-F162-9C4F-A998-AD70CE732DB2}" destId="{4103F094-5FB0-5342-948C-CF28B2D648FA}" srcOrd="2" destOrd="0" presId="urn:microsoft.com/office/officeart/2005/8/layout/radial6"/>
    <dgm:cxn modelId="{9554B656-7F5D-8547-A4C5-C0C0459995D9}" type="presParOf" srcId="{531298EF-F162-9C4F-A998-AD70CE732DB2}" destId="{B771E380-2641-E44E-AFBC-C134416A3AE7}" srcOrd="3" destOrd="0" presId="urn:microsoft.com/office/officeart/2005/8/layout/radial6"/>
    <dgm:cxn modelId="{5C21799F-8D0E-D448-AD0D-CB11CF2B5442}" type="presParOf" srcId="{531298EF-F162-9C4F-A998-AD70CE732DB2}" destId="{23D06A9B-9B6B-E543-87A3-76325815EC92}" srcOrd="4" destOrd="0" presId="urn:microsoft.com/office/officeart/2005/8/layout/radial6"/>
    <dgm:cxn modelId="{488FC56F-4A7F-FB4B-A1C2-44A8E8BF0BE8}" type="presParOf" srcId="{531298EF-F162-9C4F-A998-AD70CE732DB2}" destId="{615024DF-EF87-8343-828E-3A1331A41E48}" srcOrd="5" destOrd="0" presId="urn:microsoft.com/office/officeart/2005/8/layout/radial6"/>
    <dgm:cxn modelId="{D8FA57F2-BB88-3447-A54D-E1999F3FCBED}" type="presParOf" srcId="{531298EF-F162-9C4F-A998-AD70CE732DB2}" destId="{BFD8AAD4-01D3-8745-ABC2-9649EB09788C}" srcOrd="6" destOrd="0" presId="urn:microsoft.com/office/officeart/2005/8/layout/radial6"/>
    <dgm:cxn modelId="{66D0D743-0791-5347-BDCA-8AB3D444B7D4}" type="presParOf" srcId="{531298EF-F162-9C4F-A998-AD70CE732DB2}" destId="{8F3CC557-8DCB-4548-967E-7505DADE9BF4}" srcOrd="7" destOrd="0" presId="urn:microsoft.com/office/officeart/2005/8/layout/radial6"/>
    <dgm:cxn modelId="{D71CCC59-97B7-1C43-B42A-DD95859C7F39}" type="presParOf" srcId="{531298EF-F162-9C4F-A998-AD70CE732DB2}" destId="{79BE4B5E-61F0-4841-AE97-E320BD51E928}" srcOrd="8" destOrd="0" presId="urn:microsoft.com/office/officeart/2005/8/layout/radial6"/>
    <dgm:cxn modelId="{00A208EA-4681-6A4F-B6BC-D666D1EDC7E6}" type="presParOf" srcId="{531298EF-F162-9C4F-A998-AD70CE732DB2}" destId="{B1D8B229-BF5F-0E4B-A94E-88D9E8EFA2B2}" srcOrd="9" destOrd="0" presId="urn:microsoft.com/office/officeart/2005/8/layout/radial6"/>
    <dgm:cxn modelId="{0719A06B-3A6F-0B45-94FF-154635200D3C}" type="presParOf" srcId="{531298EF-F162-9C4F-A998-AD70CE732DB2}" destId="{2EFC6901-24F9-F24C-9E7A-CDD13FF3925D}" srcOrd="10" destOrd="0" presId="urn:microsoft.com/office/officeart/2005/8/layout/radial6"/>
    <dgm:cxn modelId="{4E1DE5A3-CD63-D040-B1EC-5253DEC7E86D}" type="presParOf" srcId="{531298EF-F162-9C4F-A998-AD70CE732DB2}" destId="{2CDCE42B-E918-B349-8BEA-894E49A387A9}" srcOrd="11" destOrd="0" presId="urn:microsoft.com/office/officeart/2005/8/layout/radial6"/>
    <dgm:cxn modelId="{C8E39523-DEFF-C04B-B47A-D68781073E9A}" type="presParOf" srcId="{531298EF-F162-9C4F-A998-AD70CE732DB2}" destId="{FBB5D84B-950B-4A40-9239-8126B68D18AD}" srcOrd="12" destOrd="0" presId="urn:microsoft.com/office/officeart/2005/8/layout/radial6"/>
    <dgm:cxn modelId="{2EB2A653-2AF3-8643-B7F9-A38C2ABB5F43}" type="presParOf" srcId="{531298EF-F162-9C4F-A998-AD70CE732DB2}" destId="{C0367528-1B9B-2B4F-A3B7-E8EC5B33161C}" srcOrd="13" destOrd="0" presId="urn:microsoft.com/office/officeart/2005/8/layout/radial6"/>
    <dgm:cxn modelId="{B1AEDEAF-B21F-D746-AFB2-53A895D17F15}" type="presParOf" srcId="{531298EF-F162-9C4F-A998-AD70CE732DB2}" destId="{9BC7E723-4D3F-254B-BFB9-65ED96EE6586}" srcOrd="14" destOrd="0" presId="urn:microsoft.com/office/officeart/2005/8/layout/radial6"/>
    <dgm:cxn modelId="{58A1AD36-17D5-7448-BECD-B2CB7E0B11BA}" type="presParOf" srcId="{531298EF-F162-9C4F-A998-AD70CE732DB2}" destId="{3376EDA1-1F87-864F-833B-6298A76A2AFE}" srcOrd="15" destOrd="0" presId="urn:microsoft.com/office/officeart/2005/8/layout/radial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2048F08-6795-4AE2-A44B-E3EC7DDA3798}"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C8970E3F-12BC-4FD5-B1AE-60495504D120}">
      <dgm:prSet custT="1"/>
      <dgm:spPr/>
      <dgm:t>
        <a:bodyPr/>
        <a:lstStyle/>
        <a:p>
          <a:r>
            <a:rPr lang="en-GB" sz="2400"/>
            <a:t>Although men do not go through pregnancy and hormonal changes they are biologically wired to care for infants. In the first days and weeks of fatherhood: </a:t>
          </a:r>
          <a:endParaRPr lang="en-US" sz="2400"/>
        </a:p>
      </dgm:t>
    </dgm:pt>
    <dgm:pt modelId="{558B0943-5D18-4345-8A24-672A3CAC1280}" type="parTrans" cxnId="{109BB2C3-AC90-460E-91D8-138D660673B2}">
      <dgm:prSet/>
      <dgm:spPr/>
      <dgm:t>
        <a:bodyPr/>
        <a:lstStyle/>
        <a:p>
          <a:endParaRPr lang="en-US" sz="2800"/>
        </a:p>
      </dgm:t>
    </dgm:pt>
    <dgm:pt modelId="{6FB4A955-76E1-4CA6-A674-262C1A036583}" type="sibTrans" cxnId="{109BB2C3-AC90-460E-91D8-138D660673B2}">
      <dgm:prSet/>
      <dgm:spPr/>
      <dgm:t>
        <a:bodyPr/>
        <a:lstStyle/>
        <a:p>
          <a:endParaRPr lang="en-US" sz="2800"/>
        </a:p>
      </dgm:t>
    </dgm:pt>
    <dgm:pt modelId="{DD3E07CB-6AC4-4610-B638-473ECB467B03}">
      <dgm:prSet custT="1"/>
      <dgm:spPr/>
      <dgm:t>
        <a:bodyPr/>
        <a:lstStyle/>
        <a:p>
          <a:r>
            <a:rPr lang="en-GB" sz="2000"/>
            <a:t>Dopamine and oxytocin are on the rise – capacity for building attachment with the child grows</a:t>
          </a:r>
          <a:endParaRPr lang="en-US" sz="2000"/>
        </a:p>
      </dgm:t>
    </dgm:pt>
    <dgm:pt modelId="{C99687A3-42CD-427F-8F30-94D8381F46E7}" type="parTrans" cxnId="{71BD28B9-C4C4-4302-8A61-2BFAFB7B59D5}">
      <dgm:prSet/>
      <dgm:spPr/>
      <dgm:t>
        <a:bodyPr/>
        <a:lstStyle/>
        <a:p>
          <a:endParaRPr lang="en-US" sz="2800"/>
        </a:p>
      </dgm:t>
    </dgm:pt>
    <dgm:pt modelId="{0E268D30-D782-433C-AE16-8C2A2C7AF04F}" type="sibTrans" cxnId="{71BD28B9-C4C4-4302-8A61-2BFAFB7B59D5}">
      <dgm:prSet/>
      <dgm:spPr/>
      <dgm:t>
        <a:bodyPr/>
        <a:lstStyle/>
        <a:p>
          <a:endParaRPr lang="en-US" sz="2800"/>
        </a:p>
      </dgm:t>
    </dgm:pt>
    <dgm:pt modelId="{DBD30DBE-E50B-4A68-8151-A545D0644528}">
      <dgm:prSet custT="1"/>
      <dgm:spPr/>
      <dgm:t>
        <a:bodyPr/>
        <a:lstStyle/>
        <a:p>
          <a:r>
            <a:rPr lang="en-GB" sz="2000"/>
            <a:t>Motivation boosts – readiness for engagement grows and capacity for processing emotions is improving</a:t>
          </a:r>
          <a:endParaRPr lang="en-US" sz="2000"/>
        </a:p>
      </dgm:t>
    </dgm:pt>
    <dgm:pt modelId="{B616E1E9-D1A7-4B08-8C0E-CAC3593591BF}" type="parTrans" cxnId="{82D0D14F-1952-4250-9B98-C58532C6C0BA}">
      <dgm:prSet/>
      <dgm:spPr/>
      <dgm:t>
        <a:bodyPr/>
        <a:lstStyle/>
        <a:p>
          <a:endParaRPr lang="en-US" sz="2800"/>
        </a:p>
      </dgm:t>
    </dgm:pt>
    <dgm:pt modelId="{E810E009-2DFA-453F-AFAE-BD89905EB645}" type="sibTrans" cxnId="{82D0D14F-1952-4250-9B98-C58532C6C0BA}">
      <dgm:prSet/>
      <dgm:spPr/>
      <dgm:t>
        <a:bodyPr/>
        <a:lstStyle/>
        <a:p>
          <a:endParaRPr lang="en-US" sz="2800"/>
        </a:p>
      </dgm:t>
    </dgm:pt>
    <dgm:pt modelId="{01A753CF-B16C-4380-ADCC-B25B37CE0F00}">
      <dgm:prSet custT="1"/>
      <dgm:spPr/>
      <dgm:t>
        <a:bodyPr/>
        <a:lstStyle/>
        <a:p>
          <a:r>
            <a:rPr lang="en-GB" sz="2000"/>
            <a:t>Sensitivity for facial and emotional expression improves – fathers’ responsiveness grows and sensitive to the signals of the child</a:t>
          </a:r>
          <a:endParaRPr lang="en-US" sz="2000"/>
        </a:p>
      </dgm:t>
    </dgm:pt>
    <dgm:pt modelId="{8B228AC8-0669-449A-8F9B-D75BF5C243FE}" type="parTrans" cxnId="{354B193E-75D0-4F59-B05A-94C0E93D3515}">
      <dgm:prSet/>
      <dgm:spPr/>
      <dgm:t>
        <a:bodyPr/>
        <a:lstStyle/>
        <a:p>
          <a:endParaRPr lang="en-US" sz="2800"/>
        </a:p>
      </dgm:t>
    </dgm:pt>
    <dgm:pt modelId="{0BE36D19-B8D6-4C09-B124-F6C7CA8FDCB4}" type="sibTrans" cxnId="{354B193E-75D0-4F59-B05A-94C0E93D3515}">
      <dgm:prSet/>
      <dgm:spPr/>
      <dgm:t>
        <a:bodyPr/>
        <a:lstStyle/>
        <a:p>
          <a:endParaRPr lang="en-US" sz="2800"/>
        </a:p>
      </dgm:t>
    </dgm:pt>
    <dgm:pt modelId="{6DBB3395-97C9-48F0-BB10-24E9660BEE8F}">
      <dgm:prSet custT="1"/>
      <dgm:spPr/>
      <dgm:t>
        <a:bodyPr/>
        <a:lstStyle/>
        <a:p>
          <a:r>
            <a:rPr lang="en-GB" sz="2000"/>
            <a:t>Capacity for decision making is on the rise</a:t>
          </a:r>
          <a:endParaRPr lang="en-US" sz="2000"/>
        </a:p>
      </dgm:t>
    </dgm:pt>
    <dgm:pt modelId="{0EE6C4A3-6400-487C-A3A9-6C6447D1E064}" type="parTrans" cxnId="{97F134ED-5FDA-4304-B159-0F605B030F0D}">
      <dgm:prSet/>
      <dgm:spPr/>
      <dgm:t>
        <a:bodyPr/>
        <a:lstStyle/>
        <a:p>
          <a:endParaRPr lang="en-US" sz="2800"/>
        </a:p>
      </dgm:t>
    </dgm:pt>
    <dgm:pt modelId="{37EB2F83-F8B8-4030-B60D-33F12B278534}" type="sibTrans" cxnId="{97F134ED-5FDA-4304-B159-0F605B030F0D}">
      <dgm:prSet/>
      <dgm:spPr/>
      <dgm:t>
        <a:bodyPr/>
        <a:lstStyle/>
        <a:p>
          <a:endParaRPr lang="en-US" sz="2800"/>
        </a:p>
      </dgm:t>
    </dgm:pt>
    <dgm:pt modelId="{EA045C0C-2BC5-42FB-B522-60A941EBA2A5}">
      <dgm:prSet custT="1"/>
      <dgm:spPr/>
      <dgm:t>
        <a:bodyPr/>
        <a:lstStyle/>
        <a:p>
          <a:r>
            <a:rPr lang="en-GB" sz="2000"/>
            <a:t>They are anxious, stressed, and motivated to protect the child</a:t>
          </a:r>
          <a:endParaRPr lang="en-US" sz="2000"/>
        </a:p>
      </dgm:t>
    </dgm:pt>
    <dgm:pt modelId="{D669417E-B2B9-496A-B8F4-B0D577CB57B1}" type="parTrans" cxnId="{1494CA4C-C9C0-464B-8BB3-CD44A08B9199}">
      <dgm:prSet/>
      <dgm:spPr/>
      <dgm:t>
        <a:bodyPr/>
        <a:lstStyle/>
        <a:p>
          <a:endParaRPr lang="en-US" sz="2800"/>
        </a:p>
      </dgm:t>
    </dgm:pt>
    <dgm:pt modelId="{2737228F-A88B-4C77-930C-BCFC70072D84}" type="sibTrans" cxnId="{1494CA4C-C9C0-464B-8BB3-CD44A08B9199}">
      <dgm:prSet/>
      <dgm:spPr/>
      <dgm:t>
        <a:bodyPr/>
        <a:lstStyle/>
        <a:p>
          <a:endParaRPr lang="en-US" sz="2800"/>
        </a:p>
      </dgm:t>
    </dgm:pt>
    <dgm:pt modelId="{6EDF3919-61F4-494F-B3E2-F259E61941E2}">
      <dgm:prSet custT="1"/>
      <dgm:spPr/>
      <dgm:t>
        <a:bodyPr/>
        <a:lstStyle/>
        <a:p>
          <a:r>
            <a:rPr lang="en-GB" sz="2000"/>
            <a:t>In some cases paternal perinatal mental illness (postpartum depression) may occur with symptoms different to those of women. Men do not talk about because they are ashamed, it is often taboo, and considered ‘unmanly’.  </a:t>
          </a:r>
          <a:endParaRPr lang="en-US" sz="2000"/>
        </a:p>
      </dgm:t>
    </dgm:pt>
    <dgm:pt modelId="{FADE9A47-AB3B-4FD5-ACDA-83B7401F8EA9}" type="parTrans" cxnId="{3996E650-1CC2-4FA5-B8F9-1FE2157C245A}">
      <dgm:prSet/>
      <dgm:spPr/>
      <dgm:t>
        <a:bodyPr/>
        <a:lstStyle/>
        <a:p>
          <a:endParaRPr lang="en-US" sz="2800"/>
        </a:p>
      </dgm:t>
    </dgm:pt>
    <dgm:pt modelId="{95550C2B-A816-4C4A-B5F6-992AED32EB31}" type="sibTrans" cxnId="{3996E650-1CC2-4FA5-B8F9-1FE2157C245A}">
      <dgm:prSet/>
      <dgm:spPr/>
      <dgm:t>
        <a:bodyPr/>
        <a:lstStyle/>
        <a:p>
          <a:endParaRPr lang="en-US" sz="2800"/>
        </a:p>
      </dgm:t>
    </dgm:pt>
    <dgm:pt modelId="{1EE45E52-4D0F-904F-8E1F-7C07F89616E7}" type="pres">
      <dgm:prSet presAssocID="{D2048F08-6795-4AE2-A44B-E3EC7DDA3798}" presName="diagram" presStyleCnt="0">
        <dgm:presLayoutVars>
          <dgm:dir/>
          <dgm:resizeHandles val="exact"/>
        </dgm:presLayoutVars>
      </dgm:prSet>
      <dgm:spPr/>
    </dgm:pt>
    <dgm:pt modelId="{4FDC9ABC-1705-DD49-9774-B5A48C347AB8}" type="pres">
      <dgm:prSet presAssocID="{C8970E3F-12BC-4FD5-B1AE-60495504D120}" presName="node" presStyleLbl="node1" presStyleIdx="0" presStyleCnt="1" custScaleY="190643">
        <dgm:presLayoutVars>
          <dgm:bulletEnabled val="1"/>
        </dgm:presLayoutVars>
      </dgm:prSet>
      <dgm:spPr/>
    </dgm:pt>
  </dgm:ptLst>
  <dgm:cxnLst>
    <dgm:cxn modelId="{DD2ACA02-D1F9-754F-9739-A512F6610FB9}" type="presOf" srcId="{DD3E07CB-6AC4-4610-B638-473ECB467B03}" destId="{4FDC9ABC-1705-DD49-9774-B5A48C347AB8}" srcOrd="0" destOrd="1" presId="urn:microsoft.com/office/officeart/2005/8/layout/default"/>
    <dgm:cxn modelId="{3E423F1C-3405-EA47-A25C-61C3ED6A5EA1}" type="presOf" srcId="{C8970E3F-12BC-4FD5-B1AE-60495504D120}" destId="{4FDC9ABC-1705-DD49-9774-B5A48C347AB8}" srcOrd="0" destOrd="0" presId="urn:microsoft.com/office/officeart/2005/8/layout/default"/>
    <dgm:cxn modelId="{BFBF4620-145E-DD47-B794-39F19292B117}" type="presOf" srcId="{DBD30DBE-E50B-4A68-8151-A545D0644528}" destId="{4FDC9ABC-1705-DD49-9774-B5A48C347AB8}" srcOrd="0" destOrd="2" presId="urn:microsoft.com/office/officeart/2005/8/layout/default"/>
    <dgm:cxn modelId="{354B193E-75D0-4F59-B05A-94C0E93D3515}" srcId="{C8970E3F-12BC-4FD5-B1AE-60495504D120}" destId="{01A753CF-B16C-4380-ADCC-B25B37CE0F00}" srcOrd="2" destOrd="0" parTransId="{8B228AC8-0669-449A-8F9B-D75BF5C243FE}" sibTransId="{0BE36D19-B8D6-4C09-B124-F6C7CA8FDCB4}"/>
    <dgm:cxn modelId="{55308160-0629-C44B-8FC0-C47AA85DF94A}" type="presOf" srcId="{6DBB3395-97C9-48F0-BB10-24E9660BEE8F}" destId="{4FDC9ABC-1705-DD49-9774-B5A48C347AB8}" srcOrd="0" destOrd="4" presId="urn:microsoft.com/office/officeart/2005/8/layout/default"/>
    <dgm:cxn modelId="{1494CA4C-C9C0-464B-8BB3-CD44A08B9199}" srcId="{C8970E3F-12BC-4FD5-B1AE-60495504D120}" destId="{EA045C0C-2BC5-42FB-B522-60A941EBA2A5}" srcOrd="4" destOrd="0" parTransId="{D669417E-B2B9-496A-B8F4-B0D577CB57B1}" sibTransId="{2737228F-A88B-4C77-930C-BCFC70072D84}"/>
    <dgm:cxn modelId="{1F66294E-0236-0E4A-A980-ECDAF2514BB2}" type="presOf" srcId="{6EDF3919-61F4-494F-B3E2-F259E61941E2}" destId="{4FDC9ABC-1705-DD49-9774-B5A48C347AB8}" srcOrd="0" destOrd="6" presId="urn:microsoft.com/office/officeart/2005/8/layout/default"/>
    <dgm:cxn modelId="{82D0D14F-1952-4250-9B98-C58532C6C0BA}" srcId="{C8970E3F-12BC-4FD5-B1AE-60495504D120}" destId="{DBD30DBE-E50B-4A68-8151-A545D0644528}" srcOrd="1" destOrd="0" parTransId="{B616E1E9-D1A7-4B08-8C0E-CAC3593591BF}" sibTransId="{E810E009-2DFA-453F-AFAE-BD89905EB645}"/>
    <dgm:cxn modelId="{3996E650-1CC2-4FA5-B8F9-1FE2157C245A}" srcId="{C8970E3F-12BC-4FD5-B1AE-60495504D120}" destId="{6EDF3919-61F4-494F-B3E2-F259E61941E2}" srcOrd="5" destOrd="0" parTransId="{FADE9A47-AB3B-4FD5-ACDA-83B7401F8EA9}" sibTransId="{95550C2B-A816-4C4A-B5F6-992AED32EB31}"/>
    <dgm:cxn modelId="{76093678-1E60-CD42-BB6E-4A268355AA6F}" type="presOf" srcId="{EA045C0C-2BC5-42FB-B522-60A941EBA2A5}" destId="{4FDC9ABC-1705-DD49-9774-B5A48C347AB8}" srcOrd="0" destOrd="5" presId="urn:microsoft.com/office/officeart/2005/8/layout/default"/>
    <dgm:cxn modelId="{71BD28B9-C4C4-4302-8A61-2BFAFB7B59D5}" srcId="{C8970E3F-12BC-4FD5-B1AE-60495504D120}" destId="{DD3E07CB-6AC4-4610-B638-473ECB467B03}" srcOrd="0" destOrd="0" parTransId="{C99687A3-42CD-427F-8F30-94D8381F46E7}" sibTransId="{0E268D30-D782-433C-AE16-8C2A2C7AF04F}"/>
    <dgm:cxn modelId="{109BB2C3-AC90-460E-91D8-138D660673B2}" srcId="{D2048F08-6795-4AE2-A44B-E3EC7DDA3798}" destId="{C8970E3F-12BC-4FD5-B1AE-60495504D120}" srcOrd="0" destOrd="0" parTransId="{558B0943-5D18-4345-8A24-672A3CAC1280}" sibTransId="{6FB4A955-76E1-4CA6-A674-262C1A036583}"/>
    <dgm:cxn modelId="{E960D2C7-E758-AE45-AE8E-B30DD79C00FA}" type="presOf" srcId="{01A753CF-B16C-4380-ADCC-B25B37CE0F00}" destId="{4FDC9ABC-1705-DD49-9774-B5A48C347AB8}" srcOrd="0" destOrd="3" presId="urn:microsoft.com/office/officeart/2005/8/layout/default"/>
    <dgm:cxn modelId="{1033D6D4-7B65-D74F-A9CA-8E5493F5E0A4}" type="presOf" srcId="{D2048F08-6795-4AE2-A44B-E3EC7DDA3798}" destId="{1EE45E52-4D0F-904F-8E1F-7C07F89616E7}" srcOrd="0" destOrd="0" presId="urn:microsoft.com/office/officeart/2005/8/layout/default"/>
    <dgm:cxn modelId="{97F134ED-5FDA-4304-B159-0F605B030F0D}" srcId="{C8970E3F-12BC-4FD5-B1AE-60495504D120}" destId="{6DBB3395-97C9-48F0-BB10-24E9660BEE8F}" srcOrd="3" destOrd="0" parTransId="{0EE6C4A3-6400-487C-A3A9-6C6447D1E064}" sibTransId="{37EB2F83-F8B8-4030-B60D-33F12B278534}"/>
    <dgm:cxn modelId="{5E76E04E-E56D-3546-B6E7-DC5CDDFC2006}" type="presParOf" srcId="{1EE45E52-4D0F-904F-8E1F-7C07F89616E7}" destId="{4FDC9ABC-1705-DD49-9774-B5A48C347AB8}" srcOrd="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F11A26C-3874-294D-B428-70D34E24BAC8}" type="doc">
      <dgm:prSet loTypeId="urn:microsoft.com/office/officeart/2005/8/layout/radial5" loCatId="" qsTypeId="urn:microsoft.com/office/officeart/2005/8/quickstyle/simple2" qsCatId="simple" csTypeId="urn:microsoft.com/office/officeart/2005/8/colors/colorful1" csCatId="colorful" phldr="1"/>
      <dgm:spPr/>
      <dgm:t>
        <a:bodyPr/>
        <a:lstStyle/>
        <a:p>
          <a:endParaRPr lang="en-GB"/>
        </a:p>
      </dgm:t>
    </dgm:pt>
    <dgm:pt modelId="{C3A41B83-AF38-5447-B919-1708CC6C8DCB}">
      <dgm:prSet phldrT="[Text]"/>
      <dgm:spPr/>
      <dgm:t>
        <a:bodyPr/>
        <a:lstStyle/>
        <a:p>
          <a:r>
            <a:rPr lang="en-GB"/>
            <a:t>Diverse families</a:t>
          </a:r>
        </a:p>
      </dgm:t>
    </dgm:pt>
    <dgm:pt modelId="{4CA03CD5-18A6-2B48-8525-773AAC95E0B6}" type="parTrans" cxnId="{5A4C3871-EE51-F942-BD8C-F6A61BE4146E}">
      <dgm:prSet/>
      <dgm:spPr/>
      <dgm:t>
        <a:bodyPr/>
        <a:lstStyle/>
        <a:p>
          <a:endParaRPr lang="en-GB"/>
        </a:p>
      </dgm:t>
    </dgm:pt>
    <dgm:pt modelId="{EDE485C2-A69A-4A40-8ECA-88B573075D1D}" type="sibTrans" cxnId="{5A4C3871-EE51-F942-BD8C-F6A61BE4146E}">
      <dgm:prSet/>
      <dgm:spPr/>
      <dgm:t>
        <a:bodyPr/>
        <a:lstStyle/>
        <a:p>
          <a:endParaRPr lang="en-GB"/>
        </a:p>
      </dgm:t>
    </dgm:pt>
    <dgm:pt modelId="{38B8B68B-9A39-7A48-9596-5D373296BFCE}">
      <dgm:prSet phldrT="[Text]"/>
      <dgm:spPr/>
      <dgm:t>
        <a:bodyPr/>
        <a:lstStyle/>
        <a:p>
          <a:r>
            <a:rPr lang="en-GB"/>
            <a:t>Age</a:t>
          </a:r>
        </a:p>
      </dgm:t>
    </dgm:pt>
    <dgm:pt modelId="{D4EDB864-F79A-FE4E-9617-16A6062C2DFF}" type="parTrans" cxnId="{F1C1C30A-DF7B-0B45-A435-0AD6A70E28F0}">
      <dgm:prSet/>
      <dgm:spPr/>
      <dgm:t>
        <a:bodyPr/>
        <a:lstStyle/>
        <a:p>
          <a:endParaRPr lang="en-GB"/>
        </a:p>
      </dgm:t>
    </dgm:pt>
    <dgm:pt modelId="{F6AA50D3-B49A-7F49-8BF6-5039087A3639}" type="sibTrans" cxnId="{F1C1C30A-DF7B-0B45-A435-0AD6A70E28F0}">
      <dgm:prSet/>
      <dgm:spPr/>
      <dgm:t>
        <a:bodyPr/>
        <a:lstStyle/>
        <a:p>
          <a:endParaRPr lang="en-GB"/>
        </a:p>
      </dgm:t>
    </dgm:pt>
    <dgm:pt modelId="{5FC0B730-64E5-2D4F-AE74-B63F0157583E}">
      <dgm:prSet phldrT="[Text]"/>
      <dgm:spPr/>
      <dgm:t>
        <a:bodyPr/>
        <a:lstStyle/>
        <a:p>
          <a:endParaRPr lang="en-GB"/>
        </a:p>
      </dgm:t>
    </dgm:pt>
    <dgm:pt modelId="{74A5D4CF-E1D8-A044-BBD0-B812678BFCBD}" type="parTrans" cxnId="{74EEA6EA-AE74-634F-919C-F195D9177773}">
      <dgm:prSet/>
      <dgm:spPr/>
      <dgm:t>
        <a:bodyPr/>
        <a:lstStyle/>
        <a:p>
          <a:endParaRPr lang="en-GB"/>
        </a:p>
      </dgm:t>
    </dgm:pt>
    <dgm:pt modelId="{4389625F-EA7B-D141-9EA7-12741626F15C}" type="sibTrans" cxnId="{74EEA6EA-AE74-634F-919C-F195D9177773}">
      <dgm:prSet/>
      <dgm:spPr/>
      <dgm:t>
        <a:bodyPr/>
        <a:lstStyle/>
        <a:p>
          <a:endParaRPr lang="en-GB"/>
        </a:p>
      </dgm:t>
    </dgm:pt>
    <dgm:pt modelId="{175482B5-993A-F447-9F3F-9A7D2116156E}">
      <dgm:prSet phldrT="[Text]"/>
      <dgm:spPr/>
      <dgm:t>
        <a:bodyPr/>
        <a:lstStyle/>
        <a:p>
          <a:endParaRPr lang="en-GB"/>
        </a:p>
      </dgm:t>
    </dgm:pt>
    <dgm:pt modelId="{E7C9B357-8E31-1C46-AB0F-07105A07A822}" type="parTrans" cxnId="{4070864B-AF3E-0A40-9EBB-1CBCBD3B33A6}">
      <dgm:prSet/>
      <dgm:spPr/>
      <dgm:t>
        <a:bodyPr/>
        <a:lstStyle/>
        <a:p>
          <a:endParaRPr lang="en-GB"/>
        </a:p>
      </dgm:t>
    </dgm:pt>
    <dgm:pt modelId="{4A33FF55-2F82-B840-BF2A-D97AD0A838E4}" type="sibTrans" cxnId="{4070864B-AF3E-0A40-9EBB-1CBCBD3B33A6}">
      <dgm:prSet/>
      <dgm:spPr/>
      <dgm:t>
        <a:bodyPr/>
        <a:lstStyle/>
        <a:p>
          <a:endParaRPr lang="en-GB"/>
        </a:p>
      </dgm:t>
    </dgm:pt>
    <dgm:pt modelId="{D157FFBE-B183-4547-9CF3-6BA2A04251A5}">
      <dgm:prSet phldrT="[Text]"/>
      <dgm:spPr/>
      <dgm:t>
        <a:bodyPr/>
        <a:lstStyle/>
        <a:p>
          <a:endParaRPr lang="en-GB"/>
        </a:p>
      </dgm:t>
    </dgm:pt>
    <dgm:pt modelId="{DD732ADA-698D-9C40-83F8-BEEE017C942A}" type="parTrans" cxnId="{F7E33E10-C3DB-DC4B-928C-15EB84154D9C}">
      <dgm:prSet/>
      <dgm:spPr/>
      <dgm:t>
        <a:bodyPr/>
        <a:lstStyle/>
        <a:p>
          <a:endParaRPr lang="en-GB"/>
        </a:p>
      </dgm:t>
    </dgm:pt>
    <dgm:pt modelId="{EAF29EB3-4375-314F-9FD0-F76D71B99B0B}" type="sibTrans" cxnId="{F7E33E10-C3DB-DC4B-928C-15EB84154D9C}">
      <dgm:prSet/>
      <dgm:spPr/>
      <dgm:t>
        <a:bodyPr/>
        <a:lstStyle/>
        <a:p>
          <a:endParaRPr lang="en-GB"/>
        </a:p>
      </dgm:t>
    </dgm:pt>
    <dgm:pt modelId="{A154D588-7995-704E-B9D1-AAA8C8D347F8}">
      <dgm:prSet phldrT="[Text]"/>
      <dgm:spPr/>
      <dgm:t>
        <a:bodyPr/>
        <a:lstStyle/>
        <a:p>
          <a:endParaRPr lang="en-GB"/>
        </a:p>
      </dgm:t>
    </dgm:pt>
    <dgm:pt modelId="{6AC117E7-5D28-3D4E-AB69-98F9EC2CD982}" type="parTrans" cxnId="{259FF3A6-2F26-E041-AA4D-DC1FD7B9E13B}">
      <dgm:prSet/>
      <dgm:spPr/>
      <dgm:t>
        <a:bodyPr/>
        <a:lstStyle/>
        <a:p>
          <a:endParaRPr lang="en-GB"/>
        </a:p>
      </dgm:t>
    </dgm:pt>
    <dgm:pt modelId="{F17EA6AC-DE22-0046-8218-EFA88CAD8AA1}" type="sibTrans" cxnId="{259FF3A6-2F26-E041-AA4D-DC1FD7B9E13B}">
      <dgm:prSet/>
      <dgm:spPr/>
      <dgm:t>
        <a:bodyPr/>
        <a:lstStyle/>
        <a:p>
          <a:endParaRPr lang="en-GB"/>
        </a:p>
      </dgm:t>
    </dgm:pt>
    <dgm:pt modelId="{4460A98B-DA2D-AC4A-BA21-34106A60334D}">
      <dgm:prSet/>
      <dgm:spPr/>
      <dgm:t>
        <a:bodyPr/>
        <a:lstStyle/>
        <a:p>
          <a:r>
            <a:rPr lang="en-GB"/>
            <a:t>Sexual orientation</a:t>
          </a:r>
        </a:p>
      </dgm:t>
    </dgm:pt>
    <dgm:pt modelId="{A47FEBEC-9D47-D74F-B169-3188BC4469C1}" type="parTrans" cxnId="{D83D7533-D850-0545-97D5-167829275D62}">
      <dgm:prSet/>
      <dgm:spPr/>
      <dgm:t>
        <a:bodyPr/>
        <a:lstStyle/>
        <a:p>
          <a:endParaRPr lang="en-GB"/>
        </a:p>
      </dgm:t>
    </dgm:pt>
    <dgm:pt modelId="{9F8C2CA1-A507-7341-B7BA-9EF82BA53278}" type="sibTrans" cxnId="{D83D7533-D850-0545-97D5-167829275D62}">
      <dgm:prSet/>
      <dgm:spPr/>
      <dgm:t>
        <a:bodyPr/>
        <a:lstStyle/>
        <a:p>
          <a:endParaRPr lang="en-GB"/>
        </a:p>
      </dgm:t>
    </dgm:pt>
    <dgm:pt modelId="{E4D3125A-A078-E043-8AEA-F096F23EEB85}">
      <dgm:prSet/>
      <dgm:spPr/>
      <dgm:t>
        <a:bodyPr/>
        <a:lstStyle/>
        <a:p>
          <a:r>
            <a:rPr lang="en-GB"/>
            <a:t>Class</a:t>
          </a:r>
        </a:p>
      </dgm:t>
    </dgm:pt>
    <dgm:pt modelId="{A22CFBB4-3439-204A-ADC6-642005D13CC5}" type="parTrans" cxnId="{B92A10D1-AFE2-3948-9E47-7D55DE60E9F7}">
      <dgm:prSet/>
      <dgm:spPr/>
      <dgm:t>
        <a:bodyPr/>
        <a:lstStyle/>
        <a:p>
          <a:endParaRPr lang="en-GB"/>
        </a:p>
      </dgm:t>
    </dgm:pt>
    <dgm:pt modelId="{4B16BDA2-E383-5B40-B85C-241A40CF2D96}" type="sibTrans" cxnId="{B92A10D1-AFE2-3948-9E47-7D55DE60E9F7}">
      <dgm:prSet/>
      <dgm:spPr/>
      <dgm:t>
        <a:bodyPr/>
        <a:lstStyle/>
        <a:p>
          <a:endParaRPr lang="en-GB"/>
        </a:p>
      </dgm:t>
    </dgm:pt>
    <dgm:pt modelId="{56D02AB9-15DB-8B40-8AD9-E0A1E06EB5F6}">
      <dgm:prSet/>
      <dgm:spPr/>
      <dgm:t>
        <a:bodyPr/>
        <a:lstStyle/>
        <a:p>
          <a:r>
            <a:rPr lang="en-GB"/>
            <a:t>Culture</a:t>
          </a:r>
        </a:p>
      </dgm:t>
    </dgm:pt>
    <dgm:pt modelId="{161188F2-751B-BC4A-A333-04BB3061FCB6}" type="parTrans" cxnId="{2EBA004B-6302-BE46-ADA6-118A530A09D0}">
      <dgm:prSet/>
      <dgm:spPr/>
      <dgm:t>
        <a:bodyPr/>
        <a:lstStyle/>
        <a:p>
          <a:endParaRPr lang="en-GB"/>
        </a:p>
      </dgm:t>
    </dgm:pt>
    <dgm:pt modelId="{8F7E0321-18BD-DD4C-82EA-139919D2870F}" type="sibTrans" cxnId="{2EBA004B-6302-BE46-ADA6-118A530A09D0}">
      <dgm:prSet/>
      <dgm:spPr/>
      <dgm:t>
        <a:bodyPr/>
        <a:lstStyle/>
        <a:p>
          <a:endParaRPr lang="en-GB"/>
        </a:p>
      </dgm:t>
    </dgm:pt>
    <dgm:pt modelId="{54795428-85DE-A74E-B4B7-74B84EA920D9}">
      <dgm:prSet/>
      <dgm:spPr/>
      <dgm:t>
        <a:bodyPr/>
        <a:lstStyle/>
        <a:p>
          <a:r>
            <a:rPr lang="en-GB"/>
            <a:t>Ethnicity</a:t>
          </a:r>
        </a:p>
      </dgm:t>
    </dgm:pt>
    <dgm:pt modelId="{2B122F12-0658-014D-A45E-5CC05F89AE71}" type="parTrans" cxnId="{9766FC1D-B811-3444-9DFB-56E6A78F8D69}">
      <dgm:prSet/>
      <dgm:spPr/>
      <dgm:t>
        <a:bodyPr/>
        <a:lstStyle/>
        <a:p>
          <a:endParaRPr lang="en-GB"/>
        </a:p>
      </dgm:t>
    </dgm:pt>
    <dgm:pt modelId="{8C22ADDE-ABC9-9843-9C23-89CD2143EE1F}" type="sibTrans" cxnId="{9766FC1D-B811-3444-9DFB-56E6A78F8D69}">
      <dgm:prSet/>
      <dgm:spPr/>
      <dgm:t>
        <a:bodyPr/>
        <a:lstStyle/>
        <a:p>
          <a:endParaRPr lang="en-GB"/>
        </a:p>
      </dgm:t>
    </dgm:pt>
    <dgm:pt modelId="{BFEA3AEF-3E00-BA4B-8644-54C01CF13573}">
      <dgm:prSet/>
      <dgm:spPr/>
      <dgm:t>
        <a:bodyPr/>
        <a:lstStyle/>
        <a:p>
          <a:r>
            <a:rPr lang="en-GB"/>
            <a:t>Life-cycle</a:t>
          </a:r>
        </a:p>
      </dgm:t>
    </dgm:pt>
    <dgm:pt modelId="{F8B21E9C-45DB-EA4E-8E5E-E887105FA7AF}" type="parTrans" cxnId="{F24CD7C4-B9AB-6645-B9FA-9C9AF376E04D}">
      <dgm:prSet/>
      <dgm:spPr/>
      <dgm:t>
        <a:bodyPr/>
        <a:lstStyle/>
        <a:p>
          <a:endParaRPr lang="en-GB"/>
        </a:p>
      </dgm:t>
    </dgm:pt>
    <dgm:pt modelId="{D0AF46D8-C6E5-1D42-9829-66AB85AA3731}" type="sibTrans" cxnId="{F24CD7C4-B9AB-6645-B9FA-9C9AF376E04D}">
      <dgm:prSet/>
      <dgm:spPr/>
      <dgm:t>
        <a:bodyPr/>
        <a:lstStyle/>
        <a:p>
          <a:endParaRPr lang="en-GB"/>
        </a:p>
      </dgm:t>
    </dgm:pt>
    <dgm:pt modelId="{3CF6999A-EE02-3944-AA3A-BCE739496C00}" type="pres">
      <dgm:prSet presAssocID="{BF11A26C-3874-294D-B428-70D34E24BAC8}" presName="Name0" presStyleCnt="0">
        <dgm:presLayoutVars>
          <dgm:chMax val="1"/>
          <dgm:dir/>
          <dgm:animLvl val="ctr"/>
          <dgm:resizeHandles val="exact"/>
        </dgm:presLayoutVars>
      </dgm:prSet>
      <dgm:spPr/>
    </dgm:pt>
    <dgm:pt modelId="{5505D920-6BDA-3745-9A72-46280C9444E8}" type="pres">
      <dgm:prSet presAssocID="{C3A41B83-AF38-5447-B919-1708CC6C8DCB}" presName="centerShape" presStyleLbl="node0" presStyleIdx="0" presStyleCnt="1" custScaleX="128357" custScaleY="126934"/>
      <dgm:spPr/>
    </dgm:pt>
    <dgm:pt modelId="{36B0BDD7-4694-1B42-9C9F-5E0EDF779ADA}" type="pres">
      <dgm:prSet presAssocID="{A22CFBB4-3439-204A-ADC6-642005D13CC5}" presName="parTrans" presStyleLbl="sibTrans2D1" presStyleIdx="0" presStyleCnt="6"/>
      <dgm:spPr/>
    </dgm:pt>
    <dgm:pt modelId="{85A676CE-9398-354A-BC94-D2ECA555A57D}" type="pres">
      <dgm:prSet presAssocID="{A22CFBB4-3439-204A-ADC6-642005D13CC5}" presName="connectorText" presStyleLbl="sibTrans2D1" presStyleIdx="0" presStyleCnt="6"/>
      <dgm:spPr/>
    </dgm:pt>
    <dgm:pt modelId="{2BE802D0-BEE3-314A-A6C2-978372A60517}" type="pres">
      <dgm:prSet presAssocID="{E4D3125A-A078-E043-8AEA-F096F23EEB85}" presName="node" presStyleLbl="node1" presStyleIdx="0" presStyleCnt="6">
        <dgm:presLayoutVars>
          <dgm:bulletEnabled val="1"/>
        </dgm:presLayoutVars>
      </dgm:prSet>
      <dgm:spPr/>
    </dgm:pt>
    <dgm:pt modelId="{9B00ADFB-9019-C942-93A1-8F7AB642E3FD}" type="pres">
      <dgm:prSet presAssocID="{161188F2-751B-BC4A-A333-04BB3061FCB6}" presName="parTrans" presStyleLbl="sibTrans2D1" presStyleIdx="1" presStyleCnt="6"/>
      <dgm:spPr/>
    </dgm:pt>
    <dgm:pt modelId="{3EBB0933-B245-0A44-BA2B-10F139D1DAD7}" type="pres">
      <dgm:prSet presAssocID="{161188F2-751B-BC4A-A333-04BB3061FCB6}" presName="connectorText" presStyleLbl="sibTrans2D1" presStyleIdx="1" presStyleCnt="6"/>
      <dgm:spPr/>
    </dgm:pt>
    <dgm:pt modelId="{68A35B0C-CEE9-8D48-8B25-796C381B4588}" type="pres">
      <dgm:prSet presAssocID="{56D02AB9-15DB-8B40-8AD9-E0A1E06EB5F6}" presName="node" presStyleLbl="node1" presStyleIdx="1" presStyleCnt="6">
        <dgm:presLayoutVars>
          <dgm:bulletEnabled val="1"/>
        </dgm:presLayoutVars>
      </dgm:prSet>
      <dgm:spPr/>
    </dgm:pt>
    <dgm:pt modelId="{1717D400-9672-404B-A05A-73F6C35B213C}" type="pres">
      <dgm:prSet presAssocID="{F8B21E9C-45DB-EA4E-8E5E-E887105FA7AF}" presName="parTrans" presStyleLbl="sibTrans2D1" presStyleIdx="2" presStyleCnt="6"/>
      <dgm:spPr/>
    </dgm:pt>
    <dgm:pt modelId="{59167CE2-2CF6-5F4B-8D3B-C2A267F3A20E}" type="pres">
      <dgm:prSet presAssocID="{F8B21E9C-45DB-EA4E-8E5E-E887105FA7AF}" presName="connectorText" presStyleLbl="sibTrans2D1" presStyleIdx="2" presStyleCnt="6"/>
      <dgm:spPr/>
    </dgm:pt>
    <dgm:pt modelId="{750B953A-F9E0-AB4E-B13F-C2FB9415F349}" type="pres">
      <dgm:prSet presAssocID="{BFEA3AEF-3E00-BA4B-8644-54C01CF13573}" presName="node" presStyleLbl="node1" presStyleIdx="2" presStyleCnt="6">
        <dgm:presLayoutVars>
          <dgm:bulletEnabled val="1"/>
        </dgm:presLayoutVars>
      </dgm:prSet>
      <dgm:spPr/>
    </dgm:pt>
    <dgm:pt modelId="{341477F1-3754-1F42-9150-12ED3A3E8BB0}" type="pres">
      <dgm:prSet presAssocID="{2B122F12-0658-014D-A45E-5CC05F89AE71}" presName="parTrans" presStyleLbl="sibTrans2D1" presStyleIdx="3" presStyleCnt="6"/>
      <dgm:spPr/>
    </dgm:pt>
    <dgm:pt modelId="{9BBF74E7-7022-824F-9000-B22F83A2E51D}" type="pres">
      <dgm:prSet presAssocID="{2B122F12-0658-014D-A45E-5CC05F89AE71}" presName="connectorText" presStyleLbl="sibTrans2D1" presStyleIdx="3" presStyleCnt="6"/>
      <dgm:spPr/>
    </dgm:pt>
    <dgm:pt modelId="{474BFAF6-68B7-A345-A69B-7426E5F51BC3}" type="pres">
      <dgm:prSet presAssocID="{54795428-85DE-A74E-B4B7-74B84EA920D9}" presName="node" presStyleLbl="node1" presStyleIdx="3" presStyleCnt="6">
        <dgm:presLayoutVars>
          <dgm:bulletEnabled val="1"/>
        </dgm:presLayoutVars>
      </dgm:prSet>
      <dgm:spPr/>
    </dgm:pt>
    <dgm:pt modelId="{4A67F328-F35B-9041-B192-1515B3AEB3F7}" type="pres">
      <dgm:prSet presAssocID="{D4EDB864-F79A-FE4E-9617-16A6062C2DFF}" presName="parTrans" presStyleLbl="sibTrans2D1" presStyleIdx="4" presStyleCnt="6"/>
      <dgm:spPr/>
    </dgm:pt>
    <dgm:pt modelId="{B9880DFB-7D7B-C74B-A85F-AC4D8D508EC1}" type="pres">
      <dgm:prSet presAssocID="{D4EDB864-F79A-FE4E-9617-16A6062C2DFF}" presName="connectorText" presStyleLbl="sibTrans2D1" presStyleIdx="4" presStyleCnt="6"/>
      <dgm:spPr/>
    </dgm:pt>
    <dgm:pt modelId="{F6D4821A-2FC3-6D49-A21D-C19454065F50}" type="pres">
      <dgm:prSet presAssocID="{38B8B68B-9A39-7A48-9596-5D373296BFCE}" presName="node" presStyleLbl="node1" presStyleIdx="4" presStyleCnt="6">
        <dgm:presLayoutVars>
          <dgm:bulletEnabled val="1"/>
        </dgm:presLayoutVars>
      </dgm:prSet>
      <dgm:spPr/>
    </dgm:pt>
    <dgm:pt modelId="{9DA87C8B-E16A-AE41-B668-A27EE62CF004}" type="pres">
      <dgm:prSet presAssocID="{A47FEBEC-9D47-D74F-B169-3188BC4469C1}" presName="parTrans" presStyleLbl="sibTrans2D1" presStyleIdx="5" presStyleCnt="6"/>
      <dgm:spPr/>
    </dgm:pt>
    <dgm:pt modelId="{D9AC4885-2996-6646-A3D7-6E49C11122DB}" type="pres">
      <dgm:prSet presAssocID="{A47FEBEC-9D47-D74F-B169-3188BC4469C1}" presName="connectorText" presStyleLbl="sibTrans2D1" presStyleIdx="5" presStyleCnt="6"/>
      <dgm:spPr/>
    </dgm:pt>
    <dgm:pt modelId="{B6132DC6-025F-C14E-ADF0-63174B45C5E8}" type="pres">
      <dgm:prSet presAssocID="{4460A98B-DA2D-AC4A-BA21-34106A60334D}" presName="node" presStyleLbl="node1" presStyleIdx="5" presStyleCnt="6">
        <dgm:presLayoutVars>
          <dgm:bulletEnabled val="1"/>
        </dgm:presLayoutVars>
      </dgm:prSet>
      <dgm:spPr/>
    </dgm:pt>
  </dgm:ptLst>
  <dgm:cxnLst>
    <dgm:cxn modelId="{F1C1C30A-DF7B-0B45-A435-0AD6A70E28F0}" srcId="{C3A41B83-AF38-5447-B919-1708CC6C8DCB}" destId="{38B8B68B-9A39-7A48-9596-5D373296BFCE}" srcOrd="4" destOrd="0" parTransId="{D4EDB864-F79A-FE4E-9617-16A6062C2DFF}" sibTransId="{F6AA50D3-B49A-7F49-8BF6-5039087A3639}"/>
    <dgm:cxn modelId="{F7E33E10-C3DB-DC4B-928C-15EB84154D9C}" srcId="{BF11A26C-3874-294D-B428-70D34E24BAC8}" destId="{D157FFBE-B183-4547-9CF3-6BA2A04251A5}" srcOrd="2" destOrd="0" parTransId="{DD732ADA-698D-9C40-83F8-BEEE017C942A}" sibTransId="{EAF29EB3-4375-314F-9FD0-F76D71B99B0B}"/>
    <dgm:cxn modelId="{047D4A12-DEF6-7E4F-ADB2-4373BC8CDD55}" type="presOf" srcId="{BF11A26C-3874-294D-B428-70D34E24BAC8}" destId="{3CF6999A-EE02-3944-AA3A-BCE739496C00}" srcOrd="0" destOrd="0" presId="urn:microsoft.com/office/officeart/2005/8/layout/radial5"/>
    <dgm:cxn modelId="{9766FC1D-B811-3444-9DFB-56E6A78F8D69}" srcId="{C3A41B83-AF38-5447-B919-1708CC6C8DCB}" destId="{54795428-85DE-A74E-B4B7-74B84EA920D9}" srcOrd="3" destOrd="0" parTransId="{2B122F12-0658-014D-A45E-5CC05F89AE71}" sibTransId="{8C22ADDE-ABC9-9843-9C23-89CD2143EE1F}"/>
    <dgm:cxn modelId="{4FC8A828-83B0-6241-A6F9-E26A0D6F83BC}" type="presOf" srcId="{54795428-85DE-A74E-B4B7-74B84EA920D9}" destId="{474BFAF6-68B7-A345-A69B-7426E5F51BC3}" srcOrd="0" destOrd="0" presId="urn:microsoft.com/office/officeart/2005/8/layout/radial5"/>
    <dgm:cxn modelId="{D83D7533-D850-0545-97D5-167829275D62}" srcId="{C3A41B83-AF38-5447-B919-1708CC6C8DCB}" destId="{4460A98B-DA2D-AC4A-BA21-34106A60334D}" srcOrd="5" destOrd="0" parTransId="{A47FEBEC-9D47-D74F-B169-3188BC4469C1}" sibTransId="{9F8C2CA1-A507-7341-B7BA-9EF82BA53278}"/>
    <dgm:cxn modelId="{E919F95D-4772-DA43-8A11-B55C85827AEA}" type="presOf" srcId="{161188F2-751B-BC4A-A333-04BB3061FCB6}" destId="{3EBB0933-B245-0A44-BA2B-10F139D1DAD7}" srcOrd="1" destOrd="0" presId="urn:microsoft.com/office/officeart/2005/8/layout/radial5"/>
    <dgm:cxn modelId="{2EBA004B-6302-BE46-ADA6-118A530A09D0}" srcId="{C3A41B83-AF38-5447-B919-1708CC6C8DCB}" destId="{56D02AB9-15DB-8B40-8AD9-E0A1E06EB5F6}" srcOrd="1" destOrd="0" parTransId="{161188F2-751B-BC4A-A333-04BB3061FCB6}" sibTransId="{8F7E0321-18BD-DD4C-82EA-139919D2870F}"/>
    <dgm:cxn modelId="{4070864B-AF3E-0A40-9EBB-1CBCBD3B33A6}" srcId="{5FC0B730-64E5-2D4F-AE74-B63F0157583E}" destId="{175482B5-993A-F447-9F3F-9A7D2116156E}" srcOrd="0" destOrd="0" parTransId="{E7C9B357-8E31-1C46-AB0F-07105A07A822}" sibTransId="{4A33FF55-2F82-B840-BF2A-D97AD0A838E4}"/>
    <dgm:cxn modelId="{CCD40D70-3F81-314F-B362-35FD7B1E56BA}" type="presOf" srcId="{A47FEBEC-9D47-D74F-B169-3188BC4469C1}" destId="{D9AC4885-2996-6646-A3D7-6E49C11122DB}" srcOrd="1" destOrd="0" presId="urn:microsoft.com/office/officeart/2005/8/layout/radial5"/>
    <dgm:cxn modelId="{A9E86650-070D-0B41-834B-BFAC4C6C8EC8}" type="presOf" srcId="{BFEA3AEF-3E00-BA4B-8644-54C01CF13573}" destId="{750B953A-F9E0-AB4E-B13F-C2FB9415F349}" srcOrd="0" destOrd="0" presId="urn:microsoft.com/office/officeart/2005/8/layout/radial5"/>
    <dgm:cxn modelId="{5A4C3871-EE51-F942-BD8C-F6A61BE4146E}" srcId="{BF11A26C-3874-294D-B428-70D34E24BAC8}" destId="{C3A41B83-AF38-5447-B919-1708CC6C8DCB}" srcOrd="0" destOrd="0" parTransId="{4CA03CD5-18A6-2B48-8525-773AAC95E0B6}" sibTransId="{EDE485C2-A69A-4A40-8ECA-88B573075D1D}"/>
    <dgm:cxn modelId="{B621EE82-98B9-CC4B-9A40-0E6491616375}" type="presOf" srcId="{D4EDB864-F79A-FE4E-9617-16A6062C2DFF}" destId="{B9880DFB-7D7B-C74B-A85F-AC4D8D508EC1}" srcOrd="1" destOrd="0" presId="urn:microsoft.com/office/officeart/2005/8/layout/radial5"/>
    <dgm:cxn modelId="{42C6278B-1F4F-F446-B3FB-143A90AA42F5}" type="presOf" srcId="{D4EDB864-F79A-FE4E-9617-16A6062C2DFF}" destId="{4A67F328-F35B-9041-B192-1515B3AEB3F7}" srcOrd="0" destOrd="0" presId="urn:microsoft.com/office/officeart/2005/8/layout/radial5"/>
    <dgm:cxn modelId="{259FF3A6-2F26-E041-AA4D-DC1FD7B9E13B}" srcId="{D157FFBE-B183-4547-9CF3-6BA2A04251A5}" destId="{A154D588-7995-704E-B9D1-AAA8C8D347F8}" srcOrd="0" destOrd="0" parTransId="{6AC117E7-5D28-3D4E-AB69-98F9EC2CD982}" sibTransId="{F17EA6AC-DE22-0046-8218-EFA88CAD8AA1}"/>
    <dgm:cxn modelId="{E7997FA7-7793-8041-BD4F-02B51600279E}" type="presOf" srcId="{A22CFBB4-3439-204A-ADC6-642005D13CC5}" destId="{85A676CE-9398-354A-BC94-D2ECA555A57D}" srcOrd="1" destOrd="0" presId="urn:microsoft.com/office/officeart/2005/8/layout/radial5"/>
    <dgm:cxn modelId="{B6CD1EA8-09AE-A74A-9D9C-4F94C4FD9CD5}" type="presOf" srcId="{161188F2-751B-BC4A-A333-04BB3061FCB6}" destId="{9B00ADFB-9019-C942-93A1-8F7AB642E3FD}" srcOrd="0" destOrd="0" presId="urn:microsoft.com/office/officeart/2005/8/layout/radial5"/>
    <dgm:cxn modelId="{0A7ADBB1-6405-DB4A-ADD9-EC3843478389}" type="presOf" srcId="{2B122F12-0658-014D-A45E-5CC05F89AE71}" destId="{9BBF74E7-7022-824F-9000-B22F83A2E51D}" srcOrd="1" destOrd="0" presId="urn:microsoft.com/office/officeart/2005/8/layout/radial5"/>
    <dgm:cxn modelId="{4A37D5B2-DAEF-2D4F-BDBF-6D4B1385D18D}" type="presOf" srcId="{F8B21E9C-45DB-EA4E-8E5E-E887105FA7AF}" destId="{59167CE2-2CF6-5F4B-8D3B-C2A267F3A20E}" srcOrd="1" destOrd="0" presId="urn:microsoft.com/office/officeart/2005/8/layout/radial5"/>
    <dgm:cxn modelId="{FC59B0C2-A8BC-0E49-9FE5-E4C60F75B288}" type="presOf" srcId="{4460A98B-DA2D-AC4A-BA21-34106A60334D}" destId="{B6132DC6-025F-C14E-ADF0-63174B45C5E8}" srcOrd="0" destOrd="0" presId="urn:microsoft.com/office/officeart/2005/8/layout/radial5"/>
    <dgm:cxn modelId="{F24CD7C4-B9AB-6645-B9FA-9C9AF376E04D}" srcId="{C3A41B83-AF38-5447-B919-1708CC6C8DCB}" destId="{BFEA3AEF-3E00-BA4B-8644-54C01CF13573}" srcOrd="2" destOrd="0" parTransId="{F8B21E9C-45DB-EA4E-8E5E-E887105FA7AF}" sibTransId="{D0AF46D8-C6E5-1D42-9829-66AB85AA3731}"/>
    <dgm:cxn modelId="{5D9A7AC6-A952-014A-9F97-31C0EF137BE0}" type="presOf" srcId="{56D02AB9-15DB-8B40-8AD9-E0A1E06EB5F6}" destId="{68A35B0C-CEE9-8D48-8B25-796C381B4588}" srcOrd="0" destOrd="0" presId="urn:microsoft.com/office/officeart/2005/8/layout/radial5"/>
    <dgm:cxn modelId="{1BCF0FD1-76EE-7641-87FE-93F43F7F412C}" type="presOf" srcId="{38B8B68B-9A39-7A48-9596-5D373296BFCE}" destId="{F6D4821A-2FC3-6D49-A21D-C19454065F50}" srcOrd="0" destOrd="0" presId="urn:microsoft.com/office/officeart/2005/8/layout/radial5"/>
    <dgm:cxn modelId="{B92A10D1-AFE2-3948-9E47-7D55DE60E9F7}" srcId="{C3A41B83-AF38-5447-B919-1708CC6C8DCB}" destId="{E4D3125A-A078-E043-8AEA-F096F23EEB85}" srcOrd="0" destOrd="0" parTransId="{A22CFBB4-3439-204A-ADC6-642005D13CC5}" sibTransId="{4B16BDA2-E383-5B40-B85C-241A40CF2D96}"/>
    <dgm:cxn modelId="{FAB5B3D8-7B61-664B-984C-3ECE23DAAC76}" type="presOf" srcId="{A47FEBEC-9D47-D74F-B169-3188BC4469C1}" destId="{9DA87C8B-E16A-AE41-B668-A27EE62CF004}" srcOrd="0" destOrd="0" presId="urn:microsoft.com/office/officeart/2005/8/layout/radial5"/>
    <dgm:cxn modelId="{30917CEA-B1BD-8D42-9785-53BA4FE8F5D9}" type="presOf" srcId="{2B122F12-0658-014D-A45E-5CC05F89AE71}" destId="{341477F1-3754-1F42-9150-12ED3A3E8BB0}" srcOrd="0" destOrd="0" presId="urn:microsoft.com/office/officeart/2005/8/layout/radial5"/>
    <dgm:cxn modelId="{74EEA6EA-AE74-634F-919C-F195D9177773}" srcId="{BF11A26C-3874-294D-B428-70D34E24BAC8}" destId="{5FC0B730-64E5-2D4F-AE74-B63F0157583E}" srcOrd="1" destOrd="0" parTransId="{74A5D4CF-E1D8-A044-BBD0-B812678BFCBD}" sibTransId="{4389625F-EA7B-D141-9EA7-12741626F15C}"/>
    <dgm:cxn modelId="{F70D65EF-66BF-EE4B-9941-FEBAF83A8D5D}" type="presOf" srcId="{A22CFBB4-3439-204A-ADC6-642005D13CC5}" destId="{36B0BDD7-4694-1B42-9C9F-5E0EDF779ADA}" srcOrd="0" destOrd="0" presId="urn:microsoft.com/office/officeart/2005/8/layout/radial5"/>
    <dgm:cxn modelId="{AE1D8DF0-F78D-5A45-A36B-A55DF72ABD82}" type="presOf" srcId="{F8B21E9C-45DB-EA4E-8E5E-E887105FA7AF}" destId="{1717D400-9672-404B-A05A-73F6C35B213C}" srcOrd="0" destOrd="0" presId="urn:microsoft.com/office/officeart/2005/8/layout/radial5"/>
    <dgm:cxn modelId="{74B4E7F0-B48E-4342-8A71-34A98A0FBD80}" type="presOf" srcId="{E4D3125A-A078-E043-8AEA-F096F23EEB85}" destId="{2BE802D0-BEE3-314A-A6C2-978372A60517}" srcOrd="0" destOrd="0" presId="urn:microsoft.com/office/officeart/2005/8/layout/radial5"/>
    <dgm:cxn modelId="{87B1FEF1-96C4-A044-9D5C-1CA49B446481}" type="presOf" srcId="{C3A41B83-AF38-5447-B919-1708CC6C8DCB}" destId="{5505D920-6BDA-3745-9A72-46280C9444E8}" srcOrd="0" destOrd="0" presId="urn:microsoft.com/office/officeart/2005/8/layout/radial5"/>
    <dgm:cxn modelId="{BBA14C1B-8847-B941-AB12-A0FEF4360648}" type="presParOf" srcId="{3CF6999A-EE02-3944-AA3A-BCE739496C00}" destId="{5505D920-6BDA-3745-9A72-46280C9444E8}" srcOrd="0" destOrd="0" presId="urn:microsoft.com/office/officeart/2005/8/layout/radial5"/>
    <dgm:cxn modelId="{46F6D74A-8C06-CA4D-BBA8-0C5801B4B686}" type="presParOf" srcId="{3CF6999A-EE02-3944-AA3A-BCE739496C00}" destId="{36B0BDD7-4694-1B42-9C9F-5E0EDF779ADA}" srcOrd="1" destOrd="0" presId="urn:microsoft.com/office/officeart/2005/8/layout/radial5"/>
    <dgm:cxn modelId="{711A9B50-17A4-C54E-B134-495C85F8A4C5}" type="presParOf" srcId="{36B0BDD7-4694-1B42-9C9F-5E0EDF779ADA}" destId="{85A676CE-9398-354A-BC94-D2ECA555A57D}" srcOrd="0" destOrd="0" presId="urn:microsoft.com/office/officeart/2005/8/layout/radial5"/>
    <dgm:cxn modelId="{0BC9152B-7534-3D4E-A4C2-E988D0C6E03F}" type="presParOf" srcId="{3CF6999A-EE02-3944-AA3A-BCE739496C00}" destId="{2BE802D0-BEE3-314A-A6C2-978372A60517}" srcOrd="2" destOrd="0" presId="urn:microsoft.com/office/officeart/2005/8/layout/radial5"/>
    <dgm:cxn modelId="{5BD45516-E873-DE4A-87A1-64031FA4253F}" type="presParOf" srcId="{3CF6999A-EE02-3944-AA3A-BCE739496C00}" destId="{9B00ADFB-9019-C942-93A1-8F7AB642E3FD}" srcOrd="3" destOrd="0" presId="urn:microsoft.com/office/officeart/2005/8/layout/radial5"/>
    <dgm:cxn modelId="{4854BFB9-3A78-B04C-8C45-EEFCFA0AB4D6}" type="presParOf" srcId="{9B00ADFB-9019-C942-93A1-8F7AB642E3FD}" destId="{3EBB0933-B245-0A44-BA2B-10F139D1DAD7}" srcOrd="0" destOrd="0" presId="urn:microsoft.com/office/officeart/2005/8/layout/radial5"/>
    <dgm:cxn modelId="{3C5B52F6-4D51-0243-9809-CB3EA32FF9DB}" type="presParOf" srcId="{3CF6999A-EE02-3944-AA3A-BCE739496C00}" destId="{68A35B0C-CEE9-8D48-8B25-796C381B4588}" srcOrd="4" destOrd="0" presId="urn:microsoft.com/office/officeart/2005/8/layout/radial5"/>
    <dgm:cxn modelId="{0CC3DA1B-3D0E-9F40-929F-632AC7AAE518}" type="presParOf" srcId="{3CF6999A-EE02-3944-AA3A-BCE739496C00}" destId="{1717D400-9672-404B-A05A-73F6C35B213C}" srcOrd="5" destOrd="0" presId="urn:microsoft.com/office/officeart/2005/8/layout/radial5"/>
    <dgm:cxn modelId="{55BDEB0A-E7D2-3F4E-9570-C79387CC1666}" type="presParOf" srcId="{1717D400-9672-404B-A05A-73F6C35B213C}" destId="{59167CE2-2CF6-5F4B-8D3B-C2A267F3A20E}" srcOrd="0" destOrd="0" presId="urn:microsoft.com/office/officeart/2005/8/layout/radial5"/>
    <dgm:cxn modelId="{6697677C-8CE0-CC47-9E16-83851E5F0828}" type="presParOf" srcId="{3CF6999A-EE02-3944-AA3A-BCE739496C00}" destId="{750B953A-F9E0-AB4E-B13F-C2FB9415F349}" srcOrd="6" destOrd="0" presId="urn:microsoft.com/office/officeart/2005/8/layout/radial5"/>
    <dgm:cxn modelId="{F7E38FE0-46C3-8C4B-BDF3-FD87EB87C675}" type="presParOf" srcId="{3CF6999A-EE02-3944-AA3A-BCE739496C00}" destId="{341477F1-3754-1F42-9150-12ED3A3E8BB0}" srcOrd="7" destOrd="0" presId="urn:microsoft.com/office/officeart/2005/8/layout/radial5"/>
    <dgm:cxn modelId="{9A527FC7-3EE2-264B-AED5-17F8AFE150BF}" type="presParOf" srcId="{341477F1-3754-1F42-9150-12ED3A3E8BB0}" destId="{9BBF74E7-7022-824F-9000-B22F83A2E51D}" srcOrd="0" destOrd="0" presId="urn:microsoft.com/office/officeart/2005/8/layout/radial5"/>
    <dgm:cxn modelId="{9DC326AD-469A-9B4A-BBFC-BF2EB81CA8CE}" type="presParOf" srcId="{3CF6999A-EE02-3944-AA3A-BCE739496C00}" destId="{474BFAF6-68B7-A345-A69B-7426E5F51BC3}" srcOrd="8" destOrd="0" presId="urn:microsoft.com/office/officeart/2005/8/layout/radial5"/>
    <dgm:cxn modelId="{2A4CEF1E-F8F8-F848-A03F-B6609FDCBCAB}" type="presParOf" srcId="{3CF6999A-EE02-3944-AA3A-BCE739496C00}" destId="{4A67F328-F35B-9041-B192-1515B3AEB3F7}" srcOrd="9" destOrd="0" presId="urn:microsoft.com/office/officeart/2005/8/layout/radial5"/>
    <dgm:cxn modelId="{DEB7EF17-9631-ED42-8F0B-D6179338A1A4}" type="presParOf" srcId="{4A67F328-F35B-9041-B192-1515B3AEB3F7}" destId="{B9880DFB-7D7B-C74B-A85F-AC4D8D508EC1}" srcOrd="0" destOrd="0" presId="urn:microsoft.com/office/officeart/2005/8/layout/radial5"/>
    <dgm:cxn modelId="{0527A924-4A38-0746-871E-094E8181B3C5}" type="presParOf" srcId="{3CF6999A-EE02-3944-AA3A-BCE739496C00}" destId="{F6D4821A-2FC3-6D49-A21D-C19454065F50}" srcOrd="10" destOrd="0" presId="urn:microsoft.com/office/officeart/2005/8/layout/radial5"/>
    <dgm:cxn modelId="{F9100D26-0E7A-8643-9026-08D97F2AAF4E}" type="presParOf" srcId="{3CF6999A-EE02-3944-AA3A-BCE739496C00}" destId="{9DA87C8B-E16A-AE41-B668-A27EE62CF004}" srcOrd="11" destOrd="0" presId="urn:microsoft.com/office/officeart/2005/8/layout/radial5"/>
    <dgm:cxn modelId="{D5FCECC4-2CA8-754D-81A2-59E5E46079DF}" type="presParOf" srcId="{9DA87C8B-E16A-AE41-B668-A27EE62CF004}" destId="{D9AC4885-2996-6646-A3D7-6E49C11122DB}" srcOrd="0" destOrd="0" presId="urn:microsoft.com/office/officeart/2005/8/layout/radial5"/>
    <dgm:cxn modelId="{EAE94A0C-5E72-C543-889B-FD65C4CA7047}" type="presParOf" srcId="{3CF6999A-EE02-3944-AA3A-BCE739496C00}" destId="{B6132DC6-025F-C14E-ADF0-63174B45C5E8}" srcOrd="12"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734861-A76A-9C4D-B730-D5C90A4656C2}">
      <dsp:nvSpPr>
        <dsp:cNvPr id="0" name=""/>
        <dsp:cNvSpPr/>
      </dsp:nvSpPr>
      <dsp:spPr>
        <a:xfrm>
          <a:off x="947162" y="451068"/>
          <a:ext cx="1981262" cy="1981262"/>
        </a:xfrm>
        <a:prstGeom prst="pieWedg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GB" sz="1800" kern="1200"/>
            <a:t>Active teaching</a:t>
          </a:r>
        </a:p>
      </dsp:txBody>
      <dsp:txXfrm>
        <a:off x="1527460" y="1031366"/>
        <a:ext cx="1400964" cy="1400964"/>
      </dsp:txXfrm>
    </dsp:sp>
    <dsp:sp modelId="{9E9627E1-7CC7-E442-B10E-0DF335299BA2}">
      <dsp:nvSpPr>
        <dsp:cNvPr id="0" name=""/>
        <dsp:cNvSpPr/>
      </dsp:nvSpPr>
      <dsp:spPr>
        <a:xfrm rot="5400000">
          <a:off x="3019937" y="451068"/>
          <a:ext cx="1981262" cy="1981262"/>
        </a:xfrm>
        <a:prstGeom prst="pieWedg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GB" sz="1800" b="0" kern="1200"/>
            <a:t>Speech, actions, behaviours, practices </a:t>
          </a:r>
        </a:p>
      </dsp:txBody>
      <dsp:txXfrm rot="-5400000">
        <a:off x="3019937" y="1031366"/>
        <a:ext cx="1400964" cy="1400964"/>
      </dsp:txXfrm>
    </dsp:sp>
    <dsp:sp modelId="{20FD06F1-2467-C54D-B78F-24AEFB46DDBD}">
      <dsp:nvSpPr>
        <dsp:cNvPr id="0" name=""/>
        <dsp:cNvSpPr/>
      </dsp:nvSpPr>
      <dsp:spPr>
        <a:xfrm rot="10800000">
          <a:off x="3019937" y="2523844"/>
          <a:ext cx="1981262" cy="1981262"/>
        </a:xfrm>
        <a:prstGeom prst="pieWedg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GB" sz="1800" kern="1200"/>
            <a:t>Gender-based practices at home</a:t>
          </a:r>
        </a:p>
      </dsp:txBody>
      <dsp:txXfrm rot="10800000">
        <a:off x="3019937" y="2523844"/>
        <a:ext cx="1400964" cy="1400964"/>
      </dsp:txXfrm>
    </dsp:sp>
    <dsp:sp modelId="{18C8308E-BB92-AE4F-B627-FA8474F2FF69}">
      <dsp:nvSpPr>
        <dsp:cNvPr id="0" name=""/>
        <dsp:cNvSpPr/>
      </dsp:nvSpPr>
      <dsp:spPr>
        <a:xfrm rot="16200000">
          <a:off x="947162" y="2523844"/>
          <a:ext cx="1981262" cy="1981262"/>
        </a:xfrm>
        <a:prstGeom prst="pieWedg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GB" sz="1800" kern="1200"/>
            <a:t>Modelling</a:t>
          </a:r>
        </a:p>
      </dsp:txBody>
      <dsp:txXfrm rot="5400000">
        <a:off x="1527460" y="2523844"/>
        <a:ext cx="1400964" cy="1400964"/>
      </dsp:txXfrm>
    </dsp:sp>
    <dsp:sp modelId="{B782A236-789E-2949-BADA-3C1E779804A9}">
      <dsp:nvSpPr>
        <dsp:cNvPr id="0" name=""/>
        <dsp:cNvSpPr/>
      </dsp:nvSpPr>
      <dsp:spPr>
        <a:xfrm>
          <a:off x="2632150" y="2066277"/>
          <a:ext cx="684061" cy="594836"/>
        </a:xfrm>
        <a:prstGeom prst="circularArrow">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68F8B42-277D-D141-AEE4-2A0DAFC2223F}">
      <dsp:nvSpPr>
        <dsp:cNvPr id="0" name=""/>
        <dsp:cNvSpPr/>
      </dsp:nvSpPr>
      <dsp:spPr>
        <a:xfrm rot="10800000">
          <a:off x="2632150" y="2295060"/>
          <a:ext cx="684061" cy="594836"/>
        </a:xfrm>
        <a:prstGeom prst="circularArrow">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18E344-A3E5-4208-A2B8-15A09C3E2B40}">
      <dsp:nvSpPr>
        <dsp:cNvPr id="0" name=""/>
        <dsp:cNvSpPr/>
      </dsp:nvSpPr>
      <dsp:spPr>
        <a:xfrm>
          <a:off x="3182594" y="-150547"/>
          <a:ext cx="2561096" cy="2422207"/>
        </a:xfrm>
        <a:prstGeom prst="ellipse">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nl-NL" sz="2200" kern="1200"/>
            <a:t>Building parenting alliences</a:t>
          </a:r>
        </a:p>
      </dsp:txBody>
      <dsp:txXfrm>
        <a:off x="3557658" y="204177"/>
        <a:ext cx="1810968" cy="1712759"/>
      </dsp:txXfrm>
    </dsp:sp>
    <dsp:sp modelId="{F11301B3-8DD0-4F96-87CE-F9A4C44A4D38}">
      <dsp:nvSpPr>
        <dsp:cNvPr id="0" name=""/>
        <dsp:cNvSpPr/>
      </dsp:nvSpPr>
      <dsp:spPr>
        <a:xfrm rot="3600000">
          <a:off x="4941424" y="2071131"/>
          <a:ext cx="623525" cy="715644"/>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nl-NL" sz="1800" kern="1200"/>
        </a:p>
      </dsp:txBody>
      <dsp:txXfrm>
        <a:off x="4988188" y="2133262"/>
        <a:ext cx="436468" cy="429386"/>
      </dsp:txXfrm>
    </dsp:sp>
    <dsp:sp modelId="{337E98DD-DABD-43B0-A89B-FF23CF5FF38C}">
      <dsp:nvSpPr>
        <dsp:cNvPr id="0" name=""/>
        <dsp:cNvSpPr/>
      </dsp:nvSpPr>
      <dsp:spPr>
        <a:xfrm>
          <a:off x="4773591" y="2605139"/>
          <a:ext cx="2561096" cy="2422207"/>
        </a:xfrm>
        <a:prstGeom prst="ellipse">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nl-NL" sz="2200" kern="1200" err="1"/>
            <a:t>Engaging</a:t>
          </a:r>
          <a:r>
            <a:rPr lang="nl-NL" sz="2200" kern="1200"/>
            <a:t> men </a:t>
          </a:r>
          <a:r>
            <a:rPr lang="nl-NL" sz="2200" kern="1200" err="1"/>
            <a:t>and</a:t>
          </a:r>
          <a:r>
            <a:rPr lang="nl-NL" sz="2200" kern="1200"/>
            <a:t> male </a:t>
          </a:r>
          <a:r>
            <a:rPr lang="nl-NL" sz="2200" kern="1200" err="1"/>
            <a:t>caregivers</a:t>
          </a:r>
          <a:r>
            <a:rPr lang="nl-NL" sz="2200" kern="1200"/>
            <a:t> </a:t>
          </a:r>
        </a:p>
        <a:p>
          <a:pPr marL="0" lvl="0" indent="0" algn="ctr" defTabSz="977900">
            <a:lnSpc>
              <a:spcPct val="90000"/>
            </a:lnSpc>
            <a:spcBef>
              <a:spcPct val="0"/>
            </a:spcBef>
            <a:spcAft>
              <a:spcPct val="35000"/>
            </a:spcAft>
            <a:buNone/>
          </a:pPr>
          <a:r>
            <a:rPr lang="nl-NL" sz="2200" kern="1200"/>
            <a:t>(a </a:t>
          </a:r>
          <a:r>
            <a:rPr lang="nl-NL" sz="2200" kern="1200" err="1"/>
            <a:t>silent</a:t>
          </a:r>
          <a:r>
            <a:rPr lang="nl-NL" sz="2200" kern="1200"/>
            <a:t> </a:t>
          </a:r>
          <a:r>
            <a:rPr lang="nl-NL" sz="2200" kern="1200" err="1"/>
            <a:t>revolution</a:t>
          </a:r>
          <a:r>
            <a:rPr lang="nl-NL" sz="2200" kern="1200"/>
            <a:t>)</a:t>
          </a:r>
        </a:p>
      </dsp:txBody>
      <dsp:txXfrm>
        <a:off x="5148655" y="2959863"/>
        <a:ext cx="1810968" cy="1712759"/>
      </dsp:txXfrm>
    </dsp:sp>
    <dsp:sp modelId="{72B90A01-F7A5-4280-AEFF-C503A6E0C932}">
      <dsp:nvSpPr>
        <dsp:cNvPr id="0" name=""/>
        <dsp:cNvSpPr/>
      </dsp:nvSpPr>
      <dsp:spPr>
        <a:xfrm rot="10800000">
          <a:off x="4194102" y="3458421"/>
          <a:ext cx="556707" cy="715644"/>
        </a:xfrm>
        <a:prstGeom prst="rightArrow">
          <a:avLst>
            <a:gd name="adj1" fmla="val 60000"/>
            <a:gd name="adj2" fmla="val 50000"/>
          </a:avLst>
        </a:prstGeom>
        <a:solidFill>
          <a:schemeClr val="accent5">
            <a:hueOff val="-3379271"/>
            <a:satOff val="-8710"/>
            <a:lumOff val="-588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nl-NL" sz="1800" kern="1200"/>
        </a:p>
      </dsp:txBody>
      <dsp:txXfrm rot="10800000">
        <a:off x="4361114" y="3601550"/>
        <a:ext cx="389695" cy="429386"/>
      </dsp:txXfrm>
    </dsp:sp>
    <dsp:sp modelId="{CC595364-127F-4F99-88E8-24E6C416C97A}">
      <dsp:nvSpPr>
        <dsp:cNvPr id="0" name=""/>
        <dsp:cNvSpPr/>
      </dsp:nvSpPr>
      <dsp:spPr>
        <a:xfrm>
          <a:off x="1591597" y="2605139"/>
          <a:ext cx="2561096" cy="2422207"/>
        </a:xfrm>
        <a:prstGeom prst="ellipse">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nl-NL" sz="2200" kern="1200" err="1"/>
            <a:t>Working</a:t>
          </a:r>
          <a:r>
            <a:rPr lang="nl-NL" sz="2200" kern="1200"/>
            <a:t> </a:t>
          </a:r>
          <a:r>
            <a:rPr lang="nl-NL" sz="2200" kern="1200" err="1"/>
            <a:t>across</a:t>
          </a:r>
          <a:r>
            <a:rPr lang="nl-NL" sz="2200" kern="1200"/>
            <a:t> sectors </a:t>
          </a:r>
          <a:r>
            <a:rPr lang="nl-NL" sz="2200" kern="1200" err="1"/>
            <a:t>and</a:t>
          </a:r>
          <a:r>
            <a:rPr lang="nl-NL" sz="2200" kern="1200"/>
            <a:t> different levels of </a:t>
          </a:r>
          <a:r>
            <a:rPr lang="nl-NL" sz="2200" kern="1200" err="1"/>
            <a:t>the</a:t>
          </a:r>
          <a:r>
            <a:rPr lang="nl-NL" sz="2200" kern="1200"/>
            <a:t> system</a:t>
          </a:r>
        </a:p>
      </dsp:txBody>
      <dsp:txXfrm>
        <a:off x="1966661" y="2959863"/>
        <a:ext cx="1810968" cy="1712759"/>
      </dsp:txXfrm>
    </dsp:sp>
    <dsp:sp modelId="{A735DF7F-5B47-4D6B-8738-36EBB58C9353}">
      <dsp:nvSpPr>
        <dsp:cNvPr id="0" name=""/>
        <dsp:cNvSpPr/>
      </dsp:nvSpPr>
      <dsp:spPr>
        <a:xfrm rot="18000000">
          <a:off x="3340285" y="2090024"/>
          <a:ext cx="643810" cy="715644"/>
        </a:xfrm>
        <a:prstGeom prst="rightArrow">
          <a:avLst>
            <a:gd name="adj1" fmla="val 60000"/>
            <a:gd name="adj2" fmla="val 50000"/>
          </a:avLst>
        </a:prstGeom>
        <a:solidFill>
          <a:schemeClr val="accent5">
            <a:hueOff val="-6758543"/>
            <a:satOff val="-17419"/>
            <a:lumOff val="-1176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nl-NL" sz="1800" kern="1200"/>
        </a:p>
      </dsp:txBody>
      <dsp:txXfrm>
        <a:off x="3388571" y="2316786"/>
        <a:ext cx="450667" cy="42938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76EDA1-1F87-864F-833B-6298A76A2AFE}">
      <dsp:nvSpPr>
        <dsp:cNvPr id="0" name=""/>
        <dsp:cNvSpPr/>
      </dsp:nvSpPr>
      <dsp:spPr>
        <a:xfrm>
          <a:off x="1851764" y="704063"/>
          <a:ext cx="4700241" cy="4700241"/>
        </a:xfrm>
        <a:prstGeom prst="blockArc">
          <a:avLst>
            <a:gd name="adj1" fmla="val 11880000"/>
            <a:gd name="adj2" fmla="val 16200000"/>
            <a:gd name="adj3" fmla="val 4638"/>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BB5D84B-950B-4A40-9239-8126B68D18AD}">
      <dsp:nvSpPr>
        <dsp:cNvPr id="0" name=""/>
        <dsp:cNvSpPr/>
      </dsp:nvSpPr>
      <dsp:spPr>
        <a:xfrm>
          <a:off x="1851764" y="704063"/>
          <a:ext cx="4700241" cy="4700241"/>
        </a:xfrm>
        <a:prstGeom prst="blockArc">
          <a:avLst>
            <a:gd name="adj1" fmla="val 7560000"/>
            <a:gd name="adj2" fmla="val 11880000"/>
            <a:gd name="adj3" fmla="val 4638"/>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1D8B229-BF5F-0E4B-A94E-88D9E8EFA2B2}">
      <dsp:nvSpPr>
        <dsp:cNvPr id="0" name=""/>
        <dsp:cNvSpPr/>
      </dsp:nvSpPr>
      <dsp:spPr>
        <a:xfrm>
          <a:off x="1851764" y="704063"/>
          <a:ext cx="4700241" cy="4700241"/>
        </a:xfrm>
        <a:prstGeom prst="blockArc">
          <a:avLst>
            <a:gd name="adj1" fmla="val 3240000"/>
            <a:gd name="adj2" fmla="val 7560000"/>
            <a:gd name="adj3" fmla="val 4638"/>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FD8AAD4-01D3-8745-ABC2-9649EB09788C}">
      <dsp:nvSpPr>
        <dsp:cNvPr id="0" name=""/>
        <dsp:cNvSpPr/>
      </dsp:nvSpPr>
      <dsp:spPr>
        <a:xfrm>
          <a:off x="1851764" y="704063"/>
          <a:ext cx="4700241" cy="4700241"/>
        </a:xfrm>
        <a:prstGeom prst="blockArc">
          <a:avLst>
            <a:gd name="adj1" fmla="val 20520000"/>
            <a:gd name="adj2" fmla="val 3240000"/>
            <a:gd name="adj3" fmla="val 4638"/>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771E380-2641-E44E-AFBC-C134416A3AE7}">
      <dsp:nvSpPr>
        <dsp:cNvPr id="0" name=""/>
        <dsp:cNvSpPr/>
      </dsp:nvSpPr>
      <dsp:spPr>
        <a:xfrm>
          <a:off x="1851764" y="704063"/>
          <a:ext cx="4700241" cy="4700241"/>
        </a:xfrm>
        <a:prstGeom prst="blockArc">
          <a:avLst>
            <a:gd name="adj1" fmla="val 16200000"/>
            <a:gd name="adj2" fmla="val 20520000"/>
            <a:gd name="adj3" fmla="val 4638"/>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12193D2-52B0-214F-B815-35B77EA58B9E}">
      <dsp:nvSpPr>
        <dsp:cNvPr id="0" name=""/>
        <dsp:cNvSpPr/>
      </dsp:nvSpPr>
      <dsp:spPr>
        <a:xfrm>
          <a:off x="3120638" y="1972937"/>
          <a:ext cx="2162493" cy="216249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marL="0" lvl="0" indent="0" algn="ctr" defTabSz="1111250">
            <a:lnSpc>
              <a:spcPct val="90000"/>
            </a:lnSpc>
            <a:spcBef>
              <a:spcPct val="0"/>
            </a:spcBef>
            <a:spcAft>
              <a:spcPct val="35000"/>
            </a:spcAft>
            <a:buNone/>
          </a:pPr>
          <a:r>
            <a:rPr lang="en-GB" sz="2500" kern="1200"/>
            <a:t>Agreement on…</a:t>
          </a:r>
        </a:p>
      </dsp:txBody>
      <dsp:txXfrm>
        <a:off x="3437328" y="2289627"/>
        <a:ext cx="1529113" cy="1529113"/>
      </dsp:txXfrm>
    </dsp:sp>
    <dsp:sp modelId="{53DF9ED9-D4FB-534E-A5EC-BFE6090522EB}">
      <dsp:nvSpPr>
        <dsp:cNvPr id="0" name=""/>
        <dsp:cNvSpPr/>
      </dsp:nvSpPr>
      <dsp:spPr>
        <a:xfrm>
          <a:off x="3445012" y="1685"/>
          <a:ext cx="1513745" cy="1513745"/>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GB" sz="1800" kern="1200"/>
            <a:t>How to raise a child</a:t>
          </a:r>
        </a:p>
      </dsp:txBody>
      <dsp:txXfrm>
        <a:off x="3666695" y="223368"/>
        <a:ext cx="1070379" cy="1070379"/>
      </dsp:txXfrm>
    </dsp:sp>
    <dsp:sp modelId="{23D06A9B-9B6B-E543-87A3-76325815EC92}">
      <dsp:nvSpPr>
        <dsp:cNvPr id="0" name=""/>
        <dsp:cNvSpPr/>
      </dsp:nvSpPr>
      <dsp:spPr>
        <a:xfrm>
          <a:off x="5628282" y="1587924"/>
          <a:ext cx="1513745" cy="1513745"/>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GB" sz="1800" kern="1200"/>
            <a:t>Values</a:t>
          </a:r>
        </a:p>
      </dsp:txBody>
      <dsp:txXfrm>
        <a:off x="5849965" y="1809607"/>
        <a:ext cx="1070379" cy="1070379"/>
      </dsp:txXfrm>
    </dsp:sp>
    <dsp:sp modelId="{8F3CC557-8DCB-4548-967E-7505DADE9BF4}">
      <dsp:nvSpPr>
        <dsp:cNvPr id="0" name=""/>
        <dsp:cNvSpPr/>
      </dsp:nvSpPr>
      <dsp:spPr>
        <a:xfrm>
          <a:off x="4794347" y="4154512"/>
          <a:ext cx="1513745" cy="1513745"/>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GB" sz="1800" kern="1200"/>
            <a:t>Supporting</a:t>
          </a:r>
          <a:r>
            <a:rPr lang="en-GB" sz="1800" kern="1200" baseline="0"/>
            <a:t> each other</a:t>
          </a:r>
          <a:endParaRPr lang="en-GB" sz="1800" kern="1200"/>
        </a:p>
      </dsp:txBody>
      <dsp:txXfrm>
        <a:off x="5016030" y="4376195"/>
        <a:ext cx="1070379" cy="1070379"/>
      </dsp:txXfrm>
    </dsp:sp>
    <dsp:sp modelId="{2EFC6901-24F9-F24C-9E7A-CDD13FF3925D}">
      <dsp:nvSpPr>
        <dsp:cNvPr id="0" name=""/>
        <dsp:cNvSpPr/>
      </dsp:nvSpPr>
      <dsp:spPr>
        <a:xfrm>
          <a:off x="2095677" y="4154512"/>
          <a:ext cx="1513745" cy="1513745"/>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GB" sz="1800" kern="1200"/>
            <a:t>Division of tasks at home</a:t>
          </a:r>
        </a:p>
      </dsp:txBody>
      <dsp:txXfrm>
        <a:off x="2317360" y="4376195"/>
        <a:ext cx="1070379" cy="1070379"/>
      </dsp:txXfrm>
    </dsp:sp>
    <dsp:sp modelId="{C0367528-1B9B-2B4F-A3B7-E8EC5B33161C}">
      <dsp:nvSpPr>
        <dsp:cNvPr id="0" name=""/>
        <dsp:cNvSpPr/>
      </dsp:nvSpPr>
      <dsp:spPr>
        <a:xfrm>
          <a:off x="1261742" y="1587924"/>
          <a:ext cx="1513745" cy="1513745"/>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GB" sz="1800" kern="1200"/>
            <a:t>Parenting style</a:t>
          </a:r>
        </a:p>
      </dsp:txBody>
      <dsp:txXfrm>
        <a:off x="1483425" y="1809607"/>
        <a:ext cx="1070379" cy="107037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DC9ABC-1705-DD49-9774-B5A48C347AB8}">
      <dsp:nvSpPr>
        <dsp:cNvPr id="0" name=""/>
        <dsp:cNvSpPr/>
      </dsp:nvSpPr>
      <dsp:spPr>
        <a:xfrm>
          <a:off x="217289" y="2076"/>
          <a:ext cx="5661421" cy="647586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GB" sz="2400" kern="1200"/>
            <a:t>Although men do not go through pregnancy and hormonal changes they are biologically wired to care for infants. In the first days and weeks of fatherhood: </a:t>
          </a:r>
          <a:endParaRPr lang="en-US" sz="2400" kern="1200"/>
        </a:p>
        <a:p>
          <a:pPr marL="228600" lvl="1" indent="-228600" algn="l" defTabSz="889000">
            <a:lnSpc>
              <a:spcPct val="90000"/>
            </a:lnSpc>
            <a:spcBef>
              <a:spcPct val="0"/>
            </a:spcBef>
            <a:spcAft>
              <a:spcPct val="15000"/>
            </a:spcAft>
            <a:buChar char="•"/>
          </a:pPr>
          <a:r>
            <a:rPr lang="en-GB" sz="2000" kern="1200"/>
            <a:t>Dopamine and oxytocin are on the rise – capacity for building attachment with the child grows</a:t>
          </a:r>
          <a:endParaRPr lang="en-US" sz="2000" kern="1200"/>
        </a:p>
        <a:p>
          <a:pPr marL="228600" lvl="1" indent="-228600" algn="l" defTabSz="889000">
            <a:lnSpc>
              <a:spcPct val="90000"/>
            </a:lnSpc>
            <a:spcBef>
              <a:spcPct val="0"/>
            </a:spcBef>
            <a:spcAft>
              <a:spcPct val="15000"/>
            </a:spcAft>
            <a:buChar char="•"/>
          </a:pPr>
          <a:r>
            <a:rPr lang="en-GB" sz="2000" kern="1200"/>
            <a:t>Motivation boosts – readiness for engagement grows and capacity for processing emotions is improving</a:t>
          </a:r>
          <a:endParaRPr lang="en-US" sz="2000" kern="1200"/>
        </a:p>
        <a:p>
          <a:pPr marL="228600" lvl="1" indent="-228600" algn="l" defTabSz="889000">
            <a:lnSpc>
              <a:spcPct val="90000"/>
            </a:lnSpc>
            <a:spcBef>
              <a:spcPct val="0"/>
            </a:spcBef>
            <a:spcAft>
              <a:spcPct val="15000"/>
            </a:spcAft>
            <a:buChar char="•"/>
          </a:pPr>
          <a:r>
            <a:rPr lang="en-GB" sz="2000" kern="1200"/>
            <a:t>Sensitivity for facial and emotional expression improves – fathers’ responsiveness grows and sensitive to the signals of the child</a:t>
          </a:r>
          <a:endParaRPr lang="en-US" sz="2000" kern="1200"/>
        </a:p>
        <a:p>
          <a:pPr marL="228600" lvl="1" indent="-228600" algn="l" defTabSz="889000">
            <a:lnSpc>
              <a:spcPct val="90000"/>
            </a:lnSpc>
            <a:spcBef>
              <a:spcPct val="0"/>
            </a:spcBef>
            <a:spcAft>
              <a:spcPct val="15000"/>
            </a:spcAft>
            <a:buChar char="•"/>
          </a:pPr>
          <a:r>
            <a:rPr lang="en-GB" sz="2000" kern="1200"/>
            <a:t>Capacity for decision making is on the rise</a:t>
          </a:r>
          <a:endParaRPr lang="en-US" sz="2000" kern="1200"/>
        </a:p>
        <a:p>
          <a:pPr marL="228600" lvl="1" indent="-228600" algn="l" defTabSz="889000">
            <a:lnSpc>
              <a:spcPct val="90000"/>
            </a:lnSpc>
            <a:spcBef>
              <a:spcPct val="0"/>
            </a:spcBef>
            <a:spcAft>
              <a:spcPct val="15000"/>
            </a:spcAft>
            <a:buChar char="•"/>
          </a:pPr>
          <a:r>
            <a:rPr lang="en-GB" sz="2000" kern="1200"/>
            <a:t>They are anxious, stressed, and motivated to protect the child</a:t>
          </a:r>
          <a:endParaRPr lang="en-US" sz="2000" kern="1200"/>
        </a:p>
        <a:p>
          <a:pPr marL="228600" lvl="1" indent="-228600" algn="l" defTabSz="889000">
            <a:lnSpc>
              <a:spcPct val="90000"/>
            </a:lnSpc>
            <a:spcBef>
              <a:spcPct val="0"/>
            </a:spcBef>
            <a:spcAft>
              <a:spcPct val="15000"/>
            </a:spcAft>
            <a:buChar char="•"/>
          </a:pPr>
          <a:r>
            <a:rPr lang="en-GB" sz="2000" kern="1200"/>
            <a:t>In some cases paternal perinatal mental illness (postpartum depression) may occur with symptoms different to those of women. Men do not talk about because they are ashamed, it is often taboo, and considered ‘unmanly’.  </a:t>
          </a:r>
          <a:endParaRPr lang="en-US" sz="2000" kern="1200"/>
        </a:p>
      </dsp:txBody>
      <dsp:txXfrm>
        <a:off x="217289" y="2076"/>
        <a:ext cx="5661421" cy="647586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05D920-6BDA-3745-9A72-46280C9444E8}">
      <dsp:nvSpPr>
        <dsp:cNvPr id="0" name=""/>
        <dsp:cNvSpPr/>
      </dsp:nvSpPr>
      <dsp:spPr>
        <a:xfrm>
          <a:off x="2619607" y="1688913"/>
          <a:ext cx="1712204" cy="1693222"/>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r>
            <a:rPr lang="en-GB" sz="2700" kern="1200"/>
            <a:t>Diverse families</a:t>
          </a:r>
        </a:p>
      </dsp:txBody>
      <dsp:txXfrm>
        <a:off x="2870353" y="1936880"/>
        <a:ext cx="1210712" cy="1197288"/>
      </dsp:txXfrm>
    </dsp:sp>
    <dsp:sp modelId="{36B0BDD7-4694-1B42-9C9F-5E0EDF779ADA}">
      <dsp:nvSpPr>
        <dsp:cNvPr id="0" name=""/>
        <dsp:cNvSpPr/>
      </dsp:nvSpPr>
      <dsp:spPr>
        <a:xfrm rot="16200000">
          <a:off x="3382356" y="1291289"/>
          <a:ext cx="186707" cy="453539"/>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GB" sz="1500" kern="1200"/>
        </a:p>
      </dsp:txBody>
      <dsp:txXfrm>
        <a:off x="3410362" y="1410003"/>
        <a:ext cx="130695" cy="272123"/>
      </dsp:txXfrm>
    </dsp:sp>
    <dsp:sp modelId="{2BE802D0-BEE3-314A-A6C2-978372A60517}">
      <dsp:nvSpPr>
        <dsp:cNvPr id="0" name=""/>
        <dsp:cNvSpPr/>
      </dsp:nvSpPr>
      <dsp:spPr>
        <a:xfrm>
          <a:off x="2808740" y="2696"/>
          <a:ext cx="1333939" cy="1333939"/>
        </a:xfrm>
        <a:prstGeom prst="ellipse">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GB" sz="1500" kern="1200"/>
            <a:t>Class</a:t>
          </a:r>
        </a:p>
      </dsp:txBody>
      <dsp:txXfrm>
        <a:off x="3004091" y="198047"/>
        <a:ext cx="943237" cy="943237"/>
      </dsp:txXfrm>
    </dsp:sp>
    <dsp:sp modelId="{9B00ADFB-9019-C942-93A1-8F7AB642E3FD}">
      <dsp:nvSpPr>
        <dsp:cNvPr id="0" name=""/>
        <dsp:cNvSpPr/>
      </dsp:nvSpPr>
      <dsp:spPr>
        <a:xfrm rot="19800000">
          <a:off x="4268547" y="1798196"/>
          <a:ext cx="182950" cy="453539"/>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GB" sz="1500" kern="1200"/>
        </a:p>
      </dsp:txBody>
      <dsp:txXfrm>
        <a:off x="4272224" y="1902625"/>
        <a:ext cx="128065" cy="272123"/>
      </dsp:txXfrm>
    </dsp:sp>
    <dsp:sp modelId="{68A35B0C-CEE9-8D48-8B25-796C381B4588}">
      <dsp:nvSpPr>
        <dsp:cNvPr id="0" name=""/>
        <dsp:cNvSpPr/>
      </dsp:nvSpPr>
      <dsp:spPr>
        <a:xfrm>
          <a:off x="4424621" y="935625"/>
          <a:ext cx="1333939" cy="1333939"/>
        </a:xfrm>
        <a:prstGeom prst="ellipse">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GB" sz="1500" kern="1200"/>
            <a:t>Culture</a:t>
          </a:r>
        </a:p>
      </dsp:txBody>
      <dsp:txXfrm>
        <a:off x="4619972" y="1130976"/>
        <a:ext cx="943237" cy="943237"/>
      </dsp:txXfrm>
    </dsp:sp>
    <dsp:sp modelId="{1717D400-9672-404B-A05A-73F6C35B213C}">
      <dsp:nvSpPr>
        <dsp:cNvPr id="0" name=""/>
        <dsp:cNvSpPr/>
      </dsp:nvSpPr>
      <dsp:spPr>
        <a:xfrm rot="1800000">
          <a:off x="4268547" y="2819313"/>
          <a:ext cx="182950" cy="453539"/>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GB" sz="1500" kern="1200"/>
        </a:p>
      </dsp:txBody>
      <dsp:txXfrm>
        <a:off x="4272224" y="2896300"/>
        <a:ext cx="128065" cy="272123"/>
      </dsp:txXfrm>
    </dsp:sp>
    <dsp:sp modelId="{750B953A-F9E0-AB4E-B13F-C2FB9415F349}">
      <dsp:nvSpPr>
        <dsp:cNvPr id="0" name=""/>
        <dsp:cNvSpPr/>
      </dsp:nvSpPr>
      <dsp:spPr>
        <a:xfrm>
          <a:off x="4424621" y="2801484"/>
          <a:ext cx="1333939" cy="1333939"/>
        </a:xfrm>
        <a:prstGeom prst="ellipse">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GB" sz="1500" kern="1200"/>
            <a:t>Life-cycle</a:t>
          </a:r>
        </a:p>
      </dsp:txBody>
      <dsp:txXfrm>
        <a:off x="4619972" y="2996835"/>
        <a:ext cx="943237" cy="943237"/>
      </dsp:txXfrm>
    </dsp:sp>
    <dsp:sp modelId="{341477F1-3754-1F42-9150-12ED3A3E8BB0}">
      <dsp:nvSpPr>
        <dsp:cNvPr id="0" name=""/>
        <dsp:cNvSpPr/>
      </dsp:nvSpPr>
      <dsp:spPr>
        <a:xfrm rot="5400000">
          <a:off x="3382356" y="3326221"/>
          <a:ext cx="186707" cy="453539"/>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GB" sz="1500" kern="1200"/>
        </a:p>
      </dsp:txBody>
      <dsp:txXfrm>
        <a:off x="3410362" y="3388923"/>
        <a:ext cx="130695" cy="272123"/>
      </dsp:txXfrm>
    </dsp:sp>
    <dsp:sp modelId="{474BFAF6-68B7-A345-A69B-7426E5F51BC3}">
      <dsp:nvSpPr>
        <dsp:cNvPr id="0" name=""/>
        <dsp:cNvSpPr/>
      </dsp:nvSpPr>
      <dsp:spPr>
        <a:xfrm>
          <a:off x="2808740" y="3734414"/>
          <a:ext cx="1333939" cy="1333939"/>
        </a:xfrm>
        <a:prstGeom prst="ellipse">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GB" sz="1500" kern="1200"/>
            <a:t>Ethnicity</a:t>
          </a:r>
        </a:p>
      </dsp:txBody>
      <dsp:txXfrm>
        <a:off x="3004091" y="3929765"/>
        <a:ext cx="943237" cy="943237"/>
      </dsp:txXfrm>
    </dsp:sp>
    <dsp:sp modelId="{4A67F328-F35B-9041-B192-1515B3AEB3F7}">
      <dsp:nvSpPr>
        <dsp:cNvPr id="0" name=""/>
        <dsp:cNvSpPr/>
      </dsp:nvSpPr>
      <dsp:spPr>
        <a:xfrm rot="9000000">
          <a:off x="2499921" y="2819313"/>
          <a:ext cx="182950" cy="453539"/>
        </a:xfrm>
        <a:prstGeom prst="rightArrow">
          <a:avLst>
            <a:gd name="adj1" fmla="val 60000"/>
            <a:gd name="adj2" fmla="val 50000"/>
          </a:avLst>
        </a:prstGeom>
        <a:solidFill>
          <a:schemeClr val="accent6">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GB" sz="1500" kern="1200"/>
        </a:p>
      </dsp:txBody>
      <dsp:txXfrm rot="10800000">
        <a:off x="2551129" y="2896300"/>
        <a:ext cx="128065" cy="272123"/>
      </dsp:txXfrm>
    </dsp:sp>
    <dsp:sp modelId="{F6D4821A-2FC3-6D49-A21D-C19454065F50}">
      <dsp:nvSpPr>
        <dsp:cNvPr id="0" name=""/>
        <dsp:cNvSpPr/>
      </dsp:nvSpPr>
      <dsp:spPr>
        <a:xfrm>
          <a:off x="1192858" y="2801484"/>
          <a:ext cx="1333939" cy="1333939"/>
        </a:xfrm>
        <a:prstGeom prst="ellipse">
          <a:avLst/>
        </a:prstGeom>
        <a:solidFill>
          <a:schemeClr val="accent6">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GB" sz="1500" kern="1200"/>
            <a:t>Age</a:t>
          </a:r>
        </a:p>
      </dsp:txBody>
      <dsp:txXfrm>
        <a:off x="1388209" y="2996835"/>
        <a:ext cx="943237" cy="943237"/>
      </dsp:txXfrm>
    </dsp:sp>
    <dsp:sp modelId="{9DA87C8B-E16A-AE41-B668-A27EE62CF004}">
      <dsp:nvSpPr>
        <dsp:cNvPr id="0" name=""/>
        <dsp:cNvSpPr/>
      </dsp:nvSpPr>
      <dsp:spPr>
        <a:xfrm rot="12600000">
          <a:off x="2499921" y="1798196"/>
          <a:ext cx="182950" cy="453539"/>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GB" sz="1500" kern="1200"/>
        </a:p>
      </dsp:txBody>
      <dsp:txXfrm rot="10800000">
        <a:off x="2551129" y="1902625"/>
        <a:ext cx="128065" cy="272123"/>
      </dsp:txXfrm>
    </dsp:sp>
    <dsp:sp modelId="{B6132DC6-025F-C14E-ADF0-63174B45C5E8}">
      <dsp:nvSpPr>
        <dsp:cNvPr id="0" name=""/>
        <dsp:cNvSpPr/>
      </dsp:nvSpPr>
      <dsp:spPr>
        <a:xfrm>
          <a:off x="1192858" y="935625"/>
          <a:ext cx="1333939" cy="1333939"/>
        </a:xfrm>
        <a:prstGeom prst="ellipse">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GB" sz="1500" kern="1200"/>
            <a:t>Sexual orientation</a:t>
          </a:r>
        </a:p>
      </dsp:txBody>
      <dsp:txXfrm>
        <a:off x="1388209" y="1130976"/>
        <a:ext cx="943237" cy="943237"/>
      </dsp:txXfrm>
    </dsp:sp>
  </dsp:spTree>
</dsp:drawing>
</file>

<file path=ppt/diagrams/layout1.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A73B17D-1797-438E-9A21-2F22BA445439}" type="datetimeFigureOut">
              <a:rPr lang="en-US" smtClean="0"/>
              <a:t>2/7/2023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DE7B3B-AF46-4A17-B335-0C0AC3682036}" type="slidenum">
              <a:rPr lang="en-US" smtClean="0"/>
              <a:t>‹#›</a:t>
            </a:fld>
            <a:endParaRPr lang="en-US"/>
          </a:p>
        </p:txBody>
      </p:sp>
    </p:spTree>
    <p:extLst>
      <p:ext uri="{BB962C8B-B14F-4D97-AF65-F5344CB8AC3E}">
        <p14:creationId xmlns:p14="http://schemas.microsoft.com/office/powerpoint/2010/main" val="17455276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06000"/>
              </a:lnSpc>
              <a:spcBef>
                <a:spcPts val="0"/>
              </a:spcBef>
              <a:buNone/>
            </a:pPr>
            <a:r>
              <a:rPr lang="en-GB" sz="1200" b="1">
                <a:solidFill>
                  <a:schemeClr val="bg1"/>
                </a:solidFill>
                <a:latin typeface="Calibri" panose="020F0502020204030204" pitchFamily="34" charset="0"/>
                <a:ea typeface="Calibri" panose="020F0502020204030204" pitchFamily="34" charset="0"/>
              </a:rPr>
              <a:t>Interagency Gender Working Group. 2017. The Gender Integration Continuum. Washington, DC: Population Reference Bureau. </a:t>
            </a:r>
          </a:p>
          <a:p>
            <a:pPr marL="0" indent="0">
              <a:lnSpc>
                <a:spcPct val="106000"/>
              </a:lnSpc>
              <a:spcBef>
                <a:spcPts val="0"/>
              </a:spcBef>
              <a:buNone/>
            </a:pPr>
            <a:r>
              <a:rPr kumimoji="0" lang="en-GB" sz="1200" b="1" i="0" u="none" strike="noStrike" kern="1200" cap="none" spc="0" normalizeH="0" baseline="0" noProof="0">
                <a:ln>
                  <a:noFill/>
                </a:ln>
                <a:solidFill>
                  <a:schemeClr val="bg1"/>
                </a:solidFill>
                <a:effectLst/>
                <a:uLnTx/>
                <a:uFillTx/>
                <a:latin typeface="Calibri" panose="020F0502020204030204" pitchFamily="34" charset="0"/>
                <a:ea typeface="Calibri" panose="020F0502020204030204" pitchFamily="34" charset="0"/>
                <a:cs typeface="+mn-cs"/>
              </a:rPr>
              <a:t> </a:t>
            </a:r>
          </a:p>
          <a:p>
            <a:endParaRPr lang="en-US"/>
          </a:p>
        </p:txBody>
      </p:sp>
      <p:sp>
        <p:nvSpPr>
          <p:cNvPr id="4" name="Slide Number Placeholder 3"/>
          <p:cNvSpPr>
            <a:spLocks noGrp="1"/>
          </p:cNvSpPr>
          <p:nvPr>
            <p:ph type="sldNum" sz="quarter" idx="5"/>
          </p:nvPr>
        </p:nvSpPr>
        <p:spPr/>
        <p:txBody>
          <a:bodyPr/>
          <a:lstStyle/>
          <a:p>
            <a:fld id="{97DE7B3B-AF46-4A17-B335-0C0AC3682036}" type="slidenum">
              <a:rPr lang="en-US" smtClean="0"/>
              <a:t>55</a:t>
            </a:fld>
            <a:endParaRPr lang="en-US"/>
          </a:p>
        </p:txBody>
      </p:sp>
    </p:spTree>
    <p:extLst>
      <p:ext uri="{BB962C8B-B14F-4D97-AF65-F5344CB8AC3E}">
        <p14:creationId xmlns:p14="http://schemas.microsoft.com/office/powerpoint/2010/main" val="5569781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7DE7B3B-AF46-4A17-B335-0C0AC3682036}" type="slidenum">
              <a:rPr lang="en-US" smtClean="0"/>
              <a:t>61</a:t>
            </a:fld>
            <a:endParaRPr lang="en-US"/>
          </a:p>
        </p:txBody>
      </p:sp>
    </p:spTree>
    <p:extLst>
      <p:ext uri="{BB962C8B-B14F-4D97-AF65-F5344CB8AC3E}">
        <p14:creationId xmlns:p14="http://schemas.microsoft.com/office/powerpoint/2010/main" val="24486738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7DE7B3B-AF46-4A17-B335-0C0AC3682036}" type="slidenum">
              <a:rPr lang="en-US" smtClean="0"/>
              <a:t>62</a:t>
            </a:fld>
            <a:endParaRPr lang="en-US"/>
          </a:p>
        </p:txBody>
      </p:sp>
    </p:spTree>
    <p:extLst>
      <p:ext uri="{BB962C8B-B14F-4D97-AF65-F5344CB8AC3E}">
        <p14:creationId xmlns:p14="http://schemas.microsoft.com/office/powerpoint/2010/main" val="13766968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7DE7B3B-AF46-4A17-B335-0C0AC3682036}" type="slidenum">
              <a:rPr lang="en-US" smtClean="0"/>
              <a:t>86</a:t>
            </a:fld>
            <a:endParaRPr lang="en-US"/>
          </a:p>
        </p:txBody>
      </p:sp>
    </p:spTree>
    <p:extLst>
      <p:ext uri="{BB962C8B-B14F-4D97-AF65-F5344CB8AC3E}">
        <p14:creationId xmlns:p14="http://schemas.microsoft.com/office/powerpoint/2010/main" val="7358005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7DE7B3B-AF46-4A17-B335-0C0AC3682036}" type="slidenum">
              <a:rPr lang="en-US" smtClean="0"/>
              <a:t>87</a:t>
            </a:fld>
            <a:endParaRPr lang="en-US"/>
          </a:p>
        </p:txBody>
      </p:sp>
    </p:spTree>
    <p:extLst>
      <p:ext uri="{BB962C8B-B14F-4D97-AF65-F5344CB8AC3E}">
        <p14:creationId xmlns:p14="http://schemas.microsoft.com/office/powerpoint/2010/main" val="30846198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BF1FD6-F614-CA5D-81FA-135D7A6E699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F06E5D-5313-BF15-7CED-4177BB8209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6F08D95-44CE-0376-5673-D20DDB897ECB}"/>
              </a:ext>
            </a:extLst>
          </p:cNvPr>
          <p:cNvSpPr>
            <a:spLocks noGrp="1"/>
          </p:cNvSpPr>
          <p:nvPr>
            <p:ph type="dt" sz="half" idx="10"/>
          </p:nvPr>
        </p:nvSpPr>
        <p:spPr/>
        <p:txBody>
          <a:bodyPr/>
          <a:lstStyle/>
          <a:p>
            <a:fld id="{17E616DD-A064-4724-A0F1-E7F4BEDBD2E2}" type="datetimeFigureOut">
              <a:rPr lang="en-US" smtClean="0"/>
              <a:t>2/7/2023</a:t>
            </a:fld>
            <a:endParaRPr lang="en-US"/>
          </a:p>
        </p:txBody>
      </p:sp>
      <p:sp>
        <p:nvSpPr>
          <p:cNvPr id="5" name="Footer Placeholder 4">
            <a:extLst>
              <a:ext uri="{FF2B5EF4-FFF2-40B4-BE49-F238E27FC236}">
                <a16:creationId xmlns:a16="http://schemas.microsoft.com/office/drawing/2014/main" id="{42BEAA07-6351-3794-3815-2C3E3D9609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FCBAC3-5018-A33D-CFB7-A301F8A1A74A}"/>
              </a:ext>
            </a:extLst>
          </p:cNvPr>
          <p:cNvSpPr>
            <a:spLocks noGrp="1"/>
          </p:cNvSpPr>
          <p:nvPr>
            <p:ph type="sldNum" sz="quarter" idx="12"/>
          </p:nvPr>
        </p:nvSpPr>
        <p:spPr/>
        <p:txBody>
          <a:bodyPr/>
          <a:lstStyle/>
          <a:p>
            <a:fld id="{93B6421A-7F90-4BAF-8920-D220121F48A4}" type="slidenum">
              <a:rPr lang="en-US" smtClean="0"/>
              <a:t>‹#›</a:t>
            </a:fld>
            <a:endParaRPr lang="en-US"/>
          </a:p>
        </p:txBody>
      </p:sp>
    </p:spTree>
    <p:extLst>
      <p:ext uri="{BB962C8B-B14F-4D97-AF65-F5344CB8AC3E}">
        <p14:creationId xmlns:p14="http://schemas.microsoft.com/office/powerpoint/2010/main" val="32064553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B21C96-B82B-5C66-F187-5E8D6F7932D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CA98F88-3C03-5ED0-0502-1FE53C62DAF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C3C92E0-47F3-D0BA-3ECC-135DADEE96E6}"/>
              </a:ext>
            </a:extLst>
          </p:cNvPr>
          <p:cNvSpPr>
            <a:spLocks noGrp="1"/>
          </p:cNvSpPr>
          <p:nvPr>
            <p:ph type="dt" sz="half" idx="10"/>
          </p:nvPr>
        </p:nvSpPr>
        <p:spPr/>
        <p:txBody>
          <a:bodyPr/>
          <a:lstStyle/>
          <a:p>
            <a:fld id="{17E616DD-A064-4724-A0F1-E7F4BEDBD2E2}" type="datetimeFigureOut">
              <a:rPr lang="en-US" smtClean="0"/>
              <a:t>2/7/2023</a:t>
            </a:fld>
            <a:endParaRPr lang="en-US"/>
          </a:p>
        </p:txBody>
      </p:sp>
      <p:sp>
        <p:nvSpPr>
          <p:cNvPr id="5" name="Footer Placeholder 4">
            <a:extLst>
              <a:ext uri="{FF2B5EF4-FFF2-40B4-BE49-F238E27FC236}">
                <a16:creationId xmlns:a16="http://schemas.microsoft.com/office/drawing/2014/main" id="{00E66BCE-3198-CBB4-39AF-172C0249DFC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DE2D48F-560C-4131-3661-DC1611F06855}"/>
              </a:ext>
            </a:extLst>
          </p:cNvPr>
          <p:cNvSpPr>
            <a:spLocks noGrp="1"/>
          </p:cNvSpPr>
          <p:nvPr>
            <p:ph type="sldNum" sz="quarter" idx="12"/>
          </p:nvPr>
        </p:nvSpPr>
        <p:spPr/>
        <p:txBody>
          <a:bodyPr/>
          <a:lstStyle/>
          <a:p>
            <a:fld id="{93B6421A-7F90-4BAF-8920-D220121F48A4}" type="slidenum">
              <a:rPr lang="en-US" smtClean="0"/>
              <a:t>‹#›</a:t>
            </a:fld>
            <a:endParaRPr lang="en-US"/>
          </a:p>
        </p:txBody>
      </p:sp>
    </p:spTree>
    <p:extLst>
      <p:ext uri="{BB962C8B-B14F-4D97-AF65-F5344CB8AC3E}">
        <p14:creationId xmlns:p14="http://schemas.microsoft.com/office/powerpoint/2010/main" val="382213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1A3C8BD-F06B-5101-F0B1-E3277CBA3B7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99B6BE2-36A5-6BDB-6B65-D35EECEF143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47A133D-C2B1-E497-DCF4-7B7DB268729E}"/>
              </a:ext>
            </a:extLst>
          </p:cNvPr>
          <p:cNvSpPr>
            <a:spLocks noGrp="1"/>
          </p:cNvSpPr>
          <p:nvPr>
            <p:ph type="dt" sz="half" idx="10"/>
          </p:nvPr>
        </p:nvSpPr>
        <p:spPr/>
        <p:txBody>
          <a:bodyPr/>
          <a:lstStyle/>
          <a:p>
            <a:fld id="{17E616DD-A064-4724-A0F1-E7F4BEDBD2E2}" type="datetimeFigureOut">
              <a:rPr lang="en-US" smtClean="0"/>
              <a:t>2/7/2023</a:t>
            </a:fld>
            <a:endParaRPr lang="en-US"/>
          </a:p>
        </p:txBody>
      </p:sp>
      <p:sp>
        <p:nvSpPr>
          <p:cNvPr id="5" name="Footer Placeholder 4">
            <a:extLst>
              <a:ext uri="{FF2B5EF4-FFF2-40B4-BE49-F238E27FC236}">
                <a16:creationId xmlns:a16="http://schemas.microsoft.com/office/drawing/2014/main" id="{344755C3-9A08-0B6C-4E61-95E05358B3C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9C1423-8ABF-F33A-AC5F-D8C85A507EFA}"/>
              </a:ext>
            </a:extLst>
          </p:cNvPr>
          <p:cNvSpPr>
            <a:spLocks noGrp="1"/>
          </p:cNvSpPr>
          <p:nvPr>
            <p:ph type="sldNum" sz="quarter" idx="12"/>
          </p:nvPr>
        </p:nvSpPr>
        <p:spPr/>
        <p:txBody>
          <a:bodyPr/>
          <a:lstStyle/>
          <a:p>
            <a:fld id="{93B6421A-7F90-4BAF-8920-D220121F48A4}" type="slidenum">
              <a:rPr lang="en-US" smtClean="0"/>
              <a:t>‹#›</a:t>
            </a:fld>
            <a:endParaRPr lang="en-US"/>
          </a:p>
        </p:txBody>
      </p:sp>
    </p:spTree>
    <p:extLst>
      <p:ext uri="{BB962C8B-B14F-4D97-AF65-F5344CB8AC3E}">
        <p14:creationId xmlns:p14="http://schemas.microsoft.com/office/powerpoint/2010/main" val="42754847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CFB65C-9DF0-E07D-D474-BEDFE89EECA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9925A3-B6A8-9F07-28D7-3601647D333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5AEF71C-D999-A49A-0EC3-6EB0AB72AA73}"/>
              </a:ext>
            </a:extLst>
          </p:cNvPr>
          <p:cNvSpPr>
            <a:spLocks noGrp="1"/>
          </p:cNvSpPr>
          <p:nvPr>
            <p:ph type="dt" sz="half" idx="10"/>
          </p:nvPr>
        </p:nvSpPr>
        <p:spPr/>
        <p:txBody>
          <a:bodyPr/>
          <a:lstStyle/>
          <a:p>
            <a:fld id="{17E616DD-A064-4724-A0F1-E7F4BEDBD2E2}" type="datetimeFigureOut">
              <a:rPr lang="en-US" smtClean="0"/>
              <a:t>2/7/2023</a:t>
            </a:fld>
            <a:endParaRPr lang="en-US"/>
          </a:p>
        </p:txBody>
      </p:sp>
      <p:sp>
        <p:nvSpPr>
          <p:cNvPr id="5" name="Footer Placeholder 4">
            <a:extLst>
              <a:ext uri="{FF2B5EF4-FFF2-40B4-BE49-F238E27FC236}">
                <a16:creationId xmlns:a16="http://schemas.microsoft.com/office/drawing/2014/main" id="{EBD32255-3A6C-E56A-FC12-67B6338BBC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83BC65-5E27-E4FA-4081-A01AE5CFD879}"/>
              </a:ext>
            </a:extLst>
          </p:cNvPr>
          <p:cNvSpPr>
            <a:spLocks noGrp="1"/>
          </p:cNvSpPr>
          <p:nvPr>
            <p:ph type="sldNum" sz="quarter" idx="12"/>
          </p:nvPr>
        </p:nvSpPr>
        <p:spPr/>
        <p:txBody>
          <a:bodyPr/>
          <a:lstStyle/>
          <a:p>
            <a:fld id="{93B6421A-7F90-4BAF-8920-D220121F48A4}" type="slidenum">
              <a:rPr lang="en-US" smtClean="0"/>
              <a:t>‹#›</a:t>
            </a:fld>
            <a:endParaRPr lang="en-US"/>
          </a:p>
        </p:txBody>
      </p:sp>
    </p:spTree>
    <p:extLst>
      <p:ext uri="{BB962C8B-B14F-4D97-AF65-F5344CB8AC3E}">
        <p14:creationId xmlns:p14="http://schemas.microsoft.com/office/powerpoint/2010/main" val="35847438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9B8904-875B-1974-E7F4-01438024457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5C87049-5802-42A4-6F3C-CFB9E011BF9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164418D-A9B6-CEBD-0D40-D02F39658D2F}"/>
              </a:ext>
            </a:extLst>
          </p:cNvPr>
          <p:cNvSpPr>
            <a:spLocks noGrp="1"/>
          </p:cNvSpPr>
          <p:nvPr>
            <p:ph type="dt" sz="half" idx="10"/>
          </p:nvPr>
        </p:nvSpPr>
        <p:spPr/>
        <p:txBody>
          <a:bodyPr/>
          <a:lstStyle/>
          <a:p>
            <a:fld id="{17E616DD-A064-4724-A0F1-E7F4BEDBD2E2}" type="datetimeFigureOut">
              <a:rPr lang="en-US" smtClean="0"/>
              <a:t>2/7/2023</a:t>
            </a:fld>
            <a:endParaRPr lang="en-US"/>
          </a:p>
        </p:txBody>
      </p:sp>
      <p:sp>
        <p:nvSpPr>
          <p:cNvPr id="5" name="Footer Placeholder 4">
            <a:extLst>
              <a:ext uri="{FF2B5EF4-FFF2-40B4-BE49-F238E27FC236}">
                <a16:creationId xmlns:a16="http://schemas.microsoft.com/office/drawing/2014/main" id="{190B8552-C74D-56B5-3738-09491A45F9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8F278C1-2D62-C619-2F50-84C037D1D983}"/>
              </a:ext>
            </a:extLst>
          </p:cNvPr>
          <p:cNvSpPr>
            <a:spLocks noGrp="1"/>
          </p:cNvSpPr>
          <p:nvPr>
            <p:ph type="sldNum" sz="quarter" idx="12"/>
          </p:nvPr>
        </p:nvSpPr>
        <p:spPr/>
        <p:txBody>
          <a:bodyPr/>
          <a:lstStyle/>
          <a:p>
            <a:fld id="{93B6421A-7F90-4BAF-8920-D220121F48A4}" type="slidenum">
              <a:rPr lang="en-US" smtClean="0"/>
              <a:t>‹#›</a:t>
            </a:fld>
            <a:endParaRPr lang="en-US"/>
          </a:p>
        </p:txBody>
      </p:sp>
    </p:spTree>
    <p:extLst>
      <p:ext uri="{BB962C8B-B14F-4D97-AF65-F5344CB8AC3E}">
        <p14:creationId xmlns:p14="http://schemas.microsoft.com/office/powerpoint/2010/main" val="33259012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1A521C-D5E6-2F0D-7C9B-D0E1F9A2A43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7D3090D-0345-1326-470E-E2629A28B62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F8F69C4-13F2-BCAC-B692-96AEDBD27C0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E5F5CEC-A447-DF16-B649-B47158E59A59}"/>
              </a:ext>
            </a:extLst>
          </p:cNvPr>
          <p:cNvSpPr>
            <a:spLocks noGrp="1"/>
          </p:cNvSpPr>
          <p:nvPr>
            <p:ph type="dt" sz="half" idx="10"/>
          </p:nvPr>
        </p:nvSpPr>
        <p:spPr/>
        <p:txBody>
          <a:bodyPr/>
          <a:lstStyle/>
          <a:p>
            <a:fld id="{17E616DD-A064-4724-A0F1-E7F4BEDBD2E2}" type="datetimeFigureOut">
              <a:rPr lang="en-US" smtClean="0"/>
              <a:t>2/7/2023</a:t>
            </a:fld>
            <a:endParaRPr lang="en-US"/>
          </a:p>
        </p:txBody>
      </p:sp>
      <p:sp>
        <p:nvSpPr>
          <p:cNvPr id="6" name="Footer Placeholder 5">
            <a:extLst>
              <a:ext uri="{FF2B5EF4-FFF2-40B4-BE49-F238E27FC236}">
                <a16:creationId xmlns:a16="http://schemas.microsoft.com/office/drawing/2014/main" id="{AE369402-C022-6C98-40D5-58E7BD8F0F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B77ACCE-E256-AB20-80DD-D13AC238CDE6}"/>
              </a:ext>
            </a:extLst>
          </p:cNvPr>
          <p:cNvSpPr>
            <a:spLocks noGrp="1"/>
          </p:cNvSpPr>
          <p:nvPr>
            <p:ph type="sldNum" sz="quarter" idx="12"/>
          </p:nvPr>
        </p:nvSpPr>
        <p:spPr/>
        <p:txBody>
          <a:bodyPr/>
          <a:lstStyle/>
          <a:p>
            <a:fld id="{93B6421A-7F90-4BAF-8920-D220121F48A4}" type="slidenum">
              <a:rPr lang="en-US" smtClean="0"/>
              <a:t>‹#›</a:t>
            </a:fld>
            <a:endParaRPr lang="en-US"/>
          </a:p>
        </p:txBody>
      </p:sp>
    </p:spTree>
    <p:extLst>
      <p:ext uri="{BB962C8B-B14F-4D97-AF65-F5344CB8AC3E}">
        <p14:creationId xmlns:p14="http://schemas.microsoft.com/office/powerpoint/2010/main" val="39894929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B154D0-589E-CD7E-799C-F603E18F6AE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791C847-A24B-12B2-F092-20C835C3ADA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A703015-018E-1AA0-5DD5-DF12F091A42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B722943-E0FC-3CB3-AC10-19171D72693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38EFC89-BC47-6FC0-D5CF-2EC52D89E78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CF0389B-F68E-0D93-9FFF-9B6A713C9E28}"/>
              </a:ext>
            </a:extLst>
          </p:cNvPr>
          <p:cNvSpPr>
            <a:spLocks noGrp="1"/>
          </p:cNvSpPr>
          <p:nvPr>
            <p:ph type="dt" sz="half" idx="10"/>
          </p:nvPr>
        </p:nvSpPr>
        <p:spPr/>
        <p:txBody>
          <a:bodyPr/>
          <a:lstStyle/>
          <a:p>
            <a:fld id="{17E616DD-A064-4724-A0F1-E7F4BEDBD2E2}" type="datetimeFigureOut">
              <a:rPr lang="en-US" smtClean="0"/>
              <a:t>2/7/2023</a:t>
            </a:fld>
            <a:endParaRPr lang="en-US"/>
          </a:p>
        </p:txBody>
      </p:sp>
      <p:sp>
        <p:nvSpPr>
          <p:cNvPr id="8" name="Footer Placeholder 7">
            <a:extLst>
              <a:ext uri="{FF2B5EF4-FFF2-40B4-BE49-F238E27FC236}">
                <a16:creationId xmlns:a16="http://schemas.microsoft.com/office/drawing/2014/main" id="{6B775E2B-A77B-68FD-8E6C-13F7BC4A55B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6D0F0D5-0BFA-F647-2775-0758B099B3D2}"/>
              </a:ext>
            </a:extLst>
          </p:cNvPr>
          <p:cNvSpPr>
            <a:spLocks noGrp="1"/>
          </p:cNvSpPr>
          <p:nvPr>
            <p:ph type="sldNum" sz="quarter" idx="12"/>
          </p:nvPr>
        </p:nvSpPr>
        <p:spPr/>
        <p:txBody>
          <a:bodyPr/>
          <a:lstStyle/>
          <a:p>
            <a:fld id="{93B6421A-7F90-4BAF-8920-D220121F48A4}" type="slidenum">
              <a:rPr lang="en-US" smtClean="0"/>
              <a:t>‹#›</a:t>
            </a:fld>
            <a:endParaRPr lang="en-US"/>
          </a:p>
        </p:txBody>
      </p:sp>
    </p:spTree>
    <p:extLst>
      <p:ext uri="{BB962C8B-B14F-4D97-AF65-F5344CB8AC3E}">
        <p14:creationId xmlns:p14="http://schemas.microsoft.com/office/powerpoint/2010/main" val="2334554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2AAC29-9BCA-A81A-D59B-575F780804D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CC276C0-9550-C028-90F8-C33C9C258F73}"/>
              </a:ext>
            </a:extLst>
          </p:cNvPr>
          <p:cNvSpPr>
            <a:spLocks noGrp="1"/>
          </p:cNvSpPr>
          <p:nvPr>
            <p:ph type="dt" sz="half" idx="10"/>
          </p:nvPr>
        </p:nvSpPr>
        <p:spPr/>
        <p:txBody>
          <a:bodyPr/>
          <a:lstStyle/>
          <a:p>
            <a:fld id="{17E616DD-A064-4724-A0F1-E7F4BEDBD2E2}" type="datetimeFigureOut">
              <a:rPr lang="en-US" smtClean="0"/>
              <a:t>2/7/2023</a:t>
            </a:fld>
            <a:endParaRPr lang="en-US"/>
          </a:p>
        </p:txBody>
      </p:sp>
      <p:sp>
        <p:nvSpPr>
          <p:cNvPr id="4" name="Footer Placeholder 3">
            <a:extLst>
              <a:ext uri="{FF2B5EF4-FFF2-40B4-BE49-F238E27FC236}">
                <a16:creationId xmlns:a16="http://schemas.microsoft.com/office/drawing/2014/main" id="{B7E7BB72-7EE9-AC53-90B6-A17A7AE93AA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5FB6FAE-A371-7238-1A50-E9A7D50E9F88}"/>
              </a:ext>
            </a:extLst>
          </p:cNvPr>
          <p:cNvSpPr>
            <a:spLocks noGrp="1"/>
          </p:cNvSpPr>
          <p:nvPr>
            <p:ph type="sldNum" sz="quarter" idx="12"/>
          </p:nvPr>
        </p:nvSpPr>
        <p:spPr/>
        <p:txBody>
          <a:bodyPr/>
          <a:lstStyle/>
          <a:p>
            <a:fld id="{93B6421A-7F90-4BAF-8920-D220121F48A4}" type="slidenum">
              <a:rPr lang="en-US" smtClean="0"/>
              <a:t>‹#›</a:t>
            </a:fld>
            <a:endParaRPr lang="en-US"/>
          </a:p>
        </p:txBody>
      </p:sp>
    </p:spTree>
    <p:extLst>
      <p:ext uri="{BB962C8B-B14F-4D97-AF65-F5344CB8AC3E}">
        <p14:creationId xmlns:p14="http://schemas.microsoft.com/office/powerpoint/2010/main" val="4252202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DA8FEE7-DCBC-D9B9-1445-F6B20F5CB151}"/>
              </a:ext>
            </a:extLst>
          </p:cNvPr>
          <p:cNvSpPr>
            <a:spLocks noGrp="1"/>
          </p:cNvSpPr>
          <p:nvPr>
            <p:ph type="dt" sz="half" idx="10"/>
          </p:nvPr>
        </p:nvSpPr>
        <p:spPr/>
        <p:txBody>
          <a:bodyPr/>
          <a:lstStyle/>
          <a:p>
            <a:fld id="{17E616DD-A064-4724-A0F1-E7F4BEDBD2E2}" type="datetimeFigureOut">
              <a:rPr lang="en-US" smtClean="0"/>
              <a:t>2/7/2023</a:t>
            </a:fld>
            <a:endParaRPr lang="en-US"/>
          </a:p>
        </p:txBody>
      </p:sp>
      <p:sp>
        <p:nvSpPr>
          <p:cNvPr id="3" name="Footer Placeholder 2">
            <a:extLst>
              <a:ext uri="{FF2B5EF4-FFF2-40B4-BE49-F238E27FC236}">
                <a16:creationId xmlns:a16="http://schemas.microsoft.com/office/drawing/2014/main" id="{CD269A31-F772-5430-F0AF-FCA11ED6FC7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6E74EA3-FEAD-48BA-D327-0F28B8E94AE2}"/>
              </a:ext>
            </a:extLst>
          </p:cNvPr>
          <p:cNvSpPr>
            <a:spLocks noGrp="1"/>
          </p:cNvSpPr>
          <p:nvPr>
            <p:ph type="sldNum" sz="quarter" idx="12"/>
          </p:nvPr>
        </p:nvSpPr>
        <p:spPr/>
        <p:txBody>
          <a:bodyPr/>
          <a:lstStyle/>
          <a:p>
            <a:fld id="{93B6421A-7F90-4BAF-8920-D220121F48A4}" type="slidenum">
              <a:rPr lang="en-US" smtClean="0"/>
              <a:t>‹#›</a:t>
            </a:fld>
            <a:endParaRPr lang="en-US"/>
          </a:p>
        </p:txBody>
      </p:sp>
    </p:spTree>
    <p:extLst>
      <p:ext uri="{BB962C8B-B14F-4D97-AF65-F5344CB8AC3E}">
        <p14:creationId xmlns:p14="http://schemas.microsoft.com/office/powerpoint/2010/main" val="9748263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F46842-79AB-1A2C-C8A2-C0E43397350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48DC6EB-35FB-604B-4710-EBD34BB12AB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3944FCC-32A5-B77D-5147-87B8FB8D0F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52F1B26-7CAB-C80E-4ACC-A891653CBAE8}"/>
              </a:ext>
            </a:extLst>
          </p:cNvPr>
          <p:cNvSpPr>
            <a:spLocks noGrp="1"/>
          </p:cNvSpPr>
          <p:nvPr>
            <p:ph type="dt" sz="half" idx="10"/>
          </p:nvPr>
        </p:nvSpPr>
        <p:spPr/>
        <p:txBody>
          <a:bodyPr/>
          <a:lstStyle/>
          <a:p>
            <a:fld id="{17E616DD-A064-4724-A0F1-E7F4BEDBD2E2}" type="datetimeFigureOut">
              <a:rPr lang="en-US" smtClean="0"/>
              <a:t>2/7/2023</a:t>
            </a:fld>
            <a:endParaRPr lang="en-US"/>
          </a:p>
        </p:txBody>
      </p:sp>
      <p:sp>
        <p:nvSpPr>
          <p:cNvPr id="6" name="Footer Placeholder 5">
            <a:extLst>
              <a:ext uri="{FF2B5EF4-FFF2-40B4-BE49-F238E27FC236}">
                <a16:creationId xmlns:a16="http://schemas.microsoft.com/office/drawing/2014/main" id="{0EA85A8C-F9C4-B817-E755-4610D2ECF8E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492E15B-18D7-FFB5-435D-44E4A44EB5ED}"/>
              </a:ext>
            </a:extLst>
          </p:cNvPr>
          <p:cNvSpPr>
            <a:spLocks noGrp="1"/>
          </p:cNvSpPr>
          <p:nvPr>
            <p:ph type="sldNum" sz="quarter" idx="12"/>
          </p:nvPr>
        </p:nvSpPr>
        <p:spPr/>
        <p:txBody>
          <a:bodyPr/>
          <a:lstStyle/>
          <a:p>
            <a:fld id="{93B6421A-7F90-4BAF-8920-D220121F48A4}" type="slidenum">
              <a:rPr lang="en-US" smtClean="0"/>
              <a:t>‹#›</a:t>
            </a:fld>
            <a:endParaRPr lang="en-US"/>
          </a:p>
        </p:txBody>
      </p:sp>
    </p:spTree>
    <p:extLst>
      <p:ext uri="{BB962C8B-B14F-4D97-AF65-F5344CB8AC3E}">
        <p14:creationId xmlns:p14="http://schemas.microsoft.com/office/powerpoint/2010/main" val="1787886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6D351E-2B42-D3C1-8ED1-35B79F9C196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20569E9-759A-187E-45B0-005236425B0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E676B56-6894-2171-B313-59DC642AB13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2B9BFF9-D8F8-5801-A233-9D97F52AA942}"/>
              </a:ext>
            </a:extLst>
          </p:cNvPr>
          <p:cNvSpPr>
            <a:spLocks noGrp="1"/>
          </p:cNvSpPr>
          <p:nvPr>
            <p:ph type="dt" sz="half" idx="10"/>
          </p:nvPr>
        </p:nvSpPr>
        <p:spPr/>
        <p:txBody>
          <a:bodyPr/>
          <a:lstStyle/>
          <a:p>
            <a:fld id="{17E616DD-A064-4724-A0F1-E7F4BEDBD2E2}" type="datetimeFigureOut">
              <a:rPr lang="en-US" smtClean="0"/>
              <a:t>2/7/2023</a:t>
            </a:fld>
            <a:endParaRPr lang="en-US"/>
          </a:p>
        </p:txBody>
      </p:sp>
      <p:sp>
        <p:nvSpPr>
          <p:cNvPr id="6" name="Footer Placeholder 5">
            <a:extLst>
              <a:ext uri="{FF2B5EF4-FFF2-40B4-BE49-F238E27FC236}">
                <a16:creationId xmlns:a16="http://schemas.microsoft.com/office/drawing/2014/main" id="{F0872A24-7F77-7E90-D1F6-7CD3C42B80F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D757730-FE39-36C0-69BB-E0CD5D195DDB}"/>
              </a:ext>
            </a:extLst>
          </p:cNvPr>
          <p:cNvSpPr>
            <a:spLocks noGrp="1"/>
          </p:cNvSpPr>
          <p:nvPr>
            <p:ph type="sldNum" sz="quarter" idx="12"/>
          </p:nvPr>
        </p:nvSpPr>
        <p:spPr/>
        <p:txBody>
          <a:bodyPr/>
          <a:lstStyle/>
          <a:p>
            <a:fld id="{93B6421A-7F90-4BAF-8920-D220121F48A4}" type="slidenum">
              <a:rPr lang="en-US" smtClean="0"/>
              <a:t>‹#›</a:t>
            </a:fld>
            <a:endParaRPr lang="en-US"/>
          </a:p>
        </p:txBody>
      </p:sp>
    </p:spTree>
    <p:extLst>
      <p:ext uri="{BB962C8B-B14F-4D97-AF65-F5344CB8AC3E}">
        <p14:creationId xmlns:p14="http://schemas.microsoft.com/office/powerpoint/2010/main" val="27202104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FF80A08-DD6B-1EC4-E3BD-EDBD2986368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D0A7F8F-5EB3-0AC9-E40A-C6E89E8DA9C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C2D3B88-1BB1-E9C9-ED51-93E3E87E145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E616DD-A064-4724-A0F1-E7F4BEDBD2E2}" type="datetimeFigureOut">
              <a:rPr lang="en-US" smtClean="0"/>
              <a:t>2/7/2023</a:t>
            </a:fld>
            <a:endParaRPr lang="en-US"/>
          </a:p>
        </p:txBody>
      </p:sp>
      <p:sp>
        <p:nvSpPr>
          <p:cNvPr id="5" name="Footer Placeholder 4">
            <a:extLst>
              <a:ext uri="{FF2B5EF4-FFF2-40B4-BE49-F238E27FC236}">
                <a16:creationId xmlns:a16="http://schemas.microsoft.com/office/drawing/2014/main" id="{BC74771A-F2F4-B881-CE87-EBD8F2116F0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9315BFA-13B3-7292-0A0A-54A1E7F321A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B6421A-7F90-4BAF-8920-D220121F48A4}" type="slidenum">
              <a:rPr lang="en-US" smtClean="0"/>
              <a:t>‹#›</a:t>
            </a:fld>
            <a:endParaRPr lang="en-US"/>
          </a:p>
        </p:txBody>
      </p:sp>
    </p:spTree>
    <p:extLst>
      <p:ext uri="{BB962C8B-B14F-4D97-AF65-F5344CB8AC3E}">
        <p14:creationId xmlns:p14="http://schemas.microsoft.com/office/powerpoint/2010/main" val="34236276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microsoft.com/office/2018/10/relationships/comments" Target="../comments/modernComment_290_EC042C37.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hyperlink" Target="https://www.youtube.com/watch?v=nWu44AqF0iI"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microsoft.com/office/2018/10/relationships/comments" Target="../comments/modernComment_272_324F121B.xml"/><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20.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hyperlink" Target="https://youtu.be/eWhNv4cgCUc"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hyperlink" Target="https://www.youtube.com/watch?v=b2OcKQ_mbiQ&amp;list=PL1xOJ-u3MzulAmz6Tn--s73kVOgbRNGB0&amp;index=23&amp;ab_channel=Fanpage.it"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hyperlink" Target="https://www.youtube.com/watch?v=ibi4noJRtps"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hyperlink" Target="https://www.youtube.com/watch?v=TxGVpa40qZM" TargetMode="External"/></Relationships>
</file>

<file path=ppt/slides/_rels/slide58.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hyperlink" Target="https://www.youtube.com/watch?v=JkLqhpNPRQE"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hyperlink" Target="https://www.youtube.com/watch?v=4sPj8HhbwHs&amp;t=42s" TargetMode="External"/><Relationship Id="rId4" Type="http://schemas.openxmlformats.org/officeDocument/2006/relationships/hyperlink" Target="https://www.youtube.com/watch?v=AfzL8BrNSLQ" TargetMode="External"/></Relationships>
</file>

<file path=ppt/slides/_rels/slide6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5.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8.svg"/><Relationship Id="rId7" Type="http://schemas.openxmlformats.org/officeDocument/2006/relationships/diagramColors" Target="../diagrams/colors3.xml"/><Relationship Id="rId2" Type="http://schemas.openxmlformats.org/officeDocument/2006/relationships/image" Target="../media/image27.png"/><Relationship Id="rId1" Type="http://schemas.openxmlformats.org/officeDocument/2006/relationships/slideLayout" Target="../slideLayouts/slideLayout3.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hyperlink" Target="https://www.youtube.com/channel/UC9AKGPLYvqmZgDJVLvetSVw" TargetMode="External"/><Relationship Id="rId4" Type="http://schemas.openxmlformats.org/officeDocument/2006/relationships/hyperlink" Target="https://www.youtube.com/watch?v=uAFIc4Z_wrQ" TargetMode="External"/></Relationships>
</file>

<file path=ppt/slides/_rels/slide75.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hyperlink" Target="https://www.youtube.com/watch?v=cul4L441x9o" TargetMode="External"/></Relationships>
</file>

<file path=ppt/slides/_rels/slide7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29.png"/><Relationship Id="rId1" Type="http://schemas.openxmlformats.org/officeDocument/2006/relationships/slideLayout" Target="../slideLayouts/slideLayout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32.svg"/></Relationships>
</file>

<file path=ppt/slides/_rels/slide8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32.sv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048897-4E07-9DB5-6069-239B59A4419D}"/>
              </a:ext>
            </a:extLst>
          </p:cNvPr>
          <p:cNvSpPr>
            <a:spLocks noGrp="1"/>
          </p:cNvSpPr>
          <p:nvPr>
            <p:ph type="title"/>
          </p:nvPr>
        </p:nvSpPr>
        <p:spPr>
          <a:xfrm>
            <a:off x="7464614" y="1783959"/>
            <a:ext cx="4087306" cy="2889114"/>
          </a:xfrm>
        </p:spPr>
        <p:txBody>
          <a:bodyPr vert="horz" lIns="91440" tIns="45720" rIns="91440" bIns="45720" rtlCol="0" anchor="b">
            <a:normAutofit/>
          </a:bodyPr>
          <a:lstStyle/>
          <a:p>
            <a:pPr marL="0" marR="0">
              <a:spcAft>
                <a:spcPts val="0"/>
              </a:spcAft>
            </a:pPr>
            <a:r>
              <a:rPr kumimoji="0" lang="en-US" sz="3000" b="1" i="0" u="none" strike="noStrike" cap="none" spc="0" normalizeH="0" baseline="0" noProof="0">
                <a:ln>
                  <a:noFill/>
                </a:ln>
                <a:effectLst/>
                <a:uLnTx/>
                <a:uFillTx/>
              </a:rPr>
              <a:t>A BOY OR A GIRL,  DOES IT REALLY MATTER</a:t>
            </a:r>
            <a:br>
              <a:rPr lang="en-US" sz="3000">
                <a:effectLst/>
              </a:rPr>
            </a:br>
            <a:r>
              <a:rPr lang="en-US" sz="3000">
                <a:effectLst/>
              </a:rPr>
              <a:t> </a:t>
            </a:r>
            <a:br>
              <a:rPr lang="en-US" sz="3000">
                <a:effectLst/>
              </a:rPr>
            </a:br>
            <a:r>
              <a:rPr lang="en-US" sz="3000">
                <a:effectLst/>
              </a:rPr>
              <a:t>Gender transformative parenting</a:t>
            </a:r>
            <a:br>
              <a:rPr lang="en-US" sz="3000">
                <a:effectLst/>
              </a:rPr>
            </a:br>
            <a:endParaRPr lang="en-US" sz="3000"/>
          </a:p>
        </p:txBody>
      </p:sp>
      <p:sp>
        <p:nvSpPr>
          <p:cNvPr id="3" name="Text Placeholder 2">
            <a:extLst>
              <a:ext uri="{FF2B5EF4-FFF2-40B4-BE49-F238E27FC236}">
                <a16:creationId xmlns:a16="http://schemas.microsoft.com/office/drawing/2014/main" id="{682945E9-FBAA-038F-A6FA-1EE6490219F3}"/>
              </a:ext>
            </a:extLst>
          </p:cNvPr>
          <p:cNvSpPr>
            <a:spLocks noGrp="1"/>
          </p:cNvSpPr>
          <p:nvPr>
            <p:ph type="body" idx="1"/>
          </p:nvPr>
        </p:nvSpPr>
        <p:spPr>
          <a:xfrm>
            <a:off x="7464612" y="4750893"/>
            <a:ext cx="4087305" cy="1147863"/>
          </a:xfrm>
        </p:spPr>
        <p:txBody>
          <a:bodyPr vert="horz" lIns="91440" tIns="45720" rIns="91440" bIns="45720" rtlCol="0" anchor="t">
            <a:normAutofit/>
          </a:bodyPr>
          <a:lstStyle/>
          <a:p>
            <a:r>
              <a:rPr lang="en-US" sz="1300">
                <a:solidFill>
                  <a:schemeClr val="tx1"/>
                </a:solidFill>
              </a:rPr>
              <a:t>SUPPORTING FAMILIES FOR GENDER TRANSFORMATIVE  PARENTING</a:t>
            </a:r>
          </a:p>
          <a:p>
            <a:r>
              <a:rPr lang="en-US" sz="1300">
                <a:solidFill>
                  <a:schemeClr val="tx1"/>
                </a:solidFill>
              </a:rPr>
              <a:t>Challenging the gender norms and gender inequalities  -  creating more equitable environment for all children to thrive</a:t>
            </a:r>
          </a:p>
          <a:p>
            <a:endParaRPr lang="en-US" sz="1300">
              <a:solidFill>
                <a:schemeClr val="tx1"/>
              </a:solidFill>
            </a:endParaRPr>
          </a:p>
        </p:txBody>
      </p:sp>
      <p:sp>
        <p:nvSpPr>
          <p:cNvPr id="20" name="Freeform: Shape 19">
            <a:extLst>
              <a:ext uri="{FF2B5EF4-FFF2-40B4-BE49-F238E27FC236}">
                <a16:creationId xmlns:a16="http://schemas.microsoft.com/office/drawing/2014/main" id="{E49CC64F-7275-4E33-961B-0C5CDC4398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 y="0"/>
            <a:ext cx="7188051" cy="6858000"/>
          </a:xfrm>
          <a:custGeom>
            <a:avLst/>
            <a:gdLst>
              <a:gd name="connsiteX0" fmla="*/ 7188051 w 7188051"/>
              <a:gd name="connsiteY0" fmla="*/ 6858000 h 6858000"/>
              <a:gd name="connsiteX1" fmla="*/ 108694 w 7188051"/>
              <a:gd name="connsiteY1" fmla="*/ 6858000 h 6858000"/>
              <a:gd name="connsiteX2" fmla="*/ 79127 w 7188051"/>
              <a:gd name="connsiteY2" fmla="*/ 6681235 h 6858000"/>
              <a:gd name="connsiteX3" fmla="*/ 0 w 7188051"/>
              <a:gd name="connsiteY3" fmla="*/ 5565888 h 6858000"/>
              <a:gd name="connsiteX4" fmla="*/ 2190696 w 7188051"/>
              <a:gd name="connsiteY4" fmla="*/ 145339 h 6858000"/>
              <a:gd name="connsiteX5" fmla="*/ 2339431 w 7188051"/>
              <a:gd name="connsiteY5" fmla="*/ 0 h 6858000"/>
              <a:gd name="connsiteX6" fmla="*/ 7188051 w 718805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88051" h="6858000">
                <a:moveTo>
                  <a:pt x="7188051" y="6858000"/>
                </a:moveTo>
                <a:lnTo>
                  <a:pt x="108694" y="6858000"/>
                </a:lnTo>
                <a:lnTo>
                  <a:pt x="79127" y="6681235"/>
                </a:lnTo>
                <a:cubicBezTo>
                  <a:pt x="26981" y="6316967"/>
                  <a:pt x="0" y="5944579"/>
                  <a:pt x="0" y="5565888"/>
                </a:cubicBezTo>
                <a:cubicBezTo>
                  <a:pt x="0" y="3459953"/>
                  <a:pt x="834428" y="1548908"/>
                  <a:pt x="2190696" y="145339"/>
                </a:cubicBezTo>
                <a:lnTo>
                  <a:pt x="2339431" y="0"/>
                </a:lnTo>
                <a:lnTo>
                  <a:pt x="7188051" y="0"/>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Picture 4">
            <a:extLst>
              <a:ext uri="{FF2B5EF4-FFF2-40B4-BE49-F238E27FC236}">
                <a16:creationId xmlns:a16="http://schemas.microsoft.com/office/drawing/2014/main" id="{1BEA77C8-29F6-E827-B4EB-811F54529C61}"/>
              </a:ext>
            </a:extLst>
          </p:cNvPr>
          <p:cNvPicPr>
            <a:picLocks noChangeAspect="1"/>
          </p:cNvPicPr>
          <p:nvPr/>
        </p:nvPicPr>
        <p:blipFill rotWithShape="1">
          <a:blip r:embed="rId3"/>
          <a:srcRect l="18789" r="22281" b="-1"/>
          <a:stretch/>
        </p:blipFill>
        <p:spPr>
          <a:xfrm>
            <a:off x="1" y="10"/>
            <a:ext cx="7028495" cy="6857990"/>
          </a:xfrm>
          <a:custGeom>
            <a:avLst/>
            <a:gdLst/>
            <a:ahLst/>
            <a:cxnLst/>
            <a:rect l="l" t="t" r="r" b="b"/>
            <a:pathLst>
              <a:path w="7028495" h="6858000">
                <a:moveTo>
                  <a:pt x="0" y="0"/>
                </a:moveTo>
                <a:lnTo>
                  <a:pt x="6915668" y="0"/>
                </a:lnTo>
                <a:lnTo>
                  <a:pt x="6952411" y="219663"/>
                </a:lnTo>
                <a:cubicBezTo>
                  <a:pt x="7002551" y="569921"/>
                  <a:pt x="7028495" y="927986"/>
                  <a:pt x="7028495" y="1292112"/>
                </a:cubicBezTo>
                <a:cubicBezTo>
                  <a:pt x="7028495" y="3343346"/>
                  <a:pt x="6205186" y="5202289"/>
                  <a:pt x="4870994" y="6556512"/>
                </a:cubicBezTo>
                <a:lnTo>
                  <a:pt x="4556185" y="6858000"/>
                </a:lnTo>
                <a:lnTo>
                  <a:pt x="0" y="6858000"/>
                </a:lnTo>
                <a:close/>
              </a:path>
            </a:pathLst>
          </a:custGeom>
        </p:spPr>
      </p:pic>
    </p:spTree>
    <p:extLst>
      <p:ext uri="{BB962C8B-B14F-4D97-AF65-F5344CB8AC3E}">
        <p14:creationId xmlns:p14="http://schemas.microsoft.com/office/powerpoint/2010/main" val="3959696439"/>
      </p:ext>
    </p:extLst>
  </p:cSld>
  <p:clrMapOvr>
    <a:overrideClrMapping bg1="dk1" tx1="lt1" bg2="dk2" tx2="lt2" accent1="accent1" accent2="accent2" accent3="accent3" accent4="accent4" accent5="accent5" accent6="accent6" hlink="hlink" folHlink="folHlink"/>
  </p:clrMapOvr>
  <p:extLst>
    <p:ext uri="{6950BFC3-D8DA-4A85-94F7-54DA5524770B}">
      <p188:commentRel xmlns:p188="http://schemas.microsoft.com/office/powerpoint/2018/8/main" r:id="rId2"/>
    </p:ext>
  </p:extLs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A6B319F-86FE-4754-878E-06F0804D88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32385" cy="6858000"/>
          </a:xfrm>
          <a:prstGeom prst="rect">
            <a:avLst/>
          </a:prstGeom>
          <a:solidFill>
            <a:schemeClr val="accent5">
              <a:alpha val="7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D7D31"/>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CF7D1B5-3477-499F-ACC5-2C8B07F4ED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2385" y="0"/>
            <a:ext cx="3218914" cy="6858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882918A-548C-44BA-6B7A-9297F1B2EEC8}"/>
              </a:ext>
            </a:extLst>
          </p:cNvPr>
          <p:cNvSpPr>
            <a:spLocks noGrp="1"/>
          </p:cNvSpPr>
          <p:nvPr>
            <p:ph type="title"/>
          </p:nvPr>
        </p:nvSpPr>
        <p:spPr>
          <a:xfrm>
            <a:off x="992206" y="1608667"/>
            <a:ext cx="2823275" cy="4501127"/>
          </a:xfrm>
        </p:spPr>
        <p:txBody>
          <a:bodyPr vert="horz" lIns="91440" tIns="45720" rIns="91440" bIns="45720" rtlCol="0" anchor="t">
            <a:normAutofit/>
          </a:bodyPr>
          <a:lstStyle/>
          <a:p>
            <a:pPr algn="r"/>
            <a:r>
              <a:rPr lang="en-US" sz="3200" kern="1200">
                <a:solidFill>
                  <a:srgbClr val="FFFFFF"/>
                </a:solidFill>
                <a:latin typeface="+mj-lt"/>
                <a:ea typeface="+mj-ea"/>
                <a:cs typeface="+mj-cs"/>
              </a:rPr>
              <a:t> </a:t>
            </a:r>
          </a:p>
        </p:txBody>
      </p:sp>
      <p:sp>
        <p:nvSpPr>
          <p:cNvPr id="4" name="Content Placeholder 3">
            <a:extLst>
              <a:ext uri="{FF2B5EF4-FFF2-40B4-BE49-F238E27FC236}">
                <a16:creationId xmlns:a16="http://schemas.microsoft.com/office/drawing/2014/main" id="{6586AE8A-4F11-B304-A0B9-B555305885DB}"/>
              </a:ext>
            </a:extLst>
          </p:cNvPr>
          <p:cNvSpPr>
            <a:spLocks noGrp="1"/>
          </p:cNvSpPr>
          <p:nvPr>
            <p:ph idx="1"/>
          </p:nvPr>
        </p:nvSpPr>
        <p:spPr>
          <a:xfrm>
            <a:off x="4547697" y="381000"/>
            <a:ext cx="7082327" cy="6162039"/>
          </a:xfrm>
        </p:spPr>
        <p:txBody>
          <a:bodyPr vert="horz" lIns="91440" tIns="45720" rIns="91440" bIns="45720" rtlCol="0">
            <a:normAutofit fontScale="92500" lnSpcReduction="20000"/>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effectLst/>
              <a:uLnTx/>
              <a:uFillTx/>
              <a:latin typeface="Calibri" panose="020F0502020204030204" pitchFamily="34" charset="0"/>
              <a:ea typeface="Calibri" panose="020F0502020204030204" pitchFamily="34" charset="0"/>
              <a:cs typeface="+mn-cs"/>
            </a:endParaRPr>
          </a:p>
          <a:p>
            <a:pPr marL="0" marR="0" lvl="0" indent="0" algn="l" defTabSz="914400" rtl="0" eaLnBrk="1" fontAlgn="auto" latinLnBrk="0" hangingPunct="1">
              <a:lnSpc>
                <a:spcPct val="90000"/>
              </a:lnSpc>
              <a:spcBef>
                <a:spcPts val="0"/>
              </a:spcBef>
              <a:spcAft>
                <a:spcPts val="600"/>
              </a:spcAft>
              <a:buClrTx/>
              <a:buSzTx/>
              <a:buFontTx/>
              <a:buNone/>
              <a:tabLst/>
              <a:defRPr/>
            </a:pPr>
            <a:endParaRPr kumimoji="0" lang="en-US" sz="1700" b="1" i="0" u="none" strike="noStrike" kern="1200" cap="none" spc="0" normalizeH="0" baseline="0" noProof="0">
              <a:ln>
                <a:noFill/>
              </a:ln>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900" b="0" i="0" u="none" strike="noStrike" kern="1200" cap="none" spc="0" normalizeH="0" baseline="0" noProof="0">
                <a:ln>
                  <a:noFill/>
                </a:ln>
                <a:effectLst/>
                <a:uLnTx/>
                <a:uFillTx/>
                <a:latin typeface="Calibri" panose="020F0502020204030204" pitchFamily="34" charset="0"/>
                <a:ea typeface="Calibri" panose="020F0502020204030204" pitchFamily="34" charset="0"/>
                <a:cs typeface="+mn-cs"/>
              </a:rPr>
              <a:t>Why is it so important for people to know the sex of their child even before the birth?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L" sz="1900" b="0" i="0" u="none" strike="noStrike" kern="1200" cap="none" spc="0" normalizeH="0" baseline="0" noProof="0">
              <a:ln>
                <a:noFill/>
              </a:ln>
              <a:effectLst/>
              <a:uLnTx/>
              <a:uFillTx/>
              <a:latin typeface="Calibri" panose="020F0502020204030204" pitchFamily="34" charset="0"/>
              <a:ea typeface="Calibri" panose="020F050202020403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900" b="0" i="0" u="none" strike="noStrike" kern="1200" cap="none" spc="0" normalizeH="0" baseline="0" noProof="0">
                <a:ln>
                  <a:noFill/>
                </a:ln>
                <a:effectLst/>
                <a:uLnTx/>
                <a:uFillTx/>
                <a:latin typeface="Calibri" panose="020F0502020204030204" pitchFamily="34" charset="0"/>
                <a:ea typeface="Calibri" panose="020F0502020204030204" pitchFamily="34" charset="0"/>
                <a:cs typeface="+mn-cs"/>
              </a:rPr>
              <a:t>Is it preferable to have a son or a daughter in the country where you live? Why?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L" sz="1900" b="0" i="0" u="none" strike="noStrike" kern="1200" cap="none" spc="0" normalizeH="0" baseline="0" noProof="0">
              <a:ln>
                <a:noFill/>
              </a:ln>
              <a:effectLst/>
              <a:uLnTx/>
              <a:uFillTx/>
              <a:latin typeface="Calibri" panose="020F0502020204030204" pitchFamily="34" charset="0"/>
              <a:ea typeface="Calibri" panose="020F050202020403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900" b="0" i="0" u="none" strike="noStrike" kern="1200" cap="none" spc="0" normalizeH="0" baseline="0" noProof="0">
                <a:ln>
                  <a:noFill/>
                </a:ln>
                <a:effectLst/>
                <a:uLnTx/>
                <a:uFillTx/>
                <a:latin typeface="Calibri" panose="020F0502020204030204" pitchFamily="34" charset="0"/>
                <a:ea typeface="Calibri" panose="020F0502020204030204" pitchFamily="34" charset="0"/>
                <a:cs typeface="+mn-cs"/>
              </a:rPr>
              <a:t>How do you feel about that? Is this important for you?</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L" sz="1900" b="0" i="0" u="none" strike="noStrike" kern="1200" cap="none" spc="0" normalizeH="0" baseline="0" noProof="0">
              <a:ln>
                <a:noFill/>
              </a:ln>
              <a:effectLst/>
              <a:uLnTx/>
              <a:uFillTx/>
              <a:latin typeface="Calibri" panose="020F0502020204030204" pitchFamily="34" charset="0"/>
              <a:ea typeface="Calibri" panose="020F050202020403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900" b="0" i="0" u="none" strike="noStrike" kern="1200" cap="none" spc="0" normalizeH="0" baseline="0" noProof="0">
                <a:ln>
                  <a:noFill/>
                </a:ln>
                <a:effectLst/>
                <a:uLnTx/>
                <a:uFillTx/>
                <a:latin typeface="Calibri" panose="020F0502020204030204" pitchFamily="34" charset="0"/>
                <a:ea typeface="Calibri" panose="020F0502020204030204" pitchFamily="34" charset="0"/>
                <a:cs typeface="+mn-cs"/>
              </a:rPr>
              <a:t>What are the main sayings in your country or community about boys and girls? Parents of boys and girls?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L" sz="1900" b="0" i="0" u="none" strike="noStrike" kern="1200" cap="none" spc="0" normalizeH="0" baseline="0" noProof="0">
              <a:ln>
                <a:noFill/>
              </a:ln>
              <a:effectLst/>
              <a:uLnTx/>
              <a:uFillTx/>
              <a:latin typeface="Calibri" panose="020F0502020204030204" pitchFamily="34" charset="0"/>
              <a:ea typeface="Calibri" panose="020F050202020403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900" b="0" i="0" u="none" strike="noStrike" kern="1200" cap="none" spc="0" normalizeH="0" baseline="0" noProof="0">
                <a:ln>
                  <a:noFill/>
                </a:ln>
                <a:effectLst/>
                <a:uLnTx/>
                <a:uFillTx/>
                <a:latin typeface="Calibri" panose="020F0502020204030204" pitchFamily="34" charset="0"/>
                <a:ea typeface="Calibri" panose="020F0502020204030204" pitchFamily="34" charset="0"/>
                <a:cs typeface="+mn-cs"/>
              </a:rPr>
              <a:t>Who in your childhood were the people talking about what girls/boys should do? What were they saying?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L" sz="1900" b="0" i="0" u="none" strike="noStrike" kern="1200" cap="none" spc="0" normalizeH="0" baseline="0" noProof="0">
              <a:ln>
                <a:noFill/>
              </a:ln>
              <a:effectLst/>
              <a:uLnTx/>
              <a:uFillTx/>
              <a:latin typeface="Calibri" panose="020F0502020204030204" pitchFamily="34" charset="0"/>
              <a:ea typeface="Calibri" panose="020F050202020403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900" b="0" i="0" u="none" strike="noStrike" kern="1200" cap="none" spc="0" normalizeH="0" baseline="0" noProof="0">
                <a:ln>
                  <a:noFill/>
                </a:ln>
                <a:effectLst/>
                <a:uLnTx/>
                <a:uFillTx/>
                <a:latin typeface="Calibri" panose="020F0502020204030204" pitchFamily="34" charset="0"/>
                <a:ea typeface="Calibri" panose="020F0502020204030204" pitchFamily="34" charset="0"/>
                <a:cs typeface="+mn-cs"/>
              </a:rPr>
              <a:t>Do you send the same messages to parents and children you are working with?</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L" sz="1900" b="0" i="0" u="none" strike="noStrike" kern="1200" cap="none" spc="0" normalizeH="0" baseline="0" noProof="0">
              <a:ln>
                <a:noFill/>
              </a:ln>
              <a:effectLst/>
              <a:uLnTx/>
              <a:uFillTx/>
              <a:latin typeface="Calibri" panose="020F0502020204030204" pitchFamily="34" charset="0"/>
              <a:ea typeface="Calibri" panose="020F050202020403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900" b="0" i="0" u="none" strike="noStrike" kern="1200" cap="none" spc="0" normalizeH="0" baseline="0" noProof="0">
                <a:ln>
                  <a:noFill/>
                </a:ln>
                <a:effectLst/>
                <a:uLnTx/>
                <a:uFillTx/>
                <a:latin typeface="Calibri" panose="020F0502020204030204" pitchFamily="34" charset="0"/>
                <a:ea typeface="Calibri" panose="020F0502020204030204" pitchFamily="34" charset="0"/>
                <a:cs typeface="+mn-cs"/>
              </a:rPr>
              <a:t>How did you learn to be a boy/man or a woman/girl? Was it easy? Did you always follow the rules?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L" sz="1900" b="0" i="0" u="none" strike="noStrike" kern="1200" cap="none" spc="0" normalizeH="0" baseline="0" noProof="0">
              <a:ln>
                <a:noFill/>
              </a:ln>
              <a:effectLst/>
              <a:uLnTx/>
              <a:uFillTx/>
              <a:latin typeface="Calibri" panose="020F0502020204030204" pitchFamily="34" charset="0"/>
              <a:ea typeface="Calibri" panose="020F050202020403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900" b="0" i="0" u="none" strike="noStrike" kern="1200" cap="none" spc="0" normalizeH="0" baseline="0" noProof="0">
                <a:ln>
                  <a:noFill/>
                </a:ln>
                <a:effectLst/>
                <a:uLnTx/>
                <a:uFillTx/>
                <a:latin typeface="Calibri" panose="020F0502020204030204" pitchFamily="34" charset="0"/>
                <a:ea typeface="Calibri" panose="020F0502020204030204" pitchFamily="34" charset="0"/>
                <a:cs typeface="+mn-cs"/>
              </a:rPr>
              <a:t>From your professional point of view, what has to be changed/transformed to achieve more equity and equality among women, men, boys, and girls? </a:t>
            </a:r>
            <a:endParaRPr kumimoji="0" lang="en-NL" sz="1900" b="0" i="0" u="none" strike="noStrike" kern="1200" cap="none" spc="0" normalizeH="0" baseline="0" noProof="0">
              <a:ln>
                <a:noFill/>
              </a:ln>
              <a:effectLst/>
              <a:uLnTx/>
              <a:uFillTx/>
              <a:latin typeface="Calibri" panose="020F0502020204030204" pitchFamily="34" charset="0"/>
              <a:ea typeface="Calibri" panose="020F0502020204030204" pitchFamily="34" charset="0"/>
              <a:cs typeface="+mn-cs"/>
            </a:endParaRPr>
          </a:p>
          <a:p>
            <a:pPr marL="0" indent="0">
              <a:buNone/>
            </a:pPr>
            <a:endParaRPr lang="en-GB" sz="2000"/>
          </a:p>
        </p:txBody>
      </p:sp>
      <p:sp>
        <p:nvSpPr>
          <p:cNvPr id="15" name="TextBox 14">
            <a:extLst>
              <a:ext uri="{FF2B5EF4-FFF2-40B4-BE49-F238E27FC236}">
                <a16:creationId xmlns:a16="http://schemas.microsoft.com/office/drawing/2014/main" id="{786F7C48-A657-8192-A643-3F69E959E3E3}"/>
              </a:ext>
            </a:extLst>
          </p:cNvPr>
          <p:cNvSpPr txBox="1"/>
          <p:nvPr/>
        </p:nvSpPr>
        <p:spPr>
          <a:xfrm>
            <a:off x="832385" y="3766745"/>
            <a:ext cx="2823275"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alibri" panose="020F0502020204030204"/>
                <a:ea typeface="+mn-ea"/>
                <a:cs typeface="+mn-cs"/>
              </a:rPr>
              <a:t>Think and reflect</a:t>
            </a:r>
          </a:p>
        </p:txBody>
      </p:sp>
      <p:pic>
        <p:nvPicPr>
          <p:cNvPr id="6" name="Graphic 5" descr="Head with gears with solid fill">
            <a:extLst>
              <a:ext uri="{FF2B5EF4-FFF2-40B4-BE49-F238E27FC236}">
                <a16:creationId xmlns:a16="http://schemas.microsoft.com/office/drawing/2014/main" id="{A59F2648-E2BD-4711-6EB7-220B6BAFD00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02878" y="1752708"/>
            <a:ext cx="1676292" cy="1676292"/>
          </a:xfrm>
          <a:prstGeom prst="rect">
            <a:avLst/>
          </a:prstGeom>
        </p:spPr>
      </p:pic>
    </p:spTree>
    <p:extLst>
      <p:ext uri="{BB962C8B-B14F-4D97-AF65-F5344CB8AC3E}">
        <p14:creationId xmlns:p14="http://schemas.microsoft.com/office/powerpoint/2010/main" val="1830762617"/>
      </p:ext>
    </p:extLst>
  </p:cSld>
  <p:clrMapOvr>
    <a:overrideClrMapping bg1="dk1" tx1="lt1" bg2="dk2" tx2="lt2" accent1="accent1" accent2="accent2" accent3="accent3" accent4="accent4" accent5="accent5" accent6="accent6" hlink="hlink" folHlink="folHlink"/>
  </p:clrMapOvr>
</p:sld>
</file>

<file path=ppt/slides/slide10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Rounded Rectangle 10">
            <a:extLst>
              <a:ext uri="{FF2B5EF4-FFF2-40B4-BE49-F238E27FC236}">
                <a16:creationId xmlns:a16="http://schemas.microsoft.com/office/drawing/2014/main" id="{9CB319A2-0C90-215F-110D-B80A96B04674}"/>
              </a:ext>
            </a:extLst>
          </p:cNvPr>
          <p:cNvSpPr/>
          <p:nvPr/>
        </p:nvSpPr>
        <p:spPr>
          <a:xfrm>
            <a:off x="775699" y="988360"/>
            <a:ext cx="3632200" cy="6893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t>Supporting Adolescent Parents</a:t>
            </a:r>
          </a:p>
        </p:txBody>
      </p:sp>
      <p:sp>
        <p:nvSpPr>
          <p:cNvPr id="17" name="TextBox 16">
            <a:extLst>
              <a:ext uri="{FF2B5EF4-FFF2-40B4-BE49-F238E27FC236}">
                <a16:creationId xmlns:a16="http://schemas.microsoft.com/office/drawing/2014/main" id="{6C72C42E-1B80-7D36-6F37-510AF36BBED2}"/>
              </a:ext>
            </a:extLst>
          </p:cNvPr>
          <p:cNvSpPr txBox="1"/>
          <p:nvPr/>
        </p:nvSpPr>
        <p:spPr>
          <a:xfrm>
            <a:off x="816014" y="2827178"/>
            <a:ext cx="3551570" cy="1133387"/>
          </a:xfrm>
          <a:prstGeom prst="rect">
            <a:avLst/>
          </a:prstGeom>
          <a:noFill/>
        </p:spPr>
        <p:txBody>
          <a:bodyPr wrap="square">
            <a:spAutoFit/>
          </a:bodyPr>
          <a:lstStyle/>
          <a:p>
            <a:pPr>
              <a:lnSpc>
                <a:spcPct val="115000"/>
              </a:lnSpc>
            </a:pPr>
            <a:r>
              <a:rPr lang="en-GB" sz="2000" b="1">
                <a:solidFill>
                  <a:schemeClr val="bg1"/>
                </a:solidFill>
                <a:effectLst/>
                <a:latin typeface="Calibri" panose="020F0502020204030204" pitchFamily="34" charset="0"/>
                <a:ea typeface="Calibri" panose="020F0502020204030204" pitchFamily="34" charset="0"/>
              </a:rPr>
              <a:t>What can frontline workers and service providers do to support?</a:t>
            </a:r>
            <a:endParaRPr lang="en-NL" sz="2000" b="1">
              <a:solidFill>
                <a:schemeClr val="bg1"/>
              </a:solidFill>
              <a:effectLst/>
              <a:latin typeface="Calibri" panose="020F0502020204030204" pitchFamily="34" charset="0"/>
              <a:ea typeface="Calibri" panose="020F0502020204030204" pitchFamily="34" charset="0"/>
            </a:endParaRPr>
          </a:p>
        </p:txBody>
      </p:sp>
      <p:sp>
        <p:nvSpPr>
          <p:cNvPr id="18" name="TextBox 17">
            <a:extLst>
              <a:ext uri="{FF2B5EF4-FFF2-40B4-BE49-F238E27FC236}">
                <a16:creationId xmlns:a16="http://schemas.microsoft.com/office/drawing/2014/main" id="{8C8C71BD-2D05-BB70-142F-40598EFF904F}"/>
              </a:ext>
            </a:extLst>
          </p:cNvPr>
          <p:cNvSpPr txBox="1"/>
          <p:nvPr/>
        </p:nvSpPr>
        <p:spPr>
          <a:xfrm>
            <a:off x="4894190" y="1534644"/>
            <a:ext cx="6663189" cy="5796715"/>
          </a:xfrm>
          <a:prstGeom prst="rect">
            <a:avLst/>
          </a:prstGeom>
          <a:noFill/>
        </p:spPr>
        <p:txBody>
          <a:bodyPr wrap="square">
            <a:spAutoFit/>
          </a:bodyPr>
          <a:lstStyle/>
          <a:p>
            <a:pPr marL="342900" lvl="0" indent="-342900">
              <a:lnSpc>
                <a:spcPct val="115000"/>
              </a:lnSpc>
              <a:buFont typeface="Wingdings" pitchFamily="2" charset="2"/>
              <a:buChar char="Ø"/>
            </a:pPr>
            <a:r>
              <a:rPr lang="en-GB"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Be willing to acknowledge adolescents’ sexual health needs as well as their social and economic needs. </a:t>
            </a:r>
            <a:endParaRPr lang="en-NL"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Wingdings" pitchFamily="2" charset="2"/>
              <a:buChar char="Ø"/>
            </a:pPr>
            <a:r>
              <a:rPr lang="en-GB"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Support adolescent parents by providing and promoting accurate information on the benefits of delaying marriage and childbearing also to parents of adolescents. </a:t>
            </a:r>
            <a:endParaRPr lang="en-NL"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Wingdings" pitchFamily="2" charset="2"/>
              <a:buChar char="Ø"/>
            </a:pPr>
            <a:r>
              <a:rPr lang="en-GB"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Educate adolescent parents about sexuality and contraception. </a:t>
            </a:r>
            <a:endParaRPr lang="en-NL"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Wingdings" pitchFamily="2" charset="2"/>
              <a:buChar char="Ø"/>
            </a:pPr>
            <a:r>
              <a:rPr lang="en-GB"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Be aware of the socio-economic conditions of adolescent parents such as access to housing, nutrition, and community services. </a:t>
            </a:r>
            <a:endParaRPr lang="en-NL"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Wingdings" pitchFamily="2" charset="2"/>
              <a:buChar char="Ø"/>
            </a:pPr>
            <a:r>
              <a:rPr lang="en-GB"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Guide and insist on the attendance to school, especially for girls. </a:t>
            </a:r>
            <a:endParaRPr lang="en-NL"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Wingdings" pitchFamily="2" charset="2"/>
              <a:buChar char="Ø"/>
            </a:pPr>
            <a:r>
              <a:rPr lang="en-GB"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Be aware of violence or abuse and be proactive to refer to related services.</a:t>
            </a:r>
            <a:endParaRPr lang="en-NL"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800"/>
              </a:spcAft>
              <a:buFont typeface="Wingdings" pitchFamily="2" charset="2"/>
              <a:buChar char="Ø"/>
            </a:pPr>
            <a:r>
              <a:rPr lang="en-GB" sz="1600" dirty="0">
                <a:solidFill>
                  <a:schemeClr val="bg1"/>
                </a:solidFill>
                <a:latin typeface="Calibri" panose="020F0502020204030204" pitchFamily="34" charset="0"/>
                <a:ea typeface="Calibri" panose="020F0502020204030204" pitchFamily="34" charset="0"/>
                <a:cs typeface="Times New Roman" panose="02020603050405020304" pitchFamily="18" charset="0"/>
              </a:rPr>
              <a:t>E</a:t>
            </a:r>
            <a:r>
              <a:rPr lang="en-GB"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nsure that adolescent fathers’ needs, and challenges are not neglected. Emphasize the importance of fatherhood and support boys in developing a positive gender identity. </a:t>
            </a:r>
            <a:endParaRPr lang="en-GB" sz="16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800"/>
              </a:spcAft>
              <a:buFont typeface="Wingdings" pitchFamily="2" charset="2"/>
              <a:buChar char="Ø"/>
            </a:pPr>
            <a:r>
              <a:rPr lang="en-GB"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Support them in building parental alliances and reflect on their situation and what they can and want to transform in gender norms and approaches for their children.</a:t>
            </a:r>
            <a:endParaRPr lang="nl-NL"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800"/>
              </a:spcAft>
              <a:buFont typeface="Wingdings" pitchFamily="2" charset="2"/>
              <a:buChar char="Ø"/>
            </a:pPr>
            <a:endParaRPr lang="en-GB"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800"/>
              </a:spcAft>
              <a:buFont typeface="Wingdings" pitchFamily="2" charset="2"/>
              <a:buChar char="Ø"/>
            </a:pPr>
            <a:endParaRPr lang="en-NL"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5055282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F4D270-8B04-CDD8-9D73-A13AE82D8942}"/>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DE40A916-B542-437A-B1ED-5A69B7ACFFBF}"/>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37628325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5"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D119F52-8B26-5DB8-D10C-3BDC34E95B09}"/>
              </a:ext>
            </a:extLst>
          </p:cNvPr>
          <p:cNvSpPr>
            <a:spLocks noGrp="1"/>
          </p:cNvSpPr>
          <p:nvPr>
            <p:ph idx="1"/>
          </p:nvPr>
        </p:nvSpPr>
        <p:spPr>
          <a:xfrm>
            <a:off x="4810259" y="649480"/>
            <a:ext cx="6555347" cy="5546047"/>
          </a:xfrm>
        </p:spPr>
        <p:txBody>
          <a:bodyPr anchor="ctr">
            <a:normAutofit/>
          </a:bodyPr>
          <a:lstStyle/>
          <a:p>
            <a:pPr algn="just"/>
            <a:r>
              <a:rPr lang="en-GB" sz="200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Children have various opportunities and face diverse challenges and realities from birth due to their sex at birth and gender. Together with poverty and geography, gender inequality is one of the critical drivers of adverse child outcomes. For instance, gender-related power imbalances contribute to female mortality at birth and throughout life. </a:t>
            </a:r>
          </a:p>
          <a:p>
            <a:pPr algn="just"/>
            <a:endParaRPr lang="en-GB" sz="200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algn="just"/>
            <a:r>
              <a:rPr lang="en-GB" sz="200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On the other hand, harmful gender norms also affect boys and men by encouraging risk-taking by limiting their health-seeking </a:t>
            </a:r>
            <a:r>
              <a:rPr lang="en-GB" sz="2000" err="1">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behavior</a:t>
            </a:r>
            <a:r>
              <a:rPr lang="en-GB" sz="200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p>
          <a:p>
            <a:pPr algn="just"/>
            <a:endParaRPr lang="en-GB" sz="200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algn="just"/>
            <a:r>
              <a:rPr lang="en-GB" sz="200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Consciously or unconsciously, and primarily by following tradition and cultural patterns and adapting to the dominant societal discourse, parents support and transmit gender norms and expressions, even when harmful to their children and themselves. </a:t>
            </a:r>
          </a:p>
          <a:p>
            <a:endParaRPr lang="en-US" sz="2000"/>
          </a:p>
        </p:txBody>
      </p:sp>
      <p:sp>
        <p:nvSpPr>
          <p:cNvPr id="22" name="TextBox 21">
            <a:extLst>
              <a:ext uri="{FF2B5EF4-FFF2-40B4-BE49-F238E27FC236}">
                <a16:creationId xmlns:a16="http://schemas.microsoft.com/office/drawing/2014/main" id="{A6B89796-9064-BA43-C30C-87AD20580520}"/>
              </a:ext>
            </a:extLst>
          </p:cNvPr>
          <p:cNvSpPr txBox="1"/>
          <p:nvPr/>
        </p:nvSpPr>
        <p:spPr>
          <a:xfrm>
            <a:off x="447675" y="1836952"/>
            <a:ext cx="3152775" cy="3242234"/>
          </a:xfrm>
          <a:prstGeom prst="rect">
            <a:avLst/>
          </a:prstGeom>
          <a:noFill/>
        </p:spPr>
        <p:txBody>
          <a:bodyPr wrap="square" rtlCol="0">
            <a:spAutoFit/>
          </a:bodyPr>
          <a:lstStyle/>
          <a:p>
            <a:pPr marL="342900" marR="0" lvl="0" indent="-342900" algn="l" defTabSz="914400" rtl="0" eaLnBrk="1" fontAlgn="auto" latinLnBrk="0" hangingPunct="1">
              <a:lnSpc>
                <a:spcPct val="107000"/>
              </a:lnSpc>
              <a:spcBef>
                <a:spcPts val="0"/>
              </a:spcBef>
              <a:spcAft>
                <a:spcPts val="0"/>
              </a:spcAft>
              <a:buClrTx/>
              <a:buSzPts val="1000"/>
              <a:buFont typeface="Symbol" panose="05050102010706020507" pitchFamily="18" charset="2"/>
              <a:buChar char=""/>
              <a:tabLst>
                <a:tab pos="114300" algn="l"/>
                <a:tab pos="228600" algn="l"/>
              </a:tabLst>
              <a:defRPr/>
            </a:pPr>
            <a:r>
              <a:rPr kumimoji="0" lang="en-US" sz="1600" b="0" i="0" u="none" strike="noStrike" kern="1200" cap="none" spc="0" normalizeH="0" baseline="0" noProof="0">
                <a:ln>
                  <a:noFill/>
                </a:ln>
                <a:solidFill>
                  <a:schemeClr val="bg1"/>
                </a:solidFill>
                <a:effectLst/>
                <a:uLnTx/>
                <a:uFillTx/>
                <a:latin typeface="Calibri" panose="020F0502020204030204" pitchFamily="34" charset="0"/>
                <a:ea typeface="Calibri" panose="020F0502020204030204" pitchFamily="34" charset="0"/>
                <a:cs typeface="Times New Roman" panose="02020603050405020304" pitchFamily="18" charset="0"/>
              </a:rPr>
              <a:t>One girl under age 15 is married every seven seconds. </a:t>
            </a:r>
            <a:endParaRPr kumimoji="0" lang="nl-NL" sz="1600" b="0" i="0" u="none" strike="noStrike" kern="1200" cap="none" spc="0" normalizeH="0" baseline="0" noProof="0">
              <a:ln>
                <a:noFill/>
              </a:ln>
              <a:solidFill>
                <a:schemeClr val="bg1"/>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0"/>
              </a:spcAft>
              <a:buClrTx/>
              <a:buSzPts val="1000"/>
              <a:buFont typeface="Symbol" panose="05050102010706020507" pitchFamily="18" charset="2"/>
              <a:buChar char=""/>
              <a:tabLst>
                <a:tab pos="114300" algn="l"/>
                <a:tab pos="228600" algn="l"/>
              </a:tabLst>
              <a:defRPr/>
            </a:pPr>
            <a:r>
              <a:rPr kumimoji="0" lang="en-US" sz="1600" b="0" i="0" u="none" strike="noStrike" kern="1200" cap="none" spc="0" normalizeH="0" baseline="0" noProof="0">
                <a:ln>
                  <a:noFill/>
                </a:ln>
                <a:solidFill>
                  <a:schemeClr val="bg1"/>
                </a:solidFill>
                <a:effectLst/>
                <a:uLnTx/>
                <a:uFillTx/>
                <a:latin typeface="Calibri" panose="020F0502020204030204" pitchFamily="34" charset="0"/>
                <a:ea typeface="Calibri" panose="020F0502020204030204" pitchFamily="34" charset="0"/>
                <a:cs typeface="Times New Roman" panose="02020603050405020304" pitchFamily="18" charset="0"/>
              </a:rPr>
              <a:t>Girls are 3X more likely to be out of school*</a:t>
            </a:r>
            <a:endParaRPr kumimoji="0" lang="nl-NL" sz="1600" b="0" i="0" u="none" strike="noStrike" kern="1200" cap="none" spc="0" normalizeH="0" baseline="0" noProof="0">
              <a:ln>
                <a:noFill/>
              </a:ln>
              <a:solidFill>
                <a:schemeClr val="bg1"/>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0"/>
              </a:spcAft>
              <a:buClrTx/>
              <a:buSzPts val="1000"/>
              <a:buFont typeface="Symbol" panose="05050102010706020507" pitchFamily="18" charset="2"/>
              <a:buChar char=""/>
              <a:tabLst>
                <a:tab pos="114300" algn="l"/>
                <a:tab pos="228600" algn="l"/>
              </a:tabLst>
              <a:defRPr/>
            </a:pPr>
            <a:r>
              <a:rPr kumimoji="0" lang="en-US" sz="1600" b="0" i="0" u="none" strike="noStrike" kern="1200" cap="none" spc="0" normalizeH="0" baseline="0" noProof="0">
                <a:ln>
                  <a:noFill/>
                </a:ln>
                <a:solidFill>
                  <a:schemeClr val="bg1"/>
                </a:solidFill>
                <a:effectLst/>
                <a:uLnTx/>
                <a:uFillTx/>
                <a:latin typeface="Calibri" panose="020F0502020204030204" pitchFamily="34" charset="0"/>
                <a:ea typeface="Calibri" panose="020F0502020204030204" pitchFamily="34" charset="0"/>
                <a:cs typeface="Times New Roman" panose="02020603050405020304" pitchFamily="18" charset="0"/>
              </a:rPr>
              <a:t>Girls are 2X more likely to die from malnutrition*</a:t>
            </a:r>
            <a:endParaRPr kumimoji="0" lang="nl-NL" sz="1600" b="0" i="0" u="none" strike="noStrike" kern="1200" cap="none" spc="0" normalizeH="0" baseline="0" noProof="0">
              <a:ln>
                <a:noFill/>
              </a:ln>
              <a:solidFill>
                <a:schemeClr val="bg1"/>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0"/>
              </a:spcAft>
              <a:buClrTx/>
              <a:buSzPts val="1000"/>
              <a:buFont typeface="Symbol" panose="05050102010706020507" pitchFamily="18" charset="2"/>
              <a:buChar char=""/>
              <a:tabLst>
                <a:tab pos="114300" algn="l"/>
                <a:tab pos="228600" algn="l"/>
              </a:tabLst>
              <a:defRPr/>
            </a:pPr>
            <a:r>
              <a:rPr kumimoji="0" lang="en-US" sz="1600" b="0" i="0" u="none" strike="noStrike" kern="1200" cap="none" spc="0" normalizeH="0" baseline="0" noProof="0">
                <a:ln>
                  <a:noFill/>
                </a:ln>
                <a:solidFill>
                  <a:schemeClr val="bg1"/>
                </a:solidFill>
                <a:effectLst/>
                <a:uLnTx/>
                <a:uFillTx/>
                <a:latin typeface="Calibri" panose="020F0502020204030204" pitchFamily="34" charset="0"/>
                <a:ea typeface="Calibri" panose="020F0502020204030204" pitchFamily="34" charset="0"/>
                <a:cs typeface="Times New Roman" panose="02020603050405020304" pitchFamily="18" charset="0"/>
              </a:rPr>
              <a:t>Girls are 2X more likely to be subjected to sexual violence*</a:t>
            </a:r>
            <a:endParaRPr kumimoji="0" lang="nl-NL" sz="1600" b="0" i="0" u="none" strike="noStrike" kern="1200" cap="none" spc="0" normalizeH="0" baseline="0" noProof="0">
              <a:ln>
                <a:noFill/>
              </a:ln>
              <a:solidFill>
                <a:schemeClr val="bg1"/>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0"/>
              </a:spcAft>
              <a:buClrTx/>
              <a:buSzPts val="1000"/>
              <a:buFont typeface="Symbol" panose="05050102010706020507" pitchFamily="18" charset="2"/>
              <a:buChar char=""/>
              <a:tabLst>
                <a:tab pos="114300" algn="l"/>
                <a:tab pos="228600" algn="l"/>
              </a:tabLst>
              <a:defRPr/>
            </a:pPr>
            <a:r>
              <a:rPr kumimoji="0" lang="en-US" sz="1600" b="0" i="0" u="none" strike="noStrike" kern="1200" cap="none" spc="0" normalizeH="0" baseline="0" noProof="0">
                <a:ln>
                  <a:noFill/>
                </a:ln>
                <a:solidFill>
                  <a:schemeClr val="bg1"/>
                </a:solidFill>
                <a:effectLst/>
                <a:uLnTx/>
                <a:uFillTx/>
                <a:latin typeface="Calibri" panose="020F0502020204030204" pitchFamily="34" charset="0"/>
                <a:ea typeface="Calibri" panose="020F0502020204030204" pitchFamily="34" charset="0"/>
                <a:cs typeface="Times New Roman" panose="02020603050405020304" pitchFamily="18" charset="0"/>
              </a:rPr>
              <a:t>Girls are 2X more likely to get coerced into trafficking*</a:t>
            </a:r>
            <a:endParaRPr kumimoji="0" lang="nl-NL" sz="1600" b="0" i="0" u="none" strike="noStrike" kern="1200" cap="none" spc="0" normalizeH="0" baseline="0" noProof="0">
              <a:ln>
                <a:noFill/>
              </a:ln>
              <a:solidFill>
                <a:schemeClr val="bg1"/>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sz="1600" b="0" i="0" u="none" strike="noStrike" kern="1200" cap="none" spc="0" normalizeH="0" baseline="0" noProof="0">
                <a:ln>
                  <a:noFill/>
                </a:ln>
                <a:solidFill>
                  <a:schemeClr val="bg1"/>
                </a:solidFill>
                <a:effectLst/>
                <a:uLnTx/>
                <a:uFillTx/>
                <a:latin typeface="Calibri" panose="020F0502020204030204" pitchFamily="34" charset="0"/>
                <a:ea typeface="Calibri" panose="020F0502020204030204" pitchFamily="34" charset="0"/>
                <a:cs typeface="Times New Roman" panose="02020603050405020304" pitchFamily="18" charset="0"/>
              </a:rPr>
              <a:t>*Sources: U.N. Foundation; Girls Not Brides</a:t>
            </a:r>
            <a:endParaRPr lang="en-US" sz="1600">
              <a:solidFill>
                <a:schemeClr val="bg1"/>
              </a:solidFill>
            </a:endParaRPr>
          </a:p>
        </p:txBody>
      </p:sp>
    </p:spTree>
    <p:extLst>
      <p:ext uri="{BB962C8B-B14F-4D97-AF65-F5344CB8AC3E}">
        <p14:creationId xmlns:p14="http://schemas.microsoft.com/office/powerpoint/2010/main" val="21978704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5"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BD119F52-8B26-5DB8-D10C-3BDC34E95B09}"/>
              </a:ext>
            </a:extLst>
          </p:cNvPr>
          <p:cNvSpPr>
            <a:spLocks noGrp="1"/>
          </p:cNvSpPr>
          <p:nvPr>
            <p:ph idx="1"/>
          </p:nvPr>
        </p:nvSpPr>
        <p:spPr>
          <a:xfrm>
            <a:off x="4810259" y="649480"/>
            <a:ext cx="6555347" cy="5546047"/>
          </a:xfrm>
        </p:spPr>
        <p:txBody>
          <a:bodyPr anchor="ctr">
            <a:normAutofit fontScale="92500" lnSpcReduction="20000"/>
          </a:bodyPr>
          <a:lstStyle/>
          <a:p>
            <a:pPr marL="0" marR="0" indent="0">
              <a:lnSpc>
                <a:spcPct val="107000"/>
              </a:lnSpc>
              <a:spcBef>
                <a:spcPts val="0"/>
              </a:spcBef>
              <a:spcAft>
                <a:spcPts val="800"/>
              </a:spcAft>
              <a:buNone/>
            </a:pPr>
            <a:r>
              <a:rPr lang="en-GB" sz="200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Parenting exerts the most important and consistent influence on the development and learning of children from birth and beyond. Parenting envelops the who, what, where, when, and why of childrearing. </a:t>
            </a:r>
          </a:p>
          <a:p>
            <a:pPr marL="0" marR="0" indent="0">
              <a:lnSpc>
                <a:spcPct val="107000"/>
              </a:lnSpc>
              <a:spcBef>
                <a:spcPts val="0"/>
              </a:spcBef>
              <a:spcAft>
                <a:spcPts val="800"/>
              </a:spcAft>
              <a:buNone/>
            </a:pPr>
            <a:endParaRPr lang="en-GB" sz="200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800"/>
              </a:spcAft>
              <a:buNone/>
            </a:pPr>
            <a:r>
              <a:rPr lang="en-GB" sz="200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Thus, children's rights to survive, develop, and thrive can only be fulfilled by supporting and working in partnership with parents/caregivers, family members, and other significant adults, such as professionals and paraprofessionals across roles and sectors. </a:t>
            </a:r>
            <a:endParaRPr lang="nl-NL" sz="200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marR="0" indent="0">
              <a:spcBef>
                <a:spcPts val="0"/>
              </a:spcBef>
              <a:spcAft>
                <a:spcPts val="0"/>
              </a:spcAft>
              <a:buNone/>
            </a:pPr>
            <a:r>
              <a:rPr lang="en-GB" sz="1600">
                <a:effectLst/>
                <a:latin typeface="Calibri" panose="020F0502020204030204" pitchFamily="34" charset="0"/>
                <a:ea typeface="Calibri" panose="020F0502020204030204" pitchFamily="34" charset="0"/>
                <a:cs typeface="Times New Roman" panose="02020603050405020304" pitchFamily="18" charset="0"/>
              </a:rPr>
              <a:t> </a:t>
            </a:r>
            <a:r>
              <a:rPr lang="en-GB" sz="2100">
                <a:solidFill>
                  <a:schemeClr val="accent1">
                    <a:lumMod val="75000"/>
                  </a:schemeClr>
                </a:solidFill>
                <a:latin typeface="Calibri" panose="020F0502020204030204" pitchFamily="34" charset="0"/>
                <a:cs typeface="Times New Roman" panose="02020603050405020304" pitchFamily="18" charset="0"/>
              </a:rPr>
              <a:t>Parents are unquestionably the world’s most influential agents of stability and change in children’s lives (Bornstein, M.H. 2022, p. 3). </a:t>
            </a:r>
          </a:p>
          <a:p>
            <a:pPr marL="0" marR="0">
              <a:spcBef>
                <a:spcPts val="0"/>
              </a:spcBef>
              <a:spcAft>
                <a:spcPts val="0"/>
              </a:spcAft>
            </a:pPr>
            <a:endParaRPr lang="en-GB" sz="2100">
              <a:solidFill>
                <a:schemeClr val="accent1">
                  <a:lumMod val="75000"/>
                </a:schemeClr>
              </a:solidFill>
              <a:latin typeface="Calibri" panose="020F0502020204030204" pitchFamily="34" charset="0"/>
              <a:cs typeface="Times New Roman" panose="02020603050405020304" pitchFamily="18" charset="0"/>
            </a:endParaRPr>
          </a:p>
          <a:p>
            <a:pPr marL="0" marR="0" indent="0">
              <a:spcBef>
                <a:spcPts val="0"/>
              </a:spcBef>
              <a:spcAft>
                <a:spcPts val="0"/>
              </a:spcAft>
              <a:buNone/>
            </a:pPr>
            <a:r>
              <a:rPr lang="en-GB" sz="2100">
                <a:solidFill>
                  <a:schemeClr val="accent1">
                    <a:lumMod val="75000"/>
                  </a:schemeClr>
                </a:solidFill>
                <a:latin typeface="Calibri" panose="020F0502020204030204" pitchFamily="34" charset="0"/>
                <a:cs typeface="Times New Roman" panose="02020603050405020304" pitchFamily="18" charset="0"/>
              </a:rPr>
              <a:t>Parents transmit socio-cultural heritage to their offspring through </a:t>
            </a:r>
            <a:r>
              <a:rPr lang="en-GB" sz="2100" err="1">
                <a:solidFill>
                  <a:schemeClr val="accent1">
                    <a:lumMod val="75000"/>
                  </a:schemeClr>
                </a:solidFill>
                <a:latin typeface="Calibri" panose="020F0502020204030204" pitchFamily="34" charset="0"/>
                <a:cs typeface="Times New Roman" panose="02020603050405020304" pitchFamily="18" charset="0"/>
              </a:rPr>
              <a:t>modeling</a:t>
            </a:r>
            <a:r>
              <a:rPr lang="en-GB" sz="2100">
                <a:solidFill>
                  <a:schemeClr val="accent1">
                    <a:lumMod val="75000"/>
                  </a:schemeClr>
                </a:solidFill>
                <a:latin typeface="Calibri" panose="020F0502020204030204" pitchFamily="34" charset="0"/>
                <a:cs typeface="Times New Roman" panose="02020603050405020304" pitchFamily="18" charset="0"/>
              </a:rPr>
              <a:t>, communicating, and behaving. Very often, parenting </a:t>
            </a:r>
            <a:r>
              <a:rPr lang="en-GB" sz="2100" err="1">
                <a:solidFill>
                  <a:schemeClr val="accent1">
                    <a:lumMod val="75000"/>
                  </a:schemeClr>
                </a:solidFill>
                <a:latin typeface="Calibri" panose="020F0502020204030204" pitchFamily="34" charset="0"/>
                <a:cs typeface="Times New Roman" panose="02020603050405020304" pitchFamily="18" charset="0"/>
              </a:rPr>
              <a:t>behaviors</a:t>
            </a:r>
            <a:r>
              <a:rPr lang="en-GB" sz="2100">
                <a:solidFill>
                  <a:schemeClr val="accent1">
                    <a:lumMod val="75000"/>
                  </a:schemeClr>
                </a:solidFill>
                <a:latin typeface="Calibri" panose="020F0502020204030204" pitchFamily="34" charset="0"/>
                <a:cs typeface="Times New Roman" panose="02020603050405020304" pitchFamily="18" charset="0"/>
              </a:rPr>
              <a:t> reflect goal-directed strategies based on cultural values, customs, and beliefs. Shared values and cultural norms (i.e., how frequently parents believe that other parents in their community use a specific parenting behaviour) are the most commonly cited explanations for the differences in parent-child interactions across cultures.</a:t>
            </a:r>
            <a:endParaRPr lang="nl-NL" sz="2100">
              <a:solidFill>
                <a:schemeClr val="accent1">
                  <a:lumMod val="75000"/>
                </a:schemeClr>
              </a:solidFill>
              <a:latin typeface="Calibri" panose="020F0502020204030204" pitchFamily="34" charset="0"/>
              <a:cs typeface="Times New Roman" panose="02020603050405020304" pitchFamily="18" charset="0"/>
            </a:endParaRPr>
          </a:p>
          <a:p>
            <a:pPr marL="0" marR="0" indent="0">
              <a:spcBef>
                <a:spcPts val="0"/>
              </a:spcBef>
              <a:spcAft>
                <a:spcPts val="0"/>
              </a:spcAft>
              <a:buNone/>
            </a:pPr>
            <a:endParaRPr lang="nl-NL" sz="1600">
              <a:effectLst/>
              <a:latin typeface="Calibri" panose="020F0502020204030204" pitchFamily="34" charset="0"/>
              <a:ea typeface="Calibri" panose="020F0502020204030204" pitchFamily="34" charset="0"/>
              <a:cs typeface="Times New Roman" panose="02020603050405020304" pitchFamily="18" charset="0"/>
            </a:endParaRPr>
          </a:p>
          <a:p>
            <a:endParaRPr lang="en-US" sz="2000"/>
          </a:p>
        </p:txBody>
      </p:sp>
      <p:sp>
        <p:nvSpPr>
          <p:cNvPr id="22" name="TextBox 21">
            <a:extLst>
              <a:ext uri="{FF2B5EF4-FFF2-40B4-BE49-F238E27FC236}">
                <a16:creationId xmlns:a16="http://schemas.microsoft.com/office/drawing/2014/main" id="{A6B89796-9064-BA43-C30C-87AD20580520}"/>
              </a:ext>
            </a:extLst>
          </p:cNvPr>
          <p:cNvSpPr txBox="1"/>
          <p:nvPr/>
        </p:nvSpPr>
        <p:spPr>
          <a:xfrm>
            <a:off x="447675" y="1836952"/>
            <a:ext cx="3152775" cy="4029565"/>
          </a:xfrm>
          <a:prstGeom prst="rect">
            <a:avLst/>
          </a:prstGeom>
          <a:noFill/>
        </p:spPr>
        <p:txBody>
          <a:bodyPr wrap="square" rtlCol="0">
            <a:spAutoFit/>
          </a:bodyPr>
          <a:lstStyle/>
          <a:p>
            <a:pPr marL="0" marR="0">
              <a:lnSpc>
                <a:spcPct val="107000"/>
              </a:lnSpc>
              <a:spcBef>
                <a:spcPts val="0"/>
              </a:spcBef>
              <a:spcAft>
                <a:spcPts val="800"/>
              </a:spcAft>
            </a:pPr>
            <a:r>
              <a:rPr lang="en-US" sz="200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The term </a:t>
            </a:r>
            <a:r>
              <a:rPr lang="en-US" sz="2000" b="1">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parent</a:t>
            </a:r>
            <a:r>
              <a:rPr lang="en-US" sz="200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 is not limited to biological parents but extends to any guardian or caregiver providing consistent care to children and adolescents. This includes adoptive or foster parents, siblings, grandparents, other relatives and young adolescents, who are also parents. UNICEF (2021)</a:t>
            </a:r>
            <a:endParaRPr lang="nl-NL" sz="20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77407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F8044959-7919-58CB-ECEF-C89E08F5CD8B}"/>
              </a:ext>
            </a:extLst>
          </p:cNvPr>
          <p:cNvSpPr>
            <a:spLocks noGrp="1"/>
          </p:cNvSpPr>
          <p:nvPr>
            <p:ph idx="1"/>
          </p:nvPr>
        </p:nvSpPr>
        <p:spPr>
          <a:xfrm>
            <a:off x="5221862" y="1719618"/>
            <a:ext cx="5948831" cy="4334629"/>
          </a:xfrm>
        </p:spPr>
        <p:txBody>
          <a:bodyPr anchor="ctr">
            <a:normAutofit fontScale="85000" lnSpcReduction="20000"/>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800" b="0" i="0" u="none" strike="noStrike" kern="1200" cap="none" spc="0" normalizeH="0" baseline="0" noProof="0">
                <a:ln>
                  <a:noFill/>
                </a:ln>
                <a:solidFill>
                  <a:schemeClr val="bg1"/>
                </a:solidFill>
                <a:effectLst/>
                <a:uLnTx/>
                <a:uFillTx/>
                <a:latin typeface="Calibri" panose="020F0502020204030204"/>
                <a:ea typeface="+mn-ea"/>
                <a:cs typeface="+mn-cs"/>
              </a:rPr>
              <a:t>Parents/caregivers have a difficult task – they are trying to balance traditional cultural values and dominant societal norms while yearning to create opportunities for their children to develop and thrive regardless of their gender. This usually does not go hand in hand and requires a critical examination of the gendered parenting practices and their values and relationships.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2800" b="0" i="0" u="none" strike="noStrike" kern="1200" cap="none" spc="0" normalizeH="0" baseline="0" noProof="0">
              <a:ln>
                <a:noFill/>
              </a:ln>
              <a:solidFill>
                <a:schemeClr val="bg1"/>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800" b="0" i="0" u="none" strike="noStrike" kern="1200" cap="none" spc="0" normalizeH="0" baseline="0" noProof="0">
                <a:ln>
                  <a:noFill/>
                </a:ln>
                <a:solidFill>
                  <a:schemeClr val="bg1"/>
                </a:solidFill>
                <a:effectLst/>
                <a:uLnTx/>
                <a:uFillTx/>
                <a:latin typeface="Calibri" panose="020F0502020204030204"/>
                <a:ea typeface="+mn-ea"/>
                <a:cs typeface="+mn-cs"/>
              </a:rPr>
              <a:t>Many professionals and practitioners face the same challenges and, like parents, have to explore their gender stereotypes and gendered </a:t>
            </a:r>
            <a:r>
              <a:rPr kumimoji="0" lang="en-GB" sz="2800" b="0" i="0" u="none" strike="noStrike" kern="1200" cap="none" spc="0" normalizeH="0" baseline="0" noProof="0" err="1">
                <a:ln>
                  <a:noFill/>
                </a:ln>
                <a:solidFill>
                  <a:schemeClr val="bg1"/>
                </a:solidFill>
                <a:effectLst/>
                <a:uLnTx/>
                <a:uFillTx/>
                <a:latin typeface="Calibri" panose="020F0502020204030204"/>
                <a:ea typeface="+mn-ea"/>
                <a:cs typeface="+mn-cs"/>
              </a:rPr>
              <a:t>behaviors</a:t>
            </a:r>
            <a:r>
              <a:rPr kumimoji="0" lang="en-GB" sz="2800" b="0" i="0" u="none" strike="noStrike" kern="1200" cap="none" spc="0" normalizeH="0" baseline="0" noProof="0">
                <a:ln>
                  <a:noFill/>
                </a:ln>
                <a:solidFill>
                  <a:schemeClr val="bg1"/>
                </a:solidFill>
                <a:effectLst/>
                <a:uLnTx/>
                <a:uFillTx/>
                <a:latin typeface="Calibri" panose="020F0502020204030204"/>
                <a:ea typeface="+mn-ea"/>
                <a:cs typeface="+mn-cs"/>
              </a:rPr>
              <a:t>. </a:t>
            </a:r>
          </a:p>
        </p:txBody>
      </p:sp>
      <p:pic>
        <p:nvPicPr>
          <p:cNvPr id="5" name="Graphic 4" descr="Comment Important outline">
            <a:extLst>
              <a:ext uri="{FF2B5EF4-FFF2-40B4-BE49-F238E27FC236}">
                <a16:creationId xmlns:a16="http://schemas.microsoft.com/office/drawing/2014/main" id="{C025870D-ECE9-DBBE-4AA6-9FD198358FE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412155" y="2348356"/>
            <a:ext cx="1583563" cy="1583563"/>
          </a:xfrm>
          <a:prstGeom prst="rect">
            <a:avLst/>
          </a:prstGeom>
        </p:spPr>
      </p:pic>
    </p:spTree>
    <p:extLst>
      <p:ext uri="{BB962C8B-B14F-4D97-AF65-F5344CB8AC3E}">
        <p14:creationId xmlns:p14="http://schemas.microsoft.com/office/powerpoint/2010/main" val="2730595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5"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BD119F52-8B26-5DB8-D10C-3BDC34E95B09}"/>
              </a:ext>
            </a:extLst>
          </p:cNvPr>
          <p:cNvSpPr>
            <a:spLocks noGrp="1"/>
          </p:cNvSpPr>
          <p:nvPr>
            <p:ph idx="1"/>
          </p:nvPr>
        </p:nvSpPr>
        <p:spPr>
          <a:xfrm>
            <a:off x="4348649" y="649480"/>
            <a:ext cx="7016958" cy="5546047"/>
          </a:xfrm>
        </p:spPr>
        <p:txBody>
          <a:bodyPr anchor="ctr">
            <a:normAutofit/>
          </a:bodyPr>
          <a:lstStyle/>
          <a:p>
            <a:pPr marL="285750" marR="0" lvl="0" indent="-285750" algn="l" defTabSz="914400" rtl="0" eaLnBrk="1" fontAlgn="auto" latinLnBrk="0" hangingPunct="1">
              <a:lnSpc>
                <a:spcPct val="100000"/>
              </a:lnSpc>
              <a:spcBef>
                <a:spcPts val="0"/>
              </a:spcBef>
              <a:spcAft>
                <a:spcPts val="0"/>
              </a:spcAft>
              <a:buClrTx/>
              <a:buSzTx/>
              <a:buFont typeface="Wingdings" pitchFamily="2" charset="2"/>
              <a:buChar char="Ø"/>
              <a:tabLst/>
              <a:defRPr/>
            </a:pPr>
            <a:r>
              <a:rPr kumimoji="0" lang="en-US" sz="2400" b="0" i="0" u="none" strike="noStrike" kern="1200" cap="none" spc="0" normalizeH="0" baseline="0" noProof="0">
                <a:ln>
                  <a:noFill/>
                </a:ln>
                <a:solidFill>
                  <a:schemeClr val="accent1">
                    <a:lumMod val="75000"/>
                  </a:schemeClr>
                </a:solidFill>
                <a:effectLst/>
                <a:uLnTx/>
                <a:uFillTx/>
                <a:latin typeface="Calibri" panose="020F0502020204030204"/>
                <a:ea typeface="+mn-ea"/>
                <a:cs typeface="+mn-cs"/>
              </a:rPr>
              <a:t>Socialization – gender socialization</a:t>
            </a:r>
          </a:p>
          <a:p>
            <a:pPr marL="285750" indent="-285750">
              <a:lnSpc>
                <a:spcPct val="100000"/>
              </a:lnSpc>
              <a:spcBef>
                <a:spcPts val="0"/>
              </a:spcBef>
              <a:buFont typeface="Wingdings" pitchFamily="2" charset="2"/>
              <a:buChar char="Ø"/>
              <a:defRPr/>
            </a:pPr>
            <a:r>
              <a:rPr kumimoji="0" lang="en-US" sz="2400" b="0" i="0" u="none" strike="noStrike" kern="1200" cap="none" spc="0" normalizeH="0" baseline="0" noProof="0">
                <a:ln>
                  <a:noFill/>
                </a:ln>
                <a:solidFill>
                  <a:schemeClr val="accent1">
                    <a:lumMod val="75000"/>
                  </a:schemeClr>
                </a:solidFill>
                <a:effectLst/>
                <a:uLnTx/>
                <a:uFillTx/>
                <a:latin typeface="Calibri" panose="020F0502020204030204"/>
                <a:ea typeface="+mn-ea"/>
                <a:cs typeface="+mn-cs"/>
              </a:rPr>
              <a:t>Internalizing </a:t>
            </a:r>
            <a:r>
              <a:rPr lang="en-US" sz="2400">
                <a:solidFill>
                  <a:schemeClr val="accent1">
                    <a:lumMod val="75000"/>
                  </a:schemeClr>
                </a:solidFill>
                <a:latin typeface="Calibri" panose="020F0502020204030204"/>
              </a:rPr>
              <a:t>gender </a:t>
            </a:r>
            <a:r>
              <a:rPr kumimoji="0" lang="en-US" sz="2400" b="0" i="0" u="none" strike="noStrike" kern="1200" cap="none" spc="0" normalizeH="0" baseline="0" noProof="0">
                <a:ln>
                  <a:noFill/>
                </a:ln>
                <a:solidFill>
                  <a:schemeClr val="accent1">
                    <a:lumMod val="75000"/>
                  </a:schemeClr>
                </a:solidFill>
                <a:effectLst/>
                <a:uLnTx/>
                <a:uFillTx/>
                <a:latin typeface="Calibri" panose="020F0502020204030204"/>
                <a:ea typeface="+mn-ea"/>
                <a:cs typeface="+mn-cs"/>
              </a:rPr>
              <a:t>norms – is it harmful? What makes it harmful?</a:t>
            </a:r>
            <a:r>
              <a:rPr lang="en-US" sz="2400" dirty="0">
                <a:solidFill>
                  <a:schemeClr val="accent1">
                    <a:lumMod val="75000"/>
                  </a:schemeClr>
                </a:solidFill>
                <a:latin typeface="Calibri" panose="020F0502020204030204"/>
              </a:rPr>
              <a:t> </a:t>
            </a:r>
            <a:endParaRPr lang="en-US" sz="2400" b="0" i="0" u="none" strike="noStrike" kern="1200" cap="none" spc="0" normalizeH="0" baseline="0" noProof="0" dirty="0">
              <a:ln>
                <a:noFill/>
              </a:ln>
              <a:solidFill>
                <a:schemeClr val="accent1">
                  <a:lumMod val="75000"/>
                </a:schemeClr>
              </a:solidFill>
              <a:effectLst/>
              <a:uLnTx/>
              <a:uFillTx/>
              <a:latin typeface="Calibri" panose="020F0502020204030204"/>
              <a:cs typeface="Calibri"/>
            </a:endParaRPr>
          </a:p>
          <a:p>
            <a:pPr marL="285750" marR="0" lvl="0" indent="-285750" algn="l" defTabSz="914400" rtl="0" eaLnBrk="1" fontAlgn="auto" latinLnBrk="0" hangingPunct="1">
              <a:lnSpc>
                <a:spcPct val="100000"/>
              </a:lnSpc>
              <a:spcBef>
                <a:spcPts val="0"/>
              </a:spcBef>
              <a:spcAft>
                <a:spcPts val="0"/>
              </a:spcAft>
              <a:buClrTx/>
              <a:buSzTx/>
              <a:buFont typeface="Wingdings" pitchFamily="2" charset="2"/>
              <a:buChar char="Ø"/>
              <a:tabLst/>
              <a:defRPr/>
            </a:pPr>
            <a:r>
              <a:rPr kumimoji="0" lang="en-US" sz="2400" b="0" i="0" u="none" strike="noStrike" kern="1200" cap="none" spc="0" normalizeH="0" baseline="0" noProof="0">
                <a:ln>
                  <a:noFill/>
                </a:ln>
                <a:solidFill>
                  <a:schemeClr val="accent1">
                    <a:lumMod val="75000"/>
                  </a:schemeClr>
                </a:solidFill>
                <a:effectLst/>
                <a:uLnTx/>
                <a:uFillTx/>
                <a:latin typeface="Calibri" panose="020F0502020204030204"/>
                <a:ea typeface="+mn-ea"/>
                <a:cs typeface="+mn-cs"/>
              </a:rPr>
              <a:t>Gender stereotypes</a:t>
            </a:r>
          </a:p>
          <a:p>
            <a:pPr marL="285750" marR="0" lvl="0" indent="-285750" algn="l" defTabSz="914400" rtl="0" eaLnBrk="1" fontAlgn="auto" latinLnBrk="0" hangingPunct="1">
              <a:lnSpc>
                <a:spcPct val="100000"/>
              </a:lnSpc>
              <a:spcBef>
                <a:spcPts val="0"/>
              </a:spcBef>
              <a:spcAft>
                <a:spcPts val="0"/>
              </a:spcAft>
              <a:buClrTx/>
              <a:buSzTx/>
              <a:buFont typeface="Wingdings" pitchFamily="2" charset="2"/>
              <a:buChar char="Ø"/>
              <a:tabLst/>
              <a:defRPr/>
            </a:pPr>
            <a:r>
              <a:rPr kumimoji="0" lang="en-US" sz="2400" b="0" i="0" u="none" strike="noStrike" kern="1200" cap="none" spc="0" normalizeH="0" baseline="0" noProof="0">
                <a:ln>
                  <a:noFill/>
                </a:ln>
                <a:solidFill>
                  <a:schemeClr val="accent1">
                    <a:lumMod val="75000"/>
                  </a:schemeClr>
                </a:solidFill>
                <a:effectLst/>
                <a:uLnTx/>
                <a:uFillTx/>
                <a:latin typeface="Calibri" panose="020F0502020204030204"/>
                <a:ea typeface="+mn-ea"/>
                <a:cs typeface="+mn-cs"/>
              </a:rPr>
              <a:t>What is IGT? </a:t>
            </a:r>
          </a:p>
          <a:p>
            <a:pPr marL="0" marR="0" lvl="0" indent="0" algn="l" defTabSz="914400" rtl="0" eaLnBrk="1" fontAlgn="auto" latinLnBrk="0" hangingPunct="1">
              <a:lnSpc>
                <a:spcPct val="100000"/>
              </a:lnSpc>
              <a:spcBef>
                <a:spcPts val="0"/>
              </a:spcBef>
              <a:spcAft>
                <a:spcPts val="0"/>
              </a:spcAft>
              <a:buClrTx/>
              <a:buSzTx/>
              <a:buNone/>
              <a:tabLst/>
              <a:defRPr/>
            </a:pPr>
            <a:endParaRPr kumimoji="0" lang="en-US" sz="2400" b="0" i="0" u="none" strike="noStrike" kern="1200" cap="none" spc="0" normalizeH="0" baseline="0" noProof="0">
              <a:ln>
                <a:noFill/>
              </a:ln>
              <a:solidFill>
                <a:schemeClr val="accent1">
                  <a:lumMod val="75000"/>
                </a:schemeClr>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chemeClr val="accent1">
                    <a:lumMod val="75000"/>
                  </a:schemeClr>
                </a:solidFill>
                <a:effectLst/>
                <a:uLnTx/>
                <a:uFillTx/>
                <a:latin typeface="Calibri" panose="020F0502020204030204"/>
                <a:ea typeface="+mn-ea"/>
                <a:cs typeface="+mn-cs"/>
              </a:rPr>
              <a:t>“Intergenerational transmission of care” can be a key factor in transforming gender relations and ending gender inequality,</a:t>
            </a:r>
            <a:endParaRPr lang="nl-NL" sz="240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sz="2000"/>
          </a:p>
        </p:txBody>
      </p:sp>
      <p:sp>
        <p:nvSpPr>
          <p:cNvPr id="22" name="TextBox 21">
            <a:extLst>
              <a:ext uri="{FF2B5EF4-FFF2-40B4-BE49-F238E27FC236}">
                <a16:creationId xmlns:a16="http://schemas.microsoft.com/office/drawing/2014/main" id="{A6B89796-9064-BA43-C30C-87AD20580520}"/>
              </a:ext>
            </a:extLst>
          </p:cNvPr>
          <p:cNvSpPr txBox="1"/>
          <p:nvPr/>
        </p:nvSpPr>
        <p:spPr>
          <a:xfrm>
            <a:off x="372529" y="1028478"/>
            <a:ext cx="3152775" cy="2937727"/>
          </a:xfrm>
          <a:prstGeom prst="rect">
            <a:avLst/>
          </a:prstGeom>
          <a:noFill/>
        </p:spPr>
        <p:txBody>
          <a:bodyPr wrap="square" rtlCol="0">
            <a:spAutoFit/>
          </a:bodyPr>
          <a:lstStyle/>
          <a:p>
            <a:pPr marR="0" lvl="0" algn="l" defTabSz="914400" rtl="0" eaLnBrk="1" fontAlgn="auto" latinLnBrk="0" hangingPunct="1">
              <a:lnSpc>
                <a:spcPct val="90000"/>
              </a:lnSpc>
              <a:spcBef>
                <a:spcPts val="1000"/>
              </a:spcBef>
              <a:spcAft>
                <a:spcPts val="0"/>
              </a:spcAft>
              <a:buClrTx/>
              <a:buSzTx/>
              <a:tabLst/>
              <a:defRPr/>
            </a:pPr>
            <a:r>
              <a:rPr kumimoji="0" lang="en-GB" sz="4000" b="0" i="0" u="none" strike="noStrike" kern="1200" cap="none" spc="0" normalizeH="0" baseline="0" noProof="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rPr>
              <a:t>Gender socialization, norms and identity</a:t>
            </a:r>
          </a:p>
          <a:p>
            <a:pPr marL="0" marR="0" lvl="0" indent="0" algn="l" defTabSz="914400" rtl="0" eaLnBrk="1" fontAlgn="auto" latinLnBrk="0" hangingPunct="1">
              <a:lnSpc>
                <a:spcPct val="107000"/>
              </a:lnSpc>
              <a:spcBef>
                <a:spcPts val="0"/>
              </a:spcBef>
              <a:spcAft>
                <a:spcPts val="800"/>
              </a:spcAft>
              <a:buClrTx/>
              <a:buSzTx/>
              <a:buFontTx/>
              <a:buNone/>
              <a:tabLst/>
              <a:defRPr/>
            </a:pPr>
            <a:endParaRPr kumimoji="0" lang="nl-NL" sz="4000" b="0" i="0" u="none" strike="noStrike" kern="1200" cap="none" spc="0" normalizeH="0" baseline="0" noProof="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24600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5"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BD119F52-8B26-5DB8-D10C-3BDC34E95B09}"/>
              </a:ext>
            </a:extLst>
          </p:cNvPr>
          <p:cNvSpPr>
            <a:spLocks noGrp="1"/>
          </p:cNvSpPr>
          <p:nvPr>
            <p:ph idx="1"/>
          </p:nvPr>
        </p:nvSpPr>
        <p:spPr>
          <a:xfrm>
            <a:off x="4348649" y="655976"/>
            <a:ext cx="7016958" cy="5546047"/>
          </a:xfrm>
        </p:spPr>
        <p:txBody>
          <a:bodyPr anchor="ctr">
            <a:normAutofit fontScale="70000" lnSpcReduction="20000"/>
          </a:bodyPr>
          <a:lstStyle/>
          <a:p>
            <a:pPr>
              <a:defRPr/>
            </a:pPr>
            <a:r>
              <a:rPr kumimoji="0" lang="en-GB" sz="2800" b="0" i="0" u="none" strike="noStrike" kern="1200" cap="none" spc="0" normalizeH="0" baseline="0" noProof="0">
                <a:ln>
                  <a:noFill/>
                </a:ln>
                <a:solidFill>
                  <a:schemeClr val="accent1">
                    <a:lumMod val="75000"/>
                  </a:schemeClr>
                </a:solidFill>
                <a:effectLst/>
                <a:uLnTx/>
                <a:uFillTx/>
                <a:latin typeface="Calibri" panose="020F0502020204030204"/>
                <a:ea typeface="+mn-ea"/>
                <a:cs typeface="+mn-cs"/>
              </a:rPr>
              <a:t>Children learn societal norms from birth and throughout life, understand their value and relevance as part of society, and gradually accept them as their own. This is a process of </a:t>
            </a:r>
            <a:r>
              <a:rPr kumimoji="0" lang="en-GB" sz="2800" b="1" i="0" u="none" strike="noStrike" kern="1200" cap="none" spc="0" normalizeH="0" baseline="0" noProof="0">
                <a:ln>
                  <a:noFill/>
                </a:ln>
                <a:solidFill>
                  <a:schemeClr val="accent1">
                    <a:lumMod val="75000"/>
                  </a:schemeClr>
                </a:solidFill>
                <a:effectLst/>
                <a:uLnTx/>
                <a:uFillTx/>
                <a:latin typeface="Calibri" panose="020F0502020204030204"/>
                <a:ea typeface="+mn-ea"/>
                <a:cs typeface="+mn-cs"/>
              </a:rPr>
              <a:t>socialization</a:t>
            </a:r>
            <a:r>
              <a:rPr kumimoji="0" lang="en-GB" sz="2800" b="0" i="0" u="none" strike="noStrike" kern="1200" cap="none" spc="0" normalizeH="0" baseline="0" noProof="0">
                <a:ln>
                  <a:noFill/>
                </a:ln>
                <a:solidFill>
                  <a:schemeClr val="accent1">
                    <a:lumMod val="75000"/>
                  </a:schemeClr>
                </a:solidFill>
                <a:effectLst/>
                <a:uLnTx/>
                <a:uFillTx/>
                <a:latin typeface="Calibri" panose="020F0502020204030204"/>
                <a:ea typeface="+mn-ea"/>
                <a:cs typeface="+mn-cs"/>
              </a:rPr>
              <a:t>. </a:t>
            </a:r>
          </a:p>
          <a:p>
            <a:pPr marL="0" indent="0">
              <a:buNone/>
              <a:defRPr/>
            </a:pPr>
            <a:endParaRPr kumimoji="0" lang="en-GB" sz="2000" b="0" i="0" u="none" strike="noStrike" kern="1200" cap="none" spc="0" normalizeH="0" baseline="0" noProof="0">
              <a:ln>
                <a:noFill/>
              </a:ln>
              <a:solidFill>
                <a:schemeClr val="accent1">
                  <a:lumMod val="75000"/>
                </a:schemeClr>
              </a:solidFill>
              <a:effectLst/>
              <a:uLnTx/>
              <a:uFillTx/>
              <a:latin typeface="Calibri" panose="020F0502020204030204"/>
              <a:ea typeface="+mn-ea"/>
              <a:cs typeface="+mn-cs"/>
            </a:endParaRPr>
          </a:p>
          <a:p>
            <a:pPr>
              <a:defRPr/>
            </a:pPr>
            <a:r>
              <a:rPr kumimoji="0" lang="en-GB" sz="2800" b="0" i="0" u="none" strike="noStrike" kern="1200" cap="none" spc="0" normalizeH="0" baseline="0" noProof="0">
                <a:ln>
                  <a:noFill/>
                </a:ln>
                <a:solidFill>
                  <a:schemeClr val="accent1">
                    <a:lumMod val="75000"/>
                  </a:schemeClr>
                </a:solidFill>
                <a:effectLst/>
                <a:uLnTx/>
                <a:uFillTx/>
                <a:latin typeface="Calibri" panose="020F0502020204030204"/>
                <a:ea typeface="+mn-ea"/>
                <a:cs typeface="+mn-cs"/>
              </a:rPr>
              <a:t>When they are learning and internalizing the rules, norms, and shared beliefs about what girls/women and boys/men should do, think, and feel, this is </a:t>
            </a:r>
            <a:r>
              <a:rPr kumimoji="0" lang="en-GB" sz="2800" b="1" i="0" u="none" strike="noStrike" kern="1200" cap="none" spc="0" normalizeH="0" baseline="0" noProof="0">
                <a:ln>
                  <a:noFill/>
                </a:ln>
                <a:solidFill>
                  <a:schemeClr val="accent1">
                    <a:lumMod val="75000"/>
                  </a:schemeClr>
                </a:solidFill>
                <a:effectLst/>
                <a:uLnTx/>
                <a:uFillTx/>
                <a:latin typeface="Calibri" panose="020F0502020204030204"/>
                <a:ea typeface="+mn-ea"/>
                <a:cs typeface="+mn-cs"/>
              </a:rPr>
              <a:t>gender socialization</a:t>
            </a:r>
            <a:r>
              <a:rPr kumimoji="0" lang="en-GB" sz="2800" b="0" i="0" u="none" strike="noStrike" kern="1200" cap="none" spc="0" normalizeH="0" baseline="0" noProof="0">
                <a:ln>
                  <a:noFill/>
                </a:ln>
                <a:solidFill>
                  <a:schemeClr val="accent1">
                    <a:lumMod val="75000"/>
                  </a:schemeClr>
                </a:solidFill>
                <a:effectLst/>
                <a:uLnTx/>
                <a:uFillTx/>
                <a:latin typeface="Calibri" panose="020F0502020204030204"/>
                <a:ea typeface="+mn-ea"/>
                <a:cs typeface="+mn-cs"/>
              </a:rPr>
              <a:t>. </a:t>
            </a:r>
          </a:p>
          <a:p>
            <a:pPr marL="0" indent="0">
              <a:buNone/>
              <a:defRPr/>
            </a:pPr>
            <a:endParaRPr kumimoji="0" lang="en-GB" sz="2000" b="0" i="0" u="none" strike="noStrike" kern="1200" cap="none" spc="0" normalizeH="0" baseline="0" noProof="0">
              <a:ln>
                <a:noFill/>
              </a:ln>
              <a:solidFill>
                <a:schemeClr val="accent1">
                  <a:lumMod val="75000"/>
                </a:schemeClr>
              </a:solidFill>
              <a:effectLst/>
              <a:uLnTx/>
              <a:uFillTx/>
              <a:latin typeface="Calibri" panose="020F0502020204030204"/>
              <a:ea typeface="+mn-ea"/>
              <a:cs typeface="+mn-cs"/>
            </a:endParaRPr>
          </a:p>
          <a:p>
            <a:pPr>
              <a:defRPr/>
            </a:pPr>
            <a:r>
              <a:rPr kumimoji="0" lang="en-GB" sz="2800" b="0" i="0" u="none" strike="noStrike" kern="1200" cap="none" spc="0" normalizeH="0" baseline="0" noProof="0">
                <a:ln>
                  <a:noFill/>
                </a:ln>
                <a:solidFill>
                  <a:schemeClr val="accent1">
                    <a:lumMod val="75000"/>
                  </a:schemeClr>
                </a:solidFill>
                <a:effectLst/>
                <a:uLnTx/>
                <a:uFillTx/>
                <a:latin typeface="Calibri" panose="020F0502020204030204"/>
                <a:ea typeface="+mn-ea"/>
                <a:cs typeface="+mn-cs"/>
              </a:rPr>
              <a:t>At the same time, they are also learning and understanding the consequences of conforming to gender norms and the result of breaking them and choosing different ways of being. </a:t>
            </a:r>
          </a:p>
          <a:p>
            <a:pPr>
              <a:defRPr/>
            </a:pPr>
            <a:endParaRPr kumimoji="0" lang="en-GB" sz="2000" b="0" i="0" u="none" strike="noStrike" kern="1200" cap="none" spc="0" normalizeH="0" baseline="0" noProof="0">
              <a:ln>
                <a:noFill/>
              </a:ln>
              <a:solidFill>
                <a:schemeClr val="accent1">
                  <a:lumMod val="75000"/>
                </a:schemeClr>
              </a:solidFill>
              <a:effectLst/>
              <a:uLnTx/>
              <a:uFillTx/>
              <a:latin typeface="Calibri" panose="020F0502020204030204"/>
              <a:ea typeface="+mn-ea"/>
              <a:cs typeface="+mn-cs"/>
            </a:endParaRPr>
          </a:p>
          <a:p>
            <a:pPr>
              <a:defRPr/>
            </a:pPr>
            <a:r>
              <a:rPr lang="en-GB" sz="2900">
                <a:solidFill>
                  <a:schemeClr val="accent1">
                    <a:lumMod val="75000"/>
                  </a:schemeClr>
                </a:solidFill>
                <a:latin typeface="Calibri" panose="020F0502020204030204"/>
              </a:rPr>
              <a:t>By internalizing societal norms, children also normalize unequal societal norms, beliefs, and power structures that prioritize one group and deny some rights to the less valued group. In the case of gender norms, it is about valuing men/boys more than women/girls. Still, the exact mechanisms are in place when talking about skin </a:t>
            </a:r>
            <a:r>
              <a:rPr lang="en-GB" sz="2900" err="1">
                <a:solidFill>
                  <a:schemeClr val="accent1">
                    <a:lumMod val="75000"/>
                  </a:schemeClr>
                </a:solidFill>
                <a:latin typeface="Calibri" panose="020F0502020204030204"/>
              </a:rPr>
              <a:t>color</a:t>
            </a:r>
            <a:r>
              <a:rPr lang="en-GB" sz="2900">
                <a:solidFill>
                  <a:schemeClr val="accent1">
                    <a:lumMod val="75000"/>
                  </a:schemeClr>
                </a:solidFill>
                <a:latin typeface="Calibri" panose="020F0502020204030204"/>
              </a:rPr>
              <a:t>, class, ethnicity, race, religion, and ability level. </a:t>
            </a:r>
            <a:endParaRPr lang="nl-NL" sz="2900">
              <a:solidFill>
                <a:schemeClr val="accent1">
                  <a:lumMod val="75000"/>
                </a:schemeClr>
              </a:solidFill>
              <a:latin typeface="Calibri" panose="020F0502020204030204"/>
            </a:endParaRPr>
          </a:p>
          <a:p>
            <a:pPr>
              <a:defRPr/>
            </a:pPr>
            <a:endParaRPr kumimoji="0" lang="en-GB" sz="2800" b="0" i="0" u="none" strike="noStrike" kern="1200" cap="none" spc="0" normalizeH="0" baseline="0" noProof="0">
              <a:ln>
                <a:noFill/>
              </a:ln>
              <a:solidFill>
                <a:schemeClr val="accent1">
                  <a:lumMod val="75000"/>
                </a:schemeClr>
              </a:solidFill>
              <a:effectLst/>
              <a:uLnTx/>
              <a:uFillTx/>
              <a:latin typeface="Calibri" panose="020F0502020204030204"/>
              <a:ea typeface="+mn-ea"/>
              <a:cs typeface="+mn-cs"/>
            </a:endParaRPr>
          </a:p>
          <a:p>
            <a:pPr marL="0" marR="0" indent="0">
              <a:spcBef>
                <a:spcPts val="0"/>
              </a:spcBef>
              <a:spcAft>
                <a:spcPts val="0"/>
              </a:spcAft>
              <a:buNone/>
            </a:pPr>
            <a:endParaRPr lang="nl-NL" sz="1600">
              <a:effectLst/>
              <a:latin typeface="Calibri" panose="020F0502020204030204" pitchFamily="34" charset="0"/>
              <a:ea typeface="Calibri" panose="020F0502020204030204" pitchFamily="34" charset="0"/>
              <a:cs typeface="Times New Roman" panose="02020603050405020304" pitchFamily="18" charset="0"/>
            </a:endParaRPr>
          </a:p>
          <a:p>
            <a:endParaRPr lang="en-US" sz="2000"/>
          </a:p>
        </p:txBody>
      </p:sp>
      <p:sp>
        <p:nvSpPr>
          <p:cNvPr id="22" name="TextBox 21">
            <a:extLst>
              <a:ext uri="{FF2B5EF4-FFF2-40B4-BE49-F238E27FC236}">
                <a16:creationId xmlns:a16="http://schemas.microsoft.com/office/drawing/2014/main" id="{A6B89796-9064-BA43-C30C-87AD20580520}"/>
              </a:ext>
            </a:extLst>
          </p:cNvPr>
          <p:cNvSpPr txBox="1"/>
          <p:nvPr/>
        </p:nvSpPr>
        <p:spPr>
          <a:xfrm>
            <a:off x="372529" y="1028478"/>
            <a:ext cx="3152775" cy="4617161"/>
          </a:xfrm>
          <a:prstGeom prst="rect">
            <a:avLst/>
          </a:prstGeom>
          <a:noFill/>
        </p:spPr>
        <p:txBody>
          <a:bodyPr wrap="square" lIns="91440" tIns="45720" rIns="91440" bIns="45720" rtlCol="0" anchor="t">
            <a:spAutoFit/>
          </a:bodyPr>
          <a:lstStyle/>
          <a:p>
            <a:pPr marR="0" lvl="0" algn="l" defTabSz="914400" rtl="0" eaLnBrk="1" fontAlgn="auto" latinLnBrk="0" hangingPunct="1">
              <a:lnSpc>
                <a:spcPct val="90000"/>
              </a:lnSpc>
              <a:spcBef>
                <a:spcPts val="1000"/>
              </a:spcBef>
              <a:spcAft>
                <a:spcPts val="0"/>
              </a:spcAft>
              <a:buClrTx/>
              <a:buSzTx/>
              <a:tabLst/>
              <a:defRPr/>
            </a:pPr>
            <a:r>
              <a:rPr kumimoji="0" lang="en-US" sz="4000" b="0" i="0" u="none" strike="noStrike" kern="1200" cap="none" spc="0" normalizeH="0" baseline="0" noProof="0" dirty="0">
                <a:ln>
                  <a:noFill/>
                </a:ln>
                <a:solidFill>
                  <a:srgbClr val="FFFFFF"/>
                </a:solidFill>
                <a:effectLst/>
                <a:uLnTx/>
                <a:uFillTx/>
                <a:latin typeface="Calibri"/>
                <a:ea typeface="Calibri" panose="020F0502020204030204" pitchFamily="34" charset="0"/>
                <a:cs typeface="Times New Roman"/>
              </a:rPr>
              <a:t>The power of gender –</a:t>
            </a:r>
            <a:endParaRPr lang="en-US" dirty="0">
              <a:solidFill>
                <a:srgbClr val="FFFFFF"/>
              </a:solidFill>
              <a:latin typeface="Calibri"/>
              <a:cs typeface="Times New Roman"/>
            </a:endParaRPr>
          </a:p>
          <a:p>
            <a:pPr>
              <a:lnSpc>
                <a:spcPct val="90000"/>
              </a:lnSpc>
              <a:spcBef>
                <a:spcPts val="1000"/>
              </a:spcBef>
              <a:defRPr/>
            </a:pPr>
            <a:r>
              <a:rPr kumimoji="0" lang="en-GB" sz="2400" b="0" i="0" u="none" strike="noStrike" kern="1200" cap="none" spc="0" normalizeH="0" baseline="0" noProof="0" dirty="0">
                <a:ln>
                  <a:noFill/>
                </a:ln>
                <a:solidFill>
                  <a:srgbClr val="FFFFFF"/>
                </a:solidFill>
                <a:effectLst/>
                <a:uLnTx/>
                <a:uFillTx/>
                <a:latin typeface="Calibri" panose="020F0502020204030204"/>
                <a:ea typeface="+mn-ea"/>
                <a:cs typeface="+mn-cs"/>
              </a:rPr>
              <a:t>Gender socialization is at the core of overall socialization because all norms and behaviours (e.g., religious socialization, school socialization, etc.) are gender-</a:t>
            </a:r>
            <a:r>
              <a:rPr kumimoji="0" lang="en-GB" sz="2400" b="0" i="0" u="none" strike="noStrike" kern="1200" cap="none" spc="0" normalizeH="0" baseline="0" noProof="0" dirty="0" err="1">
                <a:ln>
                  <a:noFill/>
                </a:ln>
                <a:solidFill>
                  <a:srgbClr val="FFFFFF"/>
                </a:solidFill>
                <a:effectLst/>
                <a:uLnTx/>
                <a:uFillTx/>
                <a:latin typeface="Calibri" panose="020F0502020204030204"/>
                <a:ea typeface="+mn-ea"/>
                <a:cs typeface="+mn-cs"/>
              </a:rPr>
              <a:t>colored</a:t>
            </a:r>
            <a:r>
              <a:rPr kumimoji="0" lang="en-GB" sz="2400" b="0" i="0" u="none" strike="noStrike" kern="1200" cap="none" spc="0" normalizeH="0" baseline="0" noProof="0" dirty="0">
                <a:ln>
                  <a:noFill/>
                </a:ln>
                <a:solidFill>
                  <a:srgbClr val="FFFFFF"/>
                </a:solidFill>
                <a:effectLst/>
                <a:uLnTx/>
                <a:uFillTx/>
                <a:latin typeface="Calibri" panose="020F0502020204030204"/>
                <a:ea typeface="+mn-ea"/>
                <a:cs typeface="+mn-cs"/>
              </a:rPr>
              <a:t>.</a:t>
            </a:r>
            <a:r>
              <a:rPr lang="en-GB" sz="2400" dirty="0">
                <a:solidFill>
                  <a:srgbClr val="FFFFFF"/>
                </a:solidFill>
                <a:latin typeface="Calibri" panose="020F0502020204030204"/>
              </a:rPr>
              <a:t> </a:t>
            </a:r>
            <a:endParaRPr kumimoji="0" lang="en-US" sz="2400" b="0" i="0" u="none" strike="noStrike" kern="1200" cap="none" spc="0" normalizeH="0" baseline="0" noProof="0">
              <a:ln>
                <a:noFill/>
              </a:ln>
              <a:solidFill>
                <a:srgbClr val="FFFFFF"/>
              </a:solidFill>
              <a:effectLst/>
              <a:uLnTx/>
              <a:uFillTx/>
              <a:latin typeface="Calibri" panose="020F0502020204030204"/>
              <a:ea typeface="+mn-ea"/>
              <a:cs typeface="+mn-cs"/>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kumimoji="0" lang="nl-NL" sz="4000" b="0" i="0" u="none" strike="noStrike" kern="1200" cap="none" spc="0" normalizeH="0" baseline="0" noProof="0">
              <a:ln>
                <a:noFill/>
              </a:ln>
              <a:solidFill>
                <a:srgbClr val="FFFFFF"/>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835770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A6B319F-86FE-4754-878E-06F0804D88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32385" cy="6858000"/>
          </a:xfrm>
          <a:prstGeom prst="rect">
            <a:avLst/>
          </a:prstGeom>
          <a:solidFill>
            <a:schemeClr val="accent5">
              <a:alpha val="7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D7D31"/>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CF7D1B5-3477-499F-ACC5-2C8B07F4ED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2385" y="0"/>
            <a:ext cx="3218914" cy="6858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882918A-548C-44BA-6B7A-9297F1B2EEC8}"/>
              </a:ext>
            </a:extLst>
          </p:cNvPr>
          <p:cNvSpPr>
            <a:spLocks noGrp="1"/>
          </p:cNvSpPr>
          <p:nvPr>
            <p:ph type="title"/>
          </p:nvPr>
        </p:nvSpPr>
        <p:spPr>
          <a:xfrm>
            <a:off x="992206" y="1608667"/>
            <a:ext cx="2823275" cy="3853213"/>
          </a:xfrm>
        </p:spPr>
        <p:txBody>
          <a:bodyPr vert="horz" lIns="91440" tIns="45720" rIns="91440" bIns="45720" rtlCol="0" anchor="t">
            <a:normAutofit/>
          </a:bodyPr>
          <a:lstStyle/>
          <a:p>
            <a:pPr algn="r"/>
            <a:r>
              <a:rPr lang="en-US" sz="3200" kern="1200">
                <a:solidFill>
                  <a:srgbClr val="FFFFFF"/>
                </a:solidFill>
                <a:latin typeface="+mj-lt"/>
                <a:ea typeface="+mj-ea"/>
                <a:cs typeface="+mj-cs"/>
              </a:rPr>
              <a:t> </a:t>
            </a:r>
          </a:p>
        </p:txBody>
      </p:sp>
      <p:sp>
        <p:nvSpPr>
          <p:cNvPr id="4" name="Content Placeholder 3">
            <a:extLst>
              <a:ext uri="{FF2B5EF4-FFF2-40B4-BE49-F238E27FC236}">
                <a16:creationId xmlns:a16="http://schemas.microsoft.com/office/drawing/2014/main" id="{6586AE8A-4F11-B304-A0B9-B555305885DB}"/>
              </a:ext>
            </a:extLst>
          </p:cNvPr>
          <p:cNvSpPr>
            <a:spLocks noGrp="1"/>
          </p:cNvSpPr>
          <p:nvPr>
            <p:ph idx="1"/>
          </p:nvPr>
        </p:nvSpPr>
        <p:spPr>
          <a:xfrm>
            <a:off x="4547697" y="381000"/>
            <a:ext cx="7082327" cy="6162039"/>
          </a:xfrm>
        </p:spPr>
        <p:txBody>
          <a:bodyPr vert="horz" lIns="91440" tIns="45720" rIns="91440" bIns="45720" rtlCol="0">
            <a:norm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effectLst/>
              <a:uLnTx/>
              <a:uFillTx/>
              <a:latin typeface="Calibri" panose="020F0502020204030204" pitchFamily="34" charset="0"/>
              <a:ea typeface="Calibri" panose="020F0502020204030204" pitchFamily="34" charset="0"/>
              <a:cs typeface="+mn-cs"/>
            </a:endParaRPr>
          </a:p>
          <a:p>
            <a:pPr marL="0" marR="0" lvl="0" indent="0" algn="l" defTabSz="914400" rtl="0" eaLnBrk="1" fontAlgn="auto" latinLnBrk="0" hangingPunct="1">
              <a:lnSpc>
                <a:spcPct val="90000"/>
              </a:lnSpc>
              <a:spcBef>
                <a:spcPts val="0"/>
              </a:spcBef>
              <a:spcAft>
                <a:spcPts val="600"/>
              </a:spcAft>
              <a:buClrTx/>
              <a:buSzTx/>
              <a:buFontTx/>
              <a:buNone/>
              <a:tabLst/>
              <a:defRPr/>
            </a:pPr>
            <a:endParaRPr kumimoji="0" lang="en-US" sz="1700" b="1" i="0" u="none" strike="noStrike" kern="1200" cap="none" spc="0" normalizeH="0" baseline="0" noProof="0">
              <a:ln>
                <a:noFill/>
              </a:ln>
              <a:effectLst/>
              <a:uLnTx/>
              <a:uFillTx/>
              <a:latin typeface="Calibri" panose="020F0502020204030204"/>
              <a:ea typeface="+mn-ea"/>
              <a:cs typeface="+mn-cs"/>
            </a:endParaRPr>
          </a:p>
          <a:p>
            <a:pPr marL="0" indent="0">
              <a:buNone/>
            </a:pPr>
            <a:endParaRPr lang="en-GB" sz="2000"/>
          </a:p>
        </p:txBody>
      </p:sp>
      <p:sp>
        <p:nvSpPr>
          <p:cNvPr id="15" name="TextBox 14">
            <a:extLst>
              <a:ext uri="{FF2B5EF4-FFF2-40B4-BE49-F238E27FC236}">
                <a16:creationId xmlns:a16="http://schemas.microsoft.com/office/drawing/2014/main" id="{786F7C48-A657-8192-A643-3F69E959E3E3}"/>
              </a:ext>
            </a:extLst>
          </p:cNvPr>
          <p:cNvSpPr txBox="1"/>
          <p:nvPr/>
        </p:nvSpPr>
        <p:spPr>
          <a:xfrm>
            <a:off x="992206" y="2221992"/>
            <a:ext cx="2663454" cy="378565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a:latin typeface="Calibri" panose="020F0502020204030204" pitchFamily="34" charset="0"/>
                <a:ea typeface="Calibri" panose="020F0502020204030204" pitchFamily="34" charset="0"/>
              </a:rPr>
              <a:t>G</a:t>
            </a:r>
            <a:r>
              <a:rPr lang="en-GB" sz="1600">
                <a:effectLst/>
                <a:latin typeface="Calibri" panose="020F0502020204030204" pitchFamily="34" charset="0"/>
                <a:ea typeface="Calibri" panose="020F0502020204030204" pitchFamily="34" charset="0"/>
              </a:rPr>
              <a:t>ender socialization is a multi-dimensional and complex process that begins at birth, continues through childhood, and intensifies during adolescence until individuals have internalized traditional gender identities and begun to impart them to future generations.</a:t>
            </a:r>
            <a:r>
              <a:rPr lang="en-US" sz="1600">
                <a:effectLst/>
                <a:latin typeface="Calibri" panose="020F0502020204030204" pitchFamily="34" charset="0"/>
                <a:ea typeface="Calibri" panose="020F0502020204030204" pitchFamily="34" charset="0"/>
              </a:rPr>
              <a:t> For example, preferences for a boy or girl child can affect the parental/caregiver’s interactions with babies right from birth .</a:t>
            </a:r>
            <a:endParaRPr kumimoji="0" lang="en-US" sz="16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8" name="Graphic 10" descr="Graduation cap outline">
            <a:extLst>
              <a:ext uri="{FF2B5EF4-FFF2-40B4-BE49-F238E27FC236}">
                <a16:creationId xmlns:a16="http://schemas.microsoft.com/office/drawing/2014/main" id="{940C946D-E843-748C-55F7-33553D19AA0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02052" y="502921"/>
            <a:ext cx="1568682" cy="1842104"/>
          </a:xfrm>
          <a:prstGeom prst="rect">
            <a:avLst/>
          </a:prstGeom>
        </p:spPr>
      </p:pic>
      <p:pic>
        <p:nvPicPr>
          <p:cNvPr id="3" name="Picture 2">
            <a:extLst>
              <a:ext uri="{FF2B5EF4-FFF2-40B4-BE49-F238E27FC236}">
                <a16:creationId xmlns:a16="http://schemas.microsoft.com/office/drawing/2014/main" id="{5AF95AA2-01DA-B2D9-678B-7C9DDB6BD7EB}"/>
              </a:ext>
            </a:extLst>
          </p:cNvPr>
          <p:cNvPicPr>
            <a:picLocks noChangeAspect="1"/>
          </p:cNvPicPr>
          <p:nvPr/>
        </p:nvPicPr>
        <p:blipFill>
          <a:blip r:embed="rId4"/>
          <a:stretch>
            <a:fillRect/>
          </a:stretch>
        </p:blipFill>
        <p:spPr>
          <a:xfrm>
            <a:off x="4130486" y="2932066"/>
            <a:ext cx="8061514" cy="2529814"/>
          </a:xfrm>
          <a:prstGeom prst="rect">
            <a:avLst/>
          </a:prstGeom>
        </p:spPr>
      </p:pic>
    </p:spTree>
    <p:extLst>
      <p:ext uri="{BB962C8B-B14F-4D97-AF65-F5344CB8AC3E}">
        <p14:creationId xmlns:p14="http://schemas.microsoft.com/office/powerpoint/2010/main" val="88640412"/>
      </p:ext>
    </p:extLst>
  </p:cSld>
  <p:clrMapOvr>
    <a:overrideClrMapping bg1="dk1" tx1="lt1" bg2="dk2" tx2="lt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F8044959-7919-58CB-ECEF-C89E08F5CD8B}"/>
              </a:ext>
            </a:extLst>
          </p:cNvPr>
          <p:cNvSpPr>
            <a:spLocks noGrp="1"/>
          </p:cNvSpPr>
          <p:nvPr>
            <p:ph idx="1"/>
          </p:nvPr>
        </p:nvSpPr>
        <p:spPr>
          <a:xfrm>
            <a:off x="5176473" y="1627904"/>
            <a:ext cx="5948831" cy="4608030"/>
          </a:xfrm>
        </p:spPr>
        <p:txBody>
          <a:bodyPr anchor="ctr">
            <a:normAutofit fontScale="55000" lnSpcReduction="20000"/>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900" b="0" i="0" u="none" strike="noStrike" kern="1200" cap="none" spc="0" normalizeH="0" baseline="0" noProof="0">
                <a:ln>
                  <a:noFill/>
                </a:ln>
                <a:solidFill>
                  <a:schemeClr val="bg1"/>
                </a:solidFill>
                <a:effectLst/>
                <a:uLnTx/>
                <a:uFillTx/>
                <a:latin typeface="Calibri" panose="020F0502020204030204"/>
                <a:ea typeface="+mn-ea"/>
                <a:cs typeface="+mn-cs"/>
              </a:rPr>
              <a:t>Both gender norms and gender socialization are not harmful in their nature; the challenge is their stereotypical content, how they are transmitted, and the discrimination they are causing. </a:t>
            </a:r>
            <a:r>
              <a:rPr kumimoji="0" lang="en-GB" sz="2900" b="1" i="0" u="none" strike="noStrike" kern="1200" cap="none" spc="0" normalizeH="0" baseline="0" noProof="0">
                <a:ln>
                  <a:noFill/>
                </a:ln>
                <a:solidFill>
                  <a:schemeClr val="bg1"/>
                </a:solidFill>
                <a:effectLst/>
                <a:uLnTx/>
                <a:uFillTx/>
                <a:latin typeface="Calibri" panose="020F0502020204030204"/>
                <a:ea typeface="+mn-ea"/>
                <a:cs typeface="+mn-cs"/>
              </a:rPr>
              <a:t>The problem is when children were thought to believe that this is the only way for boys and girls to be who they are expected to be, that they do not have a choice and that all the others who do not confirm are deviant. Thus, the traditional gender beliefs and norms play an essential role in (re)producing gender inequalities.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2900" b="0" i="0" u="none" strike="noStrike" kern="1200" cap="none" spc="0" normalizeH="0" baseline="0" noProof="0">
              <a:ln>
                <a:noFill/>
              </a:ln>
              <a:solidFill>
                <a:schemeClr val="bg1"/>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900" b="0" i="0" u="none" strike="noStrike" kern="1200" cap="none" spc="0" normalizeH="0" baseline="0" noProof="0">
                <a:ln>
                  <a:noFill/>
                </a:ln>
                <a:solidFill>
                  <a:schemeClr val="bg1"/>
                </a:solidFill>
                <a:effectLst/>
                <a:uLnTx/>
                <a:uFillTx/>
                <a:latin typeface="Calibri" panose="020F0502020204030204"/>
                <a:ea typeface="+mn-ea"/>
                <a:cs typeface="+mn-cs"/>
              </a:rPr>
              <a:t>They are also harmful because they </a:t>
            </a:r>
            <a:r>
              <a:rPr kumimoji="0" lang="en-GB" sz="2900" b="1" i="0" u="none" strike="noStrike" kern="1200" cap="none" spc="0" normalizeH="0" baseline="0" noProof="0">
                <a:ln>
                  <a:noFill/>
                </a:ln>
                <a:solidFill>
                  <a:schemeClr val="bg1"/>
                </a:solidFill>
                <a:effectLst/>
                <a:uLnTx/>
                <a:uFillTx/>
                <a:latin typeface="Calibri" panose="020F0502020204030204"/>
                <a:ea typeface="+mn-ea"/>
                <a:cs typeface="+mn-cs"/>
              </a:rPr>
              <a:t>restrict the ability of children and adolescents to explore their multiple identities </a:t>
            </a:r>
            <a:r>
              <a:rPr kumimoji="0" lang="en-GB" sz="2900" b="0" i="0" u="none" strike="noStrike" kern="1200" cap="none" spc="0" normalizeH="0" baseline="0" noProof="0">
                <a:ln>
                  <a:noFill/>
                </a:ln>
                <a:solidFill>
                  <a:schemeClr val="bg1"/>
                </a:solidFill>
                <a:effectLst/>
                <a:uLnTx/>
                <a:uFillTx/>
                <a:latin typeface="Calibri" panose="020F0502020204030204"/>
                <a:ea typeface="+mn-ea"/>
                <a:cs typeface="+mn-cs"/>
              </a:rPr>
              <a:t>(e.g., for girls being more than a woman or a mother, or beautiful; and for boys being at the same time strong and sensitive) </a:t>
            </a:r>
            <a:r>
              <a:rPr kumimoji="0" lang="en-GB" sz="2900" b="1" i="0" u="none" strike="noStrike" kern="1200" cap="none" spc="0" normalizeH="0" baseline="0" noProof="0">
                <a:ln>
                  <a:noFill/>
                </a:ln>
                <a:solidFill>
                  <a:schemeClr val="bg1"/>
                </a:solidFill>
                <a:effectLst/>
                <a:uLnTx/>
                <a:uFillTx/>
                <a:latin typeface="Calibri" panose="020F0502020204030204"/>
                <a:ea typeface="+mn-ea"/>
                <a:cs typeface="+mn-cs"/>
              </a:rPr>
              <a:t>and grow as individuals in their richness.</a:t>
            </a:r>
            <a:r>
              <a:rPr kumimoji="0" lang="en-GB" sz="2900" b="0" i="0" u="none" strike="noStrike" kern="1200" cap="none" spc="0" normalizeH="0" baseline="0" noProof="0">
                <a:ln>
                  <a:noFill/>
                </a:ln>
                <a:solidFill>
                  <a:schemeClr val="bg1"/>
                </a:solidFill>
                <a:effectLst/>
                <a:uLnTx/>
                <a:uFillTx/>
                <a:latin typeface="Calibri" panose="020F0502020204030204"/>
                <a:ea typeface="+mn-ea"/>
                <a:cs typeface="+mn-cs"/>
              </a:rPr>
              <a:t>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900" b="0" i="0" u="none" strike="noStrike" kern="1200" cap="none" spc="0" normalizeH="0" baseline="0" noProof="0">
                <a:ln>
                  <a:noFill/>
                </a:ln>
                <a:solidFill>
                  <a:schemeClr val="bg1"/>
                </a:solidFill>
                <a:effectLst/>
                <a:uLnTx/>
                <a:uFillTx/>
                <a:latin typeface="Calibri" panose="020F0502020204030204"/>
                <a:ea typeface="+mn-ea"/>
                <a:cs typeface="+mn-cs"/>
              </a:rPr>
              <a:t>Additionally, gender norms function as </a:t>
            </a:r>
            <a:r>
              <a:rPr kumimoji="0" lang="en-GB" sz="2900" b="1" i="0" u="none" strike="noStrike" kern="1200" cap="none" spc="0" normalizeH="0" baseline="0" noProof="0">
                <a:ln>
                  <a:noFill/>
                </a:ln>
                <a:solidFill>
                  <a:schemeClr val="bg1"/>
                </a:solidFill>
                <a:effectLst/>
                <a:uLnTx/>
                <a:uFillTx/>
                <a:latin typeface="Calibri" panose="020F0502020204030204"/>
                <a:ea typeface="+mn-ea"/>
                <a:cs typeface="+mn-cs"/>
              </a:rPr>
              <a:t>self-fulfilling prophecies</a:t>
            </a:r>
            <a:r>
              <a:rPr kumimoji="0" lang="en-GB" sz="2900" b="0" i="0" u="none" strike="noStrike" kern="1200" cap="none" spc="0" normalizeH="0" baseline="0" noProof="0">
                <a:ln>
                  <a:noFill/>
                </a:ln>
                <a:solidFill>
                  <a:schemeClr val="bg1"/>
                </a:solidFill>
                <a:effectLst/>
                <a:uLnTx/>
                <a:uFillTx/>
                <a:latin typeface="Calibri" panose="020F0502020204030204"/>
                <a:ea typeface="+mn-ea"/>
                <a:cs typeface="+mn-cs"/>
              </a:rPr>
              <a:t>. Once girls “learn” that science is not for them, their academic achievements in related topics might be lower. When boys “learn” to solve frustrations through aggression, they will become more aggressive.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sz="2900">
                <a:solidFill>
                  <a:schemeClr val="bg1"/>
                </a:solidFill>
                <a:effectLst/>
                <a:latin typeface="Calibri" panose="020F0502020204030204" pitchFamily="34" charset="0"/>
                <a:ea typeface="Calibri" panose="020F0502020204030204" pitchFamily="34" charset="0"/>
              </a:rPr>
              <a:t>In the worst cases, they endanger girls and women's lives and physical and psychological integrity, dehumanize them, and deny all their rights</a:t>
            </a:r>
            <a:r>
              <a:rPr lang="en-GB" sz="2800">
                <a:solidFill>
                  <a:schemeClr val="bg1"/>
                </a:solidFill>
                <a:effectLst/>
                <a:latin typeface="Calibri" panose="020F0502020204030204" pitchFamily="34" charset="0"/>
                <a:ea typeface="Calibri" panose="020F0502020204030204" pitchFamily="34" charset="0"/>
              </a:rPr>
              <a:t>. </a:t>
            </a:r>
            <a:endParaRPr lang="nl-NL" sz="2800">
              <a:solidFill>
                <a:schemeClr val="bg1"/>
              </a:solidFill>
              <a:effectLst/>
              <a:latin typeface="Calibri" panose="020F0502020204030204" pitchFamily="34" charset="0"/>
              <a:ea typeface="Calibri" panose="020F050202020403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2800" b="0" i="0" u="none" strike="noStrike" kern="1200" cap="none" spc="0" normalizeH="0" baseline="0" noProof="0">
              <a:ln>
                <a:noFill/>
              </a:ln>
              <a:solidFill>
                <a:schemeClr val="bg1"/>
              </a:solidFill>
              <a:effectLst/>
              <a:uLnTx/>
              <a:uFillTx/>
              <a:latin typeface="Calibri" panose="020F0502020204030204"/>
              <a:ea typeface="+mn-ea"/>
              <a:cs typeface="+mn-cs"/>
            </a:endParaRPr>
          </a:p>
        </p:txBody>
      </p:sp>
      <p:pic>
        <p:nvPicPr>
          <p:cNvPr id="5" name="Graphic 4" descr="Comment Important outline">
            <a:extLst>
              <a:ext uri="{FF2B5EF4-FFF2-40B4-BE49-F238E27FC236}">
                <a16:creationId xmlns:a16="http://schemas.microsoft.com/office/drawing/2014/main" id="{C025870D-ECE9-DBBE-4AA6-9FD198358FE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412155" y="2348356"/>
            <a:ext cx="1583563" cy="1583563"/>
          </a:xfrm>
          <a:prstGeom prst="rect">
            <a:avLst/>
          </a:prstGeom>
        </p:spPr>
      </p:pic>
    </p:spTree>
    <p:extLst>
      <p:ext uri="{BB962C8B-B14F-4D97-AF65-F5344CB8AC3E}">
        <p14:creationId xmlns:p14="http://schemas.microsoft.com/office/powerpoint/2010/main" val="15492117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C56DE03-F196-32CA-2E20-5B57EFE10796}"/>
              </a:ext>
            </a:extLst>
          </p:cNvPr>
          <p:cNvSpPr>
            <a:spLocks noGrp="1"/>
          </p:cNvSpPr>
          <p:nvPr>
            <p:ph type="title"/>
          </p:nvPr>
        </p:nvSpPr>
        <p:spPr>
          <a:xfrm>
            <a:off x="934872" y="982272"/>
            <a:ext cx="3388419" cy="4560970"/>
          </a:xfrm>
        </p:spPr>
        <p:txBody>
          <a:bodyPr>
            <a:normAutofit/>
          </a:bodyPr>
          <a:lstStyle/>
          <a:p>
            <a:r>
              <a:rPr lang="en-US" sz="4000">
                <a:solidFill>
                  <a:srgbClr val="FFFFFF"/>
                </a:solidFill>
              </a:rPr>
              <a:t>Gender stereotypes are:</a:t>
            </a:r>
          </a:p>
        </p:txBody>
      </p:sp>
      <p:sp>
        <p:nvSpPr>
          <p:cNvPr id="16"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F8044959-7919-58CB-ECEF-C89E08F5CD8B}"/>
              </a:ext>
            </a:extLst>
          </p:cNvPr>
          <p:cNvSpPr>
            <a:spLocks noGrp="1"/>
          </p:cNvSpPr>
          <p:nvPr>
            <p:ph idx="1"/>
          </p:nvPr>
        </p:nvSpPr>
        <p:spPr>
          <a:xfrm>
            <a:off x="5176473" y="1627904"/>
            <a:ext cx="5948831" cy="4608030"/>
          </a:xfrm>
        </p:spPr>
        <p:txBody>
          <a:bodyPr anchor="ctr">
            <a:normAutofit fontScale="55000" lnSpcReduction="20000"/>
          </a:bodyPr>
          <a:lstStyle/>
          <a:p>
            <a:pPr algn="just">
              <a:lnSpc>
                <a:spcPct val="106000"/>
              </a:lnSpc>
              <a:spcBef>
                <a:spcPts val="0"/>
              </a:spcBef>
              <a:spcAft>
                <a:spcPts val="800"/>
              </a:spcAft>
            </a:pPr>
            <a:r>
              <a:rPr lang="en-GB" sz="3200">
                <a:solidFill>
                  <a:schemeClr val="bg1"/>
                </a:solidFill>
                <a:effectLst/>
                <a:latin typeface="Calibri" panose="020F0502020204030204" pitchFamily="34" charset="0"/>
                <a:ea typeface="Calibri" panose="020F0502020204030204" pitchFamily="34" charset="0"/>
              </a:rPr>
              <a:t>oversimplified and overgeneralized beliefs of what women and men are like and what traits and </a:t>
            </a:r>
            <a:r>
              <a:rPr lang="en-GB" sz="3200" err="1">
                <a:solidFill>
                  <a:schemeClr val="bg1"/>
                </a:solidFill>
                <a:effectLst/>
                <a:latin typeface="Calibri" panose="020F0502020204030204" pitchFamily="34" charset="0"/>
                <a:ea typeface="Calibri" panose="020F0502020204030204" pitchFamily="34" charset="0"/>
              </a:rPr>
              <a:t>behaviors</a:t>
            </a:r>
            <a:r>
              <a:rPr lang="en-GB" sz="3200">
                <a:solidFill>
                  <a:schemeClr val="bg1"/>
                </a:solidFill>
                <a:effectLst/>
                <a:latin typeface="Calibri" panose="020F0502020204030204" pitchFamily="34" charset="0"/>
                <a:ea typeface="Calibri" panose="020F0502020204030204" pitchFamily="34" charset="0"/>
              </a:rPr>
              <a:t> are expected of them or considered appropriate.</a:t>
            </a:r>
          </a:p>
          <a:p>
            <a:pPr algn="just">
              <a:lnSpc>
                <a:spcPct val="106000"/>
              </a:lnSpc>
              <a:spcBef>
                <a:spcPts val="0"/>
              </a:spcBef>
              <a:spcAft>
                <a:spcPts val="800"/>
              </a:spcAft>
            </a:pPr>
            <a:r>
              <a:rPr lang="en-GB" sz="3200">
                <a:solidFill>
                  <a:schemeClr val="bg1"/>
                </a:solidFill>
                <a:effectLst/>
                <a:latin typeface="Calibri" panose="020F0502020204030204" pitchFamily="34" charset="0"/>
                <a:ea typeface="Calibri" panose="020F0502020204030204" pitchFamily="34" charset="0"/>
              </a:rPr>
              <a:t>all around us, and they are at the core of prejudices, discrimination, and gender oppression. </a:t>
            </a:r>
          </a:p>
          <a:p>
            <a:pPr algn="just">
              <a:lnSpc>
                <a:spcPct val="106000"/>
              </a:lnSpc>
              <a:spcBef>
                <a:spcPts val="0"/>
              </a:spcBef>
              <a:spcAft>
                <a:spcPts val="800"/>
              </a:spcAft>
            </a:pPr>
            <a:r>
              <a:rPr lang="en-GB" sz="3200">
                <a:solidFill>
                  <a:schemeClr val="bg1"/>
                </a:solidFill>
                <a:effectLst/>
                <a:latin typeface="Calibri" panose="020F0502020204030204" pitchFamily="34" charset="0"/>
                <a:ea typeface="Calibri" panose="020F0502020204030204" pitchFamily="34" charset="0"/>
              </a:rPr>
              <a:t>embedded in everything surrounding us, “we breath them.” </a:t>
            </a:r>
          </a:p>
          <a:p>
            <a:pPr algn="just">
              <a:lnSpc>
                <a:spcPct val="106000"/>
              </a:lnSpc>
              <a:spcBef>
                <a:spcPts val="0"/>
              </a:spcBef>
              <a:spcAft>
                <a:spcPts val="800"/>
              </a:spcAft>
            </a:pPr>
            <a:r>
              <a:rPr lang="en-GB" sz="3200">
                <a:solidFill>
                  <a:schemeClr val="bg1"/>
                </a:solidFill>
                <a:effectLst/>
                <a:latin typeface="Calibri" panose="020F0502020204030204" pitchFamily="34" charset="0"/>
                <a:ea typeface="Calibri" panose="020F0502020204030204" pitchFamily="34" charset="0"/>
              </a:rPr>
              <a:t>part of the institutions and practices, normalized (people usually do not question them), and reflect the disbalance of power between men and women. </a:t>
            </a:r>
          </a:p>
          <a:p>
            <a:pPr algn="just">
              <a:lnSpc>
                <a:spcPct val="106000"/>
              </a:lnSpc>
              <a:spcBef>
                <a:spcPts val="0"/>
              </a:spcBef>
              <a:spcAft>
                <a:spcPts val="800"/>
              </a:spcAft>
            </a:pPr>
            <a:r>
              <a:rPr lang="en-GB" sz="3200">
                <a:solidFill>
                  <a:schemeClr val="bg1"/>
                </a:solidFill>
                <a:effectLst/>
                <a:latin typeface="Calibri" panose="020F0502020204030204" pitchFamily="34" charset="0"/>
                <a:ea typeface="Calibri" panose="020F0502020204030204" pitchFamily="34" charset="0"/>
              </a:rPr>
              <a:t>notoriously sticky because we’re often unaware that we hold them, and they can influence impressions, judgments, and </a:t>
            </a:r>
            <a:r>
              <a:rPr lang="en-GB" sz="3200" err="1">
                <a:solidFill>
                  <a:schemeClr val="bg1"/>
                </a:solidFill>
                <a:effectLst/>
                <a:latin typeface="Calibri" panose="020F0502020204030204" pitchFamily="34" charset="0"/>
                <a:ea typeface="Calibri" panose="020F0502020204030204" pitchFamily="34" charset="0"/>
              </a:rPr>
              <a:t>behaviors</a:t>
            </a:r>
            <a:r>
              <a:rPr lang="en-GB" sz="3200">
                <a:solidFill>
                  <a:schemeClr val="bg1"/>
                </a:solidFill>
                <a:effectLst/>
                <a:latin typeface="Calibri" panose="020F0502020204030204" pitchFamily="34" charset="0"/>
                <a:ea typeface="Calibri" panose="020F0502020204030204" pitchFamily="34" charset="0"/>
              </a:rPr>
              <a:t> outside of conscious awareness. We usually do things without thinking about why we do them. This is especially notable when it comes to gender.</a:t>
            </a:r>
            <a:endParaRPr lang="nl-NL" sz="3200">
              <a:solidFill>
                <a:schemeClr val="bg1"/>
              </a:solidFill>
              <a:effectLst/>
              <a:latin typeface="Calibri" panose="020F0502020204030204" pitchFamily="34" charset="0"/>
              <a:ea typeface="Calibri" panose="020F0502020204030204" pitchFamily="34" charset="0"/>
            </a:endParaRPr>
          </a:p>
          <a:p>
            <a:pPr marL="0" indent="0" algn="ctr">
              <a:buNone/>
              <a:defRPr/>
            </a:pPr>
            <a:r>
              <a:rPr lang="en-GB" sz="3600" b="1">
                <a:solidFill>
                  <a:schemeClr val="bg1"/>
                </a:solidFill>
                <a:latin typeface="Calibri" panose="020F0502020204030204" pitchFamily="34" charset="0"/>
                <a:ea typeface="Calibri" panose="020F0502020204030204" pitchFamily="34" charset="0"/>
              </a:rPr>
              <a:t>Nobody is free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2800" b="0" i="0" u="none" strike="noStrike" kern="1200" cap="none" spc="0" normalizeH="0" baseline="0" noProof="0">
              <a:ln>
                <a:noFill/>
              </a:ln>
              <a:solidFill>
                <a:schemeClr val="bg1"/>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7590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A6B319F-86FE-4754-878E-06F0804D88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32385" cy="6858000"/>
          </a:xfrm>
          <a:prstGeom prst="rect">
            <a:avLst/>
          </a:prstGeom>
          <a:solidFill>
            <a:schemeClr val="accent5">
              <a:alpha val="7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D7D31"/>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CF7D1B5-3477-499F-ACC5-2C8B07F4ED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2385" y="0"/>
            <a:ext cx="3218914" cy="6858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882918A-548C-44BA-6B7A-9297F1B2EEC8}"/>
              </a:ext>
            </a:extLst>
          </p:cNvPr>
          <p:cNvSpPr>
            <a:spLocks noGrp="1"/>
          </p:cNvSpPr>
          <p:nvPr>
            <p:ph type="title"/>
          </p:nvPr>
        </p:nvSpPr>
        <p:spPr>
          <a:xfrm>
            <a:off x="992206" y="1608667"/>
            <a:ext cx="2823275" cy="4501127"/>
          </a:xfrm>
        </p:spPr>
        <p:txBody>
          <a:bodyPr vert="horz" lIns="91440" tIns="45720" rIns="91440" bIns="45720" rtlCol="0" anchor="t">
            <a:normAutofit/>
          </a:bodyPr>
          <a:lstStyle/>
          <a:p>
            <a:pPr algn="r"/>
            <a:r>
              <a:rPr lang="en-US" sz="3200" kern="1200">
                <a:solidFill>
                  <a:srgbClr val="FFFFFF"/>
                </a:solidFill>
                <a:latin typeface="+mj-lt"/>
                <a:ea typeface="+mj-ea"/>
                <a:cs typeface="+mj-cs"/>
              </a:rPr>
              <a:t> </a:t>
            </a:r>
          </a:p>
        </p:txBody>
      </p:sp>
      <p:pic>
        <p:nvPicPr>
          <p:cNvPr id="5" name="Content Placeholder 4" descr="Presentation with media outline">
            <a:extLst>
              <a:ext uri="{FF2B5EF4-FFF2-40B4-BE49-F238E27FC236}">
                <a16:creationId xmlns:a16="http://schemas.microsoft.com/office/drawing/2014/main" id="{2A5EB630-441F-7386-661D-0698DADC8CA0}"/>
              </a:ext>
            </a:extLst>
          </p:cNvPr>
          <p:cNvPicPr>
            <a:picLocks noGrp="1" noChangeAspect="1"/>
          </p:cNvPicPr>
          <p:nvPr>
            <p:ph idx="1"/>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63239" y="1473200"/>
            <a:ext cx="2123439" cy="2123439"/>
          </a:xfrm>
        </p:spPr>
      </p:pic>
      <p:sp>
        <p:nvSpPr>
          <p:cNvPr id="15" name="TextBox 14">
            <a:extLst>
              <a:ext uri="{FF2B5EF4-FFF2-40B4-BE49-F238E27FC236}">
                <a16:creationId xmlns:a16="http://schemas.microsoft.com/office/drawing/2014/main" id="{786F7C48-A657-8192-A643-3F69E959E3E3}"/>
              </a:ext>
            </a:extLst>
          </p:cNvPr>
          <p:cNvSpPr txBox="1"/>
          <p:nvPr/>
        </p:nvSpPr>
        <p:spPr>
          <a:xfrm>
            <a:off x="832385" y="3766745"/>
            <a:ext cx="2823275"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alibri" panose="020F0502020204030204"/>
                <a:ea typeface="+mn-ea"/>
                <a:cs typeface="+mn-cs"/>
              </a:rPr>
              <a:t>Watch the video</a:t>
            </a:r>
          </a:p>
        </p:txBody>
      </p:sp>
      <p:sp>
        <p:nvSpPr>
          <p:cNvPr id="11" name="TextBox 10">
            <a:extLst>
              <a:ext uri="{FF2B5EF4-FFF2-40B4-BE49-F238E27FC236}">
                <a16:creationId xmlns:a16="http://schemas.microsoft.com/office/drawing/2014/main" id="{23765E68-D56D-35B0-5CA1-92106E022D49}"/>
              </a:ext>
            </a:extLst>
          </p:cNvPr>
          <p:cNvSpPr txBox="1"/>
          <p:nvPr/>
        </p:nvSpPr>
        <p:spPr>
          <a:xfrm>
            <a:off x="4705350" y="2505670"/>
            <a:ext cx="6096000" cy="1077218"/>
          </a:xfrm>
          <a:prstGeom prst="rect">
            <a:avLst/>
          </a:prstGeom>
          <a:noFill/>
        </p:spPr>
        <p:txBody>
          <a:bodyPr wrap="square" lIns="91440" tIns="45720" rIns="91440" bIns="45720" anchor="t">
            <a:spAutoFit/>
          </a:bodyPr>
          <a:lstStyle/>
          <a:p>
            <a:pPr algn="just">
              <a:defRPr/>
            </a:pPr>
            <a:r>
              <a:rPr kumimoji="0" lang="en-GB" sz="2400" b="0" i="0" u="none" strike="noStrike" kern="1200" cap="none" spc="0" normalizeH="0" baseline="0" noProof="0" dirty="0">
                <a:ln>
                  <a:noFill/>
                </a:ln>
                <a:effectLst/>
                <a:uLnTx/>
                <a:uFillTx/>
                <a:latin typeface="Calibri"/>
                <a:ea typeface="Calibri" panose="020F0502020204030204" pitchFamily="34" charset="0"/>
                <a:cs typeface="Calibri"/>
              </a:rPr>
              <a:t>Watch the video: </a:t>
            </a:r>
            <a:r>
              <a:rPr kumimoji="0" lang="en-US" sz="2000" b="0" i="0" u="none" strike="noStrike" kern="1200" cap="none" spc="0" normalizeH="0" baseline="0" noProof="0" dirty="0">
                <a:ln>
                  <a:noFill/>
                </a:ln>
                <a:effectLst/>
                <a:uLnTx/>
                <a:uFillTx/>
                <a:latin typeface="Calibri" panose="020F0502020204030204"/>
                <a:ea typeface="+mn-ea"/>
                <a:cs typeface="+mn-cs"/>
              </a:rPr>
              <a:t>Girl toys vs boy toys: The experiment - BBC Stories, 2017 (3 min 25 sec) </a:t>
            </a:r>
            <a:r>
              <a:rPr kumimoji="0" lang="en-US" sz="2000" b="0" i="0" u="none" strike="noStrike" kern="1200" cap="none" spc="0" normalizeH="0" baseline="0" noProof="0" dirty="0">
                <a:ln>
                  <a:noFill/>
                </a:ln>
                <a:effectLst/>
                <a:uLnTx/>
                <a:uFillTx/>
                <a:latin typeface="Calibri" panose="020F0502020204030204"/>
                <a:ea typeface="+mn-ea"/>
                <a:cs typeface="+mn-cs"/>
                <a:hlinkClick r:id="rId4"/>
              </a:rPr>
              <a:t>https://www.youtube.com/watch?v=nWu44AqF0iI</a:t>
            </a:r>
            <a:r>
              <a:rPr lang="en-US" sz="2000" dirty="0">
                <a:latin typeface="Calibri" panose="020F0502020204030204"/>
              </a:rPr>
              <a:t> </a:t>
            </a:r>
            <a:endParaRPr kumimoji="0" lang="en-NL" sz="2000" b="0" i="0" u="none" strike="noStrike" kern="1200" cap="none" spc="0" normalizeH="0" baseline="0" noProof="0" dirty="0">
              <a:ln>
                <a:noFill/>
              </a:ln>
              <a:effectLst/>
              <a:uLnTx/>
              <a:uFillTx/>
              <a:latin typeface="Calibri" panose="020F0502020204030204" pitchFamily="34" charset="0"/>
              <a:ea typeface="Calibri" panose="020F0502020204030204" pitchFamily="34" charset="0"/>
              <a:cs typeface="+mn-cs"/>
            </a:endParaRPr>
          </a:p>
        </p:txBody>
      </p:sp>
    </p:spTree>
    <p:extLst>
      <p:ext uri="{BB962C8B-B14F-4D97-AF65-F5344CB8AC3E}">
        <p14:creationId xmlns:p14="http://schemas.microsoft.com/office/powerpoint/2010/main" val="3317670822"/>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A6B319F-86FE-4754-878E-06F0804D88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32385" cy="6858000"/>
          </a:xfrm>
          <a:prstGeom prst="rect">
            <a:avLst/>
          </a:prstGeom>
          <a:solidFill>
            <a:schemeClr val="accent5">
              <a:alpha val="7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D7D31"/>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CF7D1B5-3477-499F-ACC5-2C8B07F4ED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2385" y="0"/>
            <a:ext cx="3218914" cy="6858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882918A-548C-44BA-6B7A-9297F1B2EEC8}"/>
              </a:ext>
            </a:extLst>
          </p:cNvPr>
          <p:cNvSpPr>
            <a:spLocks noGrp="1"/>
          </p:cNvSpPr>
          <p:nvPr>
            <p:ph type="title"/>
          </p:nvPr>
        </p:nvSpPr>
        <p:spPr>
          <a:xfrm>
            <a:off x="992206" y="1608667"/>
            <a:ext cx="2823275" cy="4501127"/>
          </a:xfrm>
        </p:spPr>
        <p:txBody>
          <a:bodyPr vert="horz" lIns="91440" tIns="45720" rIns="91440" bIns="45720" rtlCol="0" anchor="t">
            <a:normAutofit/>
          </a:bodyPr>
          <a:lstStyle/>
          <a:p>
            <a:pPr algn="r"/>
            <a:r>
              <a:rPr lang="en-US" sz="3200" kern="1200">
                <a:solidFill>
                  <a:srgbClr val="FFFFFF"/>
                </a:solidFill>
                <a:latin typeface="+mj-lt"/>
                <a:ea typeface="+mj-ea"/>
                <a:cs typeface="+mj-cs"/>
              </a:rPr>
              <a:t> </a:t>
            </a:r>
          </a:p>
        </p:txBody>
      </p:sp>
      <p:sp>
        <p:nvSpPr>
          <p:cNvPr id="4" name="Content Placeholder 3">
            <a:extLst>
              <a:ext uri="{FF2B5EF4-FFF2-40B4-BE49-F238E27FC236}">
                <a16:creationId xmlns:a16="http://schemas.microsoft.com/office/drawing/2014/main" id="{6586AE8A-4F11-B304-A0B9-B555305885DB}"/>
              </a:ext>
            </a:extLst>
          </p:cNvPr>
          <p:cNvSpPr>
            <a:spLocks noGrp="1"/>
          </p:cNvSpPr>
          <p:nvPr>
            <p:ph idx="1"/>
          </p:nvPr>
        </p:nvSpPr>
        <p:spPr>
          <a:xfrm>
            <a:off x="4167921" y="213360"/>
            <a:ext cx="7749760" cy="6502400"/>
          </a:xfrm>
        </p:spPr>
        <p:txBody>
          <a:bodyPr vert="horz" lIns="91440" tIns="45720" rIns="91440" bIns="45720" rtlCol="0">
            <a:normAutofit/>
          </a:bodyPr>
          <a:lstStyle/>
          <a:p>
            <a:pPr marR="0" lvl="0" algn="l" defTabSz="914400" rtl="0" eaLnBrk="1" fontAlgn="auto" latinLnBrk="0" hangingPunct="1">
              <a:lnSpc>
                <a:spcPct val="100000"/>
              </a:lnSpc>
              <a:spcBef>
                <a:spcPts val="0"/>
              </a:spcBef>
              <a:spcAft>
                <a:spcPts val="0"/>
              </a:spcAft>
              <a:buClrTx/>
              <a:buSzTx/>
              <a:tabLst/>
              <a:defRPr/>
            </a:pPr>
            <a:r>
              <a:rPr kumimoji="0" lang="en-US" sz="1400" b="0" i="0" u="none" strike="noStrike" kern="1200" cap="none" spc="0" normalizeH="0" baseline="0" noProof="0">
                <a:ln>
                  <a:noFill/>
                </a:ln>
                <a:effectLst/>
                <a:uLnTx/>
                <a:uFillTx/>
                <a:latin typeface="Calibri" panose="020F0502020204030204"/>
                <a:ea typeface="+mn-ea"/>
                <a:cs typeface="+mn-cs"/>
              </a:rPr>
              <a:t>Gender is the system by which society gives meaning to being women and men, girls and boys, based on factors such as influence in decision-making, control of family resources, and assigned roles and responsibilities. </a:t>
            </a:r>
          </a:p>
          <a:p>
            <a:pPr marR="0" lvl="0" algn="l" defTabSz="914400" rtl="0" eaLnBrk="1" fontAlgn="auto" latinLnBrk="0" hangingPunct="1">
              <a:lnSpc>
                <a:spcPct val="100000"/>
              </a:lnSpc>
              <a:spcBef>
                <a:spcPts val="0"/>
              </a:spcBef>
              <a:spcAft>
                <a:spcPts val="0"/>
              </a:spcAft>
              <a:buClrTx/>
              <a:buSzTx/>
              <a:tabLst/>
              <a:defRPr/>
            </a:pPr>
            <a:endParaRPr kumimoji="0" lang="en-US" sz="1400" b="0" i="0" u="none" strike="noStrike" kern="1200" cap="none" spc="0" normalizeH="0" baseline="0" noProof="0">
              <a:ln>
                <a:noFill/>
              </a:ln>
              <a:effectLst/>
              <a:uLnTx/>
              <a:uFillTx/>
              <a:latin typeface="Calibri" panose="020F0502020204030204"/>
              <a:ea typeface="+mn-ea"/>
              <a:cs typeface="+mn-cs"/>
            </a:endParaRPr>
          </a:p>
          <a:p>
            <a:pPr marR="0" lvl="0" algn="l" defTabSz="914400" rtl="0" eaLnBrk="1" fontAlgn="auto" latinLnBrk="0" hangingPunct="1">
              <a:lnSpc>
                <a:spcPct val="100000"/>
              </a:lnSpc>
              <a:spcBef>
                <a:spcPts val="0"/>
              </a:spcBef>
              <a:spcAft>
                <a:spcPts val="0"/>
              </a:spcAft>
              <a:buClrTx/>
              <a:buSzTx/>
              <a:tabLst/>
              <a:defRPr/>
            </a:pPr>
            <a:r>
              <a:rPr kumimoji="0" lang="en-US" sz="1400" b="0" i="0" u="none" strike="noStrike" kern="1200" cap="none" spc="0" normalizeH="0" baseline="0" noProof="0">
                <a:ln>
                  <a:noFill/>
                </a:ln>
                <a:effectLst/>
                <a:uLnTx/>
                <a:uFillTx/>
                <a:latin typeface="Calibri" panose="020F0502020204030204"/>
                <a:ea typeface="+mn-ea"/>
                <a:cs typeface="+mn-cs"/>
              </a:rPr>
              <a:t>We live in a gendered world; each society assigns specific roles to different sexes. Gender socialization is a central and basic part of the complex process of overall socialization. </a:t>
            </a:r>
          </a:p>
          <a:p>
            <a:pPr marR="0" lvl="0" algn="l" defTabSz="914400" rtl="0" eaLnBrk="1" fontAlgn="auto" latinLnBrk="0" hangingPunct="1">
              <a:lnSpc>
                <a:spcPct val="100000"/>
              </a:lnSpc>
              <a:spcBef>
                <a:spcPts val="0"/>
              </a:spcBef>
              <a:spcAft>
                <a:spcPts val="0"/>
              </a:spcAft>
              <a:buClrTx/>
              <a:buSzTx/>
              <a:tabLst/>
              <a:defRPr/>
            </a:pPr>
            <a:endParaRPr kumimoji="0" lang="en-US" sz="1400" b="0" i="0" u="none" strike="noStrike" kern="1200" cap="none" spc="0" normalizeH="0" baseline="0" noProof="0">
              <a:ln>
                <a:noFill/>
              </a:ln>
              <a:effectLst/>
              <a:uLnTx/>
              <a:uFillTx/>
              <a:latin typeface="Calibri" panose="020F0502020204030204"/>
              <a:ea typeface="+mn-ea"/>
              <a:cs typeface="+mn-cs"/>
            </a:endParaRPr>
          </a:p>
          <a:p>
            <a:pPr marR="0" lvl="0" algn="l" defTabSz="914400" rtl="0" eaLnBrk="1" fontAlgn="auto" latinLnBrk="0" hangingPunct="1">
              <a:lnSpc>
                <a:spcPct val="100000"/>
              </a:lnSpc>
              <a:spcBef>
                <a:spcPts val="0"/>
              </a:spcBef>
              <a:spcAft>
                <a:spcPts val="0"/>
              </a:spcAft>
              <a:buClrTx/>
              <a:buSzTx/>
              <a:tabLst/>
              <a:defRPr/>
            </a:pPr>
            <a:r>
              <a:rPr kumimoji="0" lang="en-US" sz="1400" b="0" i="0" u="none" strike="noStrike" kern="1200" cap="none" spc="0" normalizeH="0" baseline="0" noProof="0">
                <a:ln>
                  <a:noFill/>
                </a:ln>
                <a:effectLst/>
                <a:uLnTx/>
                <a:uFillTx/>
                <a:latin typeface="Calibri" panose="020F0502020204030204"/>
                <a:ea typeface="+mn-ea"/>
                <a:cs typeface="+mn-cs"/>
              </a:rPr>
              <a:t>Gender socialization is based on underlying unequal societal norms, beliefs, and power structures that prioritize one group over another. Valuing men/boys more than women/girls (or other gender identities) leads to discriminatory outcomes. </a:t>
            </a:r>
          </a:p>
          <a:p>
            <a:pPr marR="0" lvl="0" algn="l" defTabSz="914400" rtl="0" eaLnBrk="1" fontAlgn="auto" latinLnBrk="0" hangingPunct="1">
              <a:lnSpc>
                <a:spcPct val="100000"/>
              </a:lnSpc>
              <a:spcBef>
                <a:spcPts val="0"/>
              </a:spcBef>
              <a:spcAft>
                <a:spcPts val="0"/>
              </a:spcAft>
              <a:buClrTx/>
              <a:buSzTx/>
              <a:tabLst/>
              <a:defRPr/>
            </a:pPr>
            <a:endParaRPr kumimoji="0" lang="en-US" sz="1400" b="0" i="0" u="none" strike="noStrike" kern="1200" cap="none" spc="0" normalizeH="0" baseline="0" noProof="0">
              <a:ln>
                <a:noFill/>
              </a:ln>
              <a:effectLst/>
              <a:uLnTx/>
              <a:uFillTx/>
              <a:latin typeface="Calibri" panose="020F0502020204030204"/>
              <a:ea typeface="+mn-ea"/>
              <a:cs typeface="+mn-cs"/>
            </a:endParaRPr>
          </a:p>
          <a:p>
            <a:pPr marR="0" lvl="0" algn="l" defTabSz="914400" rtl="0" eaLnBrk="1" fontAlgn="auto" latinLnBrk="0" hangingPunct="1">
              <a:lnSpc>
                <a:spcPct val="100000"/>
              </a:lnSpc>
              <a:spcBef>
                <a:spcPts val="0"/>
              </a:spcBef>
              <a:spcAft>
                <a:spcPts val="0"/>
              </a:spcAft>
              <a:buClrTx/>
              <a:buSzTx/>
              <a:tabLst/>
              <a:defRPr/>
            </a:pPr>
            <a:r>
              <a:rPr kumimoji="0" lang="en-US" sz="1400" b="0" i="0" u="none" strike="noStrike" kern="1200" cap="none" spc="0" normalizeH="0" baseline="0" noProof="0">
                <a:ln>
                  <a:noFill/>
                </a:ln>
                <a:effectLst/>
                <a:uLnTx/>
                <a:uFillTx/>
                <a:latin typeface="Calibri" panose="020F0502020204030204"/>
                <a:ea typeface="+mn-ea"/>
                <a:cs typeface="+mn-cs"/>
              </a:rPr>
              <a:t>In many families, communities, and societies,  and right from birth, gender discrimination affects girls disproportionally – and girls’ chances to realize their rights and to live a life of dignity. It also impacts the boys and increases the risk of toxic masculinity. </a:t>
            </a:r>
          </a:p>
          <a:p>
            <a:pPr marR="0" lvl="0" algn="l" defTabSz="914400" rtl="0" eaLnBrk="1" fontAlgn="auto" latinLnBrk="0" hangingPunct="1">
              <a:lnSpc>
                <a:spcPct val="100000"/>
              </a:lnSpc>
              <a:spcBef>
                <a:spcPts val="0"/>
              </a:spcBef>
              <a:spcAft>
                <a:spcPts val="0"/>
              </a:spcAft>
              <a:buClrTx/>
              <a:buSzTx/>
              <a:tabLst/>
              <a:defRPr/>
            </a:pPr>
            <a:endParaRPr kumimoji="0" lang="en-US" sz="1400" b="0" i="0" u="none" strike="noStrike" kern="1200" cap="none" spc="0" normalizeH="0" baseline="0" noProof="0">
              <a:ln>
                <a:noFill/>
              </a:ln>
              <a:effectLst/>
              <a:uLnTx/>
              <a:uFillTx/>
              <a:latin typeface="Calibri" panose="020F0502020204030204"/>
              <a:ea typeface="+mn-ea"/>
              <a:cs typeface="+mn-cs"/>
            </a:endParaRPr>
          </a:p>
          <a:p>
            <a:pPr marR="0" lvl="0" algn="l" defTabSz="914400" rtl="0" eaLnBrk="1" fontAlgn="auto" latinLnBrk="0" hangingPunct="1">
              <a:lnSpc>
                <a:spcPct val="100000"/>
              </a:lnSpc>
              <a:spcBef>
                <a:spcPts val="0"/>
              </a:spcBef>
              <a:spcAft>
                <a:spcPts val="0"/>
              </a:spcAft>
              <a:buClrTx/>
              <a:buSzTx/>
              <a:tabLst/>
              <a:defRPr/>
            </a:pPr>
            <a:r>
              <a:rPr kumimoji="0" lang="en-US" sz="1400" b="0" i="0" u="none" strike="noStrike" kern="1200" cap="none" spc="0" normalizeH="0" baseline="0" noProof="0">
                <a:ln>
                  <a:noFill/>
                </a:ln>
                <a:effectLst/>
                <a:uLnTx/>
                <a:uFillTx/>
                <a:latin typeface="Calibri" panose="020F0502020204030204"/>
                <a:ea typeface="+mn-ea"/>
                <a:cs typeface="+mn-cs"/>
              </a:rPr>
              <a:t>Parents/caregivers are usually the primary, the most potent, and constant agents of socialization, including gender socialization. </a:t>
            </a:r>
          </a:p>
          <a:p>
            <a:pPr marR="0" lvl="0" algn="l" defTabSz="914400" rtl="0" eaLnBrk="1" fontAlgn="auto" latinLnBrk="0" hangingPunct="1">
              <a:lnSpc>
                <a:spcPct val="100000"/>
              </a:lnSpc>
              <a:spcBef>
                <a:spcPts val="0"/>
              </a:spcBef>
              <a:spcAft>
                <a:spcPts val="0"/>
              </a:spcAft>
              <a:buClrTx/>
              <a:buSzTx/>
              <a:tabLst/>
              <a:defRPr/>
            </a:pPr>
            <a:endParaRPr kumimoji="0" lang="en-US" sz="1400" b="0" i="0" u="none" strike="noStrike" kern="1200" cap="none" spc="0" normalizeH="0" baseline="0" noProof="0">
              <a:ln>
                <a:noFill/>
              </a:ln>
              <a:effectLst/>
              <a:uLnTx/>
              <a:uFillTx/>
              <a:latin typeface="Calibri" panose="020F0502020204030204"/>
              <a:ea typeface="+mn-ea"/>
              <a:cs typeface="+mn-cs"/>
            </a:endParaRPr>
          </a:p>
          <a:p>
            <a:pPr marR="0" lvl="0" algn="l" defTabSz="914400" rtl="0" eaLnBrk="1" fontAlgn="auto" latinLnBrk="0" hangingPunct="1">
              <a:lnSpc>
                <a:spcPct val="100000"/>
              </a:lnSpc>
              <a:spcBef>
                <a:spcPts val="0"/>
              </a:spcBef>
              <a:spcAft>
                <a:spcPts val="0"/>
              </a:spcAft>
              <a:buClrTx/>
              <a:buSzTx/>
              <a:tabLst/>
              <a:defRPr/>
            </a:pPr>
            <a:r>
              <a:rPr kumimoji="0" lang="en-US" sz="1400" b="0" i="0" u="none" strike="noStrike" kern="1200" cap="none" spc="0" normalizeH="0" baseline="0" noProof="0">
                <a:ln>
                  <a:noFill/>
                </a:ln>
                <a:effectLst/>
                <a:uLnTx/>
                <a:uFillTx/>
                <a:latin typeface="Calibri" panose="020F0502020204030204"/>
                <a:ea typeface="+mn-ea"/>
                <a:cs typeface="+mn-cs"/>
              </a:rPr>
              <a:t>Parents carry their baggage of gender stereotypes and suffer tremendous societal pressure to preserve existing norms and power imbalance. They may consciously or unconsciously transfer discriminatory gender norms to their children, and thus hinder their development and wellbeing and limit their life chances. Evidence shows that equitable parenting roles are also positively related to parental well-being. </a:t>
            </a:r>
          </a:p>
          <a:p>
            <a:pPr marR="0" lvl="0" algn="l" defTabSz="914400" rtl="0" eaLnBrk="1" fontAlgn="auto" latinLnBrk="0" hangingPunct="1">
              <a:lnSpc>
                <a:spcPct val="100000"/>
              </a:lnSpc>
              <a:spcBef>
                <a:spcPts val="0"/>
              </a:spcBef>
              <a:spcAft>
                <a:spcPts val="0"/>
              </a:spcAft>
              <a:buClrTx/>
              <a:buSzTx/>
              <a:tabLst/>
              <a:defRPr/>
            </a:pPr>
            <a:endParaRPr kumimoji="0" lang="en-US" sz="1400" b="0" i="0" u="none" strike="noStrike" kern="1200" cap="none" spc="0" normalizeH="0" baseline="0" noProof="0">
              <a:ln>
                <a:noFill/>
              </a:ln>
              <a:effectLst/>
              <a:uLnTx/>
              <a:uFillTx/>
              <a:latin typeface="Calibri" panose="020F0502020204030204"/>
              <a:ea typeface="+mn-ea"/>
              <a:cs typeface="+mn-cs"/>
            </a:endParaRPr>
          </a:p>
          <a:p>
            <a:pPr marR="0" lvl="0" algn="l" defTabSz="914400" rtl="0" eaLnBrk="1" fontAlgn="auto" latinLnBrk="0" hangingPunct="1">
              <a:lnSpc>
                <a:spcPct val="100000"/>
              </a:lnSpc>
              <a:spcBef>
                <a:spcPts val="0"/>
              </a:spcBef>
              <a:spcAft>
                <a:spcPts val="0"/>
              </a:spcAft>
              <a:buClrTx/>
              <a:buSzTx/>
              <a:tabLst/>
              <a:defRPr/>
            </a:pPr>
            <a:r>
              <a:rPr kumimoji="0" lang="en-US" sz="1400" b="0" i="0" u="none" strike="noStrike" kern="1200" cap="none" spc="0" normalizeH="0" baseline="0" noProof="0">
                <a:ln>
                  <a:noFill/>
                </a:ln>
                <a:effectLst/>
                <a:uLnTx/>
                <a:uFillTx/>
                <a:latin typeface="Calibri" panose="020F0502020204030204"/>
                <a:ea typeface="+mn-ea"/>
                <a:cs typeface="+mn-cs"/>
              </a:rPr>
              <a:t>Parents should be seen as a part of the broader system in which other agents of gender socialization play important roles (siblings, relatives, peers, teachers, health and social workers, celebrities, religious leaders, etc.), and various media (movies, advertisement, social media) and enterprises.</a:t>
            </a:r>
          </a:p>
          <a:p>
            <a:pPr marR="0" lvl="0" algn="l" defTabSz="914400" rtl="0" eaLnBrk="1" fontAlgn="auto" latinLnBrk="0" hangingPunct="1">
              <a:lnSpc>
                <a:spcPct val="100000"/>
              </a:lnSpc>
              <a:spcBef>
                <a:spcPts val="0"/>
              </a:spcBef>
              <a:spcAft>
                <a:spcPts val="0"/>
              </a:spcAft>
              <a:buClrTx/>
              <a:buSzTx/>
              <a:tabLst/>
              <a:defRPr/>
            </a:pPr>
            <a:endParaRPr kumimoji="0" lang="en-US" sz="1400" b="0" i="0" u="none" strike="noStrike" kern="1200" cap="none" spc="0" normalizeH="0" baseline="0" noProof="0">
              <a:ln>
                <a:noFill/>
              </a:ln>
              <a:effectLst/>
              <a:uLnTx/>
              <a:uFillTx/>
              <a:latin typeface="Calibri" panose="020F0502020204030204"/>
              <a:ea typeface="+mn-ea"/>
              <a:cs typeface="+mn-cs"/>
            </a:endParaRPr>
          </a:p>
          <a:p>
            <a:pPr marR="0" lvl="0" algn="l" defTabSz="914400" rtl="0" eaLnBrk="1" fontAlgn="auto" latinLnBrk="0" hangingPunct="1">
              <a:lnSpc>
                <a:spcPct val="100000"/>
              </a:lnSpc>
              <a:spcBef>
                <a:spcPts val="0"/>
              </a:spcBef>
              <a:spcAft>
                <a:spcPts val="0"/>
              </a:spcAft>
              <a:buClrTx/>
              <a:buSzTx/>
              <a:tabLst/>
              <a:defRPr/>
            </a:pPr>
            <a:r>
              <a:rPr kumimoji="0" lang="en-US" sz="1400" b="0" i="0" u="none" strike="noStrike" kern="1200" cap="none" spc="0" normalizeH="0" baseline="0" noProof="0">
                <a:ln>
                  <a:noFill/>
                </a:ln>
                <a:effectLst/>
                <a:uLnTx/>
                <a:uFillTx/>
                <a:latin typeface="Calibri" panose="020F0502020204030204"/>
                <a:ea typeface="+mn-ea"/>
                <a:cs typeface="+mn-cs"/>
              </a:rPr>
              <a:t>What parents/caregivers do with and to their children is colored by gender either negatively (harmful social norms and behaviors), or positively(liberating children and providing them with choices).</a:t>
            </a:r>
          </a:p>
          <a:p>
            <a:endParaRPr lang="en-US" sz="1000"/>
          </a:p>
        </p:txBody>
      </p:sp>
      <p:pic>
        <p:nvPicPr>
          <p:cNvPr id="14" name="Graphic 13" descr="Old Key outline">
            <a:extLst>
              <a:ext uri="{FF2B5EF4-FFF2-40B4-BE49-F238E27FC236}">
                <a16:creationId xmlns:a16="http://schemas.microsoft.com/office/drawing/2014/main" id="{3895BE3A-EE8B-C96B-5C62-A7CD5B52CF6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49006" y="1128184"/>
            <a:ext cx="2076450" cy="2076450"/>
          </a:xfrm>
          <a:prstGeom prst="rect">
            <a:avLst/>
          </a:prstGeom>
        </p:spPr>
      </p:pic>
      <p:sp>
        <p:nvSpPr>
          <p:cNvPr id="15" name="TextBox 14">
            <a:extLst>
              <a:ext uri="{FF2B5EF4-FFF2-40B4-BE49-F238E27FC236}">
                <a16:creationId xmlns:a16="http://schemas.microsoft.com/office/drawing/2014/main" id="{786F7C48-A657-8192-A643-3F69E959E3E3}"/>
              </a:ext>
            </a:extLst>
          </p:cNvPr>
          <p:cNvSpPr txBox="1"/>
          <p:nvPr/>
        </p:nvSpPr>
        <p:spPr>
          <a:xfrm>
            <a:off x="832385" y="3766745"/>
            <a:ext cx="2823275" cy="255454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alibri" panose="020F0502020204030204"/>
                <a:ea typeface="+mn-ea"/>
                <a:cs typeface="+mn-cs"/>
              </a:rPr>
              <a:t>Key messages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alibri" panose="020F0502020204030204"/>
                <a:ea typeface="+mn-ea"/>
                <a:cs typeface="+mn-cs"/>
              </a:rPr>
              <a:t>Why is this module important for you</a:t>
            </a:r>
          </a:p>
        </p:txBody>
      </p:sp>
    </p:spTree>
    <p:extLst>
      <p:ext uri="{BB962C8B-B14F-4D97-AF65-F5344CB8AC3E}">
        <p14:creationId xmlns:p14="http://schemas.microsoft.com/office/powerpoint/2010/main" val="844042779"/>
      </p:ext>
    </p:extLst>
  </p:cSld>
  <p:clrMapOvr>
    <a:overrideClrMapping bg1="dk1" tx1="lt1" bg2="dk2" tx2="lt2" accent1="accent1" accent2="accent2" accent3="accent3" accent4="accent4" accent5="accent5" accent6="accent6" hlink="hlink" folHlink="folHlink"/>
  </p:clrMapOvr>
  <p:extLst>
    <p:ext uri="{6950BFC3-D8DA-4A85-94F7-54DA5524770B}">
      <p188:commentRel xmlns:p188="http://schemas.microsoft.com/office/powerpoint/2018/8/main" r:id="rId2"/>
    </p:ext>
  </p:extLs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A6B319F-86FE-4754-878E-06F0804D88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32385" cy="6858000"/>
          </a:xfrm>
          <a:prstGeom prst="rect">
            <a:avLst/>
          </a:prstGeom>
          <a:solidFill>
            <a:schemeClr val="accent5">
              <a:alpha val="7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D7D31"/>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CF7D1B5-3477-499F-ACC5-2C8B07F4ED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2385" y="0"/>
            <a:ext cx="3218914" cy="6858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882918A-548C-44BA-6B7A-9297F1B2EEC8}"/>
              </a:ext>
            </a:extLst>
          </p:cNvPr>
          <p:cNvSpPr>
            <a:spLocks noGrp="1"/>
          </p:cNvSpPr>
          <p:nvPr>
            <p:ph type="title"/>
          </p:nvPr>
        </p:nvSpPr>
        <p:spPr>
          <a:xfrm>
            <a:off x="992206" y="1608667"/>
            <a:ext cx="2823275" cy="4501127"/>
          </a:xfrm>
        </p:spPr>
        <p:txBody>
          <a:bodyPr vert="horz" lIns="91440" tIns="45720" rIns="91440" bIns="45720" rtlCol="0" anchor="t">
            <a:normAutofit/>
          </a:bodyPr>
          <a:lstStyle/>
          <a:p>
            <a:pPr algn="r"/>
            <a:r>
              <a:rPr lang="en-US" sz="3200" kern="1200">
                <a:solidFill>
                  <a:srgbClr val="FFFFFF"/>
                </a:solidFill>
                <a:latin typeface="+mj-lt"/>
                <a:ea typeface="+mj-ea"/>
                <a:cs typeface="+mj-cs"/>
              </a:rPr>
              <a:t> </a:t>
            </a:r>
          </a:p>
        </p:txBody>
      </p:sp>
      <p:sp>
        <p:nvSpPr>
          <p:cNvPr id="4" name="Content Placeholder 3">
            <a:extLst>
              <a:ext uri="{FF2B5EF4-FFF2-40B4-BE49-F238E27FC236}">
                <a16:creationId xmlns:a16="http://schemas.microsoft.com/office/drawing/2014/main" id="{6586AE8A-4F11-B304-A0B9-B555305885DB}"/>
              </a:ext>
            </a:extLst>
          </p:cNvPr>
          <p:cNvSpPr>
            <a:spLocks noGrp="1"/>
          </p:cNvSpPr>
          <p:nvPr>
            <p:ph idx="1"/>
          </p:nvPr>
        </p:nvSpPr>
        <p:spPr>
          <a:xfrm>
            <a:off x="4547697" y="-164592"/>
            <a:ext cx="7082327" cy="6707631"/>
          </a:xfrm>
        </p:spPr>
        <p:txBody>
          <a:bodyPr vert="horz" lIns="91440" tIns="45720" rIns="91440" bIns="45720" rtlCol="0">
            <a:normAutofit/>
          </a:bodyPr>
          <a:lstStyle/>
          <a:p>
            <a:pPr marR="0" lvl="0" algn="just" defTabSz="914400" rtl="0" eaLnBrk="1" fontAlgn="auto" latinLnBrk="0" hangingPunct="1">
              <a:lnSpc>
                <a:spcPct val="100000"/>
              </a:lnSpc>
              <a:spcBef>
                <a:spcPts val="0"/>
              </a:spcBef>
              <a:spcAft>
                <a:spcPts val="0"/>
              </a:spcAft>
              <a:buClrTx/>
              <a:buSzTx/>
              <a:tabLst/>
              <a:defRPr/>
            </a:pPr>
            <a:endParaRPr kumimoji="0" lang="en-GB" sz="2400" b="0" i="0" u="none" strike="noStrike" kern="1200" cap="none" spc="0" normalizeH="0" baseline="0" noProof="0">
              <a:ln>
                <a:noFill/>
              </a:ln>
              <a:effectLst/>
              <a:uLnTx/>
              <a:uFillTx/>
              <a:latin typeface="Calibri" panose="020F0502020204030204" pitchFamily="34" charset="0"/>
              <a:ea typeface="Calibri" panose="020F0502020204030204" pitchFamily="34" charset="0"/>
              <a:cs typeface="+mn-cs"/>
            </a:endParaRPr>
          </a:p>
          <a:p>
            <a:pPr marR="0" lvl="0" algn="just" defTabSz="914400" rtl="0" eaLnBrk="1" fontAlgn="auto" latinLnBrk="0" hangingPunct="1">
              <a:lnSpc>
                <a:spcPct val="100000"/>
              </a:lnSpc>
              <a:spcBef>
                <a:spcPts val="0"/>
              </a:spcBef>
              <a:spcAft>
                <a:spcPts val="0"/>
              </a:spcAft>
              <a:buClrTx/>
              <a:buSzTx/>
              <a:tabLst/>
              <a:defRPr/>
            </a:pPr>
            <a:endParaRPr lang="en-GB" sz="2400">
              <a:latin typeface="Calibri" panose="020F0502020204030204" pitchFamily="34" charset="0"/>
              <a:ea typeface="Calibri" panose="020F0502020204030204" pitchFamily="34" charset="0"/>
            </a:endParaRPr>
          </a:p>
          <a:p>
            <a:pPr marR="0" lvl="0" algn="just" defTabSz="914400" rtl="0" eaLnBrk="1" fontAlgn="auto" latinLnBrk="0" hangingPunct="1">
              <a:lnSpc>
                <a:spcPct val="100000"/>
              </a:lnSpc>
              <a:spcBef>
                <a:spcPts val="0"/>
              </a:spcBef>
              <a:spcAft>
                <a:spcPts val="0"/>
              </a:spcAft>
              <a:buClrTx/>
              <a:buSzTx/>
              <a:tabLst/>
              <a:defRPr/>
            </a:pPr>
            <a:endParaRPr kumimoji="0" lang="en-GB" sz="2400" b="0" i="0" u="none" strike="noStrike" kern="1200" cap="none" spc="0" normalizeH="0" baseline="0" noProof="0">
              <a:ln>
                <a:noFill/>
              </a:ln>
              <a:effectLst/>
              <a:uLnTx/>
              <a:uFillTx/>
              <a:latin typeface="Calibri" panose="020F0502020204030204" pitchFamily="34" charset="0"/>
              <a:ea typeface="Calibri" panose="020F0502020204030204" pitchFamily="34" charset="0"/>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effectLst/>
              <a:uLnTx/>
              <a:uFillTx/>
              <a:latin typeface="Calibri" panose="020F0502020204030204" pitchFamily="34" charset="0"/>
              <a:ea typeface="Calibri" panose="020F0502020204030204" pitchFamily="34" charset="0"/>
              <a:cs typeface="+mn-cs"/>
            </a:endParaRPr>
          </a:p>
          <a:p>
            <a:pPr>
              <a:lnSpc>
                <a:spcPct val="100000"/>
              </a:lnSpc>
              <a:spcBef>
                <a:spcPts val="0"/>
              </a:spcBef>
              <a:defRPr/>
            </a:pPr>
            <a:r>
              <a:rPr kumimoji="0" lang="en-US" sz="2000" b="0" i="0" u="none" strike="noStrike" kern="1200" cap="none" spc="0" normalizeH="0" baseline="0" noProof="0">
                <a:ln>
                  <a:noFill/>
                </a:ln>
                <a:effectLst/>
                <a:uLnTx/>
                <a:uFillTx/>
                <a:latin typeface="Calibri" panose="020F0502020204030204"/>
                <a:ea typeface="+mn-ea"/>
                <a:cs typeface="+mn-cs"/>
              </a:rPr>
              <a:t>What happened in the video? What did the people do? How did they choose toys for children? How fast did they do it?</a:t>
            </a:r>
          </a:p>
          <a:p>
            <a:pPr marL="0" indent="0">
              <a:lnSpc>
                <a:spcPct val="100000"/>
              </a:lnSpc>
              <a:spcBef>
                <a:spcPts val="0"/>
              </a:spcBef>
              <a:buNone/>
              <a:defRPr/>
            </a:pPr>
            <a:endParaRPr kumimoji="0" lang="en-US" sz="2000" b="0" i="0" u="none" strike="noStrike" kern="1200" cap="none" spc="0" normalizeH="0" baseline="0" noProof="0">
              <a:ln>
                <a:noFill/>
              </a:ln>
              <a:effectLst/>
              <a:uLnTx/>
              <a:uFillTx/>
              <a:latin typeface="Calibri" panose="020F0502020204030204"/>
              <a:ea typeface="+mn-ea"/>
              <a:cs typeface="+mn-cs"/>
            </a:endParaRPr>
          </a:p>
          <a:p>
            <a:pPr>
              <a:lnSpc>
                <a:spcPct val="100000"/>
              </a:lnSpc>
              <a:spcBef>
                <a:spcPts val="0"/>
              </a:spcBef>
              <a:defRPr/>
            </a:pPr>
            <a:r>
              <a:rPr kumimoji="0" lang="en-US" sz="2000" b="0" i="0" u="none" strike="noStrike" kern="1200" cap="none" spc="0" normalizeH="0" baseline="0" noProof="0">
                <a:ln>
                  <a:noFill/>
                </a:ln>
                <a:effectLst/>
                <a:uLnTx/>
                <a:uFillTx/>
                <a:latin typeface="Calibri" panose="020F0502020204030204"/>
                <a:ea typeface="+mn-ea"/>
                <a:cs typeface="+mn-cs"/>
              </a:rPr>
              <a:t>Did they follow children’s lead or was something else guiding them? What? Why?</a:t>
            </a:r>
          </a:p>
          <a:p>
            <a:pPr>
              <a:lnSpc>
                <a:spcPct val="100000"/>
              </a:lnSpc>
              <a:spcBef>
                <a:spcPts val="0"/>
              </a:spcBef>
              <a:defRPr/>
            </a:pPr>
            <a:endParaRPr kumimoji="0" lang="en-US" sz="2000" b="0" i="0" u="none" strike="noStrike" kern="1200" cap="none" spc="0" normalizeH="0" baseline="0" noProof="0">
              <a:ln>
                <a:noFill/>
              </a:ln>
              <a:effectLst/>
              <a:uLnTx/>
              <a:uFillTx/>
              <a:latin typeface="Calibri" panose="020F0502020204030204"/>
              <a:ea typeface="+mn-ea"/>
              <a:cs typeface="+mn-cs"/>
            </a:endParaRPr>
          </a:p>
          <a:p>
            <a:pPr>
              <a:lnSpc>
                <a:spcPct val="100000"/>
              </a:lnSpc>
              <a:spcBef>
                <a:spcPts val="0"/>
              </a:spcBef>
              <a:defRPr/>
            </a:pPr>
            <a:r>
              <a:rPr kumimoji="0" lang="en-US" sz="2000" b="0" i="0" u="none" strike="noStrike" kern="1200" cap="none" spc="0" normalizeH="0" baseline="0" noProof="0">
                <a:ln>
                  <a:noFill/>
                </a:ln>
                <a:effectLst/>
                <a:uLnTx/>
                <a:uFillTx/>
                <a:latin typeface="Calibri" panose="020F0502020204030204"/>
                <a:ea typeface="+mn-ea"/>
                <a:cs typeface="+mn-cs"/>
              </a:rPr>
              <a:t>Were they limiting children’s choices? Did you ever been denied some opportunities based on your gender?</a:t>
            </a:r>
          </a:p>
          <a:p>
            <a:pPr marL="0" indent="0">
              <a:lnSpc>
                <a:spcPct val="100000"/>
              </a:lnSpc>
              <a:spcBef>
                <a:spcPts val="0"/>
              </a:spcBef>
              <a:buNone/>
              <a:defRPr/>
            </a:pPr>
            <a:endParaRPr kumimoji="0" lang="en-US" sz="2000" b="0" i="0" u="none" strike="noStrike" kern="1200" cap="none" spc="0" normalizeH="0" baseline="0" noProof="0">
              <a:ln>
                <a:noFill/>
              </a:ln>
              <a:effectLst/>
              <a:uLnTx/>
              <a:uFillTx/>
              <a:latin typeface="Calibri" panose="020F0502020204030204"/>
              <a:ea typeface="+mn-ea"/>
              <a:cs typeface="+mn-cs"/>
            </a:endParaRPr>
          </a:p>
          <a:p>
            <a:pPr>
              <a:lnSpc>
                <a:spcPct val="100000"/>
              </a:lnSpc>
              <a:spcBef>
                <a:spcPts val="0"/>
              </a:spcBef>
              <a:defRPr/>
            </a:pPr>
            <a:r>
              <a:rPr kumimoji="0" lang="en-US" sz="2000" b="0" i="0" u="none" strike="noStrike" kern="1200" cap="none" spc="0" normalizeH="0" baseline="0" noProof="0">
                <a:ln>
                  <a:noFill/>
                </a:ln>
                <a:effectLst/>
                <a:uLnTx/>
                <a:uFillTx/>
                <a:latin typeface="Calibri" panose="020F0502020204030204"/>
                <a:ea typeface="+mn-ea"/>
                <a:cs typeface="+mn-cs"/>
              </a:rPr>
              <a:t>Would you do the same? Did you do it? </a:t>
            </a:r>
          </a:p>
          <a:p>
            <a:pPr marL="0" indent="0">
              <a:lnSpc>
                <a:spcPct val="100000"/>
              </a:lnSpc>
              <a:spcBef>
                <a:spcPts val="0"/>
              </a:spcBef>
              <a:buNone/>
              <a:defRPr/>
            </a:pPr>
            <a:endParaRPr kumimoji="0" lang="en-US" sz="2000" b="0" i="0" u="none" strike="noStrike" kern="1200" cap="none" spc="0" normalizeH="0" baseline="0" noProof="0">
              <a:ln>
                <a:noFill/>
              </a:ln>
              <a:effectLst/>
              <a:uLnTx/>
              <a:uFillTx/>
              <a:latin typeface="Calibri" panose="020F0502020204030204"/>
              <a:ea typeface="+mn-ea"/>
              <a:cs typeface="+mn-cs"/>
            </a:endParaRPr>
          </a:p>
          <a:p>
            <a:pPr>
              <a:lnSpc>
                <a:spcPct val="100000"/>
              </a:lnSpc>
              <a:spcBef>
                <a:spcPts val="0"/>
              </a:spcBef>
              <a:defRPr/>
            </a:pPr>
            <a:r>
              <a:rPr kumimoji="0" lang="en-US" sz="2000" b="0" i="0" u="none" strike="noStrike" kern="1200" cap="none" spc="0" normalizeH="0" baseline="0" noProof="0">
                <a:ln>
                  <a:noFill/>
                </a:ln>
                <a:effectLst/>
                <a:uLnTx/>
                <a:uFillTx/>
                <a:latin typeface="Calibri" panose="020F0502020204030204"/>
                <a:ea typeface="+mn-ea"/>
                <a:cs typeface="+mn-cs"/>
              </a:rPr>
              <a:t>What else could they do? What would be gender transformative approach?</a:t>
            </a:r>
          </a:p>
          <a:p>
            <a:pPr marL="0" indent="0">
              <a:buNone/>
            </a:pPr>
            <a:endParaRPr lang="en-GB" sz="2000"/>
          </a:p>
        </p:txBody>
      </p:sp>
      <p:sp>
        <p:nvSpPr>
          <p:cNvPr id="15" name="TextBox 14">
            <a:extLst>
              <a:ext uri="{FF2B5EF4-FFF2-40B4-BE49-F238E27FC236}">
                <a16:creationId xmlns:a16="http://schemas.microsoft.com/office/drawing/2014/main" id="{786F7C48-A657-8192-A643-3F69E959E3E3}"/>
              </a:ext>
            </a:extLst>
          </p:cNvPr>
          <p:cNvSpPr txBox="1"/>
          <p:nvPr/>
        </p:nvSpPr>
        <p:spPr>
          <a:xfrm>
            <a:off x="832385" y="3019100"/>
            <a:ext cx="2823275" cy="2554545"/>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effectLst/>
                <a:uLnTx/>
                <a:uFillTx/>
                <a:latin typeface="Calibri" panose="020F0502020204030204"/>
                <a:ea typeface="+mn-ea"/>
                <a:cs typeface="+mn-cs"/>
              </a:rPr>
              <a:t>Think and reflect, </a:t>
            </a:r>
            <a:r>
              <a:rPr lang="en-US" sz="3200">
                <a:latin typeface="Calibri" panose="020F0502020204030204"/>
              </a:rPr>
              <a:t>individually</a:t>
            </a:r>
            <a:r>
              <a:rPr kumimoji="0" lang="en-US" sz="3200" b="0" i="0" u="none" strike="noStrike" kern="1200" cap="none" spc="0" normalizeH="0" baseline="0" noProof="0">
                <a:ln>
                  <a:noFill/>
                </a:ln>
                <a:effectLst/>
                <a:uLnTx/>
                <a:uFillTx/>
                <a:latin typeface="Calibri" panose="020F0502020204030204"/>
                <a:ea typeface="+mn-ea"/>
                <a:cs typeface="+mn-cs"/>
              </a:rPr>
              <a:t> or with the colleagues</a:t>
            </a:r>
          </a:p>
        </p:txBody>
      </p:sp>
      <p:pic>
        <p:nvPicPr>
          <p:cNvPr id="6" name="Graphic 5" descr="Head with gears with solid fill">
            <a:extLst>
              <a:ext uri="{FF2B5EF4-FFF2-40B4-BE49-F238E27FC236}">
                <a16:creationId xmlns:a16="http://schemas.microsoft.com/office/drawing/2014/main" id="{A59F2648-E2BD-4711-6EB7-220B6BAFD00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328783" y="1011414"/>
            <a:ext cx="1676292" cy="1676292"/>
          </a:xfrm>
          <a:prstGeom prst="rect">
            <a:avLst/>
          </a:prstGeom>
        </p:spPr>
      </p:pic>
    </p:spTree>
    <p:extLst>
      <p:ext uri="{BB962C8B-B14F-4D97-AF65-F5344CB8AC3E}">
        <p14:creationId xmlns:p14="http://schemas.microsoft.com/office/powerpoint/2010/main" val="3244950944"/>
      </p:ext>
    </p:extLst>
  </p:cSld>
  <p:clrMapOvr>
    <a:overrideClrMapping bg1="dk1" tx1="lt1" bg2="dk2" tx2="lt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C56DE03-F196-32CA-2E20-5B57EFE10796}"/>
              </a:ext>
            </a:extLst>
          </p:cNvPr>
          <p:cNvSpPr>
            <a:spLocks noGrp="1"/>
          </p:cNvSpPr>
          <p:nvPr>
            <p:ph type="title"/>
          </p:nvPr>
        </p:nvSpPr>
        <p:spPr>
          <a:xfrm>
            <a:off x="934872" y="982272"/>
            <a:ext cx="3388419" cy="4560970"/>
          </a:xfrm>
        </p:spPr>
        <p:txBody>
          <a:bodyPr>
            <a:normAutofit/>
          </a:bodyPr>
          <a:lstStyle/>
          <a:p>
            <a:r>
              <a:rPr lang="en-US" sz="4000">
                <a:solidFill>
                  <a:srgbClr val="FFFFFF"/>
                </a:solidFill>
              </a:rPr>
              <a:t>What can we learn from the video</a:t>
            </a:r>
          </a:p>
        </p:txBody>
      </p:sp>
      <p:sp>
        <p:nvSpPr>
          <p:cNvPr id="16"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F8044959-7919-58CB-ECEF-C89E08F5CD8B}"/>
              </a:ext>
            </a:extLst>
          </p:cNvPr>
          <p:cNvSpPr>
            <a:spLocks noGrp="1"/>
          </p:cNvSpPr>
          <p:nvPr>
            <p:ph idx="1"/>
          </p:nvPr>
        </p:nvSpPr>
        <p:spPr>
          <a:xfrm>
            <a:off x="5176473" y="1627904"/>
            <a:ext cx="5948831" cy="4608030"/>
          </a:xfrm>
        </p:spPr>
        <p:txBody>
          <a:bodyPr anchor="ctr">
            <a:normAutofit fontScale="92500" lnSpcReduction="10000"/>
          </a:bodyPr>
          <a:lstStyle/>
          <a:p>
            <a:pPr algn="just">
              <a:spcBef>
                <a:spcPts val="0"/>
              </a:spcBef>
            </a:pPr>
            <a:r>
              <a:rPr lang="en-GB">
                <a:solidFill>
                  <a:schemeClr val="bg1"/>
                </a:solidFill>
                <a:latin typeface="Calibri" panose="020F0502020204030204" pitchFamily="34" charset="0"/>
                <a:ea typeface="Calibri" panose="020F0502020204030204" pitchFamily="34" charset="0"/>
              </a:rPr>
              <a:t>H</a:t>
            </a:r>
            <a:r>
              <a:rPr lang="en-GB" sz="2800">
                <a:solidFill>
                  <a:schemeClr val="bg1"/>
                </a:solidFill>
                <a:effectLst/>
                <a:latin typeface="Calibri" panose="020F0502020204030204" pitchFamily="34" charset="0"/>
                <a:ea typeface="Calibri" panose="020F0502020204030204" pitchFamily="34" charset="0"/>
              </a:rPr>
              <a:t>ow others see our gender, personality, and group identity. </a:t>
            </a:r>
          </a:p>
          <a:p>
            <a:pPr marL="0" indent="0" algn="just">
              <a:spcBef>
                <a:spcPts val="0"/>
              </a:spcBef>
              <a:buNone/>
            </a:pPr>
            <a:endParaRPr lang="en-GB" sz="2800">
              <a:solidFill>
                <a:schemeClr val="bg1"/>
              </a:solidFill>
              <a:effectLst/>
              <a:latin typeface="Calibri" panose="020F0502020204030204" pitchFamily="34" charset="0"/>
              <a:ea typeface="Calibri" panose="020F0502020204030204" pitchFamily="34" charset="0"/>
            </a:endParaRPr>
          </a:p>
          <a:p>
            <a:pPr algn="just">
              <a:spcBef>
                <a:spcPts val="0"/>
              </a:spcBef>
            </a:pPr>
            <a:r>
              <a:rPr lang="en-GB" sz="2800">
                <a:solidFill>
                  <a:schemeClr val="bg1"/>
                </a:solidFill>
                <a:effectLst/>
                <a:latin typeface="Calibri" panose="020F0502020204030204" pitchFamily="34" charset="0"/>
                <a:ea typeface="Calibri" panose="020F0502020204030204" pitchFamily="34" charset="0"/>
              </a:rPr>
              <a:t>Based on the clothes, the child was seen as a boy or a girl, and then as a member of social groups – boys or girls – with the assumption that all boys and all girls like to play in the same way, with the same toys, or do the same things. </a:t>
            </a:r>
          </a:p>
          <a:p>
            <a:pPr marL="0" indent="0" algn="just">
              <a:spcBef>
                <a:spcPts val="0"/>
              </a:spcBef>
              <a:buNone/>
            </a:pPr>
            <a:endParaRPr lang="en-GB" sz="2800">
              <a:solidFill>
                <a:schemeClr val="bg1"/>
              </a:solidFill>
              <a:effectLst/>
              <a:latin typeface="Calibri" panose="020F0502020204030204" pitchFamily="34" charset="0"/>
              <a:ea typeface="Calibri" panose="020F0502020204030204" pitchFamily="34" charset="0"/>
            </a:endParaRPr>
          </a:p>
          <a:p>
            <a:pPr algn="just">
              <a:spcBef>
                <a:spcPts val="0"/>
              </a:spcBef>
            </a:pPr>
            <a:r>
              <a:rPr lang="en-GB" sz="2800">
                <a:solidFill>
                  <a:schemeClr val="bg1"/>
                </a:solidFill>
                <a:effectLst/>
                <a:latin typeface="Calibri" panose="020F0502020204030204" pitchFamily="34" charset="0"/>
                <a:ea typeface="Calibri" panose="020F0502020204030204" pitchFamily="34" charset="0"/>
              </a:rPr>
              <a:t>This might look like a benign example, but it is not. This is how the gender journey starts. People did not have to do what they did.</a:t>
            </a:r>
          </a:p>
          <a:p>
            <a:pPr algn="just">
              <a:spcBef>
                <a:spcPts val="0"/>
              </a:spcBef>
            </a:pPr>
            <a:endParaRPr kumimoji="0" lang="en-GB" sz="2800" b="0" i="0" u="none" strike="noStrike" kern="1200" cap="none" spc="0" normalizeH="0" baseline="0" noProof="0">
              <a:ln>
                <a:noFill/>
              </a:ln>
              <a:solidFill>
                <a:schemeClr val="bg1"/>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326048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C56DE03-F196-32CA-2E20-5B57EFE10796}"/>
              </a:ext>
            </a:extLst>
          </p:cNvPr>
          <p:cNvSpPr>
            <a:spLocks noGrp="1"/>
          </p:cNvSpPr>
          <p:nvPr>
            <p:ph type="title"/>
          </p:nvPr>
        </p:nvSpPr>
        <p:spPr>
          <a:xfrm>
            <a:off x="934872" y="982272"/>
            <a:ext cx="3388419" cy="4560970"/>
          </a:xfrm>
        </p:spPr>
        <p:txBody>
          <a:bodyPr>
            <a:normAutofit/>
          </a:bodyPr>
          <a:lstStyle/>
          <a:p>
            <a:r>
              <a:rPr lang="en-US" sz="4000">
                <a:solidFill>
                  <a:srgbClr val="FFFFFF"/>
                </a:solidFill>
              </a:rPr>
              <a:t>What would be transformative approach</a:t>
            </a:r>
          </a:p>
        </p:txBody>
      </p:sp>
      <p:sp>
        <p:nvSpPr>
          <p:cNvPr id="16"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F8044959-7919-58CB-ECEF-C89E08F5CD8B}"/>
              </a:ext>
            </a:extLst>
          </p:cNvPr>
          <p:cNvSpPr>
            <a:spLocks noGrp="1"/>
          </p:cNvSpPr>
          <p:nvPr>
            <p:ph idx="1"/>
          </p:nvPr>
        </p:nvSpPr>
        <p:spPr>
          <a:xfrm>
            <a:off x="5176473" y="1627904"/>
            <a:ext cx="5948831" cy="4608030"/>
          </a:xfrm>
        </p:spPr>
        <p:txBody>
          <a:bodyPr anchor="ctr">
            <a:normAutofit/>
          </a:bodyPr>
          <a:lstStyle/>
          <a:p>
            <a:pPr marL="0" marR="0" lvl="0" indent="0" algn="just" defTabSz="914400" rtl="0" eaLnBrk="1" fontAlgn="auto" latinLnBrk="0" hangingPunct="1">
              <a:lnSpc>
                <a:spcPct val="90000"/>
              </a:lnSpc>
              <a:spcBef>
                <a:spcPts val="0"/>
              </a:spcBef>
              <a:spcAft>
                <a:spcPts val="0"/>
              </a:spcAft>
              <a:buClrTx/>
              <a:buSzTx/>
              <a:buNone/>
              <a:tabLst/>
              <a:defRPr/>
            </a:pPr>
            <a:r>
              <a:rPr kumimoji="0" lang="en-GB" sz="2200" b="0" i="0" u="none" strike="noStrike" kern="1200" cap="none" spc="0" normalizeH="0" baseline="0" noProof="0">
                <a:ln>
                  <a:noFill/>
                </a:ln>
                <a:solidFill>
                  <a:schemeClr val="bg1"/>
                </a:solidFill>
                <a:effectLst/>
                <a:uLnTx/>
                <a:uFillTx/>
                <a:latin typeface="Calibri" panose="020F0502020204030204" pitchFamily="34" charset="0"/>
                <a:ea typeface="Calibri" panose="020F0502020204030204" pitchFamily="34" charset="0"/>
                <a:cs typeface="+mn-cs"/>
              </a:rPr>
              <a:t>A transformative approach would be to offer a child to choose the toy, ask a child what they like, and even open an exchange , verbal or non verbal  about why they liked it and are willing to try something else. </a:t>
            </a:r>
            <a:endParaRPr kumimoji="0" lang="en-GB" sz="2800" b="0" i="0" u="none" strike="noStrike" kern="1200" cap="none" spc="0" normalizeH="0" baseline="0" noProof="0">
              <a:ln>
                <a:noFill/>
              </a:ln>
              <a:solidFill>
                <a:schemeClr val="bg1"/>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540168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C56DE03-F196-32CA-2E20-5B57EFE10796}"/>
              </a:ext>
            </a:extLst>
          </p:cNvPr>
          <p:cNvSpPr>
            <a:spLocks noGrp="1"/>
          </p:cNvSpPr>
          <p:nvPr>
            <p:ph type="title"/>
          </p:nvPr>
        </p:nvSpPr>
        <p:spPr>
          <a:xfrm>
            <a:off x="934872" y="982272"/>
            <a:ext cx="3534835" cy="4560970"/>
          </a:xfrm>
        </p:spPr>
        <p:txBody>
          <a:bodyPr>
            <a:normAutofit/>
          </a:bodyPr>
          <a:lstStyle/>
          <a:p>
            <a:pPr marL="0" marR="0">
              <a:lnSpc>
                <a:spcPct val="115000"/>
              </a:lnSpc>
              <a:spcBef>
                <a:spcPts val="200"/>
              </a:spcBef>
              <a:spcAft>
                <a:spcPts val="0"/>
              </a:spcAft>
            </a:pPr>
            <a:r>
              <a:rPr lang="en-GB" sz="3600" b="1" dirty="0">
                <a:solidFill>
                  <a:schemeClr val="bg1"/>
                </a:solidFill>
                <a:effectLst/>
                <a:latin typeface="Calibri Light" panose="020F0302020204030204" pitchFamily="34" charset="0"/>
                <a:ea typeface="Times New Roman" panose="02020603050405020304" pitchFamily="18" charset="0"/>
                <a:cs typeface="Times New Roman" panose="02020603050405020304" pitchFamily="18" charset="0"/>
              </a:rPr>
              <a:t>Intergenerational transmission of gender roles and norms</a:t>
            </a:r>
            <a:endParaRPr lang="nl-NL" sz="3600" b="1" dirty="0">
              <a:solidFill>
                <a:schemeClr val="bg1"/>
              </a:solidFill>
              <a:effectLst/>
              <a:latin typeface="Calibri Light" panose="020F0302020204030204" pitchFamily="34" charset="0"/>
              <a:ea typeface="Times New Roman" panose="02020603050405020304" pitchFamily="18" charset="0"/>
              <a:cs typeface="Times New Roman" panose="02020603050405020304" pitchFamily="18" charset="0"/>
            </a:endParaRPr>
          </a:p>
        </p:txBody>
      </p:sp>
      <p:sp>
        <p:nvSpPr>
          <p:cNvPr id="16"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F8044959-7919-58CB-ECEF-C89E08F5CD8B}"/>
              </a:ext>
            </a:extLst>
          </p:cNvPr>
          <p:cNvSpPr>
            <a:spLocks noGrp="1"/>
          </p:cNvSpPr>
          <p:nvPr>
            <p:ph idx="1"/>
          </p:nvPr>
        </p:nvSpPr>
        <p:spPr>
          <a:xfrm>
            <a:off x="5176473" y="1627904"/>
            <a:ext cx="5948831" cy="4608030"/>
          </a:xfrm>
        </p:spPr>
        <p:txBody>
          <a:bodyPr anchor="ctr">
            <a:normAutofit fontScale="62500" lnSpcReduction="20000"/>
          </a:bodyPr>
          <a:lstStyle/>
          <a:p>
            <a:pPr marL="0" marR="0" algn="just">
              <a:lnSpc>
                <a:spcPct val="115000"/>
              </a:lnSpc>
              <a:spcBef>
                <a:spcPts val="0"/>
              </a:spcBef>
              <a:spcAft>
                <a:spcPts val="0"/>
              </a:spcAft>
            </a:pPr>
            <a:r>
              <a:rPr lang="en-GB" sz="2800" dirty="0">
                <a:solidFill>
                  <a:schemeClr val="bg1"/>
                </a:solidFill>
                <a:effectLst/>
                <a:latin typeface="Calibri" panose="020F0502020204030204" pitchFamily="34" charset="0"/>
                <a:ea typeface="Calibri" panose="020F0502020204030204" pitchFamily="34" charset="0"/>
              </a:rPr>
              <a:t>Recent research in Australia found substantial intergenerational correlations in gender-role attitudes between parents and children. Fathers have the same influence both on boys and girls, while mothers are more influential when it comes to the socialisation of the girls.</a:t>
            </a:r>
            <a:endParaRPr lang="nl-NL" sz="2800" dirty="0">
              <a:solidFill>
                <a:schemeClr val="bg1"/>
              </a:solidFill>
              <a:effectLst/>
              <a:latin typeface="Calibri" panose="020F0502020204030204" pitchFamily="34" charset="0"/>
              <a:ea typeface="Calibri" panose="020F0502020204030204" pitchFamily="34" charset="0"/>
            </a:endParaRPr>
          </a:p>
          <a:p>
            <a:pPr marL="0" marR="0" indent="0" algn="just">
              <a:lnSpc>
                <a:spcPct val="115000"/>
              </a:lnSpc>
              <a:spcBef>
                <a:spcPts val="0"/>
              </a:spcBef>
              <a:spcAft>
                <a:spcPts val="0"/>
              </a:spcAft>
              <a:buNone/>
            </a:pPr>
            <a:endParaRPr lang="nl-NL" sz="2800" dirty="0">
              <a:solidFill>
                <a:schemeClr val="bg1"/>
              </a:solidFill>
              <a:effectLst/>
              <a:latin typeface="Calibri" panose="020F0502020204030204" pitchFamily="34" charset="0"/>
              <a:ea typeface="Calibri" panose="020F0502020204030204" pitchFamily="34" charset="0"/>
            </a:endParaRPr>
          </a:p>
          <a:p>
            <a:pPr marL="0" marR="0" algn="just">
              <a:lnSpc>
                <a:spcPct val="115000"/>
              </a:lnSpc>
              <a:spcBef>
                <a:spcPts val="0"/>
              </a:spcBef>
              <a:spcAft>
                <a:spcPts val="0"/>
              </a:spcAft>
            </a:pPr>
            <a:r>
              <a:rPr lang="en-GB" sz="2800" dirty="0">
                <a:solidFill>
                  <a:schemeClr val="bg1"/>
                </a:solidFill>
                <a:effectLst/>
                <a:latin typeface="Calibri" panose="020F0502020204030204" pitchFamily="34" charset="0"/>
                <a:ea typeface="Calibri" panose="020F0502020204030204" pitchFamily="34" charset="0"/>
              </a:rPr>
              <a:t>Findings of the IMAGES (International Men and Gender Equality Survey) suggest that if a man with positive, caring attitudes and </a:t>
            </a:r>
            <a:r>
              <a:rPr lang="en-GB" sz="2800" dirty="0" err="1">
                <a:solidFill>
                  <a:schemeClr val="bg1"/>
                </a:solidFill>
                <a:effectLst/>
                <a:latin typeface="Calibri" panose="020F0502020204030204" pitchFamily="34" charset="0"/>
                <a:ea typeface="Calibri" panose="020F0502020204030204" pitchFamily="34" charset="0"/>
              </a:rPr>
              <a:t>behaviors</a:t>
            </a:r>
            <a:r>
              <a:rPr lang="en-GB" sz="2800" dirty="0">
                <a:solidFill>
                  <a:schemeClr val="bg1"/>
                </a:solidFill>
                <a:effectLst/>
                <a:latin typeface="Calibri" panose="020F0502020204030204" pitchFamily="34" charset="0"/>
                <a:ea typeface="Calibri" panose="020F0502020204030204" pitchFamily="34" charset="0"/>
              </a:rPr>
              <a:t> is in the home environment, boys are likely to have more gender-equitable attitudes and are less likely to use the violence against a female partner later in life. Moreover, they become more likely to engage in care work.</a:t>
            </a:r>
          </a:p>
          <a:p>
            <a:pPr marL="0" marR="0" algn="just">
              <a:lnSpc>
                <a:spcPct val="115000"/>
              </a:lnSpc>
              <a:spcBef>
                <a:spcPts val="0"/>
              </a:spcBef>
              <a:spcAft>
                <a:spcPts val="0"/>
              </a:spcAft>
            </a:pPr>
            <a:endParaRPr lang="en-GB" sz="2800" dirty="0">
              <a:solidFill>
                <a:schemeClr val="bg1"/>
              </a:solidFill>
              <a:effectLst/>
              <a:latin typeface="Calibri" panose="020F0502020204030204" pitchFamily="34" charset="0"/>
              <a:ea typeface="Calibri" panose="020F0502020204030204" pitchFamily="34" charset="0"/>
            </a:endParaRPr>
          </a:p>
          <a:p>
            <a:pPr marL="0" marR="0" algn="just">
              <a:lnSpc>
                <a:spcPct val="115000"/>
              </a:lnSpc>
              <a:spcBef>
                <a:spcPts val="0"/>
              </a:spcBef>
              <a:spcAft>
                <a:spcPts val="0"/>
              </a:spcAft>
            </a:pPr>
            <a:r>
              <a:rPr lang="en-GB" sz="2800" dirty="0">
                <a:solidFill>
                  <a:schemeClr val="bg1"/>
                </a:solidFill>
                <a:effectLst/>
                <a:latin typeface="Calibri" panose="020F0502020204030204" pitchFamily="34" charset="0"/>
                <a:ea typeface="Calibri" panose="020F0502020204030204" pitchFamily="34" charset="0"/>
              </a:rPr>
              <a:t>Girls who grow up in such households become more independent and less subservient to men.</a:t>
            </a:r>
            <a:endParaRPr lang="nl-NL" sz="2800" dirty="0">
              <a:solidFill>
                <a:schemeClr val="bg1"/>
              </a:solidFill>
              <a:effectLst/>
              <a:latin typeface="Calibri" panose="020F0502020204030204" pitchFamily="34" charset="0"/>
              <a:ea typeface="Calibri" panose="020F0502020204030204" pitchFamily="34" charset="0"/>
            </a:endParaRPr>
          </a:p>
          <a:p>
            <a:pPr marL="0" marR="0" lvl="0" indent="0" algn="just" defTabSz="914400" rtl="0" eaLnBrk="1" fontAlgn="auto" latinLnBrk="0" hangingPunct="1">
              <a:lnSpc>
                <a:spcPct val="90000"/>
              </a:lnSpc>
              <a:spcBef>
                <a:spcPts val="0"/>
              </a:spcBef>
              <a:spcAft>
                <a:spcPts val="0"/>
              </a:spcAft>
              <a:buClrTx/>
              <a:buSzTx/>
              <a:buNone/>
              <a:tabLst/>
              <a:defRPr/>
            </a:pPr>
            <a:endParaRPr kumimoji="0" lang="en-GB" sz="2800" b="0" i="0" u="none" strike="noStrike" kern="1200" cap="none" spc="0" normalizeH="0" baseline="0" noProof="0" dirty="0">
              <a:ln>
                <a:noFill/>
              </a:ln>
              <a:solidFill>
                <a:schemeClr val="bg1"/>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068393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C56DE03-F196-32CA-2E20-5B57EFE10796}"/>
              </a:ext>
            </a:extLst>
          </p:cNvPr>
          <p:cNvSpPr>
            <a:spLocks noGrp="1"/>
          </p:cNvSpPr>
          <p:nvPr>
            <p:ph type="title"/>
          </p:nvPr>
        </p:nvSpPr>
        <p:spPr>
          <a:xfrm>
            <a:off x="934872" y="982272"/>
            <a:ext cx="3534835" cy="4560970"/>
          </a:xfrm>
        </p:spPr>
        <p:txBody>
          <a:bodyPr>
            <a:normAutofit/>
          </a:bodyPr>
          <a:lstStyle/>
          <a:p>
            <a:pPr marL="0" marR="0">
              <a:lnSpc>
                <a:spcPct val="115000"/>
              </a:lnSpc>
              <a:spcBef>
                <a:spcPts val="200"/>
              </a:spcBef>
              <a:spcAft>
                <a:spcPts val="0"/>
              </a:spcAft>
            </a:pPr>
            <a:r>
              <a:rPr lang="en-GB" sz="3600" b="1" dirty="0">
                <a:solidFill>
                  <a:schemeClr val="bg1"/>
                </a:solidFill>
                <a:effectLst/>
                <a:latin typeface="Calibri Light" panose="020F0302020204030204" pitchFamily="34" charset="0"/>
                <a:ea typeface="Times New Roman" panose="02020603050405020304" pitchFamily="18" charset="0"/>
                <a:cs typeface="Times New Roman" panose="02020603050405020304" pitchFamily="18" charset="0"/>
              </a:rPr>
              <a:t>Intergenerational transmission of gender roles and norms</a:t>
            </a:r>
            <a:endParaRPr lang="nl-NL" sz="3600" b="1" dirty="0">
              <a:solidFill>
                <a:schemeClr val="bg1"/>
              </a:solidFill>
              <a:effectLst/>
              <a:latin typeface="Calibri Light" panose="020F0302020204030204" pitchFamily="34" charset="0"/>
              <a:ea typeface="Times New Roman" panose="02020603050405020304" pitchFamily="18" charset="0"/>
              <a:cs typeface="Times New Roman" panose="02020603050405020304" pitchFamily="18" charset="0"/>
            </a:endParaRPr>
          </a:p>
        </p:txBody>
      </p:sp>
      <p:sp>
        <p:nvSpPr>
          <p:cNvPr id="16"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F8044959-7919-58CB-ECEF-C89E08F5CD8B}"/>
              </a:ext>
            </a:extLst>
          </p:cNvPr>
          <p:cNvSpPr>
            <a:spLocks noGrp="1"/>
          </p:cNvSpPr>
          <p:nvPr>
            <p:ph idx="1"/>
          </p:nvPr>
        </p:nvSpPr>
        <p:spPr>
          <a:xfrm>
            <a:off x="5176473" y="1627904"/>
            <a:ext cx="5948831" cy="4608030"/>
          </a:xfrm>
        </p:spPr>
        <p:txBody>
          <a:bodyPr anchor="ctr">
            <a:normAutofit/>
          </a:bodyPr>
          <a:lstStyle/>
          <a:p>
            <a:pPr marL="0" marR="0" lvl="0" indent="0" algn="just" defTabSz="914400" rtl="0" eaLnBrk="1" fontAlgn="auto" latinLnBrk="0" hangingPunct="1">
              <a:lnSpc>
                <a:spcPct val="90000"/>
              </a:lnSpc>
              <a:spcBef>
                <a:spcPts val="0"/>
              </a:spcBef>
              <a:spcAft>
                <a:spcPts val="0"/>
              </a:spcAft>
              <a:buClrTx/>
              <a:buSzTx/>
              <a:buNone/>
              <a:tabLst/>
              <a:defRPr/>
            </a:pPr>
            <a:r>
              <a:rPr lang="en-GB" sz="2000" dirty="0">
                <a:solidFill>
                  <a:schemeClr val="bg1"/>
                </a:solidFill>
                <a:effectLst/>
                <a:latin typeface="Calibri" panose="020F0502020204030204" pitchFamily="34" charset="0"/>
                <a:ea typeface="Calibri" panose="020F0502020204030204" pitchFamily="34" charset="0"/>
              </a:rPr>
              <a:t>Although much attention has been given to the intergenerational transmission of violence, </a:t>
            </a:r>
            <a:r>
              <a:rPr lang="en-GB" sz="2000" b="1" dirty="0">
                <a:solidFill>
                  <a:schemeClr val="bg1"/>
                </a:solidFill>
                <a:effectLst/>
                <a:latin typeface="Calibri" panose="020F0502020204030204" pitchFamily="34" charset="0"/>
                <a:ea typeface="Calibri" panose="020F0502020204030204" pitchFamily="34" charset="0"/>
              </a:rPr>
              <a:t>“Intergenerational transmission of care” can be a key factor in transforming gender relations and ending gender inequality,</a:t>
            </a:r>
            <a:r>
              <a:rPr lang="en-GB" sz="2000" dirty="0">
                <a:solidFill>
                  <a:schemeClr val="bg1"/>
                </a:solidFill>
                <a:effectLst/>
                <a:latin typeface="Calibri" panose="020F0502020204030204" pitchFamily="34" charset="0"/>
                <a:ea typeface="Calibri" panose="020F0502020204030204" pitchFamily="34" charset="0"/>
              </a:rPr>
              <a:t> opening a more comprehensive range of future possibilities for both boys and girls. - boys who have seen their fathers engage in domestic work and care for children are more likely to be involved in household work and caregiving. </a:t>
            </a:r>
            <a:endParaRPr kumimoji="0" lang="en-GB" sz="2000" b="0" i="0" u="none" strike="noStrike" kern="1200" cap="none" spc="0" normalizeH="0" baseline="0" noProof="0" dirty="0">
              <a:ln>
                <a:noFill/>
              </a:ln>
              <a:solidFill>
                <a:schemeClr val="bg1"/>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868737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C56DE03-F196-32CA-2E20-5B57EFE10796}"/>
              </a:ext>
            </a:extLst>
          </p:cNvPr>
          <p:cNvSpPr>
            <a:spLocks noGrp="1"/>
          </p:cNvSpPr>
          <p:nvPr>
            <p:ph type="title"/>
          </p:nvPr>
        </p:nvSpPr>
        <p:spPr>
          <a:xfrm>
            <a:off x="934872" y="982272"/>
            <a:ext cx="3534835" cy="4560970"/>
          </a:xfrm>
        </p:spPr>
        <p:txBody>
          <a:bodyPr>
            <a:normAutofit/>
          </a:bodyPr>
          <a:lstStyle/>
          <a:p>
            <a:pPr marL="0" marR="0">
              <a:lnSpc>
                <a:spcPct val="115000"/>
              </a:lnSpc>
              <a:spcBef>
                <a:spcPts val="0"/>
              </a:spcBef>
              <a:spcAft>
                <a:spcPts val="0"/>
              </a:spcAft>
            </a:pPr>
            <a:r>
              <a:rPr lang="en-GB" sz="2000" dirty="0">
                <a:solidFill>
                  <a:schemeClr val="bg1"/>
                </a:solidFill>
                <a:effectLst/>
                <a:latin typeface="Calibri" panose="020F0502020204030204" pitchFamily="34" charset="0"/>
                <a:ea typeface="Calibri" panose="020F0502020204030204" pitchFamily="34" charset="0"/>
              </a:rPr>
              <a:t>Gender-based violence is preventable: </a:t>
            </a:r>
            <a:br>
              <a:rPr lang="en-GB" sz="2000" dirty="0">
                <a:solidFill>
                  <a:schemeClr val="bg1"/>
                </a:solidFill>
                <a:effectLst/>
                <a:latin typeface="Calibri" panose="020F0502020204030204" pitchFamily="34" charset="0"/>
                <a:ea typeface="Calibri" panose="020F0502020204030204" pitchFamily="34" charset="0"/>
              </a:rPr>
            </a:br>
            <a:r>
              <a:rPr lang="en-GB" sz="2000" dirty="0">
                <a:solidFill>
                  <a:schemeClr val="bg1"/>
                </a:solidFill>
                <a:effectLst/>
                <a:latin typeface="Calibri" panose="020F0502020204030204" pitchFamily="34" charset="0"/>
                <a:ea typeface="Calibri" panose="020F0502020204030204" pitchFamily="34" charset="0"/>
              </a:rPr>
              <a:t>Gender transformative parenting may prevent the intergenerational transmission of the GBV </a:t>
            </a:r>
            <a:endParaRPr lang="nl-NL" sz="2000" dirty="0">
              <a:solidFill>
                <a:schemeClr val="bg1"/>
              </a:solidFill>
              <a:effectLst/>
              <a:latin typeface="Calibri" panose="020F0502020204030204" pitchFamily="34" charset="0"/>
              <a:ea typeface="Calibri" panose="020F0502020204030204" pitchFamily="34" charset="0"/>
            </a:endParaRPr>
          </a:p>
        </p:txBody>
      </p:sp>
      <p:sp>
        <p:nvSpPr>
          <p:cNvPr id="16"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F8044959-7919-58CB-ECEF-C89E08F5CD8B}"/>
              </a:ext>
            </a:extLst>
          </p:cNvPr>
          <p:cNvSpPr>
            <a:spLocks noGrp="1"/>
          </p:cNvSpPr>
          <p:nvPr>
            <p:ph idx="1"/>
          </p:nvPr>
        </p:nvSpPr>
        <p:spPr>
          <a:xfrm>
            <a:off x="5176473" y="1627904"/>
            <a:ext cx="5948831" cy="4608030"/>
          </a:xfrm>
        </p:spPr>
        <p:txBody>
          <a:bodyPr anchor="ctr">
            <a:normAutofit fontScale="92500" lnSpcReduction="10000"/>
          </a:bodyPr>
          <a:lstStyle/>
          <a:p>
            <a:pPr marL="0" marR="0" indent="0" algn="just">
              <a:lnSpc>
                <a:spcPct val="115000"/>
              </a:lnSpc>
              <a:spcBef>
                <a:spcPts val="0"/>
              </a:spcBef>
              <a:spcAft>
                <a:spcPts val="0"/>
              </a:spcAft>
              <a:buNone/>
            </a:pPr>
            <a:r>
              <a:rPr lang="en-GB" sz="2000" dirty="0">
                <a:solidFill>
                  <a:schemeClr val="bg1"/>
                </a:solidFill>
                <a:effectLst/>
                <a:latin typeface="Calibri" panose="020F0502020204030204" pitchFamily="34" charset="0"/>
                <a:ea typeface="Calibri" panose="020F0502020204030204" pitchFamily="34" charset="0"/>
              </a:rPr>
              <a:t>Gender-based violence refers to harming other persons based on their gender. It is rooted in socially attributed power imbalances between females and males. GBV might be inflicted on others with physical, sexual, mental, or economic violence and the threat of violence, coercion, and deprivation of liberty, whether public or private. Intimate partner violence is the most common form of GBV, showing distressing rates in every country, but other worryingly common forms of GBV are also encountered, such as: sexual violence, child marriage, female genital mutilation, trafficking for sexual exploitation, female infanticide, and ‘</a:t>
            </a:r>
            <a:r>
              <a:rPr lang="en-GB" sz="2000" dirty="0" err="1">
                <a:solidFill>
                  <a:schemeClr val="bg1"/>
                </a:solidFill>
                <a:effectLst/>
                <a:latin typeface="Calibri" panose="020F0502020204030204" pitchFamily="34" charset="0"/>
                <a:ea typeface="Calibri" panose="020F0502020204030204" pitchFamily="34" charset="0"/>
              </a:rPr>
              <a:t>honor</a:t>
            </a:r>
            <a:r>
              <a:rPr lang="en-GB" sz="2000" dirty="0">
                <a:solidFill>
                  <a:schemeClr val="bg1"/>
                </a:solidFill>
                <a:effectLst/>
                <a:latin typeface="Calibri" panose="020F0502020204030204" pitchFamily="34" charset="0"/>
                <a:ea typeface="Calibri" panose="020F0502020204030204" pitchFamily="34" charset="0"/>
              </a:rPr>
              <a:t>’ crimes. Girls and women may also experience gender-based violence when deprived of nutrition and education.</a:t>
            </a:r>
            <a:endParaRPr lang="nl-NL" sz="2000" dirty="0">
              <a:solidFill>
                <a:schemeClr val="bg1"/>
              </a:solidFill>
              <a:effectLst/>
              <a:latin typeface="Calibri" panose="020F0502020204030204" pitchFamily="34" charset="0"/>
              <a:ea typeface="Calibri" panose="020F0502020204030204" pitchFamily="34" charset="0"/>
            </a:endParaRPr>
          </a:p>
          <a:p>
            <a:pPr marL="0" marR="0" lvl="0" indent="0" algn="just" defTabSz="914400" rtl="0" eaLnBrk="1" fontAlgn="auto" latinLnBrk="0" hangingPunct="1">
              <a:lnSpc>
                <a:spcPct val="90000"/>
              </a:lnSpc>
              <a:spcBef>
                <a:spcPts val="0"/>
              </a:spcBef>
              <a:spcAft>
                <a:spcPts val="0"/>
              </a:spcAft>
              <a:buClrTx/>
              <a:buSzTx/>
              <a:buNone/>
              <a:tabLst/>
              <a:defRPr/>
            </a:pPr>
            <a:endParaRPr kumimoji="0" lang="en-GB" sz="2000" b="0" i="0" u="none" strike="noStrike" kern="1200" cap="none" spc="0" normalizeH="0" baseline="0" noProof="0" dirty="0">
              <a:ln>
                <a:noFill/>
              </a:ln>
              <a:solidFill>
                <a:schemeClr val="bg1"/>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377618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F8044959-7919-58CB-ECEF-C89E08F5CD8B}"/>
              </a:ext>
            </a:extLst>
          </p:cNvPr>
          <p:cNvSpPr>
            <a:spLocks noGrp="1"/>
          </p:cNvSpPr>
          <p:nvPr>
            <p:ph idx="1"/>
          </p:nvPr>
        </p:nvSpPr>
        <p:spPr>
          <a:xfrm>
            <a:off x="5176473" y="1627904"/>
            <a:ext cx="5948831" cy="4608030"/>
          </a:xfrm>
        </p:spPr>
        <p:txBody>
          <a:bodyPr anchor="ctr">
            <a:normAutofit/>
          </a:bodyPr>
          <a:lstStyle/>
          <a:p>
            <a:pPr marL="0" marR="0" indent="0" algn="just">
              <a:lnSpc>
                <a:spcPct val="115000"/>
              </a:lnSpc>
              <a:spcBef>
                <a:spcPts val="0"/>
              </a:spcBef>
              <a:spcAft>
                <a:spcPts val="0"/>
              </a:spcAft>
              <a:buNone/>
            </a:pPr>
            <a:r>
              <a:rPr lang="en-GB" sz="2000" u="sng" dirty="0">
                <a:solidFill>
                  <a:schemeClr val="bg1"/>
                </a:solidFill>
                <a:effectLst/>
                <a:latin typeface="Calibri" panose="020F0502020204030204" pitchFamily="34" charset="0"/>
                <a:ea typeface="Calibri" panose="020F0502020204030204" pitchFamily="34" charset="0"/>
              </a:rPr>
              <a:t>Gender-based violence (GBV) is the most pervasive yet least visible human rights violation globally</a:t>
            </a:r>
            <a:r>
              <a:rPr lang="en-GB" sz="2000" dirty="0">
                <a:solidFill>
                  <a:schemeClr val="bg1"/>
                </a:solidFill>
                <a:effectLst/>
                <a:latin typeface="Calibri" panose="020F0502020204030204" pitchFamily="34" charset="0"/>
                <a:ea typeface="Calibri" panose="020F0502020204030204" pitchFamily="34" charset="0"/>
              </a:rPr>
              <a:t>. It is not restricted to any region or country, it is an issue that affects women and girls of different social and economic classes to varying degrees. India, Afghanistan, Syria, Somalia, Saudi Arabia, Pakistan, Democratic Republic of Congo, Yemen, Nigeria, and The United States of America (USA)</a:t>
            </a:r>
            <a:endParaRPr lang="nl-NL" sz="2000" dirty="0">
              <a:solidFill>
                <a:schemeClr val="bg1"/>
              </a:solidFill>
              <a:effectLst/>
              <a:latin typeface="Calibri" panose="020F0502020204030204" pitchFamily="34" charset="0"/>
              <a:ea typeface="Calibri" panose="020F0502020204030204" pitchFamily="34" charset="0"/>
            </a:endParaRPr>
          </a:p>
          <a:p>
            <a:pPr marL="0" marR="0" lvl="0" indent="0" algn="just" defTabSz="914400" rtl="0" eaLnBrk="1" fontAlgn="auto" latinLnBrk="0" hangingPunct="1">
              <a:lnSpc>
                <a:spcPct val="90000"/>
              </a:lnSpc>
              <a:spcBef>
                <a:spcPts val="0"/>
              </a:spcBef>
              <a:spcAft>
                <a:spcPts val="0"/>
              </a:spcAft>
              <a:buClrTx/>
              <a:buSzTx/>
              <a:buNone/>
              <a:tabLst/>
              <a:defRPr/>
            </a:pPr>
            <a:endParaRPr kumimoji="0" lang="en-GB" sz="2000" b="0" i="0" u="none" strike="noStrike" kern="1200" cap="none" spc="0" normalizeH="0" baseline="0" noProof="0" dirty="0">
              <a:ln>
                <a:noFill/>
              </a:ln>
              <a:solidFill>
                <a:schemeClr val="bg1"/>
              </a:solidFill>
              <a:effectLst/>
              <a:uLnTx/>
              <a:uFillTx/>
              <a:latin typeface="Calibri" panose="020F0502020204030204"/>
              <a:ea typeface="+mn-ea"/>
              <a:cs typeface="+mn-cs"/>
            </a:endParaRPr>
          </a:p>
        </p:txBody>
      </p:sp>
      <p:pic>
        <p:nvPicPr>
          <p:cNvPr id="9" name="Graphic 8" descr="Comment Important outline">
            <a:extLst>
              <a:ext uri="{FF2B5EF4-FFF2-40B4-BE49-F238E27FC236}">
                <a16:creationId xmlns:a16="http://schemas.microsoft.com/office/drawing/2014/main" id="{1E35F321-A3C6-2F2A-C8D8-FABD18A8E09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412155" y="2348356"/>
            <a:ext cx="1583563" cy="1583563"/>
          </a:xfrm>
          <a:prstGeom prst="rect">
            <a:avLst/>
          </a:prstGeom>
        </p:spPr>
      </p:pic>
    </p:spTree>
    <p:extLst>
      <p:ext uri="{BB962C8B-B14F-4D97-AF65-F5344CB8AC3E}">
        <p14:creationId xmlns:p14="http://schemas.microsoft.com/office/powerpoint/2010/main" val="11701076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A6B319F-86FE-4754-878E-06F0804D88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32385" cy="6858000"/>
          </a:xfrm>
          <a:prstGeom prst="rect">
            <a:avLst/>
          </a:prstGeom>
          <a:solidFill>
            <a:schemeClr val="accent5">
              <a:alpha val="7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D7D31"/>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CF7D1B5-3477-499F-ACC5-2C8B07F4ED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2385" y="0"/>
            <a:ext cx="3218914" cy="6858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882918A-548C-44BA-6B7A-9297F1B2EEC8}"/>
              </a:ext>
            </a:extLst>
          </p:cNvPr>
          <p:cNvSpPr>
            <a:spLocks noGrp="1"/>
          </p:cNvSpPr>
          <p:nvPr>
            <p:ph type="title"/>
          </p:nvPr>
        </p:nvSpPr>
        <p:spPr>
          <a:xfrm>
            <a:off x="992206" y="1608667"/>
            <a:ext cx="2823275" cy="4501127"/>
          </a:xfrm>
        </p:spPr>
        <p:txBody>
          <a:bodyPr vert="horz" lIns="91440" tIns="45720" rIns="91440" bIns="45720" rtlCol="0" anchor="t">
            <a:normAutofit/>
          </a:bodyPr>
          <a:lstStyle/>
          <a:p>
            <a:pPr algn="r"/>
            <a:r>
              <a:rPr lang="en-US" sz="3200" kern="1200">
                <a:solidFill>
                  <a:srgbClr val="FFFFFF"/>
                </a:solidFill>
                <a:latin typeface="+mj-lt"/>
                <a:ea typeface="+mj-ea"/>
                <a:cs typeface="+mj-cs"/>
              </a:rPr>
              <a:t> </a:t>
            </a:r>
          </a:p>
        </p:txBody>
      </p:sp>
      <p:pic>
        <p:nvPicPr>
          <p:cNvPr id="5" name="Content Placeholder 4" descr="Presentation with media outline">
            <a:extLst>
              <a:ext uri="{FF2B5EF4-FFF2-40B4-BE49-F238E27FC236}">
                <a16:creationId xmlns:a16="http://schemas.microsoft.com/office/drawing/2014/main" id="{2A5EB630-441F-7386-661D-0698DADC8CA0}"/>
              </a:ext>
            </a:extLst>
          </p:cNvPr>
          <p:cNvPicPr>
            <a:picLocks noGrp="1" noChangeAspect="1"/>
          </p:cNvPicPr>
          <p:nvPr>
            <p:ph idx="1"/>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63239" y="1473200"/>
            <a:ext cx="2123439" cy="2123439"/>
          </a:xfrm>
        </p:spPr>
      </p:pic>
      <p:sp>
        <p:nvSpPr>
          <p:cNvPr id="15" name="TextBox 14">
            <a:extLst>
              <a:ext uri="{FF2B5EF4-FFF2-40B4-BE49-F238E27FC236}">
                <a16:creationId xmlns:a16="http://schemas.microsoft.com/office/drawing/2014/main" id="{786F7C48-A657-8192-A643-3F69E959E3E3}"/>
              </a:ext>
            </a:extLst>
          </p:cNvPr>
          <p:cNvSpPr txBox="1"/>
          <p:nvPr/>
        </p:nvSpPr>
        <p:spPr>
          <a:xfrm>
            <a:off x="832385" y="3766745"/>
            <a:ext cx="2823275"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alibri" panose="020F0502020204030204"/>
                <a:ea typeface="+mn-ea"/>
                <a:cs typeface="+mn-cs"/>
              </a:rPr>
              <a:t>Watch the video</a:t>
            </a:r>
          </a:p>
        </p:txBody>
      </p:sp>
      <p:sp>
        <p:nvSpPr>
          <p:cNvPr id="11" name="TextBox 10">
            <a:extLst>
              <a:ext uri="{FF2B5EF4-FFF2-40B4-BE49-F238E27FC236}">
                <a16:creationId xmlns:a16="http://schemas.microsoft.com/office/drawing/2014/main" id="{23765E68-D56D-35B0-5CA1-92106E022D49}"/>
              </a:ext>
            </a:extLst>
          </p:cNvPr>
          <p:cNvSpPr txBox="1"/>
          <p:nvPr/>
        </p:nvSpPr>
        <p:spPr>
          <a:xfrm>
            <a:off x="4705350" y="2505670"/>
            <a:ext cx="6096000" cy="1569660"/>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sz="2400" dirty="0">
                <a:effectLst/>
                <a:latin typeface="Calibri" panose="020F0502020204030204" pitchFamily="34" charset="0"/>
                <a:ea typeface="Calibri" panose="020F0502020204030204" pitchFamily="34" charset="0"/>
              </a:rPr>
              <a:t>Watch the video: Gender-Based Violence: A Guide to Global Issues. Global citizen, 2016: </a:t>
            </a:r>
            <a:r>
              <a:rPr lang="en-US" sz="2400" u="sng" dirty="0">
                <a:effectLst/>
                <a:latin typeface="Calibri" panose="020F0502020204030204" pitchFamily="34" charset="0"/>
                <a:ea typeface="Calibri" panose="020F0502020204030204" pitchFamily="34" charset="0"/>
                <a:hlinkClick r:id="rId4">
                  <a:extLst>
                    <a:ext uri="{A12FA001-AC4F-418D-AE19-62706E023703}">
                      <ahyp:hlinkClr xmlns:ahyp="http://schemas.microsoft.com/office/drawing/2018/hyperlinkcolor" val="tx"/>
                    </a:ext>
                  </a:extLst>
                </a:hlinkClick>
              </a:rPr>
              <a:t>https://youtu.be/eWhNv4cgCUc</a:t>
            </a:r>
            <a:r>
              <a:rPr lang="en-GB" sz="2400" dirty="0">
                <a:effectLst/>
                <a:latin typeface="Calibri" panose="020F0502020204030204" pitchFamily="34" charset="0"/>
                <a:ea typeface="Calibri" panose="020F0502020204030204" pitchFamily="34" charset="0"/>
              </a:rPr>
              <a:t>  with staggering statistical data.</a:t>
            </a:r>
            <a:endParaRPr kumimoji="0" lang="en-NL" sz="2000" b="0" i="0" u="none" strike="noStrike" kern="1200" cap="none" spc="0" normalizeH="0" baseline="0" noProof="0" dirty="0">
              <a:ln>
                <a:noFill/>
              </a:ln>
              <a:effectLst/>
              <a:uLnTx/>
              <a:uFillTx/>
              <a:latin typeface="Calibri" panose="020F0502020204030204" pitchFamily="34" charset="0"/>
              <a:ea typeface="Calibri" panose="020F0502020204030204" pitchFamily="34" charset="0"/>
              <a:cs typeface="+mn-cs"/>
            </a:endParaRPr>
          </a:p>
        </p:txBody>
      </p:sp>
    </p:spTree>
    <p:extLst>
      <p:ext uri="{BB962C8B-B14F-4D97-AF65-F5344CB8AC3E}">
        <p14:creationId xmlns:p14="http://schemas.microsoft.com/office/powerpoint/2010/main" val="2317822220"/>
      </p:ext>
    </p:extLst>
  </p:cSld>
  <p:clrMapOvr>
    <a:overrideClrMapping bg1="dk1" tx1="lt1" bg2="dk2" tx2="lt2" accent1="accent1" accent2="accent2" accent3="accent3" accent4="accent4" accent5="accent5" accent6="accent6" hlink="hlink" folHlink="folHlink"/>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1E5A9A7-95C6-4F4F-B00E-C82E07FE62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7539" y="1417538"/>
            <a:ext cx="6875818" cy="4040744"/>
          </a:xfrm>
          <a:prstGeom prst="rect">
            <a:avLst/>
          </a:prstGeom>
          <a:gradFill>
            <a:gsLst>
              <a:gs pos="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D07DD2DE-F619-49DD-B5E7-03A290FF4E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58495" y="2660473"/>
            <a:ext cx="4355594" cy="4038603"/>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85149191-5F60-4A28-AAFF-039F96B0F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180882" y="1638085"/>
            <a:ext cx="6857572" cy="3581401"/>
          </a:xfrm>
          <a:prstGeom prst="rect">
            <a:avLst/>
          </a:prstGeom>
          <a:gradFill>
            <a:gsLst>
              <a:gs pos="0">
                <a:srgbClr val="000000">
                  <a:alpha val="59000"/>
                </a:srgbClr>
              </a:gs>
              <a:gs pos="69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Freeform: Shape 28">
            <a:extLst>
              <a:ext uri="{FF2B5EF4-FFF2-40B4-BE49-F238E27FC236}">
                <a16:creationId xmlns:a16="http://schemas.microsoft.com/office/drawing/2014/main" id="{F8260ED5-17F7-4158-B241-D51DD4CF1B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747355" y="1201312"/>
            <a:ext cx="4808302" cy="4088666"/>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4C56DE03-F196-32CA-2E20-5B57EFE10796}"/>
              </a:ext>
            </a:extLst>
          </p:cNvPr>
          <p:cNvSpPr>
            <a:spLocks noGrp="1"/>
          </p:cNvSpPr>
          <p:nvPr>
            <p:ph type="title"/>
          </p:nvPr>
        </p:nvSpPr>
        <p:spPr>
          <a:xfrm>
            <a:off x="660041" y="2767106"/>
            <a:ext cx="2880828" cy="3071906"/>
          </a:xfrm>
        </p:spPr>
        <p:txBody>
          <a:bodyPr vert="horz" lIns="91440" tIns="45720" rIns="91440" bIns="45720" rtlCol="0" anchor="t">
            <a:normAutofit/>
          </a:bodyPr>
          <a:lstStyle/>
          <a:p>
            <a:pPr marL="0" marR="0">
              <a:spcAft>
                <a:spcPts val="0"/>
              </a:spcAft>
            </a:pPr>
            <a:r>
              <a:rPr lang="en-US" sz="3100" b="1" kern="1200" dirty="0">
                <a:solidFill>
                  <a:srgbClr val="FFFFFF"/>
                </a:solidFill>
                <a:effectLst/>
                <a:latin typeface="+mj-lt"/>
                <a:ea typeface="+mj-ea"/>
                <a:cs typeface="+mj-cs"/>
              </a:rPr>
              <a:t>Intergenerational transmission of GBV</a:t>
            </a:r>
          </a:p>
        </p:txBody>
      </p:sp>
      <p:pic>
        <p:nvPicPr>
          <p:cNvPr id="9" name="Graphic 230">
            <a:extLst>
              <a:ext uri="{FF2B5EF4-FFF2-40B4-BE49-F238E27FC236}">
                <a16:creationId xmlns:a16="http://schemas.microsoft.com/office/drawing/2014/main" id="{19DFDD46-9DDF-AB37-1BA3-9F91C69C7E81}"/>
              </a:ext>
            </a:extLst>
          </p:cNvPr>
          <p:cNvPicPr>
            <a:picLocks noGrp="1" noChangeAspect="1"/>
          </p:cNvPicPr>
          <p:nvPr>
            <p:ph idx="1"/>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502428" y="719344"/>
            <a:ext cx="7225748" cy="5419311"/>
          </a:xfrm>
          <a:prstGeom prst="rect">
            <a:avLst/>
          </a:prstGeom>
        </p:spPr>
      </p:pic>
    </p:spTree>
    <p:extLst>
      <p:ext uri="{BB962C8B-B14F-4D97-AF65-F5344CB8AC3E}">
        <p14:creationId xmlns:p14="http://schemas.microsoft.com/office/powerpoint/2010/main" val="40489638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C56DE03-F196-32CA-2E20-5B57EFE10796}"/>
              </a:ext>
            </a:extLst>
          </p:cNvPr>
          <p:cNvSpPr>
            <a:spLocks noGrp="1"/>
          </p:cNvSpPr>
          <p:nvPr>
            <p:ph type="title"/>
          </p:nvPr>
        </p:nvSpPr>
        <p:spPr>
          <a:xfrm>
            <a:off x="934872" y="982272"/>
            <a:ext cx="3534835" cy="4560970"/>
          </a:xfrm>
        </p:spPr>
        <p:txBody>
          <a:bodyPr>
            <a:normAutofit/>
          </a:bodyPr>
          <a:lstStyle/>
          <a:p>
            <a:pPr marL="0" marR="0">
              <a:lnSpc>
                <a:spcPct val="115000"/>
              </a:lnSpc>
              <a:spcBef>
                <a:spcPts val="0"/>
              </a:spcBef>
              <a:spcAft>
                <a:spcPts val="0"/>
              </a:spcAft>
            </a:pPr>
            <a:r>
              <a:rPr lang="en-GB" sz="2000" dirty="0">
                <a:solidFill>
                  <a:schemeClr val="bg1"/>
                </a:solidFill>
                <a:effectLst/>
                <a:latin typeface="Calibri" panose="020F0502020204030204" pitchFamily="34" charset="0"/>
                <a:ea typeface="Calibri" panose="020F0502020204030204" pitchFamily="34" charset="0"/>
              </a:rPr>
              <a:t>Gender-based violence risk factors</a:t>
            </a:r>
            <a:endParaRPr lang="nl-NL" sz="2000" dirty="0">
              <a:solidFill>
                <a:schemeClr val="bg1"/>
              </a:solidFill>
              <a:effectLst/>
              <a:latin typeface="Calibri" panose="020F0502020204030204" pitchFamily="34" charset="0"/>
              <a:ea typeface="Calibri" panose="020F0502020204030204" pitchFamily="34" charset="0"/>
            </a:endParaRPr>
          </a:p>
        </p:txBody>
      </p:sp>
      <p:sp>
        <p:nvSpPr>
          <p:cNvPr id="16"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F8044959-7919-58CB-ECEF-C89E08F5CD8B}"/>
              </a:ext>
            </a:extLst>
          </p:cNvPr>
          <p:cNvSpPr>
            <a:spLocks noGrp="1"/>
          </p:cNvSpPr>
          <p:nvPr>
            <p:ph idx="1"/>
          </p:nvPr>
        </p:nvSpPr>
        <p:spPr>
          <a:xfrm>
            <a:off x="5176473" y="1627904"/>
            <a:ext cx="5948831" cy="4608030"/>
          </a:xfrm>
        </p:spPr>
        <p:txBody>
          <a:bodyPr anchor="ctr">
            <a:norm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2000" b="0" i="0" u="none" strike="noStrike" kern="1200" cap="none" spc="0" normalizeH="0" baseline="0" noProof="0" dirty="0">
                <a:ln>
                  <a:noFill/>
                </a:ln>
                <a:solidFill>
                  <a:schemeClr val="bg1"/>
                </a:solidFill>
                <a:effectLst/>
                <a:uLnTx/>
                <a:uFillTx/>
                <a:latin typeface="Calibri" panose="020F0502020204030204" pitchFamily="34" charset="0"/>
                <a:ea typeface="Calibri" panose="020F0502020204030204" pitchFamily="34" charset="0"/>
                <a:cs typeface="+mn-cs"/>
              </a:rPr>
              <a:t>There are many risk factors for GBV, but here we want to stress those which contribute to the intergenerational perpetuation of GBV, such as:</a:t>
            </a:r>
          </a:p>
          <a:p>
            <a:pPr>
              <a:defRPr/>
            </a:pPr>
            <a:r>
              <a:rPr kumimoji="0" lang="en-GB" sz="2000" b="0" i="0" u="none" strike="noStrike" kern="1200" cap="none" spc="0" normalizeH="0" baseline="0" noProof="0" dirty="0">
                <a:ln>
                  <a:noFill/>
                </a:ln>
                <a:solidFill>
                  <a:schemeClr val="bg1"/>
                </a:solidFill>
                <a:effectLst/>
                <a:uLnTx/>
                <a:uFillTx/>
                <a:latin typeface="Calibri" panose="020F0502020204030204" pitchFamily="34" charset="0"/>
                <a:ea typeface="Calibri" panose="020F0502020204030204" pitchFamily="34" charset="0"/>
                <a:cs typeface="+mn-cs"/>
              </a:rPr>
              <a:t> a history of exposure to child maltreatment (perpetration and experience); </a:t>
            </a:r>
          </a:p>
          <a:p>
            <a:pPr>
              <a:defRPr/>
            </a:pPr>
            <a:r>
              <a:rPr kumimoji="0" lang="en-GB" sz="2000" b="0" i="0" u="none" strike="noStrike" kern="1200" cap="none" spc="0" normalizeH="0" baseline="0" noProof="0" dirty="0">
                <a:ln>
                  <a:noFill/>
                </a:ln>
                <a:solidFill>
                  <a:schemeClr val="bg1"/>
                </a:solidFill>
                <a:effectLst/>
                <a:uLnTx/>
                <a:uFillTx/>
                <a:latin typeface="Calibri" panose="020F0502020204030204" pitchFamily="34" charset="0"/>
                <a:ea typeface="Calibri" panose="020F0502020204030204" pitchFamily="34" charset="0"/>
                <a:cs typeface="+mn-cs"/>
              </a:rPr>
              <a:t>witnessing family violence (perpetration and experience); </a:t>
            </a:r>
          </a:p>
          <a:p>
            <a:pPr>
              <a:defRPr/>
            </a:pPr>
            <a:r>
              <a:rPr kumimoji="0" lang="en-GB" sz="2000" b="0" i="0" u="none" strike="noStrike" kern="1200" cap="none" spc="0" normalizeH="0" baseline="0" noProof="0" dirty="0">
                <a:ln>
                  <a:noFill/>
                </a:ln>
                <a:solidFill>
                  <a:schemeClr val="bg1"/>
                </a:solidFill>
                <a:effectLst/>
                <a:uLnTx/>
                <a:uFillTx/>
                <a:latin typeface="Calibri" panose="020F0502020204030204" pitchFamily="34" charset="0"/>
                <a:ea typeface="Calibri" panose="020F0502020204030204" pitchFamily="34" charset="0"/>
                <a:cs typeface="+mn-cs"/>
              </a:rPr>
              <a:t>community norms that privilege or ascribe higher status to men and lower status to women; </a:t>
            </a:r>
          </a:p>
          <a:p>
            <a:pPr>
              <a:defRPr/>
            </a:pPr>
            <a:r>
              <a:rPr kumimoji="0" lang="en-GB" sz="2000" b="0" i="0" u="none" strike="noStrike" kern="1200" cap="none" spc="0" normalizeH="0" baseline="0" noProof="0" dirty="0">
                <a:ln>
                  <a:noFill/>
                </a:ln>
                <a:solidFill>
                  <a:schemeClr val="bg1"/>
                </a:solidFill>
                <a:effectLst/>
                <a:uLnTx/>
                <a:uFillTx/>
                <a:latin typeface="Calibri" panose="020F0502020204030204" pitchFamily="34" charset="0"/>
                <a:ea typeface="Calibri" panose="020F0502020204030204" pitchFamily="34" charset="0"/>
                <a:cs typeface="+mn-cs"/>
              </a:rPr>
              <a:t>marital discord and dissatisfaction; </a:t>
            </a:r>
          </a:p>
          <a:p>
            <a:pPr>
              <a:defRPr/>
            </a:pPr>
            <a:r>
              <a:rPr kumimoji="0" lang="en-GB" sz="2000" b="0" i="0" u="none" strike="noStrike" kern="1200" cap="none" spc="0" normalizeH="0" baseline="0" noProof="0" dirty="0">
                <a:ln>
                  <a:noFill/>
                </a:ln>
                <a:solidFill>
                  <a:schemeClr val="bg1"/>
                </a:solidFill>
                <a:effectLst/>
                <a:uLnTx/>
                <a:uFillTx/>
                <a:latin typeface="Calibri" panose="020F0502020204030204" pitchFamily="34" charset="0"/>
                <a:ea typeface="Calibri" panose="020F0502020204030204" pitchFamily="34" charset="0"/>
                <a:cs typeface="+mn-cs"/>
              </a:rPr>
              <a:t>difficulties in communication between partners</a:t>
            </a:r>
            <a:endParaRPr kumimoji="0" lang="en-US" sz="2000" b="0" i="0" u="none" strike="noStrike" kern="1200" cap="none" spc="0" normalizeH="0" baseline="0" noProof="0" dirty="0">
              <a:ln>
                <a:noFill/>
              </a:ln>
              <a:solidFill>
                <a:schemeClr val="bg1"/>
              </a:solidFill>
              <a:effectLst/>
              <a:uLnTx/>
              <a:uFillTx/>
              <a:latin typeface="Calibri" panose="020F0502020204030204"/>
              <a:ea typeface="+mn-ea"/>
              <a:cs typeface="+mn-cs"/>
            </a:endParaRPr>
          </a:p>
          <a:p>
            <a:pPr marL="0" marR="0" lvl="0" indent="0" algn="just" defTabSz="914400" rtl="0" eaLnBrk="1" fontAlgn="auto" latinLnBrk="0" hangingPunct="1">
              <a:lnSpc>
                <a:spcPct val="90000"/>
              </a:lnSpc>
              <a:spcBef>
                <a:spcPts val="0"/>
              </a:spcBef>
              <a:spcAft>
                <a:spcPts val="0"/>
              </a:spcAft>
              <a:buClrTx/>
              <a:buSzTx/>
              <a:buNone/>
              <a:tabLst/>
              <a:defRPr/>
            </a:pPr>
            <a:endParaRPr kumimoji="0" lang="en-GB" sz="2000" b="0" i="0" u="none" strike="noStrike" kern="1200" cap="none" spc="0" normalizeH="0" baseline="0" noProof="0" dirty="0">
              <a:ln>
                <a:noFill/>
              </a:ln>
              <a:solidFill>
                <a:schemeClr val="bg1"/>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64953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A6B319F-86FE-4754-878E-06F0804D88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32385" cy="6858000"/>
          </a:xfrm>
          <a:prstGeom prst="rect">
            <a:avLst/>
          </a:prstGeom>
          <a:solidFill>
            <a:schemeClr val="accent5">
              <a:alpha val="7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D7D31"/>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CF7D1B5-3477-499F-ACC5-2C8B07F4ED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2385" y="0"/>
            <a:ext cx="3218914" cy="6858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882918A-548C-44BA-6B7A-9297F1B2EEC8}"/>
              </a:ext>
            </a:extLst>
          </p:cNvPr>
          <p:cNvSpPr>
            <a:spLocks noGrp="1"/>
          </p:cNvSpPr>
          <p:nvPr>
            <p:ph type="title"/>
          </p:nvPr>
        </p:nvSpPr>
        <p:spPr>
          <a:xfrm>
            <a:off x="992206" y="1608667"/>
            <a:ext cx="2823275" cy="4501127"/>
          </a:xfrm>
        </p:spPr>
        <p:txBody>
          <a:bodyPr vert="horz" lIns="91440" tIns="45720" rIns="91440" bIns="45720" rtlCol="0" anchor="t">
            <a:normAutofit/>
          </a:bodyPr>
          <a:lstStyle/>
          <a:p>
            <a:pPr algn="r"/>
            <a:r>
              <a:rPr lang="en-US" sz="3200" kern="1200">
                <a:solidFill>
                  <a:srgbClr val="FFFFFF"/>
                </a:solidFill>
                <a:latin typeface="+mj-lt"/>
                <a:ea typeface="+mj-ea"/>
                <a:cs typeface="+mj-cs"/>
              </a:rPr>
              <a:t> </a:t>
            </a:r>
          </a:p>
        </p:txBody>
      </p:sp>
      <p:sp>
        <p:nvSpPr>
          <p:cNvPr id="4" name="Content Placeholder 3">
            <a:extLst>
              <a:ext uri="{FF2B5EF4-FFF2-40B4-BE49-F238E27FC236}">
                <a16:creationId xmlns:a16="http://schemas.microsoft.com/office/drawing/2014/main" id="{6586AE8A-4F11-B304-A0B9-B555305885DB}"/>
              </a:ext>
            </a:extLst>
          </p:cNvPr>
          <p:cNvSpPr>
            <a:spLocks noGrp="1"/>
          </p:cNvSpPr>
          <p:nvPr>
            <p:ph idx="1"/>
          </p:nvPr>
        </p:nvSpPr>
        <p:spPr>
          <a:xfrm>
            <a:off x="4547697" y="381000"/>
            <a:ext cx="7082327" cy="6162039"/>
          </a:xfrm>
        </p:spPr>
        <p:txBody>
          <a:bodyPr vert="horz" lIns="91440" tIns="45720" rIns="91440" bIns="45720" rtlCol="0">
            <a:normAutofit fontScale="92500" lnSpcReduction="20000"/>
          </a:bodyPr>
          <a:lstStyle/>
          <a:p>
            <a:pPr marL="0" indent="0">
              <a:buNone/>
            </a:pPr>
            <a:endParaRPr lang="en-GB" sz="2000"/>
          </a:p>
          <a:p>
            <a:pPr marL="0" indent="0">
              <a:buNone/>
            </a:pPr>
            <a:r>
              <a:rPr lang="en-GB" sz="2000"/>
              <a:t>After this module, you will:</a:t>
            </a:r>
          </a:p>
          <a:p>
            <a:pPr marL="0" indent="0">
              <a:buNone/>
            </a:pPr>
            <a:endParaRPr lang="en-GB" sz="2000"/>
          </a:p>
          <a:p>
            <a:pPr>
              <a:lnSpc>
                <a:spcPct val="100000"/>
              </a:lnSpc>
              <a:spcBef>
                <a:spcPts val="0"/>
              </a:spcBef>
              <a:defRPr/>
            </a:pPr>
            <a:r>
              <a:rPr kumimoji="0" lang="en-US" sz="1800" b="0" i="0" u="none" strike="noStrike" kern="1200" cap="none" spc="0" normalizeH="0" baseline="0" noProof="0">
                <a:ln>
                  <a:noFill/>
                </a:ln>
                <a:effectLst/>
                <a:uLnTx/>
                <a:uFillTx/>
                <a:latin typeface="Calibri" panose="020F0502020204030204"/>
                <a:ea typeface="+mn-ea"/>
                <a:cs typeface="+mn-cs"/>
              </a:rPr>
              <a:t>Be able to explain the influence of gender on opportunities and experiences of children and adults.</a:t>
            </a:r>
          </a:p>
          <a:p>
            <a:pPr>
              <a:lnSpc>
                <a:spcPct val="100000"/>
              </a:lnSpc>
              <a:spcBef>
                <a:spcPts val="0"/>
              </a:spcBef>
              <a:defRPr/>
            </a:pPr>
            <a:endParaRPr kumimoji="0" lang="en-US" sz="1800" b="0" i="0" u="none" strike="noStrike" kern="1200" cap="none" spc="0" normalizeH="0" baseline="0" noProof="0">
              <a:ln>
                <a:noFill/>
              </a:ln>
              <a:effectLst/>
              <a:uLnTx/>
              <a:uFillTx/>
              <a:latin typeface="Calibri" panose="020F0502020204030204"/>
              <a:ea typeface="+mn-ea"/>
              <a:cs typeface="+mn-cs"/>
            </a:endParaRPr>
          </a:p>
          <a:p>
            <a:pPr>
              <a:lnSpc>
                <a:spcPct val="100000"/>
              </a:lnSpc>
              <a:spcBef>
                <a:spcPts val="0"/>
              </a:spcBef>
              <a:defRPr/>
            </a:pPr>
            <a:r>
              <a:rPr kumimoji="0" lang="en-US" sz="1800" b="0" i="0" u="none" strike="noStrike" kern="1200" cap="none" spc="0" normalizeH="0" baseline="0" noProof="0">
                <a:ln>
                  <a:noFill/>
                </a:ln>
                <a:effectLst/>
                <a:uLnTx/>
                <a:uFillTx/>
                <a:latin typeface="Calibri" panose="020F0502020204030204"/>
                <a:ea typeface="+mn-ea"/>
                <a:cs typeface="+mn-cs"/>
              </a:rPr>
              <a:t>Understand and be able to explain how existing gender norms influence all aspects of child and adolescent rearing.</a:t>
            </a:r>
          </a:p>
          <a:p>
            <a:pPr>
              <a:lnSpc>
                <a:spcPct val="100000"/>
              </a:lnSpc>
              <a:spcBef>
                <a:spcPts val="0"/>
              </a:spcBef>
              <a:defRPr/>
            </a:pPr>
            <a:endParaRPr kumimoji="0" lang="en-US" sz="1800" b="0" i="0" u="none" strike="noStrike" kern="1200" cap="none" spc="0" normalizeH="0" baseline="0" noProof="0">
              <a:ln>
                <a:noFill/>
              </a:ln>
              <a:effectLst/>
              <a:uLnTx/>
              <a:uFillTx/>
              <a:latin typeface="Calibri" panose="020F0502020204030204"/>
              <a:ea typeface="+mn-ea"/>
              <a:cs typeface="+mn-cs"/>
            </a:endParaRPr>
          </a:p>
          <a:p>
            <a:pPr>
              <a:lnSpc>
                <a:spcPct val="100000"/>
              </a:lnSpc>
              <a:spcBef>
                <a:spcPts val="0"/>
              </a:spcBef>
              <a:defRPr/>
            </a:pPr>
            <a:r>
              <a:rPr kumimoji="0" lang="en-US" sz="1800" b="0" i="0" u="none" strike="noStrike" kern="1200" cap="none" spc="0" normalizeH="0" baseline="0" noProof="0">
                <a:ln>
                  <a:noFill/>
                </a:ln>
                <a:effectLst/>
                <a:uLnTx/>
                <a:uFillTx/>
                <a:latin typeface="Calibri" panose="020F0502020204030204"/>
                <a:ea typeface="+mn-ea"/>
                <a:cs typeface="+mn-cs"/>
              </a:rPr>
              <a:t>Have a better understanding of the content, values, and approaches of gender-transformative parenting and explain its relevance.  </a:t>
            </a:r>
          </a:p>
          <a:p>
            <a:pPr>
              <a:lnSpc>
                <a:spcPct val="100000"/>
              </a:lnSpc>
              <a:spcBef>
                <a:spcPts val="0"/>
              </a:spcBef>
              <a:defRPr/>
            </a:pPr>
            <a:endParaRPr kumimoji="0" lang="en-US" sz="1800" b="0" i="0" u="none" strike="noStrike" kern="1200" cap="none" spc="0" normalizeH="0" baseline="0" noProof="0">
              <a:ln>
                <a:noFill/>
              </a:ln>
              <a:effectLst/>
              <a:uLnTx/>
              <a:uFillTx/>
              <a:latin typeface="Calibri" panose="020F0502020204030204"/>
              <a:ea typeface="+mn-ea"/>
              <a:cs typeface="+mn-cs"/>
            </a:endParaRPr>
          </a:p>
          <a:p>
            <a:pPr>
              <a:lnSpc>
                <a:spcPct val="100000"/>
              </a:lnSpc>
              <a:spcBef>
                <a:spcPts val="0"/>
              </a:spcBef>
              <a:defRPr/>
            </a:pPr>
            <a:r>
              <a:rPr kumimoji="0" lang="en-US" sz="1800" b="0" i="0" u="none" strike="noStrike" kern="1200" cap="none" spc="0" normalizeH="0" baseline="0" noProof="0">
                <a:ln>
                  <a:noFill/>
                </a:ln>
                <a:effectLst/>
                <a:uLnTx/>
                <a:uFillTx/>
                <a:latin typeface="Calibri" panose="020F0502020204030204"/>
                <a:ea typeface="+mn-ea"/>
                <a:cs typeface="+mn-cs"/>
              </a:rPr>
              <a:t>Know more and understand better gender socialization, gender norms, diversity, and identity.</a:t>
            </a:r>
          </a:p>
          <a:p>
            <a:pPr>
              <a:lnSpc>
                <a:spcPct val="100000"/>
              </a:lnSpc>
              <a:spcBef>
                <a:spcPts val="0"/>
              </a:spcBef>
              <a:defRPr/>
            </a:pPr>
            <a:endParaRPr kumimoji="0" lang="en-US" sz="1800" b="0" i="0" u="none" strike="noStrike" kern="1200" cap="none" spc="0" normalizeH="0" baseline="0" noProof="0">
              <a:ln>
                <a:noFill/>
              </a:ln>
              <a:effectLst/>
              <a:uLnTx/>
              <a:uFillTx/>
              <a:latin typeface="Calibri" panose="020F0502020204030204"/>
              <a:ea typeface="+mn-ea"/>
              <a:cs typeface="+mn-cs"/>
            </a:endParaRPr>
          </a:p>
          <a:p>
            <a:pPr>
              <a:lnSpc>
                <a:spcPct val="100000"/>
              </a:lnSpc>
              <a:spcBef>
                <a:spcPts val="0"/>
              </a:spcBef>
              <a:defRPr/>
            </a:pPr>
            <a:r>
              <a:rPr kumimoji="0" lang="en-US" sz="1800" b="0" i="0" u="none" strike="noStrike" kern="1200" cap="none" spc="0" normalizeH="0" baseline="0" noProof="0">
                <a:ln>
                  <a:noFill/>
                </a:ln>
                <a:effectLst/>
                <a:uLnTx/>
                <a:uFillTx/>
                <a:latin typeface="Calibri" panose="020F0502020204030204"/>
                <a:ea typeface="+mn-ea"/>
                <a:cs typeface="+mn-cs"/>
              </a:rPr>
              <a:t>Understand better the role of male caregivers (fathers) and learn how to engage them</a:t>
            </a:r>
          </a:p>
          <a:p>
            <a:pPr>
              <a:lnSpc>
                <a:spcPct val="100000"/>
              </a:lnSpc>
              <a:spcBef>
                <a:spcPts val="0"/>
              </a:spcBef>
              <a:defRPr/>
            </a:pPr>
            <a:endParaRPr kumimoji="0" lang="en-US" sz="1800" b="0" i="0" u="none" strike="noStrike" kern="1200" cap="none" spc="0" normalizeH="0" baseline="0" noProof="0">
              <a:ln>
                <a:noFill/>
              </a:ln>
              <a:effectLst/>
              <a:uLnTx/>
              <a:uFillTx/>
              <a:latin typeface="Calibri" panose="020F0502020204030204"/>
              <a:ea typeface="+mn-ea"/>
              <a:cs typeface="+mn-cs"/>
            </a:endParaRPr>
          </a:p>
          <a:p>
            <a:pPr>
              <a:lnSpc>
                <a:spcPct val="100000"/>
              </a:lnSpc>
              <a:spcBef>
                <a:spcPts val="0"/>
              </a:spcBef>
              <a:defRPr/>
            </a:pPr>
            <a:r>
              <a:rPr kumimoji="0" lang="en-US" sz="1800" b="0" i="0" u="none" strike="noStrike" kern="1200" cap="none" spc="0" normalizeH="0" baseline="0" noProof="0">
                <a:ln>
                  <a:noFill/>
                </a:ln>
                <a:effectLst/>
                <a:uLnTx/>
                <a:uFillTx/>
                <a:latin typeface="Calibri" panose="020F0502020204030204"/>
                <a:ea typeface="+mn-ea"/>
                <a:cs typeface="+mn-cs"/>
              </a:rPr>
              <a:t>Gain knowledge about gender diverse families</a:t>
            </a:r>
          </a:p>
          <a:p>
            <a:pPr>
              <a:lnSpc>
                <a:spcPct val="100000"/>
              </a:lnSpc>
              <a:spcBef>
                <a:spcPts val="0"/>
              </a:spcBef>
              <a:defRPr/>
            </a:pPr>
            <a:endParaRPr kumimoji="0" lang="en-US" sz="1800" b="0" i="0" u="none" strike="noStrike" kern="1200" cap="none" spc="0" normalizeH="0" baseline="0" noProof="0">
              <a:ln>
                <a:noFill/>
              </a:ln>
              <a:effectLst/>
              <a:uLnTx/>
              <a:uFillTx/>
              <a:latin typeface="Calibri" panose="020F0502020204030204"/>
              <a:ea typeface="+mn-ea"/>
              <a:cs typeface="+mn-cs"/>
            </a:endParaRPr>
          </a:p>
          <a:p>
            <a:pPr>
              <a:lnSpc>
                <a:spcPct val="100000"/>
              </a:lnSpc>
              <a:spcBef>
                <a:spcPts val="0"/>
              </a:spcBef>
              <a:defRPr/>
            </a:pPr>
            <a:r>
              <a:rPr kumimoji="0" lang="en-US" sz="1800" b="0" i="0" u="none" strike="noStrike" kern="1200" cap="none" spc="0" normalizeH="0" baseline="0" noProof="0">
                <a:ln>
                  <a:noFill/>
                </a:ln>
                <a:effectLst/>
                <a:uLnTx/>
                <a:uFillTx/>
                <a:latin typeface="Calibri" panose="020F0502020204030204"/>
                <a:ea typeface="+mn-ea"/>
                <a:cs typeface="+mn-cs"/>
              </a:rPr>
              <a:t>Learn about building parenting alliances, and the benefits for children</a:t>
            </a:r>
          </a:p>
          <a:p>
            <a:pPr>
              <a:lnSpc>
                <a:spcPct val="100000"/>
              </a:lnSpc>
              <a:spcBef>
                <a:spcPts val="0"/>
              </a:spcBef>
              <a:defRPr/>
            </a:pPr>
            <a:endParaRPr kumimoji="0" lang="en-US" sz="1800" b="0" i="0" u="none" strike="noStrike" kern="1200" cap="none" spc="0" normalizeH="0" baseline="0" noProof="0">
              <a:ln>
                <a:noFill/>
              </a:ln>
              <a:effectLst/>
              <a:uLnTx/>
              <a:uFillTx/>
              <a:latin typeface="Calibri" panose="020F0502020204030204"/>
              <a:ea typeface="+mn-ea"/>
              <a:cs typeface="+mn-cs"/>
            </a:endParaRPr>
          </a:p>
          <a:p>
            <a:pPr>
              <a:lnSpc>
                <a:spcPct val="100000"/>
              </a:lnSpc>
              <a:spcBef>
                <a:spcPts val="0"/>
              </a:spcBef>
              <a:defRPr/>
            </a:pPr>
            <a:r>
              <a:rPr kumimoji="0" lang="en-US" sz="1800" b="0" i="0" u="none" strike="noStrike" kern="1200" cap="none" spc="0" normalizeH="0" baseline="0" noProof="0">
                <a:ln>
                  <a:noFill/>
                </a:ln>
                <a:effectLst/>
                <a:uLnTx/>
                <a:uFillTx/>
                <a:latin typeface="Calibri" panose="020F0502020204030204"/>
                <a:ea typeface="+mn-ea"/>
                <a:cs typeface="+mn-cs"/>
              </a:rPr>
              <a:t>Understand better intergenerational transmission of gender norms</a:t>
            </a:r>
          </a:p>
          <a:p>
            <a:pPr>
              <a:lnSpc>
                <a:spcPct val="100000"/>
              </a:lnSpc>
              <a:spcBef>
                <a:spcPts val="0"/>
              </a:spcBef>
              <a:defRPr/>
            </a:pPr>
            <a:endParaRPr kumimoji="0" lang="en-US" sz="1800" b="0" i="0" u="none" strike="noStrike" kern="1200" cap="none" spc="0" normalizeH="0" baseline="0" noProof="0">
              <a:ln>
                <a:noFill/>
              </a:ln>
              <a:effectLst/>
              <a:uLnTx/>
              <a:uFillTx/>
              <a:latin typeface="Calibri" panose="020F0502020204030204"/>
              <a:ea typeface="+mn-ea"/>
              <a:cs typeface="+mn-cs"/>
            </a:endParaRPr>
          </a:p>
          <a:p>
            <a:pPr>
              <a:lnSpc>
                <a:spcPct val="100000"/>
              </a:lnSpc>
              <a:spcBef>
                <a:spcPts val="0"/>
              </a:spcBef>
              <a:defRPr/>
            </a:pPr>
            <a:r>
              <a:rPr lang="en-US" sz="1800">
                <a:latin typeface="Calibri" panose="020F0502020204030204"/>
              </a:rPr>
              <a:t>Understand why working cross sectors and different levels of the system is important for gender transformative parenting</a:t>
            </a:r>
            <a:endParaRPr kumimoji="0" lang="en-US" sz="1800" b="0" i="0" u="none" strike="noStrike" kern="1200" cap="none" spc="0" normalizeH="0" baseline="0" noProof="0">
              <a:ln>
                <a:noFill/>
              </a:ln>
              <a:effectLst/>
              <a:uLnTx/>
              <a:uFillTx/>
              <a:latin typeface="Calibri" panose="020F0502020204030204"/>
              <a:ea typeface="+mn-ea"/>
              <a:cs typeface="+mn-cs"/>
            </a:endParaRPr>
          </a:p>
          <a:p>
            <a:pPr marL="0" indent="0">
              <a:buNone/>
            </a:pPr>
            <a:endParaRPr lang="en-GB" sz="2000"/>
          </a:p>
        </p:txBody>
      </p:sp>
      <p:sp>
        <p:nvSpPr>
          <p:cNvPr id="15" name="TextBox 14">
            <a:extLst>
              <a:ext uri="{FF2B5EF4-FFF2-40B4-BE49-F238E27FC236}">
                <a16:creationId xmlns:a16="http://schemas.microsoft.com/office/drawing/2014/main" id="{786F7C48-A657-8192-A643-3F69E959E3E3}"/>
              </a:ext>
            </a:extLst>
          </p:cNvPr>
          <p:cNvSpPr txBox="1"/>
          <p:nvPr/>
        </p:nvSpPr>
        <p:spPr>
          <a:xfrm>
            <a:off x="832385" y="3766745"/>
            <a:ext cx="2823275"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alibri" panose="020F0502020204030204"/>
                <a:ea typeface="+mn-ea"/>
                <a:cs typeface="+mn-cs"/>
              </a:rPr>
              <a:t>Learning outcomes</a:t>
            </a:r>
          </a:p>
        </p:txBody>
      </p:sp>
      <p:pic>
        <p:nvPicPr>
          <p:cNvPr id="5" name="Graphic 4" descr="Group success with solid fill">
            <a:extLst>
              <a:ext uri="{FF2B5EF4-FFF2-40B4-BE49-F238E27FC236}">
                <a16:creationId xmlns:a16="http://schemas.microsoft.com/office/drawing/2014/main" id="{0D438BB6-7C82-7D1A-58FE-86DF2CC00CE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56388" y="693118"/>
            <a:ext cx="2301772" cy="2301772"/>
          </a:xfrm>
          <a:prstGeom prst="rect">
            <a:avLst/>
          </a:prstGeom>
        </p:spPr>
      </p:pic>
    </p:spTree>
    <p:extLst>
      <p:ext uri="{BB962C8B-B14F-4D97-AF65-F5344CB8AC3E}">
        <p14:creationId xmlns:p14="http://schemas.microsoft.com/office/powerpoint/2010/main" val="1883041546"/>
      </p:ext>
    </p:extLst>
  </p:cSld>
  <p:clrMapOvr>
    <a:overrideClrMapping bg1="dk1" tx1="lt1" bg2="dk2" tx2="lt2" accent1="accent1" accent2="accent2" accent3="accent3" accent4="accent4" accent5="accent5" accent6="accent6" hlink="hlink" folHlink="folHlink"/>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C56DE03-F196-32CA-2E20-5B57EFE10796}"/>
              </a:ext>
            </a:extLst>
          </p:cNvPr>
          <p:cNvSpPr>
            <a:spLocks noGrp="1"/>
          </p:cNvSpPr>
          <p:nvPr>
            <p:ph type="title"/>
          </p:nvPr>
        </p:nvSpPr>
        <p:spPr>
          <a:xfrm>
            <a:off x="934872" y="982272"/>
            <a:ext cx="3534835" cy="4560970"/>
          </a:xfrm>
        </p:spPr>
        <p:txBody>
          <a:bodyPr>
            <a:normAutofit/>
          </a:bodyPr>
          <a:lstStyle/>
          <a:p>
            <a:pPr marL="0" marR="0">
              <a:lnSpc>
                <a:spcPct val="115000"/>
              </a:lnSpc>
              <a:spcBef>
                <a:spcPts val="0"/>
              </a:spcBef>
              <a:spcAft>
                <a:spcPts val="0"/>
              </a:spcAft>
            </a:pPr>
            <a:r>
              <a:rPr lang="en-GB" sz="2000" dirty="0">
                <a:solidFill>
                  <a:schemeClr val="bg1"/>
                </a:solidFill>
                <a:effectLst/>
                <a:latin typeface="Calibri" panose="020F0502020204030204" pitchFamily="34" charset="0"/>
                <a:ea typeface="Calibri" panose="020F0502020204030204" pitchFamily="34" charset="0"/>
              </a:rPr>
              <a:t>Gender-based violence what frontline workers can do</a:t>
            </a:r>
            <a:endParaRPr lang="nl-NL" sz="2000" dirty="0">
              <a:solidFill>
                <a:schemeClr val="bg1"/>
              </a:solidFill>
              <a:effectLst/>
              <a:latin typeface="Calibri" panose="020F0502020204030204" pitchFamily="34" charset="0"/>
              <a:ea typeface="Calibri" panose="020F0502020204030204" pitchFamily="34" charset="0"/>
            </a:endParaRPr>
          </a:p>
        </p:txBody>
      </p:sp>
      <p:sp>
        <p:nvSpPr>
          <p:cNvPr id="16"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F8044959-7919-58CB-ECEF-C89E08F5CD8B}"/>
              </a:ext>
            </a:extLst>
          </p:cNvPr>
          <p:cNvSpPr>
            <a:spLocks noGrp="1"/>
          </p:cNvSpPr>
          <p:nvPr>
            <p:ph idx="1"/>
          </p:nvPr>
        </p:nvSpPr>
        <p:spPr>
          <a:xfrm>
            <a:off x="5176473" y="1627904"/>
            <a:ext cx="5948831" cy="4608030"/>
          </a:xfrm>
        </p:spPr>
        <p:txBody>
          <a:bodyPr anchor="ctr">
            <a:normAutofit/>
          </a:bodyPr>
          <a:lstStyle/>
          <a:p>
            <a:pPr marL="0" marR="0" indent="0" algn="just">
              <a:lnSpc>
                <a:spcPct val="115000"/>
              </a:lnSpc>
              <a:spcBef>
                <a:spcPts val="0"/>
              </a:spcBef>
              <a:spcAft>
                <a:spcPts val="0"/>
              </a:spcAft>
              <a:buNone/>
            </a:pPr>
            <a:r>
              <a:rPr lang="en-GB" sz="2000" dirty="0">
                <a:solidFill>
                  <a:schemeClr val="bg1"/>
                </a:solidFill>
                <a:effectLst/>
                <a:latin typeface="Calibri" panose="020F0502020204030204" pitchFamily="34" charset="0"/>
                <a:ea typeface="Calibri" panose="020F0502020204030204" pitchFamily="34" charset="0"/>
              </a:rPr>
              <a:t>Frontline workers have the power to make a change by naming, addressing, and challenging all these factors and, introducing alternative practices, and transforming norms at the core of gender-transformative parenting, which fosters nonviolent conflict resolution, positive discipline, mutual respect, and parenting alliances. </a:t>
            </a:r>
            <a:endParaRPr lang="nl-NL" sz="2000" dirty="0">
              <a:solidFill>
                <a:schemeClr val="bg1"/>
              </a:solidFill>
              <a:effectLst/>
              <a:latin typeface="Calibri" panose="020F0502020204030204" pitchFamily="34" charset="0"/>
              <a:ea typeface="Calibri" panose="020F0502020204030204" pitchFamily="34" charset="0"/>
            </a:endParaRPr>
          </a:p>
          <a:p>
            <a:pPr marL="0" marR="0" lvl="0" indent="0" algn="just" defTabSz="914400" rtl="0" eaLnBrk="1" fontAlgn="auto" latinLnBrk="0" hangingPunct="1">
              <a:lnSpc>
                <a:spcPct val="90000"/>
              </a:lnSpc>
              <a:spcBef>
                <a:spcPts val="0"/>
              </a:spcBef>
              <a:spcAft>
                <a:spcPts val="0"/>
              </a:spcAft>
              <a:buClrTx/>
              <a:buSzTx/>
              <a:buNone/>
              <a:tabLst/>
              <a:defRPr/>
            </a:pPr>
            <a:endParaRPr kumimoji="0" lang="en-GB" sz="2000" b="0" i="0" u="none" strike="noStrike" kern="1200" cap="none" spc="0" normalizeH="0" baseline="0" noProof="0" dirty="0">
              <a:ln>
                <a:noFill/>
              </a:ln>
              <a:solidFill>
                <a:schemeClr val="bg1"/>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475692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A6B319F-86FE-4754-878E-06F0804D88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32385" cy="6858000"/>
          </a:xfrm>
          <a:prstGeom prst="rect">
            <a:avLst/>
          </a:prstGeom>
          <a:solidFill>
            <a:schemeClr val="accent5">
              <a:alpha val="7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D7D31"/>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CF7D1B5-3477-499F-ACC5-2C8B07F4ED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2385" y="0"/>
            <a:ext cx="3218914" cy="6858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882918A-548C-44BA-6B7A-9297F1B2EEC8}"/>
              </a:ext>
            </a:extLst>
          </p:cNvPr>
          <p:cNvSpPr>
            <a:spLocks noGrp="1"/>
          </p:cNvSpPr>
          <p:nvPr>
            <p:ph type="title"/>
          </p:nvPr>
        </p:nvSpPr>
        <p:spPr>
          <a:xfrm>
            <a:off x="992206" y="1608667"/>
            <a:ext cx="2823275" cy="4501127"/>
          </a:xfrm>
        </p:spPr>
        <p:txBody>
          <a:bodyPr vert="horz" lIns="91440" tIns="45720" rIns="91440" bIns="45720" rtlCol="0" anchor="t">
            <a:normAutofit/>
          </a:bodyPr>
          <a:lstStyle/>
          <a:p>
            <a:pPr algn="r"/>
            <a:r>
              <a:rPr lang="en-US" sz="3200" kern="1200">
                <a:solidFill>
                  <a:srgbClr val="FFFFFF"/>
                </a:solidFill>
                <a:latin typeface="+mj-lt"/>
                <a:ea typeface="+mj-ea"/>
                <a:cs typeface="+mj-cs"/>
              </a:rPr>
              <a:t> </a:t>
            </a:r>
          </a:p>
        </p:txBody>
      </p:sp>
      <p:pic>
        <p:nvPicPr>
          <p:cNvPr id="5" name="Content Placeholder 4" descr="Presentation with media outline">
            <a:extLst>
              <a:ext uri="{FF2B5EF4-FFF2-40B4-BE49-F238E27FC236}">
                <a16:creationId xmlns:a16="http://schemas.microsoft.com/office/drawing/2014/main" id="{2A5EB630-441F-7386-661D-0698DADC8CA0}"/>
              </a:ext>
            </a:extLst>
          </p:cNvPr>
          <p:cNvPicPr>
            <a:picLocks noGrp="1" noChangeAspect="1"/>
          </p:cNvPicPr>
          <p:nvPr>
            <p:ph idx="1"/>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63239" y="1473200"/>
            <a:ext cx="2123439" cy="2123439"/>
          </a:xfrm>
        </p:spPr>
      </p:pic>
      <p:sp>
        <p:nvSpPr>
          <p:cNvPr id="15" name="TextBox 14">
            <a:extLst>
              <a:ext uri="{FF2B5EF4-FFF2-40B4-BE49-F238E27FC236}">
                <a16:creationId xmlns:a16="http://schemas.microsoft.com/office/drawing/2014/main" id="{786F7C48-A657-8192-A643-3F69E959E3E3}"/>
              </a:ext>
            </a:extLst>
          </p:cNvPr>
          <p:cNvSpPr txBox="1"/>
          <p:nvPr/>
        </p:nvSpPr>
        <p:spPr>
          <a:xfrm>
            <a:off x="832385" y="3766745"/>
            <a:ext cx="2823275"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alibri" panose="020F0502020204030204"/>
                <a:ea typeface="+mn-ea"/>
                <a:cs typeface="+mn-cs"/>
              </a:rPr>
              <a:t>Watch the video</a:t>
            </a:r>
          </a:p>
        </p:txBody>
      </p:sp>
      <p:sp>
        <p:nvSpPr>
          <p:cNvPr id="8" name="TextBox 7">
            <a:extLst>
              <a:ext uri="{FF2B5EF4-FFF2-40B4-BE49-F238E27FC236}">
                <a16:creationId xmlns:a16="http://schemas.microsoft.com/office/drawing/2014/main" id="{60124A83-3C46-703B-A30B-D9682449BCEC}"/>
              </a:ext>
            </a:extLst>
          </p:cNvPr>
          <p:cNvSpPr txBox="1"/>
          <p:nvPr/>
        </p:nvSpPr>
        <p:spPr>
          <a:xfrm>
            <a:off x="4446141" y="2229806"/>
            <a:ext cx="6097712" cy="1938992"/>
          </a:xfrm>
          <a:prstGeom prst="rect">
            <a:avLst/>
          </a:prstGeom>
          <a:noFill/>
        </p:spPr>
        <p:txBody>
          <a:bodyPr wrap="square">
            <a:spAutoFit/>
          </a:bodyPr>
          <a:lstStyle/>
          <a:p>
            <a:pPr algn="l"/>
            <a:r>
              <a:rPr lang="en-GB" sz="2000" dirty="0">
                <a:effectLst/>
                <a:latin typeface="Calibri" panose="020F0502020204030204" pitchFamily="34" charset="0"/>
                <a:ea typeface="Calibri" panose="020F0502020204030204" pitchFamily="34" charset="0"/>
              </a:rPr>
              <a:t>Watch the video:</a:t>
            </a:r>
            <a:r>
              <a:rPr lang="nl-NL" sz="2000" b="0" i="0" dirty="0">
                <a:effectLst/>
                <a:latin typeface="Roboto" panose="02000000000000000000" pitchFamily="2" charset="0"/>
              </a:rPr>
              <a:t> “Slap her": </a:t>
            </a:r>
            <a:r>
              <a:rPr lang="nl-NL" sz="2000" b="0" i="0" dirty="0" err="1">
                <a:effectLst/>
                <a:latin typeface="Roboto" panose="02000000000000000000" pitchFamily="2" charset="0"/>
              </a:rPr>
              <a:t>children's</a:t>
            </a:r>
            <a:r>
              <a:rPr lang="nl-NL" sz="2000" b="0" i="0" dirty="0">
                <a:effectLst/>
                <a:latin typeface="Roboto" panose="02000000000000000000" pitchFamily="2" charset="0"/>
              </a:rPr>
              <a:t> </a:t>
            </a:r>
            <a:r>
              <a:rPr lang="nl-NL" sz="2000" b="0" i="0" dirty="0" err="1">
                <a:effectLst/>
                <a:latin typeface="Roboto" panose="02000000000000000000" pitchFamily="2" charset="0"/>
              </a:rPr>
              <a:t>reactions</a:t>
            </a:r>
            <a:r>
              <a:rPr lang="nl-NL" sz="2000" b="0" i="0" dirty="0">
                <a:effectLst/>
                <a:latin typeface="Roboto" panose="02000000000000000000" pitchFamily="2" charset="0"/>
              </a:rPr>
              <a:t>, Fanpage.it</a:t>
            </a:r>
          </a:p>
          <a:p>
            <a:r>
              <a:rPr lang="en-GB" sz="2000" dirty="0">
                <a:effectLst/>
                <a:latin typeface="Calibri" panose="020F0502020204030204" pitchFamily="34" charset="0"/>
                <a:ea typeface="Calibri" panose="020F0502020204030204" pitchFamily="34" charset="0"/>
              </a:rPr>
              <a:t> </a:t>
            </a:r>
            <a:r>
              <a:rPr lang="en-US" sz="2000" u="sng" dirty="0">
                <a:solidFill>
                  <a:srgbClr val="0563C1"/>
                </a:solidFill>
                <a:effectLst/>
                <a:latin typeface="Calibri" panose="020F0502020204030204" pitchFamily="34" charset="0"/>
                <a:ea typeface="Calibri" panose="020F0502020204030204" pitchFamily="34" charset="0"/>
                <a:hlinkClick r:id="rId4"/>
              </a:rPr>
              <a:t>https://www.youtube.com/watch?v=b2OcKQ_mbiQ&amp;list=PL1xOJ-u3MzulAmz6Tn--s73kVOgbRNGB0&amp;index=23&amp;ab_channel=Fanpage.it</a:t>
            </a:r>
            <a:r>
              <a:rPr lang="en-US" sz="2000" dirty="0">
                <a:effectLst/>
                <a:latin typeface="Calibri" panose="020F0502020204030204" pitchFamily="34" charset="0"/>
                <a:ea typeface="Calibri" panose="020F0502020204030204" pitchFamily="34" charset="0"/>
              </a:rPr>
              <a:t> </a:t>
            </a:r>
            <a:endParaRPr lang="en-US" sz="2000" dirty="0"/>
          </a:p>
        </p:txBody>
      </p:sp>
    </p:spTree>
    <p:extLst>
      <p:ext uri="{BB962C8B-B14F-4D97-AF65-F5344CB8AC3E}">
        <p14:creationId xmlns:p14="http://schemas.microsoft.com/office/powerpoint/2010/main" val="3331901305"/>
      </p:ext>
    </p:extLst>
  </p:cSld>
  <p:clrMapOvr>
    <a:overrideClrMapping bg1="dk1" tx1="lt1" bg2="dk2" tx2="lt2" accent1="accent1" accent2="accent2" accent3="accent3" accent4="accent4" accent5="accent5" accent6="accent6" hlink="hlink" folHlink="folHlink"/>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A6B319F-86FE-4754-878E-06F0804D88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32385" cy="6858000"/>
          </a:xfrm>
          <a:prstGeom prst="rect">
            <a:avLst/>
          </a:prstGeom>
          <a:solidFill>
            <a:schemeClr val="accent5">
              <a:alpha val="7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D7D31"/>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CF7D1B5-3477-499F-ACC5-2C8B07F4ED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2385" y="0"/>
            <a:ext cx="3218914" cy="6858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882918A-548C-44BA-6B7A-9297F1B2EEC8}"/>
              </a:ext>
            </a:extLst>
          </p:cNvPr>
          <p:cNvSpPr>
            <a:spLocks noGrp="1"/>
          </p:cNvSpPr>
          <p:nvPr>
            <p:ph type="title"/>
          </p:nvPr>
        </p:nvSpPr>
        <p:spPr>
          <a:xfrm>
            <a:off x="992206" y="1608667"/>
            <a:ext cx="2823275" cy="4501127"/>
          </a:xfrm>
        </p:spPr>
        <p:txBody>
          <a:bodyPr vert="horz" lIns="91440" tIns="45720" rIns="91440" bIns="45720" rtlCol="0" anchor="t">
            <a:normAutofit/>
          </a:bodyPr>
          <a:lstStyle/>
          <a:p>
            <a:pPr algn="r"/>
            <a:r>
              <a:rPr lang="en-US" sz="3200" kern="1200">
                <a:solidFill>
                  <a:srgbClr val="FFFFFF"/>
                </a:solidFill>
                <a:latin typeface="+mj-lt"/>
                <a:ea typeface="+mj-ea"/>
                <a:cs typeface="+mj-cs"/>
              </a:rPr>
              <a:t> </a:t>
            </a:r>
          </a:p>
        </p:txBody>
      </p:sp>
      <p:sp>
        <p:nvSpPr>
          <p:cNvPr id="4" name="Content Placeholder 3">
            <a:extLst>
              <a:ext uri="{FF2B5EF4-FFF2-40B4-BE49-F238E27FC236}">
                <a16:creationId xmlns:a16="http://schemas.microsoft.com/office/drawing/2014/main" id="{6586AE8A-4F11-B304-A0B9-B555305885DB}"/>
              </a:ext>
            </a:extLst>
          </p:cNvPr>
          <p:cNvSpPr>
            <a:spLocks noGrp="1"/>
          </p:cNvSpPr>
          <p:nvPr>
            <p:ph idx="1"/>
          </p:nvPr>
        </p:nvSpPr>
        <p:spPr>
          <a:xfrm>
            <a:off x="4547697" y="-164592"/>
            <a:ext cx="7082327" cy="6707631"/>
          </a:xfrm>
        </p:spPr>
        <p:txBody>
          <a:bodyPr vert="horz" lIns="91440" tIns="45720" rIns="91440" bIns="45720" rtlCol="0">
            <a:normAutofit fontScale="92500" lnSpcReduction="10000"/>
          </a:bodyPr>
          <a:lstStyle/>
          <a:p>
            <a:pPr marR="0" lvl="0" algn="just" defTabSz="914400" rtl="0" eaLnBrk="1" fontAlgn="auto" latinLnBrk="0" hangingPunct="1">
              <a:lnSpc>
                <a:spcPct val="100000"/>
              </a:lnSpc>
              <a:spcBef>
                <a:spcPts val="0"/>
              </a:spcBef>
              <a:spcAft>
                <a:spcPts val="0"/>
              </a:spcAft>
              <a:buClrTx/>
              <a:buSzTx/>
              <a:tabLst/>
              <a:defRPr/>
            </a:pPr>
            <a:endParaRPr kumimoji="0" lang="en-GB" sz="2400" b="0" i="0" u="none" strike="noStrike" kern="1200" cap="none" spc="0" normalizeH="0" baseline="0" noProof="0" dirty="0">
              <a:ln>
                <a:noFill/>
              </a:ln>
              <a:effectLst/>
              <a:uLnTx/>
              <a:uFillTx/>
              <a:latin typeface="Calibri" panose="020F0502020204030204" pitchFamily="34" charset="0"/>
              <a:ea typeface="Calibri" panose="020F0502020204030204" pitchFamily="34" charset="0"/>
              <a:cs typeface="+mn-cs"/>
            </a:endParaRPr>
          </a:p>
          <a:p>
            <a:pPr marR="0" lvl="0" algn="just" defTabSz="914400" rtl="0" eaLnBrk="1" fontAlgn="auto" latinLnBrk="0" hangingPunct="1">
              <a:lnSpc>
                <a:spcPct val="100000"/>
              </a:lnSpc>
              <a:spcBef>
                <a:spcPts val="0"/>
              </a:spcBef>
              <a:spcAft>
                <a:spcPts val="0"/>
              </a:spcAft>
              <a:buClrTx/>
              <a:buSzTx/>
              <a:tabLst/>
              <a:defRPr/>
            </a:pPr>
            <a:endParaRPr lang="en-GB" sz="2400" dirty="0">
              <a:latin typeface="Calibri" panose="020F0502020204030204" pitchFamily="34" charset="0"/>
              <a:ea typeface="Calibri" panose="020F0502020204030204" pitchFamily="34" charset="0"/>
            </a:endParaRPr>
          </a:p>
          <a:p>
            <a:pPr marR="0" lvl="0" algn="just" defTabSz="914400" rtl="0" eaLnBrk="1" fontAlgn="auto" latinLnBrk="0" hangingPunct="1">
              <a:lnSpc>
                <a:spcPct val="100000"/>
              </a:lnSpc>
              <a:spcBef>
                <a:spcPts val="0"/>
              </a:spcBef>
              <a:spcAft>
                <a:spcPts val="0"/>
              </a:spcAft>
              <a:buClrTx/>
              <a:buSzTx/>
              <a:tabLst/>
              <a:defRPr/>
            </a:pPr>
            <a:endParaRPr kumimoji="0" lang="en-GB" sz="2400" b="0" i="0" u="none" strike="noStrike" kern="1200" cap="none" spc="0" normalizeH="0" baseline="0" noProof="0" dirty="0">
              <a:ln>
                <a:noFill/>
              </a:ln>
              <a:effectLst/>
              <a:uLnTx/>
              <a:uFillTx/>
              <a:latin typeface="Calibri" panose="020F0502020204030204" pitchFamily="34" charset="0"/>
              <a:ea typeface="Calibri" panose="020F0502020204030204" pitchFamily="34" charset="0"/>
              <a:cs typeface="+mn-cs"/>
            </a:endParaRPr>
          </a:p>
          <a:p>
            <a:pPr marL="342900" marR="0" lvl="0" indent="-342900" algn="just">
              <a:lnSpc>
                <a:spcPct val="115000"/>
              </a:lnSpc>
              <a:spcBef>
                <a:spcPts val="0"/>
              </a:spcBef>
              <a:spcAft>
                <a:spcPts val="0"/>
              </a:spcAft>
              <a:buFont typeface="Symbol" panose="05050102010706020507" pitchFamily="18" charset="2"/>
              <a:buChar char=""/>
            </a:pPr>
            <a:r>
              <a:rPr lang="en-GB" dirty="0">
                <a:effectLst/>
                <a:latin typeface="Calibri" panose="020F0502020204030204" pitchFamily="34" charset="0"/>
                <a:ea typeface="Calibri" panose="020F0502020204030204" pitchFamily="34" charset="0"/>
                <a:cs typeface="Times New Roman" panose="02020603050405020304" pitchFamily="18" charset="0"/>
              </a:rPr>
              <a:t>How did these boys learn that hitting girls is not acceptable?</a:t>
            </a:r>
          </a:p>
          <a:p>
            <a:pPr marL="342900" marR="0" lvl="0" indent="-342900" algn="just">
              <a:lnSpc>
                <a:spcPct val="115000"/>
              </a:lnSpc>
              <a:spcBef>
                <a:spcPts val="0"/>
              </a:spcBef>
              <a:spcAft>
                <a:spcPts val="0"/>
              </a:spcAft>
              <a:buFont typeface="Symbol" panose="05050102010706020507" pitchFamily="18" charset="2"/>
              <a:buChar char=""/>
            </a:pPr>
            <a:endParaRPr lang="en-GB"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Font typeface="Symbol" panose="05050102010706020507" pitchFamily="18" charset="2"/>
              <a:buChar char=""/>
            </a:pPr>
            <a:r>
              <a:rPr lang="en-GB" dirty="0">
                <a:latin typeface="Calibri" panose="020F0502020204030204" pitchFamily="34" charset="0"/>
                <a:ea typeface="Calibri" panose="020F0502020204030204" pitchFamily="34" charset="0"/>
                <a:cs typeface="Times New Roman" panose="02020603050405020304" pitchFamily="18" charset="0"/>
              </a:rPr>
              <a:t>What do you think about touching her without consent?</a:t>
            </a:r>
          </a:p>
          <a:p>
            <a:pPr marL="342900" marR="0" lvl="0" indent="-342900" algn="just">
              <a:lnSpc>
                <a:spcPct val="115000"/>
              </a:lnSpc>
              <a:spcBef>
                <a:spcPts val="0"/>
              </a:spcBef>
              <a:spcAft>
                <a:spcPts val="0"/>
              </a:spcAft>
              <a:buFont typeface="Symbol" panose="05050102010706020507" pitchFamily="18" charset="2"/>
              <a:buChar char=""/>
            </a:pPr>
            <a:endParaRPr lang="nl-NL"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0"/>
              </a:spcAft>
              <a:buFont typeface="Symbol" panose="05050102010706020507" pitchFamily="18" charset="2"/>
              <a:buChar char=""/>
            </a:pPr>
            <a:r>
              <a:rPr lang="en-GB" dirty="0">
                <a:effectLst/>
                <a:latin typeface="Calibri" panose="020F0502020204030204" pitchFamily="34" charset="0"/>
                <a:ea typeface="Calibri" panose="020F0502020204030204" pitchFamily="34" charset="0"/>
                <a:cs typeface="Times New Roman" panose="02020603050405020304" pitchFamily="18" charset="0"/>
              </a:rPr>
              <a:t>Discuss reasons why they do not want to hit the girl – some are very gendered (“she is a girl” etc,)</a:t>
            </a:r>
          </a:p>
          <a:p>
            <a:pPr marL="342900" marR="0" lvl="0" indent="-342900" algn="just">
              <a:lnSpc>
                <a:spcPct val="115000"/>
              </a:lnSpc>
              <a:spcBef>
                <a:spcPts val="0"/>
              </a:spcBef>
              <a:spcAft>
                <a:spcPts val="0"/>
              </a:spcAft>
              <a:buFont typeface="Symbol" panose="05050102010706020507" pitchFamily="18" charset="2"/>
              <a:buChar char=""/>
            </a:pPr>
            <a:endParaRPr lang="nl-NL"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15000"/>
              </a:lnSpc>
              <a:spcBef>
                <a:spcPts val="0"/>
              </a:spcBef>
              <a:spcAft>
                <a:spcPts val="800"/>
              </a:spcAft>
              <a:buFont typeface="Symbol" panose="05050102010706020507" pitchFamily="18" charset="2"/>
              <a:buChar char=""/>
            </a:pPr>
            <a:r>
              <a:rPr lang="en-GB" dirty="0">
                <a:effectLst/>
                <a:latin typeface="Calibri" panose="020F0502020204030204" pitchFamily="34" charset="0"/>
                <a:ea typeface="Calibri" panose="020F0502020204030204" pitchFamily="34" charset="0"/>
                <a:cs typeface="Times New Roman" panose="02020603050405020304" pitchFamily="18" charset="0"/>
              </a:rPr>
              <a:t>The gender transformative approach is reflected in not hitting a girl because it is not acceptable to hit anyone. </a:t>
            </a:r>
            <a:endParaRPr lang="nl-NL"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GB" sz="2000" dirty="0"/>
          </a:p>
        </p:txBody>
      </p:sp>
      <p:sp>
        <p:nvSpPr>
          <p:cNvPr id="15" name="TextBox 14">
            <a:extLst>
              <a:ext uri="{FF2B5EF4-FFF2-40B4-BE49-F238E27FC236}">
                <a16:creationId xmlns:a16="http://schemas.microsoft.com/office/drawing/2014/main" id="{786F7C48-A657-8192-A643-3F69E959E3E3}"/>
              </a:ext>
            </a:extLst>
          </p:cNvPr>
          <p:cNvSpPr txBox="1"/>
          <p:nvPr/>
        </p:nvSpPr>
        <p:spPr>
          <a:xfrm>
            <a:off x="832385" y="3019100"/>
            <a:ext cx="2823275" cy="2554545"/>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alibri" panose="020F0502020204030204"/>
                <a:ea typeface="+mn-ea"/>
                <a:cs typeface="+mn-cs"/>
              </a:rPr>
              <a:t>Think and reflect, individually or with the colleagues</a:t>
            </a:r>
          </a:p>
        </p:txBody>
      </p:sp>
      <p:pic>
        <p:nvPicPr>
          <p:cNvPr id="6" name="Graphic 5" descr="Head with gears with solid fill">
            <a:extLst>
              <a:ext uri="{FF2B5EF4-FFF2-40B4-BE49-F238E27FC236}">
                <a16:creationId xmlns:a16="http://schemas.microsoft.com/office/drawing/2014/main" id="{A59F2648-E2BD-4711-6EB7-220B6BAFD00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328783" y="1011414"/>
            <a:ext cx="1676292" cy="1676292"/>
          </a:xfrm>
          <a:prstGeom prst="rect">
            <a:avLst/>
          </a:prstGeom>
        </p:spPr>
      </p:pic>
    </p:spTree>
    <p:extLst>
      <p:ext uri="{BB962C8B-B14F-4D97-AF65-F5344CB8AC3E}">
        <p14:creationId xmlns:p14="http://schemas.microsoft.com/office/powerpoint/2010/main" val="2428462237"/>
      </p:ext>
    </p:extLst>
  </p:cSld>
  <p:clrMapOvr>
    <a:overrideClrMapping bg1="dk1" tx1="lt1" bg2="dk2" tx2="lt2" accent1="accent1" accent2="accent2" accent3="accent3" accent4="accent4" accent5="accent5" accent6="accent6" hlink="hlink" folHlink="folHlink"/>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E92CB5A8-6FA1-3655-AA6E-4EAB68640989}"/>
              </a:ext>
            </a:extLst>
          </p:cNvPr>
          <p:cNvPicPr>
            <a:picLocks noGrp="1" noChangeAspect="1"/>
          </p:cNvPicPr>
          <p:nvPr>
            <p:ph idx="1"/>
          </p:nvPr>
        </p:nvPicPr>
        <p:blipFill>
          <a:blip r:embed="rId2"/>
          <a:stretch>
            <a:fillRect/>
          </a:stretch>
        </p:blipFill>
        <p:spPr>
          <a:xfrm>
            <a:off x="643467" y="1697820"/>
            <a:ext cx="10905066" cy="3462358"/>
          </a:xfrm>
          <a:prstGeom prst="rect">
            <a:avLst/>
          </a:prstGeom>
        </p:spPr>
      </p:pic>
      <p:sp>
        <p:nvSpPr>
          <p:cNvPr id="5" name="TextBox 4">
            <a:extLst>
              <a:ext uri="{FF2B5EF4-FFF2-40B4-BE49-F238E27FC236}">
                <a16:creationId xmlns:a16="http://schemas.microsoft.com/office/drawing/2014/main" id="{D53807D5-D9AF-E4E7-717A-E93B0CBA63BA}"/>
              </a:ext>
            </a:extLst>
          </p:cNvPr>
          <p:cNvSpPr txBox="1"/>
          <p:nvPr/>
        </p:nvSpPr>
        <p:spPr>
          <a:xfrm>
            <a:off x="838200" y="696328"/>
            <a:ext cx="10515600" cy="707886"/>
          </a:xfrm>
          <a:prstGeom prst="rect">
            <a:avLst/>
          </a:prstGeom>
          <a:solidFill>
            <a:srgbClr val="0070C0"/>
          </a:solidFill>
        </p:spPr>
        <p:txBody>
          <a:bodyPr wrap="square" rtlCol="0">
            <a:spAutoFit/>
          </a:bodyPr>
          <a:lstStyle/>
          <a:p>
            <a:pPr algn="ctr">
              <a:spcAft>
                <a:spcPts val="600"/>
              </a:spcAft>
            </a:pPr>
            <a:r>
              <a:rPr lang="en-US" sz="4000">
                <a:solidFill>
                  <a:schemeClr val="bg1"/>
                </a:solidFill>
              </a:rPr>
              <a:t>Agents of gender socialization</a:t>
            </a:r>
          </a:p>
        </p:txBody>
      </p:sp>
    </p:spTree>
    <p:extLst>
      <p:ext uri="{BB962C8B-B14F-4D97-AF65-F5344CB8AC3E}">
        <p14:creationId xmlns:p14="http://schemas.microsoft.com/office/powerpoint/2010/main" val="32015187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F8044959-7919-58CB-ECEF-C89E08F5CD8B}"/>
              </a:ext>
            </a:extLst>
          </p:cNvPr>
          <p:cNvSpPr>
            <a:spLocks noGrp="1"/>
          </p:cNvSpPr>
          <p:nvPr>
            <p:ph idx="1"/>
          </p:nvPr>
        </p:nvSpPr>
        <p:spPr>
          <a:xfrm>
            <a:off x="5176473" y="1627904"/>
            <a:ext cx="5948831" cy="4608030"/>
          </a:xfrm>
        </p:spPr>
        <p:txBody>
          <a:bodyPr anchor="ctr">
            <a:norm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chemeClr val="bg1"/>
                </a:solidFill>
                <a:effectLst/>
                <a:uLnTx/>
                <a:uFillTx/>
                <a:latin typeface="Calibri" panose="020F0502020204030204"/>
                <a:ea typeface="+mn-ea"/>
                <a:cs typeface="+mn-cs"/>
              </a:rPr>
              <a:t>It is often forgotten that children and adolescents also have agency and are not passive receivers of values and norms transmitted to them. The socialization process, including gender socialization, results from continuous interaction between the child and the world around them. The quality of these interactions represents the basis for the change that we are aiming to. They also form their own opinion, have their values, and are ready to speak out and stand up for themselves and others.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chemeClr val="bg1"/>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chemeClr val="bg1"/>
                </a:solidFill>
                <a:effectLst/>
                <a:uLnTx/>
                <a:uFillTx/>
                <a:latin typeface="Calibri" panose="020F0502020204030204"/>
                <a:ea typeface="+mn-ea"/>
                <a:cs typeface="+mn-cs"/>
              </a:rPr>
              <a:t>What do you advise parents when their children do not want to follow the norms?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2800" b="0" i="0" u="none" strike="noStrike" kern="1200" cap="none" spc="0" normalizeH="0" baseline="0" noProof="0">
              <a:ln>
                <a:noFill/>
              </a:ln>
              <a:solidFill>
                <a:schemeClr val="bg1"/>
              </a:solidFill>
              <a:effectLst/>
              <a:uLnTx/>
              <a:uFillTx/>
              <a:latin typeface="Calibri" panose="020F0502020204030204"/>
              <a:ea typeface="+mn-ea"/>
              <a:cs typeface="+mn-cs"/>
            </a:endParaRPr>
          </a:p>
        </p:txBody>
      </p:sp>
      <p:pic>
        <p:nvPicPr>
          <p:cNvPr id="5" name="Graphic 4" descr="Comment Important outline">
            <a:extLst>
              <a:ext uri="{FF2B5EF4-FFF2-40B4-BE49-F238E27FC236}">
                <a16:creationId xmlns:a16="http://schemas.microsoft.com/office/drawing/2014/main" id="{C025870D-ECE9-DBBE-4AA6-9FD198358FE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412155" y="2348356"/>
            <a:ext cx="1583563" cy="1583563"/>
          </a:xfrm>
          <a:prstGeom prst="rect">
            <a:avLst/>
          </a:prstGeom>
        </p:spPr>
      </p:pic>
    </p:spTree>
    <p:extLst>
      <p:ext uri="{BB962C8B-B14F-4D97-AF65-F5344CB8AC3E}">
        <p14:creationId xmlns:p14="http://schemas.microsoft.com/office/powerpoint/2010/main" val="6747277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A6B319F-86FE-4754-878E-06F0804D88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32385" cy="6858000"/>
          </a:xfrm>
          <a:prstGeom prst="rect">
            <a:avLst/>
          </a:prstGeom>
          <a:solidFill>
            <a:schemeClr val="accent5">
              <a:alpha val="7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D7D31"/>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CF7D1B5-3477-499F-ACC5-2C8B07F4ED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2385" y="0"/>
            <a:ext cx="3218914" cy="6858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882918A-548C-44BA-6B7A-9297F1B2EEC8}"/>
              </a:ext>
            </a:extLst>
          </p:cNvPr>
          <p:cNvSpPr>
            <a:spLocks noGrp="1"/>
          </p:cNvSpPr>
          <p:nvPr>
            <p:ph type="title"/>
          </p:nvPr>
        </p:nvSpPr>
        <p:spPr>
          <a:xfrm>
            <a:off x="992206" y="1608667"/>
            <a:ext cx="2823275" cy="4501127"/>
          </a:xfrm>
        </p:spPr>
        <p:txBody>
          <a:bodyPr vert="horz" lIns="91440" tIns="45720" rIns="91440" bIns="45720" rtlCol="0" anchor="t">
            <a:normAutofit/>
          </a:bodyPr>
          <a:lstStyle/>
          <a:p>
            <a:pPr algn="r"/>
            <a:r>
              <a:rPr lang="en-US" sz="3200" kern="1200">
                <a:solidFill>
                  <a:srgbClr val="FFFFFF"/>
                </a:solidFill>
                <a:latin typeface="+mj-lt"/>
                <a:ea typeface="+mj-ea"/>
                <a:cs typeface="+mj-cs"/>
              </a:rPr>
              <a:t> </a:t>
            </a:r>
          </a:p>
        </p:txBody>
      </p:sp>
      <p:pic>
        <p:nvPicPr>
          <p:cNvPr id="5" name="Content Placeholder 4" descr="Presentation with media outline">
            <a:extLst>
              <a:ext uri="{FF2B5EF4-FFF2-40B4-BE49-F238E27FC236}">
                <a16:creationId xmlns:a16="http://schemas.microsoft.com/office/drawing/2014/main" id="{2A5EB630-441F-7386-661D-0698DADC8CA0}"/>
              </a:ext>
            </a:extLst>
          </p:cNvPr>
          <p:cNvPicPr>
            <a:picLocks noGrp="1" noChangeAspect="1"/>
          </p:cNvPicPr>
          <p:nvPr>
            <p:ph idx="1"/>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63239" y="1473200"/>
            <a:ext cx="2123439" cy="2123439"/>
          </a:xfrm>
        </p:spPr>
      </p:pic>
      <p:sp>
        <p:nvSpPr>
          <p:cNvPr id="15" name="TextBox 14">
            <a:extLst>
              <a:ext uri="{FF2B5EF4-FFF2-40B4-BE49-F238E27FC236}">
                <a16:creationId xmlns:a16="http://schemas.microsoft.com/office/drawing/2014/main" id="{786F7C48-A657-8192-A643-3F69E959E3E3}"/>
              </a:ext>
            </a:extLst>
          </p:cNvPr>
          <p:cNvSpPr txBox="1"/>
          <p:nvPr/>
        </p:nvSpPr>
        <p:spPr>
          <a:xfrm>
            <a:off x="832385" y="3766745"/>
            <a:ext cx="2823275"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alibri" panose="020F0502020204030204"/>
                <a:ea typeface="+mn-ea"/>
                <a:cs typeface="+mn-cs"/>
              </a:rPr>
              <a:t>Watch the video</a:t>
            </a:r>
          </a:p>
        </p:txBody>
      </p:sp>
      <p:sp>
        <p:nvSpPr>
          <p:cNvPr id="11" name="TextBox 10">
            <a:extLst>
              <a:ext uri="{FF2B5EF4-FFF2-40B4-BE49-F238E27FC236}">
                <a16:creationId xmlns:a16="http://schemas.microsoft.com/office/drawing/2014/main" id="{23765E68-D56D-35B0-5CA1-92106E022D49}"/>
              </a:ext>
            </a:extLst>
          </p:cNvPr>
          <p:cNvSpPr txBox="1"/>
          <p:nvPr/>
        </p:nvSpPr>
        <p:spPr>
          <a:xfrm>
            <a:off x="4705350" y="2505670"/>
            <a:ext cx="6096000" cy="1089529"/>
          </a:xfrm>
          <a:prstGeom prst="rect">
            <a:avLst/>
          </a:prstGeom>
          <a:noFill/>
        </p:spPr>
        <p:txBody>
          <a:bodyPr wrap="square">
            <a:spAutoFit/>
          </a:bodyPr>
          <a:lstStyle/>
          <a:p>
            <a:pPr marL="0" marR="0" lvl="0" indent="0" algn="l" defTabSz="685800"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a:ln>
                  <a:noFill/>
                </a:ln>
                <a:solidFill>
                  <a:prstClr val="white"/>
                </a:solidFill>
                <a:effectLst/>
                <a:uLnTx/>
                <a:uFillTx/>
                <a:latin typeface="Calibri" panose="020F0502020204030204"/>
                <a:ea typeface="+mn-ea"/>
                <a:cs typeface="+mn-cs"/>
              </a:rPr>
              <a:t>Watch the video: </a:t>
            </a:r>
            <a:r>
              <a:rPr kumimoji="0" lang="en-US" sz="2400" b="0" i="0" u="sng" strike="noStrike" kern="1200" cap="none" spc="0" normalizeH="0" baseline="0" noProof="0">
                <a:ln>
                  <a:noFill/>
                </a:ln>
                <a:solidFill>
                  <a:prstClr val="white"/>
                </a:solidFill>
                <a:effectLst/>
                <a:uLnTx/>
                <a:uFillTx/>
                <a:latin typeface="Calibri" panose="020F0502020204030204"/>
                <a:ea typeface="+mn-ea"/>
                <a:cs typeface="+mn-cs"/>
                <a:hlinkClick r:id="rId4">
                  <a:extLst>
                    <a:ext uri="{A12FA001-AC4F-418D-AE19-62706E023703}">
                      <ahyp:hlinkClr xmlns:ahyp="http://schemas.microsoft.com/office/drawing/2018/hyperlinkcolor" val="tx"/>
                    </a:ext>
                  </a:extLst>
                </a:hlinkClick>
              </a:rPr>
              <a:t>The effects of sexism on children. Reactions to female discrimination </a:t>
            </a:r>
            <a:r>
              <a:rPr kumimoji="0" lang="en-US" sz="2400" b="0" i="0" u="none" strike="noStrike" kern="1200" cap="none" spc="0" normalizeH="0" baseline="0" noProof="0">
                <a:ln>
                  <a:noFill/>
                </a:ln>
                <a:solidFill>
                  <a:prstClr val="white"/>
                </a:solidFill>
                <a:effectLst/>
                <a:uLnTx/>
                <a:uFillTx/>
                <a:latin typeface="Calibri" panose="020F0502020204030204"/>
                <a:ea typeface="+mn-ea"/>
                <a:cs typeface="+mn-cs"/>
                <a:hlinkClick r:id="rId4">
                  <a:extLst>
                    <a:ext uri="{A12FA001-AC4F-418D-AE19-62706E023703}">
                      <ahyp:hlinkClr xmlns:ahyp="http://schemas.microsoft.com/office/drawing/2018/hyperlinkcolor" val="tx"/>
                    </a:ext>
                  </a:extLst>
                </a:hlinkClick>
              </a:rPr>
              <a:t>(Fanpage.it, 2019)</a:t>
            </a:r>
          </a:p>
        </p:txBody>
      </p:sp>
    </p:spTree>
    <p:extLst>
      <p:ext uri="{BB962C8B-B14F-4D97-AF65-F5344CB8AC3E}">
        <p14:creationId xmlns:p14="http://schemas.microsoft.com/office/powerpoint/2010/main" val="1678140384"/>
      </p:ext>
    </p:extLst>
  </p:cSld>
  <p:clrMapOvr>
    <a:overrideClrMapping bg1="dk1" tx1="lt1" bg2="dk2" tx2="lt2" accent1="accent1" accent2="accent2" accent3="accent3" accent4="accent4" accent5="accent5" accent6="accent6" hlink="hlink" folHlink="folHlink"/>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A6B319F-86FE-4754-878E-06F0804D88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32385" cy="6858000"/>
          </a:xfrm>
          <a:prstGeom prst="rect">
            <a:avLst/>
          </a:prstGeom>
          <a:solidFill>
            <a:schemeClr val="accent5">
              <a:alpha val="7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D7D31"/>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CF7D1B5-3477-499F-ACC5-2C8B07F4ED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2385" y="0"/>
            <a:ext cx="3218914" cy="6858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882918A-548C-44BA-6B7A-9297F1B2EEC8}"/>
              </a:ext>
            </a:extLst>
          </p:cNvPr>
          <p:cNvSpPr>
            <a:spLocks noGrp="1"/>
          </p:cNvSpPr>
          <p:nvPr>
            <p:ph type="title"/>
          </p:nvPr>
        </p:nvSpPr>
        <p:spPr>
          <a:xfrm>
            <a:off x="992206" y="1608667"/>
            <a:ext cx="2823275" cy="4501127"/>
          </a:xfrm>
        </p:spPr>
        <p:txBody>
          <a:bodyPr vert="horz" lIns="91440" tIns="45720" rIns="91440" bIns="45720" rtlCol="0" anchor="t">
            <a:normAutofit/>
          </a:bodyPr>
          <a:lstStyle/>
          <a:p>
            <a:pPr algn="r"/>
            <a:r>
              <a:rPr lang="en-US" sz="3200" kern="1200">
                <a:solidFill>
                  <a:srgbClr val="FFFFFF"/>
                </a:solidFill>
                <a:latin typeface="+mj-lt"/>
                <a:ea typeface="+mj-ea"/>
                <a:cs typeface="+mj-cs"/>
              </a:rPr>
              <a:t> </a:t>
            </a:r>
          </a:p>
        </p:txBody>
      </p:sp>
      <p:sp>
        <p:nvSpPr>
          <p:cNvPr id="4" name="Content Placeholder 3">
            <a:extLst>
              <a:ext uri="{FF2B5EF4-FFF2-40B4-BE49-F238E27FC236}">
                <a16:creationId xmlns:a16="http://schemas.microsoft.com/office/drawing/2014/main" id="{6586AE8A-4F11-B304-A0B9-B555305885DB}"/>
              </a:ext>
            </a:extLst>
          </p:cNvPr>
          <p:cNvSpPr>
            <a:spLocks noGrp="1"/>
          </p:cNvSpPr>
          <p:nvPr>
            <p:ph idx="1"/>
          </p:nvPr>
        </p:nvSpPr>
        <p:spPr>
          <a:xfrm>
            <a:off x="4547697" y="381000"/>
            <a:ext cx="7082327" cy="6162039"/>
          </a:xfrm>
        </p:spPr>
        <p:txBody>
          <a:bodyPr vert="horz" lIns="91440" tIns="45720" rIns="91440" bIns="45720" rtlCol="0">
            <a:norm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effectLst/>
              <a:uLnTx/>
              <a:uFillTx/>
              <a:latin typeface="Calibri" panose="020F0502020204030204" pitchFamily="34" charset="0"/>
              <a:ea typeface="Calibri" panose="020F0502020204030204" pitchFamily="34" charset="0"/>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2400">
              <a:latin typeface="Calibri" panose="020F0502020204030204" pitchFamily="34" charset="0"/>
              <a:ea typeface="Calibri" panose="020F050202020403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effectLst/>
              <a:uLnTx/>
              <a:uFillTx/>
              <a:latin typeface="Calibri" panose="020F0502020204030204" pitchFamily="34" charset="0"/>
              <a:ea typeface="Calibri" panose="020F0502020204030204" pitchFamily="34" charset="0"/>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effectLst/>
              <a:uLnTx/>
              <a:uFillTx/>
              <a:latin typeface="Calibri" panose="020F0502020204030204" pitchFamily="34" charset="0"/>
              <a:ea typeface="Calibri" panose="020F0502020204030204" pitchFamily="34" charset="0"/>
              <a:cs typeface="+mn-cs"/>
            </a:endParaRPr>
          </a:p>
          <a:p>
            <a:pPr marL="0" marR="0" lvl="0" indent="-171450" algn="l" defTabSz="6858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100" b="0" i="0" u="none" strike="noStrike" kern="1200" cap="none" spc="0" normalizeH="0" baseline="0" noProof="0">
                <a:ln>
                  <a:noFill/>
                </a:ln>
                <a:effectLst/>
                <a:uLnTx/>
                <a:uFillTx/>
                <a:latin typeface="Calibri" panose="020F0502020204030204"/>
                <a:ea typeface="+mn-ea"/>
                <a:cs typeface="+mn-cs"/>
              </a:rPr>
              <a:t>Would you like to live in a world like this? </a:t>
            </a:r>
          </a:p>
          <a:p>
            <a:pPr marL="0" marR="0" lvl="0" indent="-171450" algn="l" defTabSz="6858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100" b="0" i="0" u="none" strike="noStrike" kern="1200" cap="none" spc="0" normalizeH="0" baseline="0" noProof="0">
                <a:ln>
                  <a:noFill/>
                </a:ln>
                <a:effectLst/>
                <a:uLnTx/>
                <a:uFillTx/>
                <a:latin typeface="Calibri" panose="020F0502020204030204"/>
                <a:ea typeface="+mn-ea"/>
                <a:cs typeface="+mn-cs"/>
              </a:rPr>
              <a:t>What do we have to do? </a:t>
            </a:r>
          </a:p>
          <a:p>
            <a:pPr marL="0" marR="0" lvl="0" indent="-171450" algn="l" defTabSz="6858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100" b="0" i="0" u="none" strike="noStrike" kern="1200" cap="none" spc="0" normalizeH="0" baseline="0" noProof="0">
                <a:ln>
                  <a:noFill/>
                </a:ln>
                <a:effectLst/>
                <a:uLnTx/>
                <a:uFillTx/>
                <a:latin typeface="Calibri" panose="020F0502020204030204"/>
                <a:ea typeface="+mn-ea"/>
                <a:cs typeface="+mn-cs"/>
              </a:rPr>
              <a:t>What can you do alone, and who can also help you? </a:t>
            </a:r>
          </a:p>
          <a:p>
            <a:pPr marL="0" marR="0" lvl="0" indent="0" algn="l" defTabSz="685800" rtl="0" eaLnBrk="1" fontAlgn="auto" latinLnBrk="0" hangingPunct="1">
              <a:lnSpc>
                <a:spcPct val="90000"/>
              </a:lnSpc>
              <a:spcBef>
                <a:spcPts val="0"/>
              </a:spcBef>
              <a:spcAft>
                <a:spcPts val="600"/>
              </a:spcAft>
              <a:buClrTx/>
              <a:buSzTx/>
              <a:buNone/>
              <a:tabLst/>
              <a:defRPr/>
            </a:pPr>
            <a:endParaRPr lang="en-US" sz="2100">
              <a:latin typeface="Calibri" panose="020F0502020204030204"/>
            </a:endParaRPr>
          </a:p>
          <a:p>
            <a:pPr marL="0" marR="0" lvl="0" indent="0" algn="l" defTabSz="685800" rtl="0" eaLnBrk="1" fontAlgn="auto" latinLnBrk="0" hangingPunct="1">
              <a:lnSpc>
                <a:spcPct val="90000"/>
              </a:lnSpc>
              <a:spcBef>
                <a:spcPts val="0"/>
              </a:spcBef>
              <a:spcAft>
                <a:spcPts val="600"/>
              </a:spcAft>
              <a:buClrTx/>
              <a:buSzTx/>
              <a:buNone/>
              <a:tabLst/>
              <a:defRPr/>
            </a:pPr>
            <a:r>
              <a:rPr kumimoji="0" lang="en-US" sz="2100" b="0" i="0" u="none" strike="noStrike" kern="1200" cap="none" spc="0" normalizeH="0" baseline="0" noProof="0">
                <a:ln>
                  <a:noFill/>
                </a:ln>
                <a:effectLst/>
                <a:uLnTx/>
                <a:uFillTx/>
                <a:latin typeface="Calibri" panose="020F0502020204030204"/>
                <a:ea typeface="+mn-ea"/>
                <a:cs typeface="+mn-cs"/>
              </a:rPr>
              <a:t>This example also shows that children learn gender norms and accept inequalities. </a:t>
            </a:r>
          </a:p>
          <a:p>
            <a:pPr marL="0" marR="0" lvl="0" indent="0" algn="l" defTabSz="685800" rtl="0" eaLnBrk="1" fontAlgn="auto" latinLnBrk="0" hangingPunct="1">
              <a:lnSpc>
                <a:spcPct val="90000"/>
              </a:lnSpc>
              <a:spcBef>
                <a:spcPts val="0"/>
              </a:spcBef>
              <a:spcAft>
                <a:spcPts val="600"/>
              </a:spcAft>
              <a:buClrTx/>
              <a:buSzTx/>
              <a:buNone/>
              <a:tabLst/>
              <a:defRPr/>
            </a:pPr>
            <a:endParaRPr lang="en-US" sz="2100">
              <a:latin typeface="Calibri" panose="020F0502020204030204"/>
            </a:endParaRPr>
          </a:p>
          <a:p>
            <a:pPr marL="0" marR="0" lvl="0" indent="0" algn="l" defTabSz="685800" rtl="0" eaLnBrk="1" fontAlgn="auto" latinLnBrk="0" hangingPunct="1">
              <a:lnSpc>
                <a:spcPct val="90000"/>
              </a:lnSpc>
              <a:spcBef>
                <a:spcPts val="0"/>
              </a:spcBef>
              <a:spcAft>
                <a:spcPts val="600"/>
              </a:spcAft>
              <a:buClrTx/>
              <a:buSzTx/>
              <a:buNone/>
              <a:tabLst/>
              <a:defRPr/>
            </a:pPr>
            <a:r>
              <a:rPr kumimoji="0" lang="en-US" sz="2100" b="0" i="0" u="none" strike="noStrike" kern="1200" cap="none" spc="0" normalizeH="0" baseline="0" noProof="0">
                <a:ln>
                  <a:noFill/>
                </a:ln>
                <a:effectLst/>
                <a:uLnTx/>
                <a:uFillTx/>
                <a:latin typeface="Calibri" panose="020F0502020204030204"/>
                <a:ea typeface="+mn-ea"/>
                <a:cs typeface="+mn-cs"/>
              </a:rPr>
              <a:t>Building alliances between boys and girls, men and women are important, and men need to be taught to speak out and flag unacceptable practices. </a:t>
            </a:r>
          </a:p>
          <a:p>
            <a:pPr marL="0" indent="0">
              <a:buNone/>
            </a:pPr>
            <a:endParaRPr lang="en-GB" sz="2000"/>
          </a:p>
        </p:txBody>
      </p:sp>
      <p:sp>
        <p:nvSpPr>
          <p:cNvPr id="15" name="TextBox 14">
            <a:extLst>
              <a:ext uri="{FF2B5EF4-FFF2-40B4-BE49-F238E27FC236}">
                <a16:creationId xmlns:a16="http://schemas.microsoft.com/office/drawing/2014/main" id="{786F7C48-A657-8192-A643-3F69E959E3E3}"/>
              </a:ext>
            </a:extLst>
          </p:cNvPr>
          <p:cNvSpPr txBox="1"/>
          <p:nvPr/>
        </p:nvSpPr>
        <p:spPr>
          <a:xfrm>
            <a:off x="832385" y="3766745"/>
            <a:ext cx="2823275"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alibri" panose="020F0502020204030204"/>
                <a:ea typeface="+mn-ea"/>
                <a:cs typeface="+mn-cs"/>
              </a:rPr>
              <a:t>Think and reflect</a:t>
            </a:r>
          </a:p>
        </p:txBody>
      </p:sp>
      <p:pic>
        <p:nvPicPr>
          <p:cNvPr id="6" name="Graphic 5" descr="Head with gears with solid fill">
            <a:extLst>
              <a:ext uri="{FF2B5EF4-FFF2-40B4-BE49-F238E27FC236}">
                <a16:creationId xmlns:a16="http://schemas.microsoft.com/office/drawing/2014/main" id="{A59F2648-E2BD-4711-6EB7-220B6BAFD00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02878" y="1752708"/>
            <a:ext cx="1676292" cy="1676292"/>
          </a:xfrm>
          <a:prstGeom prst="rect">
            <a:avLst/>
          </a:prstGeom>
        </p:spPr>
      </p:pic>
    </p:spTree>
    <p:extLst>
      <p:ext uri="{BB962C8B-B14F-4D97-AF65-F5344CB8AC3E}">
        <p14:creationId xmlns:p14="http://schemas.microsoft.com/office/powerpoint/2010/main" val="4173549610"/>
      </p:ext>
    </p:extLst>
  </p:cSld>
  <p:clrMapOvr>
    <a:overrideClrMapping bg1="dk1" tx1="lt1" bg2="dk2" tx2="lt2" accent1="accent1" accent2="accent2" accent3="accent3" accent4="accent4" accent5="accent5" accent6="accent6" hlink="hlink" folHlink="folHlink"/>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C56DE03-F196-32CA-2E20-5B57EFE10796}"/>
              </a:ext>
            </a:extLst>
          </p:cNvPr>
          <p:cNvSpPr>
            <a:spLocks noGrp="1"/>
          </p:cNvSpPr>
          <p:nvPr>
            <p:ph type="title"/>
          </p:nvPr>
        </p:nvSpPr>
        <p:spPr>
          <a:xfrm>
            <a:off x="934872" y="982272"/>
            <a:ext cx="3388419" cy="4560970"/>
          </a:xfrm>
        </p:spPr>
        <p:txBody>
          <a:bodyPr>
            <a:normAutofit/>
          </a:bodyPr>
          <a:lstStyle/>
          <a:p>
            <a:r>
              <a:rPr lang="en-US" sz="4000">
                <a:solidFill>
                  <a:srgbClr val="FFFFFF"/>
                </a:solidFill>
              </a:rPr>
              <a:t>What is gender identity and how diverse it is?</a:t>
            </a:r>
          </a:p>
        </p:txBody>
      </p:sp>
      <p:sp>
        <p:nvSpPr>
          <p:cNvPr id="16"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F8044959-7919-58CB-ECEF-C89E08F5CD8B}"/>
              </a:ext>
            </a:extLst>
          </p:cNvPr>
          <p:cNvSpPr>
            <a:spLocks noGrp="1"/>
          </p:cNvSpPr>
          <p:nvPr>
            <p:ph idx="1"/>
          </p:nvPr>
        </p:nvSpPr>
        <p:spPr>
          <a:xfrm>
            <a:off x="5176473" y="1627904"/>
            <a:ext cx="5948831" cy="4608030"/>
          </a:xfrm>
        </p:spPr>
        <p:txBody>
          <a:bodyPr anchor="ctr">
            <a:normAutofit fontScale="92500" lnSpcReduction="10000"/>
          </a:bodyPr>
          <a:lstStyle/>
          <a:p>
            <a:pPr marL="0" marR="0" indent="0">
              <a:spcBef>
                <a:spcPts val="0"/>
              </a:spcBef>
              <a:spcAft>
                <a:spcPts val="0"/>
              </a:spcAft>
              <a:buNone/>
            </a:pPr>
            <a:r>
              <a:rPr lang="en-US" sz="2400">
                <a:solidFill>
                  <a:schemeClr val="bg1"/>
                </a:solidFill>
                <a:effectLst/>
                <a:latin typeface="Calibri" panose="020F0502020204030204" pitchFamily="34" charset="0"/>
                <a:ea typeface="Calibri" panose="020F0502020204030204" pitchFamily="34" charset="0"/>
              </a:rPr>
              <a:t>At birth we are assigned a certain </a:t>
            </a:r>
            <a:r>
              <a:rPr lang="en-US" sz="2400" b="1">
                <a:solidFill>
                  <a:schemeClr val="bg1"/>
                </a:solidFill>
                <a:effectLst/>
                <a:latin typeface="Calibri" panose="020F0502020204030204" pitchFamily="34" charset="0"/>
                <a:ea typeface="Calibri" panose="020F0502020204030204" pitchFamily="34" charset="0"/>
              </a:rPr>
              <a:t>biological sex </a:t>
            </a:r>
            <a:r>
              <a:rPr lang="en-US" sz="2400">
                <a:solidFill>
                  <a:schemeClr val="bg1"/>
                </a:solidFill>
                <a:effectLst/>
                <a:latin typeface="Calibri" panose="020F0502020204030204" pitchFamily="34" charset="0"/>
                <a:ea typeface="Calibri" panose="020F0502020204030204" pitchFamily="34" charset="0"/>
              </a:rPr>
              <a:t>and as we grow up we develop a </a:t>
            </a:r>
            <a:r>
              <a:rPr lang="en-US" sz="2400" b="1">
                <a:solidFill>
                  <a:schemeClr val="bg1"/>
                </a:solidFill>
                <a:effectLst/>
                <a:latin typeface="Calibri" panose="020F0502020204030204" pitchFamily="34" charset="0"/>
                <a:ea typeface="Calibri" panose="020F0502020204030204" pitchFamily="34" charset="0"/>
              </a:rPr>
              <a:t>gender identity </a:t>
            </a:r>
            <a:r>
              <a:rPr lang="en-US" sz="2400">
                <a:solidFill>
                  <a:schemeClr val="bg1"/>
                </a:solidFill>
                <a:effectLst/>
                <a:latin typeface="Calibri" panose="020F0502020204030204" pitchFamily="34" charset="0"/>
                <a:ea typeface="Calibri" panose="020F0502020204030204" pitchFamily="34" charset="0"/>
              </a:rPr>
              <a:t> which is defined as the way how person identifies as being a man, woman, transgender or third gender person. </a:t>
            </a:r>
          </a:p>
          <a:p>
            <a:pPr marL="0" marR="0" indent="0">
              <a:spcBef>
                <a:spcPts val="0"/>
              </a:spcBef>
              <a:spcAft>
                <a:spcPts val="0"/>
              </a:spcAft>
              <a:buNone/>
            </a:pPr>
            <a:endParaRPr lang="en-US" sz="2400">
              <a:solidFill>
                <a:schemeClr val="bg1"/>
              </a:solidFill>
              <a:effectLst/>
              <a:latin typeface="Calibri" panose="020F0502020204030204" pitchFamily="34" charset="0"/>
              <a:ea typeface="Calibri" panose="020F0502020204030204" pitchFamily="34" charset="0"/>
            </a:endParaRPr>
          </a:p>
          <a:p>
            <a:pPr marL="0" marR="0" indent="0">
              <a:spcBef>
                <a:spcPts val="0"/>
              </a:spcBef>
              <a:spcAft>
                <a:spcPts val="0"/>
              </a:spcAft>
              <a:buNone/>
            </a:pPr>
            <a:r>
              <a:rPr lang="en-US" sz="2400">
                <a:solidFill>
                  <a:schemeClr val="bg1"/>
                </a:solidFill>
                <a:effectLst/>
                <a:latin typeface="Calibri" panose="020F0502020204030204" pitchFamily="34" charset="0"/>
                <a:ea typeface="Calibri" panose="020F0502020204030204" pitchFamily="34" charset="0"/>
              </a:rPr>
              <a:t>Unlike gender expression, gender identity is not visible to others. (UNESCO) Gender is mainly a social construct: it shows variations within and between societies and over time.</a:t>
            </a:r>
          </a:p>
          <a:p>
            <a:pPr marL="0" marR="0" indent="0">
              <a:spcBef>
                <a:spcPts val="0"/>
              </a:spcBef>
              <a:spcAft>
                <a:spcPts val="0"/>
              </a:spcAft>
              <a:buNone/>
            </a:pPr>
            <a:endParaRPr lang="nl-NL" sz="2400">
              <a:solidFill>
                <a:schemeClr val="bg1"/>
              </a:solidFill>
              <a:effectLst/>
              <a:latin typeface="Calibri" panose="020F0502020204030204" pitchFamily="34" charset="0"/>
              <a:ea typeface="Calibri" panose="020F0502020204030204" pitchFamily="34" charset="0"/>
            </a:endParaRPr>
          </a:p>
          <a:p>
            <a:pPr marL="0" marR="0" indent="0">
              <a:spcBef>
                <a:spcPts val="0"/>
              </a:spcBef>
              <a:spcAft>
                <a:spcPts val="0"/>
              </a:spcAft>
              <a:buNone/>
            </a:pPr>
            <a:r>
              <a:rPr lang="en-US" sz="2400" b="1">
                <a:solidFill>
                  <a:schemeClr val="bg1"/>
                </a:solidFill>
                <a:effectLst/>
                <a:latin typeface="Calibri" panose="020F0502020204030204" pitchFamily="34" charset="0"/>
                <a:ea typeface="Calibri" panose="020F0502020204030204" pitchFamily="34" charset="0"/>
              </a:rPr>
              <a:t>Gender is expressed</a:t>
            </a:r>
            <a:r>
              <a:rPr lang="en-US" sz="2400">
                <a:solidFill>
                  <a:schemeClr val="bg1"/>
                </a:solidFill>
                <a:effectLst/>
                <a:latin typeface="Calibri" panose="020F0502020204030204" pitchFamily="34" charset="0"/>
                <a:ea typeface="Calibri" panose="020F0502020204030204" pitchFamily="34" charset="0"/>
              </a:rPr>
              <a:t> in actions, self-presentation, and communication, but it is susceptible to influence in the culture that the individual is exposed to. </a:t>
            </a:r>
            <a:endParaRPr lang="nl-NL" sz="2400">
              <a:solidFill>
                <a:schemeClr val="bg1"/>
              </a:solidFill>
              <a:effectLst/>
              <a:latin typeface="Calibri" panose="020F0502020204030204" pitchFamily="34" charset="0"/>
              <a:ea typeface="Calibri" panose="020F050202020403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2800" b="0" i="0" u="none" strike="noStrike" kern="1200" cap="none" spc="0" normalizeH="0" baseline="0" noProof="0">
              <a:ln>
                <a:noFill/>
              </a:ln>
              <a:solidFill>
                <a:schemeClr val="bg1"/>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712292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C56DE03-F196-32CA-2E20-5B57EFE10796}"/>
              </a:ext>
            </a:extLst>
          </p:cNvPr>
          <p:cNvSpPr>
            <a:spLocks noGrp="1"/>
          </p:cNvSpPr>
          <p:nvPr>
            <p:ph type="title"/>
          </p:nvPr>
        </p:nvSpPr>
        <p:spPr>
          <a:xfrm>
            <a:off x="934872" y="982272"/>
            <a:ext cx="3388419" cy="4560970"/>
          </a:xfrm>
        </p:spPr>
        <p:txBody>
          <a:bodyPr>
            <a:normAutofit/>
          </a:bodyPr>
          <a:lstStyle/>
          <a:p>
            <a:r>
              <a:rPr lang="en-US" sz="4000">
                <a:solidFill>
                  <a:srgbClr val="FFFFFF"/>
                </a:solidFill>
              </a:rPr>
              <a:t>What is gender identity and how diverse it is?</a:t>
            </a:r>
          </a:p>
        </p:txBody>
      </p:sp>
      <p:sp>
        <p:nvSpPr>
          <p:cNvPr id="16"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F8044959-7919-58CB-ECEF-C89E08F5CD8B}"/>
              </a:ext>
            </a:extLst>
          </p:cNvPr>
          <p:cNvSpPr>
            <a:spLocks noGrp="1"/>
          </p:cNvSpPr>
          <p:nvPr>
            <p:ph idx="1"/>
          </p:nvPr>
        </p:nvSpPr>
        <p:spPr>
          <a:xfrm>
            <a:off x="5176473" y="1627904"/>
            <a:ext cx="5948831" cy="4608030"/>
          </a:xfrm>
        </p:spPr>
        <p:txBody>
          <a:bodyPr anchor="ctr">
            <a:normAutofit fontScale="92500" lnSpcReduction="10000"/>
          </a:bodyPr>
          <a:lstStyle/>
          <a:p>
            <a:pPr marL="0" marR="0" indent="0">
              <a:spcBef>
                <a:spcPts val="0"/>
              </a:spcBef>
              <a:spcAft>
                <a:spcPts val="0"/>
              </a:spcAft>
              <a:buNone/>
            </a:pPr>
            <a:r>
              <a:rPr lang="en-US" sz="1900" b="1">
                <a:solidFill>
                  <a:schemeClr val="bg1"/>
                </a:solidFill>
                <a:effectLst/>
                <a:latin typeface="Calibri" panose="020F0502020204030204" pitchFamily="34" charset="0"/>
                <a:ea typeface="Calibri" panose="020F0502020204030204" pitchFamily="34" charset="0"/>
              </a:rPr>
              <a:t>Gender diversity</a:t>
            </a:r>
            <a:r>
              <a:rPr lang="en-US" sz="1900">
                <a:solidFill>
                  <a:schemeClr val="bg1"/>
                </a:solidFill>
                <a:effectLst/>
                <a:latin typeface="Calibri" panose="020F0502020204030204" pitchFamily="34" charset="0"/>
                <a:ea typeface="Calibri" panose="020F0502020204030204" pitchFamily="34" charset="0"/>
              </a:rPr>
              <a:t> refers to the relationships between assigned biological sex and gender expression that leads to developing diverse but unique gender identities. If the child’s gender identity is male and it matches the biological sex at birth as male. However, this might not be the case for all individuals, and it is completely normal. For example, children and teenagers can be:</a:t>
            </a:r>
            <a:endParaRPr lang="nl-NL" sz="1900">
              <a:solidFill>
                <a:schemeClr val="bg1"/>
              </a:solidFill>
              <a:effectLst/>
              <a:latin typeface="Calibri" panose="020F0502020204030204" pitchFamily="34" charset="0"/>
              <a:ea typeface="Calibri" panose="020F0502020204030204" pitchFamily="34" charset="0"/>
            </a:endParaRPr>
          </a:p>
          <a:p>
            <a:pPr marL="0" marR="0" indent="0">
              <a:spcBef>
                <a:spcPts val="0"/>
              </a:spcBef>
              <a:spcAft>
                <a:spcPts val="0"/>
              </a:spcAft>
              <a:buNone/>
            </a:pPr>
            <a:endParaRPr lang="nl-NL" sz="1900">
              <a:solidFill>
                <a:schemeClr val="bg1"/>
              </a:solidFill>
              <a:effectLst/>
              <a:latin typeface="Calibri" panose="020F0502020204030204" pitchFamily="34" charset="0"/>
              <a:ea typeface="Calibri" panose="020F0502020204030204" pitchFamily="34" charset="0"/>
            </a:endParaRPr>
          </a:p>
          <a:p>
            <a:pPr marL="0" marR="0">
              <a:spcBef>
                <a:spcPts val="0"/>
              </a:spcBef>
              <a:spcAft>
                <a:spcPts val="0"/>
              </a:spcAft>
            </a:pPr>
            <a:r>
              <a:rPr lang="en-US" sz="1900">
                <a:solidFill>
                  <a:schemeClr val="bg1"/>
                </a:solidFill>
                <a:effectLst/>
                <a:latin typeface="Calibri" panose="020F0502020204030204" pitchFamily="34" charset="0"/>
                <a:ea typeface="Calibri" panose="020F0502020204030204" pitchFamily="34" charset="0"/>
              </a:rPr>
              <a:t>Transgender: Biological sex assigned at birth is different from the child’s gender identity.</a:t>
            </a:r>
            <a:endParaRPr lang="nl-NL" sz="1900">
              <a:solidFill>
                <a:schemeClr val="bg1"/>
              </a:solidFill>
              <a:effectLst/>
              <a:latin typeface="Calibri" panose="020F0502020204030204" pitchFamily="34" charset="0"/>
              <a:ea typeface="Calibri" panose="020F0502020204030204" pitchFamily="34" charset="0"/>
            </a:endParaRPr>
          </a:p>
          <a:p>
            <a:pPr marL="0" marR="0">
              <a:spcBef>
                <a:spcPts val="0"/>
              </a:spcBef>
              <a:spcAft>
                <a:spcPts val="0"/>
              </a:spcAft>
            </a:pPr>
            <a:r>
              <a:rPr lang="en-US" sz="1900">
                <a:solidFill>
                  <a:schemeClr val="bg1"/>
                </a:solidFill>
                <a:effectLst/>
                <a:latin typeface="Calibri" panose="020F0502020204030204" pitchFamily="34" charset="0"/>
                <a:ea typeface="Calibri" panose="020F0502020204030204" pitchFamily="34" charset="0"/>
              </a:rPr>
              <a:t>Non-binary: Gender identity is a blend of—or something other than—male and female.</a:t>
            </a:r>
            <a:endParaRPr lang="nl-NL" sz="1900">
              <a:solidFill>
                <a:schemeClr val="bg1"/>
              </a:solidFill>
              <a:effectLst/>
              <a:latin typeface="Calibri" panose="020F0502020204030204" pitchFamily="34" charset="0"/>
              <a:ea typeface="Calibri" panose="020F0502020204030204" pitchFamily="34" charset="0"/>
            </a:endParaRPr>
          </a:p>
          <a:p>
            <a:pPr marL="0" marR="0">
              <a:spcBef>
                <a:spcPts val="0"/>
              </a:spcBef>
              <a:spcAft>
                <a:spcPts val="0"/>
              </a:spcAft>
            </a:pPr>
            <a:r>
              <a:rPr lang="en-US" sz="1900">
                <a:solidFill>
                  <a:schemeClr val="bg1"/>
                </a:solidFill>
                <a:effectLst/>
                <a:latin typeface="Calibri" panose="020F0502020204030204" pitchFamily="34" charset="0"/>
                <a:ea typeface="Calibri" panose="020F0502020204030204" pitchFamily="34" charset="0"/>
              </a:rPr>
              <a:t>Gender fluid: moving between gender identities over time.</a:t>
            </a:r>
            <a:endParaRPr lang="nl-NL" sz="1900">
              <a:solidFill>
                <a:schemeClr val="bg1"/>
              </a:solidFill>
              <a:effectLst/>
              <a:latin typeface="Calibri" panose="020F0502020204030204" pitchFamily="34" charset="0"/>
              <a:ea typeface="Calibri" panose="020F0502020204030204" pitchFamily="34" charset="0"/>
            </a:endParaRPr>
          </a:p>
          <a:p>
            <a:pPr marL="0" marR="0">
              <a:spcBef>
                <a:spcPts val="0"/>
              </a:spcBef>
              <a:spcAft>
                <a:spcPts val="0"/>
              </a:spcAft>
            </a:pPr>
            <a:r>
              <a:rPr lang="en-US" sz="1900">
                <a:solidFill>
                  <a:schemeClr val="bg1"/>
                </a:solidFill>
                <a:effectLst/>
                <a:latin typeface="Calibri" panose="020F0502020204030204" pitchFamily="34" charset="0"/>
                <a:ea typeface="Calibri" panose="020F0502020204030204" pitchFamily="34" charset="0"/>
              </a:rPr>
              <a:t>Agender: Not identifying with any gender, not questioning their gender.</a:t>
            </a:r>
          </a:p>
          <a:p>
            <a:pPr marL="0" marR="0">
              <a:spcBef>
                <a:spcPts val="0"/>
              </a:spcBef>
              <a:spcAft>
                <a:spcPts val="0"/>
              </a:spcAft>
            </a:pPr>
            <a:endParaRPr lang="nl-NL" sz="1900">
              <a:solidFill>
                <a:schemeClr val="bg1"/>
              </a:solidFill>
              <a:effectLst/>
              <a:latin typeface="Calibri" panose="020F0502020204030204" pitchFamily="34" charset="0"/>
              <a:ea typeface="Calibri" panose="020F0502020204030204" pitchFamily="34" charset="0"/>
            </a:endParaRPr>
          </a:p>
          <a:p>
            <a:pPr marL="0" marR="0" indent="0">
              <a:spcBef>
                <a:spcPts val="0"/>
              </a:spcBef>
              <a:spcAft>
                <a:spcPts val="0"/>
              </a:spcAft>
              <a:buNone/>
            </a:pPr>
            <a:r>
              <a:rPr lang="en-US" sz="1900">
                <a:solidFill>
                  <a:schemeClr val="bg1"/>
                </a:solidFill>
                <a:effectLst/>
                <a:latin typeface="Calibri" panose="020F0502020204030204" pitchFamily="34" charset="0"/>
                <a:ea typeface="Calibri" panose="020F0502020204030204" pitchFamily="34" charset="0"/>
              </a:rPr>
              <a:t>Individuals might feel stressed when their gender identity differs from their assigned biological sex or their gender expression do not match the expectations and values of the society. This is called ‘gender dysphoria.’</a:t>
            </a:r>
            <a:endParaRPr lang="nl-NL" sz="1900">
              <a:solidFill>
                <a:schemeClr val="bg1"/>
              </a:solidFill>
              <a:effectLst/>
              <a:latin typeface="Calibri" panose="020F0502020204030204" pitchFamily="34" charset="0"/>
              <a:ea typeface="Calibri" panose="020F050202020403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2800" b="0" i="0" u="none" strike="noStrike" kern="1200" cap="none" spc="0" normalizeH="0" baseline="0" noProof="0">
              <a:ln>
                <a:noFill/>
              </a:ln>
              <a:solidFill>
                <a:schemeClr val="bg1"/>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7152150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C56DE03-F196-32CA-2E20-5B57EFE10796}"/>
              </a:ext>
            </a:extLst>
          </p:cNvPr>
          <p:cNvSpPr>
            <a:spLocks noGrp="1"/>
          </p:cNvSpPr>
          <p:nvPr>
            <p:ph type="title"/>
          </p:nvPr>
        </p:nvSpPr>
        <p:spPr>
          <a:xfrm>
            <a:off x="934872" y="982272"/>
            <a:ext cx="3388419" cy="4560970"/>
          </a:xfrm>
        </p:spPr>
        <p:txBody>
          <a:bodyPr>
            <a:normAutofit/>
          </a:bodyPr>
          <a:lstStyle/>
          <a:p>
            <a:pPr marL="0" marR="0">
              <a:spcBef>
                <a:spcPts val="0"/>
              </a:spcBef>
              <a:spcAft>
                <a:spcPts val="0"/>
              </a:spcAft>
            </a:pPr>
            <a:r>
              <a:rPr lang="en-US" sz="4000">
                <a:solidFill>
                  <a:schemeClr val="bg1"/>
                </a:solidFill>
                <a:effectLst/>
                <a:latin typeface="Calibri" panose="020F0502020204030204" pitchFamily="34" charset="0"/>
                <a:ea typeface="Calibri" panose="020F0502020204030204" pitchFamily="34" charset="0"/>
              </a:rPr>
              <a:t>What can parent do to support their children’s gender identity development?</a:t>
            </a:r>
            <a:br>
              <a:rPr lang="nl-NL" sz="4000">
                <a:effectLst/>
                <a:latin typeface="Calibri" panose="020F0502020204030204" pitchFamily="34" charset="0"/>
                <a:ea typeface="Calibri" panose="020F0502020204030204" pitchFamily="34" charset="0"/>
              </a:rPr>
            </a:br>
            <a:endParaRPr lang="en-US" sz="4000">
              <a:solidFill>
                <a:srgbClr val="FFFFFF"/>
              </a:solidFill>
            </a:endParaRPr>
          </a:p>
        </p:txBody>
      </p:sp>
      <p:sp>
        <p:nvSpPr>
          <p:cNvPr id="16"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F8044959-7919-58CB-ECEF-C89E08F5CD8B}"/>
              </a:ext>
            </a:extLst>
          </p:cNvPr>
          <p:cNvSpPr>
            <a:spLocks noGrp="1"/>
          </p:cNvSpPr>
          <p:nvPr>
            <p:ph idx="1"/>
          </p:nvPr>
        </p:nvSpPr>
        <p:spPr>
          <a:xfrm>
            <a:off x="5176473" y="1545336"/>
            <a:ext cx="5948831" cy="4956048"/>
          </a:xfrm>
        </p:spPr>
        <p:txBody>
          <a:bodyPr anchor="ctr">
            <a:normAutofit fontScale="47500" lnSpcReduction="20000"/>
          </a:bodyPr>
          <a:lstStyle/>
          <a:p>
            <a:pPr marL="342900" marR="0" lvl="0" indent="-342900">
              <a:lnSpc>
                <a:spcPct val="106000"/>
              </a:lnSpc>
              <a:spcBef>
                <a:spcPts val="0"/>
              </a:spcBef>
              <a:spcAft>
                <a:spcPts val="0"/>
              </a:spcAft>
              <a:buFont typeface="Symbol" panose="05050102010706020507" pitchFamily="18" charset="2"/>
              <a:buChar char=""/>
            </a:pPr>
            <a:r>
              <a:rPr lang="en-US" sz="340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Gender awareness and gender identity begins to develop from very early ages. Parents can be attentive not to assign gender identities onto children and provide an accepting environment for their children to express themselves. </a:t>
            </a:r>
          </a:p>
          <a:p>
            <a:pPr marL="342900" marR="0" lvl="0" indent="-342900">
              <a:lnSpc>
                <a:spcPct val="106000"/>
              </a:lnSpc>
              <a:spcBef>
                <a:spcPts val="0"/>
              </a:spcBef>
              <a:spcAft>
                <a:spcPts val="0"/>
              </a:spcAft>
              <a:buFont typeface="Symbol" panose="05050102010706020507" pitchFamily="18" charset="2"/>
              <a:buChar char=""/>
            </a:pPr>
            <a:endParaRPr lang="nl-NL" sz="34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Symbol" panose="05050102010706020507" pitchFamily="18" charset="2"/>
              <a:buChar char=""/>
            </a:pPr>
            <a:r>
              <a:rPr lang="en-US" sz="340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Model and challenge gender stereotypes themselves through gender balanced parenting.  For example, mothers can engage in outdoor activities, father can engage in cooking. </a:t>
            </a:r>
          </a:p>
          <a:p>
            <a:pPr marL="342900" marR="0" lvl="0" indent="-342900">
              <a:lnSpc>
                <a:spcPct val="106000"/>
              </a:lnSpc>
              <a:spcBef>
                <a:spcPts val="0"/>
              </a:spcBef>
              <a:spcAft>
                <a:spcPts val="0"/>
              </a:spcAft>
              <a:buFont typeface="Symbol" panose="05050102010706020507" pitchFamily="18" charset="2"/>
              <a:buChar char=""/>
            </a:pPr>
            <a:endParaRPr lang="nl-NL" sz="34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Symbol" panose="05050102010706020507" pitchFamily="18" charset="2"/>
              <a:buChar char=""/>
            </a:pPr>
            <a:r>
              <a:rPr lang="en-US" sz="340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Be informed that children discover and experiment with their identity over time, might want to express themselves in non-stereotypical ways (e.g. boys want to wear dresses etc.) and this is a normal part of development. </a:t>
            </a:r>
          </a:p>
          <a:p>
            <a:pPr marL="342900" marR="0" lvl="0" indent="-342900">
              <a:lnSpc>
                <a:spcPct val="106000"/>
              </a:lnSpc>
              <a:spcBef>
                <a:spcPts val="0"/>
              </a:spcBef>
              <a:spcAft>
                <a:spcPts val="0"/>
              </a:spcAft>
              <a:buFont typeface="Symbol" panose="05050102010706020507" pitchFamily="18" charset="2"/>
              <a:buChar char=""/>
            </a:pPr>
            <a:endParaRPr lang="nl-NL" sz="34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Symbol" panose="05050102010706020507" pitchFamily="18" charset="2"/>
              <a:buChar char=""/>
            </a:pPr>
            <a:r>
              <a:rPr lang="en-US" sz="340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Especially with older children in the period of puberty, stay informed about sexual and reproductive health, develop an open communication for adolescents to express their gender identity freely.</a:t>
            </a:r>
          </a:p>
          <a:p>
            <a:pPr marL="0" marR="0" lvl="0" indent="0">
              <a:lnSpc>
                <a:spcPct val="106000"/>
              </a:lnSpc>
              <a:spcBef>
                <a:spcPts val="0"/>
              </a:spcBef>
              <a:spcAft>
                <a:spcPts val="0"/>
              </a:spcAft>
              <a:buNone/>
            </a:pPr>
            <a:endParaRPr lang="nl-NL" sz="34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Symbol" panose="05050102010706020507" pitchFamily="18" charset="2"/>
              <a:buChar char=""/>
            </a:pPr>
            <a:r>
              <a:rPr lang="en-US" sz="340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Gender dysphoria might lead to anxiety, depression, or self-harm among young people. Make sure to show love and affection, keep an open mind to provide an understanding environment for your children at home as well as in your community. </a:t>
            </a:r>
            <a:endParaRPr lang="nl-NL" sz="34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2800" b="0" i="0" u="none" strike="noStrike" kern="1200" cap="none" spc="0" normalizeH="0" baseline="0" noProof="0">
              <a:ln>
                <a:noFill/>
              </a:ln>
              <a:solidFill>
                <a:schemeClr val="bg1"/>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57723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A6B319F-86FE-4754-878E-06F0804D88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32385" cy="6858000"/>
          </a:xfrm>
          <a:prstGeom prst="rect">
            <a:avLst/>
          </a:prstGeom>
          <a:solidFill>
            <a:schemeClr val="accent5">
              <a:alpha val="7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D7D31"/>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CF7D1B5-3477-499F-ACC5-2C8B07F4ED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2385" y="0"/>
            <a:ext cx="3218914" cy="6858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882918A-548C-44BA-6B7A-9297F1B2EEC8}"/>
              </a:ext>
            </a:extLst>
          </p:cNvPr>
          <p:cNvSpPr>
            <a:spLocks noGrp="1"/>
          </p:cNvSpPr>
          <p:nvPr>
            <p:ph type="title"/>
          </p:nvPr>
        </p:nvSpPr>
        <p:spPr>
          <a:xfrm>
            <a:off x="992206" y="1608667"/>
            <a:ext cx="2823275" cy="4501127"/>
          </a:xfrm>
        </p:spPr>
        <p:txBody>
          <a:bodyPr vert="horz" lIns="91440" tIns="45720" rIns="91440" bIns="45720" rtlCol="0" anchor="t">
            <a:normAutofit/>
          </a:bodyPr>
          <a:lstStyle/>
          <a:p>
            <a:pPr algn="r"/>
            <a:r>
              <a:rPr lang="en-US" sz="3200" kern="1200">
                <a:solidFill>
                  <a:srgbClr val="FFFFFF"/>
                </a:solidFill>
                <a:latin typeface="+mj-lt"/>
                <a:ea typeface="+mj-ea"/>
                <a:cs typeface="+mj-cs"/>
              </a:rPr>
              <a:t> </a:t>
            </a:r>
          </a:p>
        </p:txBody>
      </p:sp>
      <p:sp>
        <p:nvSpPr>
          <p:cNvPr id="4" name="Content Placeholder 3">
            <a:extLst>
              <a:ext uri="{FF2B5EF4-FFF2-40B4-BE49-F238E27FC236}">
                <a16:creationId xmlns:a16="http://schemas.microsoft.com/office/drawing/2014/main" id="{6586AE8A-4F11-B304-A0B9-B555305885DB}"/>
              </a:ext>
            </a:extLst>
          </p:cNvPr>
          <p:cNvSpPr>
            <a:spLocks noGrp="1"/>
          </p:cNvSpPr>
          <p:nvPr>
            <p:ph idx="1"/>
          </p:nvPr>
        </p:nvSpPr>
        <p:spPr>
          <a:xfrm>
            <a:off x="4547697" y="381000"/>
            <a:ext cx="7082327" cy="6162039"/>
          </a:xfrm>
        </p:spPr>
        <p:txBody>
          <a:bodyPr vert="horz" lIns="91440" tIns="45720" rIns="91440" bIns="45720" rtlCol="0">
            <a:norm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effectLst/>
              <a:uLnTx/>
              <a:uFillTx/>
              <a:latin typeface="Calibri" panose="020F0502020204030204" pitchFamily="34" charset="0"/>
              <a:ea typeface="Calibri" panose="020F0502020204030204" pitchFamily="34" charset="0"/>
              <a:cs typeface="+mn-cs"/>
            </a:endParaRPr>
          </a:p>
          <a:p>
            <a:pPr marL="0" marR="0" lvl="0" indent="0" algn="l" defTabSz="914400" rtl="0" eaLnBrk="1" fontAlgn="auto" latinLnBrk="0" hangingPunct="1">
              <a:lnSpc>
                <a:spcPct val="90000"/>
              </a:lnSpc>
              <a:spcBef>
                <a:spcPts val="0"/>
              </a:spcBef>
              <a:spcAft>
                <a:spcPts val="600"/>
              </a:spcAft>
              <a:buClrTx/>
              <a:buSzTx/>
              <a:buFontTx/>
              <a:buNone/>
              <a:tabLst/>
              <a:defRPr/>
            </a:pPr>
            <a:endParaRPr kumimoji="0" lang="en-US" sz="1700" b="1" i="0" u="none" strike="noStrike" kern="1200" cap="none" spc="0" normalizeH="0" baseline="0" noProof="0">
              <a:ln>
                <a:noFill/>
              </a:ln>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700" b="1" i="0" u="none" strike="noStrike" kern="1200" cap="none" spc="0" normalizeH="0" baseline="0" noProof="0">
                <a:ln>
                  <a:noFill/>
                </a:ln>
                <a:effectLst/>
                <a:uLnTx/>
                <a:uFillTx/>
                <a:latin typeface="Calibri" panose="020F0502020204030204"/>
                <a:ea typeface="+mn-ea"/>
                <a:cs typeface="+mn-cs"/>
              </a:rPr>
              <a:t>To promote gender equality and gender transformative parenting, it is important to engage in self-reflection as practitioners about personal values and biases. </a:t>
            </a: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700" b="1" i="0" u="none" strike="noStrike" kern="1200" cap="none" spc="0" normalizeH="0" baseline="0" noProof="0">
                <a:ln>
                  <a:noFill/>
                </a:ln>
                <a:effectLst/>
                <a:uLnTx/>
                <a:uFillTx/>
                <a:latin typeface="Calibri" panose="020F0502020204030204"/>
                <a:ea typeface="+mn-ea"/>
                <a:cs typeface="+mn-cs"/>
              </a:rPr>
              <a:t>Ask yourself the following questions and discuss with your co-workers on these topics:</a:t>
            </a: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700" b="1" i="0" u="none" strike="noStrike" kern="1200" cap="none" spc="0" normalizeH="0" baseline="0" noProof="0">
                <a:ln>
                  <a:noFill/>
                </a:ln>
                <a:effectLst/>
                <a:uLnTx/>
                <a:uFillTx/>
                <a:latin typeface="Calibri" panose="020F0502020204030204"/>
                <a:ea typeface="+mn-ea"/>
                <a:cs typeface="+mn-cs"/>
              </a:rPr>
              <a:t> </a:t>
            </a:r>
          </a:p>
          <a:p>
            <a:pPr marL="285750" marR="0" lvl="0" indent="-285750" algn="l" defTabSz="914400" rtl="0" eaLnBrk="1" fontAlgn="auto" latinLnBrk="0" hangingPunct="1">
              <a:lnSpc>
                <a:spcPct val="90000"/>
              </a:lnSpc>
              <a:spcBef>
                <a:spcPts val="0"/>
              </a:spcBef>
              <a:spcAft>
                <a:spcPts val="600"/>
              </a:spcAft>
              <a:buClrTx/>
              <a:buSzTx/>
              <a:buFontTx/>
              <a:buChar char="-"/>
              <a:tabLst/>
              <a:defRPr/>
            </a:pPr>
            <a:r>
              <a:rPr kumimoji="0" lang="en-US" sz="1700" b="1" i="0" u="none" strike="noStrike" kern="1200" cap="none" spc="0" normalizeH="0" baseline="0" noProof="0">
                <a:ln>
                  <a:noFill/>
                </a:ln>
                <a:effectLst/>
                <a:uLnTx/>
                <a:uFillTx/>
                <a:latin typeface="Calibri" panose="020F0502020204030204"/>
                <a:ea typeface="+mn-ea"/>
                <a:cs typeface="+mn-cs"/>
              </a:rPr>
              <a:t>What type of biases do I have? How do I feel and think when gender stereotypes are challenged? </a:t>
            </a:r>
          </a:p>
          <a:p>
            <a:pPr marL="285750" marR="0" lvl="0" indent="-285750" algn="l" defTabSz="914400" rtl="0" eaLnBrk="1" fontAlgn="auto" latinLnBrk="0" hangingPunct="1">
              <a:lnSpc>
                <a:spcPct val="90000"/>
              </a:lnSpc>
              <a:spcBef>
                <a:spcPts val="0"/>
              </a:spcBef>
              <a:spcAft>
                <a:spcPts val="600"/>
              </a:spcAft>
              <a:buClrTx/>
              <a:buSzTx/>
              <a:buFontTx/>
              <a:buChar char="-"/>
              <a:tabLst/>
              <a:defRPr/>
            </a:pPr>
            <a:endParaRPr kumimoji="0" lang="en-US" sz="1700" b="1" i="0" u="none" strike="noStrike" kern="1200" cap="none" spc="0" normalizeH="0" baseline="0" noProof="0">
              <a:ln>
                <a:noFill/>
              </a:ln>
              <a:effectLst/>
              <a:uLnTx/>
              <a:uFillTx/>
              <a:latin typeface="Calibri" panose="020F0502020204030204"/>
              <a:ea typeface="+mn-ea"/>
              <a:cs typeface="+mn-cs"/>
            </a:endParaRPr>
          </a:p>
          <a:p>
            <a:pPr marL="285750" marR="0" lvl="0" indent="-285750" algn="l" defTabSz="914400" rtl="0" eaLnBrk="1" fontAlgn="auto" latinLnBrk="0" hangingPunct="1">
              <a:lnSpc>
                <a:spcPct val="90000"/>
              </a:lnSpc>
              <a:spcBef>
                <a:spcPts val="0"/>
              </a:spcBef>
              <a:spcAft>
                <a:spcPts val="600"/>
              </a:spcAft>
              <a:buClrTx/>
              <a:buSzTx/>
              <a:buFontTx/>
              <a:buChar char="-"/>
              <a:tabLst/>
              <a:defRPr/>
            </a:pPr>
            <a:r>
              <a:rPr kumimoji="0" lang="en-US" sz="1700" b="1" i="0" u="none" strike="noStrike" kern="1200" cap="none" spc="0" normalizeH="0" baseline="0" noProof="0">
                <a:ln>
                  <a:noFill/>
                </a:ln>
                <a:effectLst/>
                <a:uLnTx/>
                <a:uFillTx/>
                <a:latin typeface="Calibri" panose="020F0502020204030204"/>
                <a:ea typeface="+mn-ea"/>
                <a:cs typeface="+mn-cs"/>
              </a:rPr>
              <a:t>When working with parents and children, do I engage with all men and women, boys and girls in an equal and inclusive way? </a:t>
            </a:r>
          </a:p>
          <a:p>
            <a:pPr marL="0" marR="0" lvl="0" indent="0" algn="l" defTabSz="914400" rtl="0" eaLnBrk="1" fontAlgn="auto" latinLnBrk="0" hangingPunct="1">
              <a:lnSpc>
                <a:spcPct val="90000"/>
              </a:lnSpc>
              <a:spcBef>
                <a:spcPts val="0"/>
              </a:spcBef>
              <a:spcAft>
                <a:spcPts val="600"/>
              </a:spcAft>
              <a:buClrTx/>
              <a:buSzTx/>
              <a:buFontTx/>
              <a:buNone/>
              <a:tabLst/>
              <a:defRPr/>
            </a:pPr>
            <a:endParaRPr kumimoji="0" lang="en-US" sz="1700" b="1" i="0" u="none" strike="noStrike" kern="1200" cap="none" spc="0" normalizeH="0" baseline="0" noProof="0">
              <a:ln>
                <a:noFill/>
              </a:ln>
              <a:effectLst/>
              <a:uLnTx/>
              <a:uFillTx/>
              <a:latin typeface="Calibri" panose="020F0502020204030204"/>
              <a:ea typeface="+mn-ea"/>
              <a:cs typeface="+mn-cs"/>
            </a:endParaRPr>
          </a:p>
          <a:p>
            <a:pPr marL="285750" marR="0" lvl="0" indent="-285750" algn="l" defTabSz="914400" rtl="0" eaLnBrk="1" fontAlgn="auto" latinLnBrk="0" hangingPunct="1">
              <a:lnSpc>
                <a:spcPct val="90000"/>
              </a:lnSpc>
              <a:spcBef>
                <a:spcPts val="0"/>
              </a:spcBef>
              <a:spcAft>
                <a:spcPts val="600"/>
              </a:spcAft>
              <a:buClrTx/>
              <a:buSzTx/>
              <a:buFontTx/>
              <a:buChar char="-"/>
              <a:tabLst/>
              <a:defRPr/>
            </a:pPr>
            <a:r>
              <a:rPr kumimoji="0" lang="en-US" sz="1700" b="1" i="0" u="none" strike="noStrike" kern="1200" cap="none" spc="0" normalizeH="0" baseline="0" noProof="0">
                <a:ln>
                  <a:noFill/>
                </a:ln>
                <a:effectLst/>
                <a:uLnTx/>
                <a:uFillTx/>
                <a:latin typeface="Calibri" panose="020F0502020204030204"/>
                <a:ea typeface="+mn-ea"/>
                <a:cs typeface="+mn-cs"/>
              </a:rPr>
              <a:t>Do I model gender equal behaviors already in my practice? </a:t>
            </a:r>
          </a:p>
          <a:p>
            <a:pPr marL="0" marR="0" lvl="0" indent="0" algn="l" defTabSz="914400" rtl="0" eaLnBrk="1" fontAlgn="auto" latinLnBrk="0" hangingPunct="1">
              <a:lnSpc>
                <a:spcPct val="90000"/>
              </a:lnSpc>
              <a:spcBef>
                <a:spcPts val="0"/>
              </a:spcBef>
              <a:spcAft>
                <a:spcPts val="600"/>
              </a:spcAft>
              <a:buClrTx/>
              <a:buSzTx/>
              <a:buFontTx/>
              <a:buNone/>
              <a:tabLst/>
              <a:defRPr/>
            </a:pPr>
            <a:endParaRPr kumimoji="0" lang="en-US" sz="1700" b="1" i="0" u="none" strike="noStrike" kern="1200" cap="none" spc="0" normalizeH="0" baseline="0" noProof="0">
              <a:ln>
                <a:noFill/>
              </a:ln>
              <a:effectLst/>
              <a:uLnTx/>
              <a:uFillTx/>
              <a:latin typeface="Calibri" panose="020F0502020204030204"/>
              <a:ea typeface="+mn-ea"/>
              <a:cs typeface="+mn-cs"/>
            </a:endParaRPr>
          </a:p>
          <a:p>
            <a:pPr marL="285750" marR="0" lvl="0" indent="-285750" algn="l" defTabSz="914400" rtl="0" eaLnBrk="1" fontAlgn="auto" latinLnBrk="0" hangingPunct="1">
              <a:lnSpc>
                <a:spcPct val="90000"/>
              </a:lnSpc>
              <a:spcBef>
                <a:spcPts val="0"/>
              </a:spcBef>
              <a:spcAft>
                <a:spcPts val="600"/>
              </a:spcAft>
              <a:buClrTx/>
              <a:buSzTx/>
              <a:buFontTx/>
              <a:buChar char="-"/>
              <a:tabLst/>
              <a:defRPr/>
            </a:pPr>
            <a:r>
              <a:rPr kumimoji="0" lang="en-US" sz="1700" b="1" i="0" u="none" strike="noStrike" kern="1200" cap="none" spc="0" normalizeH="0" baseline="0" noProof="0">
                <a:ln>
                  <a:noFill/>
                </a:ln>
                <a:effectLst/>
                <a:uLnTx/>
                <a:uFillTx/>
                <a:latin typeface="Calibri" panose="020F0502020204030204"/>
                <a:ea typeface="+mn-ea"/>
                <a:cs typeface="+mn-cs"/>
              </a:rPr>
              <a:t>What can I do more to promote gender equality? </a:t>
            </a:r>
          </a:p>
          <a:p>
            <a:pPr marL="0" indent="0">
              <a:buNone/>
            </a:pPr>
            <a:endParaRPr lang="en-GB" sz="2000"/>
          </a:p>
        </p:txBody>
      </p:sp>
      <p:sp>
        <p:nvSpPr>
          <p:cNvPr id="15" name="TextBox 14">
            <a:extLst>
              <a:ext uri="{FF2B5EF4-FFF2-40B4-BE49-F238E27FC236}">
                <a16:creationId xmlns:a16="http://schemas.microsoft.com/office/drawing/2014/main" id="{786F7C48-A657-8192-A643-3F69E959E3E3}"/>
              </a:ext>
            </a:extLst>
          </p:cNvPr>
          <p:cNvSpPr txBox="1"/>
          <p:nvPr/>
        </p:nvSpPr>
        <p:spPr>
          <a:xfrm>
            <a:off x="832385" y="3766745"/>
            <a:ext cx="2823275"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alibri" panose="020F0502020204030204"/>
                <a:ea typeface="+mn-ea"/>
                <a:cs typeface="+mn-cs"/>
              </a:rPr>
              <a:t>Think and reflect</a:t>
            </a:r>
          </a:p>
        </p:txBody>
      </p:sp>
      <p:pic>
        <p:nvPicPr>
          <p:cNvPr id="6" name="Graphic 5" descr="Head with gears with solid fill">
            <a:extLst>
              <a:ext uri="{FF2B5EF4-FFF2-40B4-BE49-F238E27FC236}">
                <a16:creationId xmlns:a16="http://schemas.microsoft.com/office/drawing/2014/main" id="{A59F2648-E2BD-4711-6EB7-220B6BAFD00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02878" y="1752708"/>
            <a:ext cx="1676292" cy="1676292"/>
          </a:xfrm>
          <a:prstGeom prst="rect">
            <a:avLst/>
          </a:prstGeom>
        </p:spPr>
      </p:pic>
    </p:spTree>
    <p:extLst>
      <p:ext uri="{BB962C8B-B14F-4D97-AF65-F5344CB8AC3E}">
        <p14:creationId xmlns:p14="http://schemas.microsoft.com/office/powerpoint/2010/main" val="589442583"/>
      </p:ext>
    </p:extLst>
  </p:cSld>
  <p:clrMapOvr>
    <a:overrideClrMapping bg1="dk1" tx1="lt1" bg2="dk2" tx2="lt2" accent1="accent1" accent2="accent2" accent3="accent3" accent4="accent4" accent5="accent5" accent6="accent6" hlink="hlink" folHlink="folHlink"/>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C56DE03-F196-32CA-2E20-5B57EFE10796}"/>
              </a:ext>
            </a:extLst>
          </p:cNvPr>
          <p:cNvSpPr>
            <a:spLocks noGrp="1"/>
          </p:cNvSpPr>
          <p:nvPr>
            <p:ph type="title"/>
          </p:nvPr>
        </p:nvSpPr>
        <p:spPr>
          <a:xfrm>
            <a:off x="934872" y="982272"/>
            <a:ext cx="3388419" cy="4560970"/>
          </a:xfrm>
        </p:spPr>
        <p:txBody>
          <a:bodyPr>
            <a:normAutofit/>
          </a:bodyPr>
          <a:lstStyle/>
          <a:p>
            <a:pPr marL="0" marR="0">
              <a:spcBef>
                <a:spcPts val="0"/>
              </a:spcBef>
              <a:spcAft>
                <a:spcPts val="0"/>
              </a:spcAft>
            </a:pPr>
            <a:r>
              <a:rPr lang="en-US" sz="4000">
                <a:solidFill>
                  <a:schemeClr val="bg1"/>
                </a:solidFill>
                <a:effectLst/>
                <a:latin typeface="Calibri" panose="020F0502020204030204" pitchFamily="34" charset="0"/>
                <a:ea typeface="Calibri" panose="020F0502020204030204" pitchFamily="34" charset="0"/>
              </a:rPr>
              <a:t>What can frontline workers do to support parents? </a:t>
            </a:r>
            <a:br>
              <a:rPr lang="nl-NL" sz="4000">
                <a:effectLst/>
                <a:latin typeface="Calibri" panose="020F0502020204030204" pitchFamily="34" charset="0"/>
                <a:ea typeface="Calibri" panose="020F0502020204030204" pitchFamily="34" charset="0"/>
              </a:rPr>
            </a:br>
            <a:endParaRPr lang="en-US" sz="4000">
              <a:solidFill>
                <a:srgbClr val="FFFFFF"/>
              </a:solidFill>
            </a:endParaRPr>
          </a:p>
        </p:txBody>
      </p:sp>
      <p:sp>
        <p:nvSpPr>
          <p:cNvPr id="16"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F8044959-7919-58CB-ECEF-C89E08F5CD8B}"/>
              </a:ext>
            </a:extLst>
          </p:cNvPr>
          <p:cNvSpPr>
            <a:spLocks noGrp="1"/>
          </p:cNvSpPr>
          <p:nvPr>
            <p:ph idx="1"/>
          </p:nvPr>
        </p:nvSpPr>
        <p:spPr>
          <a:xfrm>
            <a:off x="5176473" y="1545336"/>
            <a:ext cx="5948831" cy="4956048"/>
          </a:xfrm>
        </p:spPr>
        <p:txBody>
          <a:bodyPr anchor="ctr">
            <a:normAutofit fontScale="92500" lnSpcReduction="20000"/>
          </a:bodyPr>
          <a:lstStyle/>
          <a:p>
            <a:pPr marL="342900" marR="0" lvl="0" indent="-342900">
              <a:lnSpc>
                <a:spcPct val="106000"/>
              </a:lnSpc>
              <a:spcBef>
                <a:spcPts val="0"/>
              </a:spcBef>
              <a:spcAft>
                <a:spcPts val="0"/>
              </a:spcAft>
              <a:buFont typeface="Symbol" panose="05050102010706020507" pitchFamily="18" charset="2"/>
              <a:buChar char=""/>
            </a:pPr>
            <a:r>
              <a:rPr lang="en-US" sz="280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Frontline workers can help parents to understand the process of gender identity development but also empathize with their challenges and struggles as families go through a transition themselves too. </a:t>
            </a:r>
          </a:p>
          <a:p>
            <a:pPr marL="0" marR="0" lvl="0" indent="0">
              <a:lnSpc>
                <a:spcPct val="106000"/>
              </a:lnSpc>
              <a:spcBef>
                <a:spcPts val="0"/>
              </a:spcBef>
              <a:spcAft>
                <a:spcPts val="0"/>
              </a:spcAft>
              <a:buNone/>
            </a:pPr>
            <a:endParaRPr lang="nl-NL" sz="28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0"/>
              </a:spcAft>
              <a:buFont typeface="Symbol" panose="05050102010706020507" pitchFamily="18" charset="2"/>
              <a:buChar char=""/>
            </a:pPr>
            <a:r>
              <a:rPr lang="en-US" sz="280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Frontline workers can support parents by acknowledging their concerns and fears and provide accurate information about health development of their child. </a:t>
            </a:r>
            <a:br>
              <a:rPr lang="en-US" sz="2800">
                <a:effectLst/>
                <a:latin typeface="Calibri" panose="020F0502020204030204" pitchFamily="34" charset="0"/>
                <a:ea typeface="Calibri" panose="020F0502020204030204" pitchFamily="34" charset="0"/>
                <a:cs typeface="Times New Roman" panose="02020603050405020304" pitchFamily="18" charset="0"/>
              </a:rPr>
            </a:br>
            <a:endParaRPr lang="nl-NL" sz="2800">
              <a:effectLst/>
              <a:latin typeface="Calibri" panose="020F0502020204030204" pitchFamily="34" charset="0"/>
              <a:ea typeface="Calibri" panose="020F0502020204030204" pitchFamily="34" charset="0"/>
              <a:cs typeface="Times New Roman" panose="02020603050405020304" pitchFamily="18"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2800" b="0" i="0" u="none" strike="noStrike" kern="1200" cap="none" spc="0" normalizeH="0" baseline="0" noProof="0">
              <a:ln>
                <a:noFill/>
              </a:ln>
              <a:solidFill>
                <a:schemeClr val="bg1"/>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1057704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80EBE3AC-D21B-096D-2903-BEF8C5CCB159}"/>
              </a:ext>
            </a:extLst>
          </p:cNvPr>
          <p:cNvSpPr>
            <a:spLocks noGrp="1"/>
          </p:cNvSpPr>
          <p:nvPr>
            <p:ph idx="1"/>
          </p:nvPr>
        </p:nvSpPr>
        <p:spPr>
          <a:xfrm>
            <a:off x="4810259" y="649480"/>
            <a:ext cx="6555347" cy="5546047"/>
          </a:xfrm>
        </p:spPr>
        <p:txBody>
          <a:bodyPr anchor="ctr">
            <a:normAutofit/>
          </a:bodyPr>
          <a:lstStyle/>
          <a:p>
            <a:pPr marL="0" indent="0" algn="ctr">
              <a:buNone/>
            </a:pPr>
            <a:r>
              <a:rPr lang="en-US" sz="4000">
                <a:solidFill>
                  <a:schemeClr val="accent1">
                    <a:lumMod val="75000"/>
                  </a:schemeClr>
                </a:solidFill>
              </a:rPr>
              <a:t>TRADITIONAL vs. TRANSFORMATIVE GENDER PARENTING</a:t>
            </a:r>
          </a:p>
        </p:txBody>
      </p:sp>
    </p:spTree>
    <p:extLst>
      <p:ext uri="{BB962C8B-B14F-4D97-AF65-F5344CB8AC3E}">
        <p14:creationId xmlns:p14="http://schemas.microsoft.com/office/powerpoint/2010/main" val="5537730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C56DE03-F196-32CA-2E20-5B57EFE10796}"/>
              </a:ext>
            </a:extLst>
          </p:cNvPr>
          <p:cNvSpPr>
            <a:spLocks noGrp="1"/>
          </p:cNvSpPr>
          <p:nvPr>
            <p:ph type="title"/>
          </p:nvPr>
        </p:nvSpPr>
        <p:spPr>
          <a:xfrm>
            <a:off x="934872" y="982272"/>
            <a:ext cx="3388419" cy="4560970"/>
          </a:xfrm>
        </p:spPr>
        <p:txBody>
          <a:bodyPr>
            <a:normAutofit/>
          </a:bodyPr>
          <a:lstStyle/>
          <a:p>
            <a:pPr marL="0" marR="0">
              <a:spcBef>
                <a:spcPts val="0"/>
              </a:spcBef>
              <a:spcAft>
                <a:spcPts val="0"/>
              </a:spcAft>
            </a:pPr>
            <a:r>
              <a:rPr lang="en-US" sz="4000">
                <a:solidFill>
                  <a:schemeClr val="bg1"/>
                </a:solidFill>
                <a:effectLst/>
                <a:latin typeface="Calibri" panose="020F0502020204030204" pitchFamily="34" charset="0"/>
                <a:ea typeface="Calibri" panose="020F0502020204030204" pitchFamily="34" charset="0"/>
              </a:rPr>
              <a:t>Parenting</a:t>
            </a:r>
            <a:br>
              <a:rPr lang="nl-NL" sz="4000">
                <a:effectLst/>
                <a:latin typeface="Calibri" panose="020F0502020204030204" pitchFamily="34" charset="0"/>
                <a:ea typeface="Calibri" panose="020F0502020204030204" pitchFamily="34" charset="0"/>
              </a:rPr>
            </a:br>
            <a:endParaRPr lang="en-US" sz="4000">
              <a:solidFill>
                <a:srgbClr val="FFFFFF"/>
              </a:solidFill>
            </a:endParaRPr>
          </a:p>
        </p:txBody>
      </p:sp>
      <p:sp>
        <p:nvSpPr>
          <p:cNvPr id="16"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F8044959-7919-58CB-ECEF-C89E08F5CD8B}"/>
              </a:ext>
            </a:extLst>
          </p:cNvPr>
          <p:cNvSpPr>
            <a:spLocks noGrp="1"/>
          </p:cNvSpPr>
          <p:nvPr>
            <p:ph idx="1"/>
          </p:nvPr>
        </p:nvSpPr>
        <p:spPr>
          <a:xfrm>
            <a:off x="5176473" y="1545336"/>
            <a:ext cx="5948831" cy="4956048"/>
          </a:xfrm>
        </p:spPr>
        <p:txBody>
          <a:bodyPr anchor="ctr">
            <a:normAutofit/>
          </a:bodyPr>
          <a:lstStyle/>
          <a:p>
            <a:pPr marL="0" marR="0" lvl="0" indent="0">
              <a:lnSpc>
                <a:spcPct val="106000"/>
              </a:lnSpc>
              <a:spcBef>
                <a:spcPts val="0"/>
              </a:spcBef>
              <a:spcAft>
                <a:spcPts val="0"/>
              </a:spcAft>
              <a:buNone/>
            </a:pPr>
            <a:r>
              <a:rPr kumimoji="0" lang="en-GB" sz="1800" b="1" i="0" u="none" strike="noStrike" kern="1200" cap="none" spc="0" normalizeH="0" baseline="0" noProof="0">
                <a:ln>
                  <a:noFill/>
                </a:ln>
                <a:solidFill>
                  <a:schemeClr val="bg1"/>
                </a:solidFill>
                <a:effectLst/>
                <a:uLnTx/>
                <a:uFillTx/>
                <a:latin typeface="Calibri" panose="020F0502020204030204" pitchFamily="34" charset="0"/>
                <a:ea typeface="Calibri" panose="020F0502020204030204" pitchFamily="34" charset="0"/>
                <a:cs typeface="+mn-cs"/>
              </a:rPr>
              <a:t>Parenting includes interactions, behaviours, emotions, knowledge, beliefs, attitudes, and practices associated with providing nurturing care to children. Parenting is a process of promoting and supporting the development and wellbeing of the child. It is a trusted and abiding task of parents to prepare children, as they develop, for the physical, psychosocial, and economic conditions in which they live, work, play, learn and thrive.</a:t>
            </a:r>
            <a:br>
              <a:rPr lang="en-US" sz="2800">
                <a:effectLst/>
                <a:latin typeface="Calibri" panose="020F0502020204030204" pitchFamily="34" charset="0"/>
                <a:ea typeface="Calibri" panose="020F0502020204030204" pitchFamily="34" charset="0"/>
                <a:cs typeface="Times New Roman" panose="02020603050405020304" pitchFamily="18" charset="0"/>
              </a:rPr>
            </a:br>
            <a:endParaRPr lang="nl-NL" sz="2800">
              <a:effectLst/>
              <a:latin typeface="Calibri" panose="020F0502020204030204" pitchFamily="34" charset="0"/>
              <a:ea typeface="Calibri" panose="020F0502020204030204" pitchFamily="34" charset="0"/>
              <a:cs typeface="Times New Roman" panose="02020603050405020304" pitchFamily="18"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2800" b="0" i="0" u="none" strike="noStrike" kern="1200" cap="none" spc="0" normalizeH="0" baseline="0" noProof="0">
              <a:ln>
                <a:noFill/>
              </a:ln>
              <a:solidFill>
                <a:schemeClr val="bg1"/>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970997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C56DE03-F196-32CA-2E20-5B57EFE10796}"/>
              </a:ext>
            </a:extLst>
          </p:cNvPr>
          <p:cNvSpPr>
            <a:spLocks noGrp="1"/>
          </p:cNvSpPr>
          <p:nvPr>
            <p:ph type="title"/>
          </p:nvPr>
        </p:nvSpPr>
        <p:spPr>
          <a:xfrm>
            <a:off x="934872" y="982272"/>
            <a:ext cx="3388419" cy="4560970"/>
          </a:xfrm>
        </p:spPr>
        <p:txBody>
          <a:bodyPr>
            <a:normAutofit/>
          </a:bodyPr>
          <a:lstStyle/>
          <a:p>
            <a:pPr marL="0" marR="0" algn="just">
              <a:spcBef>
                <a:spcPts val="0"/>
              </a:spcBef>
              <a:spcAft>
                <a:spcPts val="0"/>
              </a:spcAft>
            </a:pPr>
            <a:r>
              <a:rPr lang="en-GB" sz="4000" b="1">
                <a:solidFill>
                  <a:schemeClr val="bg1"/>
                </a:solidFill>
                <a:effectLst/>
                <a:latin typeface="Calibri" panose="020F0502020204030204" pitchFamily="34" charset="0"/>
                <a:ea typeface="Calibri" panose="020F0502020204030204" pitchFamily="34" charset="0"/>
              </a:rPr>
              <a:t>What does it mean to be a responsive parent?</a:t>
            </a:r>
            <a:br>
              <a:rPr lang="nl-NL" sz="4000">
                <a:effectLst/>
                <a:latin typeface="Calibri" panose="020F0502020204030204" pitchFamily="34" charset="0"/>
                <a:ea typeface="Calibri" panose="020F0502020204030204" pitchFamily="34" charset="0"/>
              </a:rPr>
            </a:br>
            <a:br>
              <a:rPr lang="nl-NL" sz="4000">
                <a:effectLst/>
                <a:latin typeface="Calibri" panose="020F0502020204030204" pitchFamily="34" charset="0"/>
                <a:ea typeface="Calibri" panose="020F0502020204030204" pitchFamily="34" charset="0"/>
              </a:rPr>
            </a:br>
            <a:endParaRPr lang="en-US" sz="4000">
              <a:solidFill>
                <a:srgbClr val="FFFFFF"/>
              </a:solidFill>
            </a:endParaRPr>
          </a:p>
        </p:txBody>
      </p:sp>
      <p:sp>
        <p:nvSpPr>
          <p:cNvPr id="16"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F8044959-7919-58CB-ECEF-C89E08F5CD8B}"/>
              </a:ext>
            </a:extLst>
          </p:cNvPr>
          <p:cNvSpPr>
            <a:spLocks noGrp="1"/>
          </p:cNvSpPr>
          <p:nvPr>
            <p:ph idx="1"/>
          </p:nvPr>
        </p:nvSpPr>
        <p:spPr>
          <a:xfrm>
            <a:off x="5176473" y="1773936"/>
            <a:ext cx="5948831" cy="4599432"/>
          </a:xfrm>
        </p:spPr>
        <p:txBody>
          <a:bodyPr anchor="ctr">
            <a:normAutofit fontScale="77500" lnSpcReduction="20000"/>
          </a:bodyPr>
          <a:lstStyle/>
          <a:p>
            <a:pPr marL="0" marR="0" indent="0" algn="just">
              <a:spcBef>
                <a:spcPts val="0"/>
              </a:spcBef>
              <a:spcAft>
                <a:spcPts val="0"/>
              </a:spcAft>
              <a:buNone/>
            </a:pPr>
            <a:endParaRPr lang="en-GB" sz="1800" b="1">
              <a:effectLst/>
              <a:latin typeface="Calibri" panose="020F0502020204030204" pitchFamily="34" charset="0"/>
              <a:ea typeface="Calibri" panose="020F0502020204030204" pitchFamily="34" charset="0"/>
            </a:endParaRPr>
          </a:p>
          <a:p>
            <a:pPr algn="just">
              <a:spcBef>
                <a:spcPts val="0"/>
              </a:spcBef>
            </a:pPr>
            <a:endParaRPr lang="en-GB" sz="1900" b="1">
              <a:solidFill>
                <a:schemeClr val="bg1"/>
              </a:solidFill>
              <a:effectLst/>
              <a:ea typeface="Calibri" panose="020F0502020204030204" pitchFamily="34" charset="0"/>
            </a:endParaRPr>
          </a:p>
          <a:p>
            <a:pPr algn="just">
              <a:spcBef>
                <a:spcPts val="0"/>
              </a:spcBef>
            </a:pPr>
            <a:r>
              <a:rPr lang="en-GB" sz="1900" b="1">
                <a:solidFill>
                  <a:schemeClr val="bg1"/>
                </a:solidFill>
                <a:effectLst/>
                <a:ea typeface="Calibri" panose="020F0502020204030204" pitchFamily="34" charset="0"/>
              </a:rPr>
              <a:t>Responsiveness is the dimension of parenting</a:t>
            </a:r>
            <a:r>
              <a:rPr lang="en-GB" sz="1900">
                <a:solidFill>
                  <a:schemeClr val="bg1"/>
                </a:solidFill>
                <a:effectLst/>
                <a:ea typeface="Calibri" panose="020F0502020204030204" pitchFamily="34" charset="0"/>
              </a:rPr>
              <a:t> characterized by serve-and-return interactions, connecting with and responding to children emotionally and cognitively. </a:t>
            </a:r>
          </a:p>
          <a:p>
            <a:pPr algn="just">
              <a:spcBef>
                <a:spcPts val="0"/>
              </a:spcBef>
            </a:pPr>
            <a:endParaRPr lang="en-GB" sz="1900">
              <a:solidFill>
                <a:schemeClr val="bg1"/>
              </a:solidFill>
              <a:effectLst/>
              <a:ea typeface="Calibri" panose="020F0502020204030204" pitchFamily="34" charset="0"/>
            </a:endParaRPr>
          </a:p>
          <a:p>
            <a:pPr algn="just">
              <a:spcBef>
                <a:spcPts val="0"/>
              </a:spcBef>
            </a:pPr>
            <a:r>
              <a:rPr lang="en-GB" sz="1900">
                <a:solidFill>
                  <a:schemeClr val="bg1"/>
                </a:solidFill>
                <a:effectLst/>
                <a:ea typeface="Calibri" panose="020F0502020204030204" pitchFamily="34" charset="0"/>
              </a:rPr>
              <a:t>Responsive relationships early in life are the most critical factor in building sturdy brain architecture. A stable, solid and committed relationship with a supportive parent, caregiver, or another adult</a:t>
            </a:r>
            <a:r>
              <a:rPr lang="en-GB" sz="1900" b="1">
                <a:solidFill>
                  <a:schemeClr val="bg1"/>
                </a:solidFill>
                <a:effectLst/>
                <a:ea typeface="Calibri" panose="020F0502020204030204" pitchFamily="34" charset="0"/>
              </a:rPr>
              <a:t> </a:t>
            </a:r>
            <a:r>
              <a:rPr lang="en-GB" sz="1900">
                <a:solidFill>
                  <a:schemeClr val="bg1"/>
                </a:solidFill>
                <a:effectLst/>
                <a:ea typeface="Calibri" panose="020F0502020204030204" pitchFamily="34" charset="0"/>
              </a:rPr>
              <a:t>also contributes to building confidence, self-regulation, and resilience in children, the ability to overcome serious hardship and challenges. </a:t>
            </a:r>
          </a:p>
          <a:p>
            <a:pPr marL="0" indent="0" algn="just">
              <a:spcBef>
                <a:spcPts val="0"/>
              </a:spcBef>
              <a:buNone/>
            </a:pPr>
            <a:endParaRPr lang="en-GB" sz="1900">
              <a:solidFill>
                <a:schemeClr val="bg1"/>
              </a:solidFill>
              <a:effectLst/>
              <a:ea typeface="Calibri" panose="020F0502020204030204" pitchFamily="34" charset="0"/>
            </a:endParaRPr>
          </a:p>
          <a:p>
            <a:pPr algn="just">
              <a:spcBef>
                <a:spcPts val="0"/>
              </a:spcBef>
            </a:pPr>
            <a:r>
              <a:rPr lang="en-GB" sz="1900">
                <a:solidFill>
                  <a:schemeClr val="bg1"/>
                </a:solidFill>
                <a:effectLst/>
                <a:ea typeface="Calibri" panose="020F0502020204030204" pitchFamily="34" charset="0"/>
              </a:rPr>
              <a:t>Responsive caregiving acknowledges that every child has unique needs and preferences and that children learn best through social interactions with trusted adults.  </a:t>
            </a:r>
          </a:p>
          <a:p>
            <a:pPr marL="0" indent="0" algn="just">
              <a:spcBef>
                <a:spcPts val="0"/>
              </a:spcBef>
              <a:buNone/>
            </a:pPr>
            <a:endParaRPr lang="en-GB" sz="1900">
              <a:solidFill>
                <a:schemeClr val="bg1"/>
              </a:solidFill>
              <a:effectLst/>
              <a:ea typeface="Calibri" panose="020F0502020204030204" pitchFamily="34" charset="0"/>
            </a:endParaRPr>
          </a:p>
          <a:p>
            <a:pPr algn="just">
              <a:spcBef>
                <a:spcPts val="0"/>
              </a:spcBef>
            </a:pPr>
            <a:r>
              <a:rPr lang="en-GB" sz="1900">
                <a:solidFill>
                  <a:schemeClr val="bg1"/>
                </a:solidFill>
                <a:effectLst/>
                <a:ea typeface="Calibri" panose="020F0502020204030204" pitchFamily="34" charset="0"/>
              </a:rPr>
              <a:t>Children and adolescents feel and see that they are important, their needs are acknowledged, and their uniqueness is respected. </a:t>
            </a:r>
          </a:p>
          <a:p>
            <a:pPr marL="0" indent="0" algn="just">
              <a:spcBef>
                <a:spcPts val="0"/>
              </a:spcBef>
              <a:buNone/>
            </a:pPr>
            <a:endParaRPr lang="en-GB" sz="1900">
              <a:solidFill>
                <a:schemeClr val="bg1"/>
              </a:solidFill>
              <a:effectLst/>
              <a:ea typeface="Calibri" panose="020F0502020204030204" pitchFamily="34" charset="0"/>
            </a:endParaRPr>
          </a:p>
          <a:p>
            <a:pPr algn="just">
              <a:spcBef>
                <a:spcPts val="0"/>
              </a:spcBef>
            </a:pPr>
            <a:r>
              <a:rPr lang="en-GB" sz="1900">
                <a:solidFill>
                  <a:schemeClr val="bg1"/>
                </a:solidFill>
                <a:effectLst/>
                <a:ea typeface="Calibri" panose="020F0502020204030204" pitchFamily="34" charset="0"/>
              </a:rPr>
              <a:t>If parents/caregivers are attuned and respond consistently, the child feels safe, supported, and free to be who they are.</a:t>
            </a:r>
            <a:r>
              <a:rPr lang="nl-NL" sz="1900">
                <a:solidFill>
                  <a:schemeClr val="bg1"/>
                </a:solidFill>
                <a:effectLst/>
              </a:rPr>
              <a:t> </a:t>
            </a:r>
            <a:r>
              <a:rPr lang="en-US" sz="1900">
                <a:effectLst/>
                <a:ea typeface="Calibri" panose="020F0502020204030204" pitchFamily="34" charset="0"/>
                <a:cs typeface="Times New Roman" panose="02020603050405020304" pitchFamily="18" charset="0"/>
              </a:rPr>
              <a:t> </a:t>
            </a:r>
          </a:p>
          <a:p>
            <a:pPr algn="just">
              <a:spcBef>
                <a:spcPts val="0"/>
              </a:spcBef>
            </a:pPr>
            <a:endParaRPr lang="nl-NL" sz="18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106000"/>
              </a:lnSpc>
              <a:spcBef>
                <a:spcPts val="0"/>
              </a:spcBef>
              <a:spcAft>
                <a:spcPts val="0"/>
              </a:spcAft>
              <a:buNone/>
            </a:pPr>
            <a:br>
              <a:rPr lang="en-US" sz="2800">
                <a:effectLst/>
                <a:latin typeface="Calibri" panose="020F0502020204030204" pitchFamily="34" charset="0"/>
                <a:ea typeface="Calibri" panose="020F0502020204030204" pitchFamily="34" charset="0"/>
                <a:cs typeface="Times New Roman" panose="02020603050405020304" pitchFamily="18" charset="0"/>
              </a:rPr>
            </a:br>
            <a:endParaRPr lang="nl-NL" sz="2800">
              <a:effectLst/>
              <a:latin typeface="Calibri" panose="020F0502020204030204" pitchFamily="34" charset="0"/>
              <a:ea typeface="Calibri" panose="020F0502020204030204" pitchFamily="34" charset="0"/>
              <a:cs typeface="Times New Roman" panose="02020603050405020304" pitchFamily="18"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2800" b="0" i="0" u="none" strike="noStrike" kern="1200" cap="none" spc="0" normalizeH="0" baseline="0" noProof="0">
              <a:ln>
                <a:noFill/>
              </a:ln>
              <a:solidFill>
                <a:schemeClr val="bg1"/>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317724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ight Arrow 15">
            <a:extLst>
              <a:ext uri="{FF2B5EF4-FFF2-40B4-BE49-F238E27FC236}">
                <a16:creationId xmlns:a16="http://schemas.microsoft.com/office/drawing/2014/main" id="{E462B0C5-7021-5541-8824-DEF47A24F1F8}"/>
              </a:ext>
            </a:extLst>
          </p:cNvPr>
          <p:cNvSpPr/>
          <p:nvPr/>
        </p:nvSpPr>
        <p:spPr>
          <a:xfrm>
            <a:off x="1494243" y="2627086"/>
            <a:ext cx="9688869" cy="2686321"/>
          </a:xfrm>
          <a:prstGeom prst="rightArrow">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4" name="TextBox 3">
            <a:extLst>
              <a:ext uri="{FF2B5EF4-FFF2-40B4-BE49-F238E27FC236}">
                <a16:creationId xmlns:a16="http://schemas.microsoft.com/office/drawing/2014/main" id="{51D4AD59-4A2B-9436-E961-7D670D1B36D6}"/>
              </a:ext>
            </a:extLst>
          </p:cNvPr>
          <p:cNvSpPr txBox="1"/>
          <p:nvPr/>
        </p:nvSpPr>
        <p:spPr>
          <a:xfrm>
            <a:off x="838200" y="365127"/>
            <a:ext cx="10515600" cy="1325563"/>
          </a:xfrm>
          <a:prstGeom prst="rect">
            <a:avLst/>
          </a:prstGeom>
        </p:spPr>
        <p:txBody>
          <a:bodyPr vert="horz" lIns="91440" tIns="45720" rIns="91440" bIns="45720" rtlCol="0" anchor="ctr">
            <a:normAutofit/>
          </a:bodyPr>
          <a:lstStyle/>
          <a:p>
            <a:pPr algn="ctr" defTabSz="685800">
              <a:lnSpc>
                <a:spcPct val="90000"/>
              </a:lnSpc>
              <a:spcBef>
                <a:spcPct val="0"/>
              </a:spcBef>
              <a:spcAft>
                <a:spcPts val="600"/>
              </a:spcAft>
            </a:pPr>
            <a:r>
              <a:rPr lang="en-GB" sz="2800" b="1" dirty="0">
                <a:solidFill>
                  <a:schemeClr val="accent1">
                    <a:lumMod val="75000"/>
                  </a:schemeClr>
                </a:solidFill>
                <a:effectLst/>
                <a:latin typeface="Calibri" panose="020F0502020204030204" pitchFamily="34" charset="0"/>
                <a:ea typeface="Calibri" panose="020F0502020204030204" pitchFamily="34" charset="0"/>
              </a:rPr>
              <a:t>Parental responsiveness can be described as a three-step process</a:t>
            </a:r>
            <a:endParaRPr lang="en-US" sz="2800" b="1" kern="1200" dirty="0">
              <a:solidFill>
                <a:schemeClr val="accent1">
                  <a:lumMod val="75000"/>
                </a:schemeClr>
              </a:solidFill>
              <a:latin typeface="+mj-lt"/>
              <a:ea typeface="+mj-ea"/>
              <a:cs typeface="+mj-cs"/>
            </a:endParaRPr>
          </a:p>
        </p:txBody>
      </p:sp>
      <p:grpSp>
        <p:nvGrpSpPr>
          <p:cNvPr id="7" name="Group 6">
            <a:extLst>
              <a:ext uri="{FF2B5EF4-FFF2-40B4-BE49-F238E27FC236}">
                <a16:creationId xmlns:a16="http://schemas.microsoft.com/office/drawing/2014/main" id="{BB9F5DA8-C0B7-F353-369F-E9B2A8AA437C}"/>
              </a:ext>
            </a:extLst>
          </p:cNvPr>
          <p:cNvGrpSpPr/>
          <p:nvPr/>
        </p:nvGrpSpPr>
        <p:grpSpPr>
          <a:xfrm>
            <a:off x="2077204" y="3464028"/>
            <a:ext cx="2703592" cy="1074529"/>
            <a:chOff x="308" y="555879"/>
            <a:chExt cx="1721176" cy="741172"/>
          </a:xfrm>
        </p:grpSpPr>
        <p:sp>
          <p:nvSpPr>
            <p:cNvPr id="14" name="Rounded Rectangle 13">
              <a:extLst>
                <a:ext uri="{FF2B5EF4-FFF2-40B4-BE49-F238E27FC236}">
                  <a16:creationId xmlns:a16="http://schemas.microsoft.com/office/drawing/2014/main" id="{471FF36E-5AF7-0B7E-C289-FAFAB9C4BFC6}"/>
                </a:ext>
              </a:extLst>
            </p:cNvPr>
            <p:cNvSpPr/>
            <p:nvPr/>
          </p:nvSpPr>
          <p:spPr>
            <a:xfrm>
              <a:off x="308" y="555879"/>
              <a:ext cx="1721176" cy="741172"/>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 name="Rounded Rectangle 4">
              <a:extLst>
                <a:ext uri="{FF2B5EF4-FFF2-40B4-BE49-F238E27FC236}">
                  <a16:creationId xmlns:a16="http://schemas.microsoft.com/office/drawing/2014/main" id="{87B02CF8-48DA-7512-4EB0-2D9A0E002853}"/>
                </a:ext>
              </a:extLst>
            </p:cNvPr>
            <p:cNvSpPr txBox="1"/>
            <p:nvPr/>
          </p:nvSpPr>
          <p:spPr>
            <a:xfrm>
              <a:off x="36489" y="592060"/>
              <a:ext cx="1648814" cy="66881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600" u="sng" kern="1200"/>
                <a:t>Observation</a:t>
              </a:r>
              <a:r>
                <a:rPr lang="en-GB" sz="1600" kern="1200"/>
                <a:t>: </a:t>
              </a:r>
            </a:p>
            <a:p>
              <a:pPr marL="0" lvl="0" indent="0" algn="ctr" defTabSz="444500">
                <a:lnSpc>
                  <a:spcPct val="90000"/>
                </a:lnSpc>
                <a:spcBef>
                  <a:spcPct val="0"/>
                </a:spcBef>
                <a:spcAft>
                  <a:spcPct val="35000"/>
                </a:spcAft>
                <a:buNone/>
              </a:pPr>
              <a:r>
                <a:rPr lang="en-GB" sz="1600" kern="1200"/>
                <a:t>The parent/caregiver observes the child’s signals</a:t>
              </a:r>
              <a:endParaRPr lang="nl-NL" sz="1600" kern="1200"/>
            </a:p>
          </p:txBody>
        </p:sp>
      </p:grpSp>
      <p:grpSp>
        <p:nvGrpSpPr>
          <p:cNvPr id="8" name="Group 7">
            <a:extLst>
              <a:ext uri="{FF2B5EF4-FFF2-40B4-BE49-F238E27FC236}">
                <a16:creationId xmlns:a16="http://schemas.microsoft.com/office/drawing/2014/main" id="{4F4997C4-EBF6-3654-5534-95EE106A2EB7}"/>
              </a:ext>
            </a:extLst>
          </p:cNvPr>
          <p:cNvGrpSpPr/>
          <p:nvPr/>
        </p:nvGrpSpPr>
        <p:grpSpPr>
          <a:xfrm>
            <a:off x="5114682" y="3464028"/>
            <a:ext cx="2703592" cy="1074529"/>
            <a:chOff x="1943571" y="555879"/>
            <a:chExt cx="1721176" cy="741172"/>
          </a:xfrm>
        </p:grpSpPr>
        <p:sp>
          <p:nvSpPr>
            <p:cNvPr id="12" name="Rounded Rectangle 11">
              <a:extLst>
                <a:ext uri="{FF2B5EF4-FFF2-40B4-BE49-F238E27FC236}">
                  <a16:creationId xmlns:a16="http://schemas.microsoft.com/office/drawing/2014/main" id="{A127DE24-2DE9-CD46-7ECF-2BA711BAD959}"/>
                </a:ext>
              </a:extLst>
            </p:cNvPr>
            <p:cNvSpPr/>
            <p:nvPr/>
          </p:nvSpPr>
          <p:spPr>
            <a:xfrm>
              <a:off x="1943571" y="555879"/>
              <a:ext cx="1721176" cy="741172"/>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Rounded Rectangle 6">
              <a:extLst>
                <a:ext uri="{FF2B5EF4-FFF2-40B4-BE49-F238E27FC236}">
                  <a16:creationId xmlns:a16="http://schemas.microsoft.com/office/drawing/2014/main" id="{F37964FB-E8CD-593A-BD9B-B2E5B977ECA3}"/>
                </a:ext>
              </a:extLst>
            </p:cNvPr>
            <p:cNvSpPr txBox="1"/>
            <p:nvPr/>
          </p:nvSpPr>
          <p:spPr>
            <a:xfrm>
              <a:off x="1979752" y="592060"/>
              <a:ext cx="1648814" cy="66881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600" u="sng" kern="1200"/>
                <a:t>Interpretation</a:t>
              </a:r>
              <a:r>
                <a:rPr lang="en-GB" sz="1600" kern="1200"/>
                <a:t>: </a:t>
              </a:r>
            </a:p>
            <a:p>
              <a:pPr marL="0" lvl="0" indent="0" algn="ctr" defTabSz="444500">
                <a:lnSpc>
                  <a:spcPct val="90000"/>
                </a:lnSpc>
                <a:spcBef>
                  <a:spcPct val="0"/>
                </a:spcBef>
                <a:spcAft>
                  <a:spcPct val="35000"/>
                </a:spcAft>
                <a:buNone/>
              </a:pPr>
              <a:r>
                <a:rPr lang="en-GB" sz="1600" kern="1200"/>
                <a:t>The parent/caregiver interprets these signals, or ask clarifying questions </a:t>
              </a:r>
              <a:endParaRPr lang="nl-NL" sz="1600" kern="1200"/>
            </a:p>
          </p:txBody>
        </p:sp>
      </p:grpSp>
      <p:grpSp>
        <p:nvGrpSpPr>
          <p:cNvPr id="9" name="Group 8">
            <a:extLst>
              <a:ext uri="{FF2B5EF4-FFF2-40B4-BE49-F238E27FC236}">
                <a16:creationId xmlns:a16="http://schemas.microsoft.com/office/drawing/2014/main" id="{B1C1D635-6314-FB33-CFFF-6F72AD2E95DC}"/>
              </a:ext>
            </a:extLst>
          </p:cNvPr>
          <p:cNvGrpSpPr/>
          <p:nvPr/>
        </p:nvGrpSpPr>
        <p:grpSpPr>
          <a:xfrm>
            <a:off x="8050998" y="3429000"/>
            <a:ext cx="2703592" cy="1074529"/>
            <a:chOff x="3886835" y="555879"/>
            <a:chExt cx="1721176" cy="741172"/>
          </a:xfrm>
        </p:grpSpPr>
        <p:sp>
          <p:nvSpPr>
            <p:cNvPr id="10" name="Rounded Rectangle 9">
              <a:extLst>
                <a:ext uri="{FF2B5EF4-FFF2-40B4-BE49-F238E27FC236}">
                  <a16:creationId xmlns:a16="http://schemas.microsoft.com/office/drawing/2014/main" id="{397C96C7-37EB-8DDC-73E2-7A3A6327B808}"/>
                </a:ext>
              </a:extLst>
            </p:cNvPr>
            <p:cNvSpPr/>
            <p:nvPr/>
          </p:nvSpPr>
          <p:spPr>
            <a:xfrm>
              <a:off x="3886835" y="555879"/>
              <a:ext cx="1721176" cy="741172"/>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Rounded Rectangle 8">
              <a:extLst>
                <a:ext uri="{FF2B5EF4-FFF2-40B4-BE49-F238E27FC236}">
                  <a16:creationId xmlns:a16="http://schemas.microsoft.com/office/drawing/2014/main" id="{C522D61F-CC7D-3E6F-CE28-0DBBFBB2E588}"/>
                </a:ext>
              </a:extLst>
            </p:cNvPr>
            <p:cNvSpPr txBox="1"/>
            <p:nvPr/>
          </p:nvSpPr>
          <p:spPr>
            <a:xfrm>
              <a:off x="3923016" y="592060"/>
              <a:ext cx="1648814" cy="66881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600" u="sng" kern="1200"/>
                <a:t>Action</a:t>
              </a:r>
              <a:r>
                <a:rPr lang="en-GB" sz="1600" kern="1200"/>
                <a:t>: The parent/caregiver acts swiftly, consistently and efficiently to meet the child’s needs.</a:t>
              </a:r>
              <a:endParaRPr lang="nl-NL" sz="1600" kern="1200"/>
            </a:p>
          </p:txBody>
        </p:sp>
      </p:grpSp>
    </p:spTree>
    <p:extLst>
      <p:ext uri="{BB962C8B-B14F-4D97-AF65-F5344CB8AC3E}">
        <p14:creationId xmlns:p14="http://schemas.microsoft.com/office/powerpoint/2010/main" val="9316940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C56DE03-F196-32CA-2E20-5B57EFE10796}"/>
              </a:ext>
            </a:extLst>
          </p:cNvPr>
          <p:cNvSpPr>
            <a:spLocks noGrp="1"/>
          </p:cNvSpPr>
          <p:nvPr>
            <p:ph type="title"/>
          </p:nvPr>
        </p:nvSpPr>
        <p:spPr>
          <a:xfrm>
            <a:off x="934872" y="982272"/>
            <a:ext cx="3388419" cy="4560970"/>
          </a:xfrm>
        </p:spPr>
        <p:txBody>
          <a:bodyPr>
            <a:normAutofit/>
          </a:bodyPr>
          <a:lstStyle/>
          <a:p>
            <a:pPr marL="0" marR="0" algn="just">
              <a:spcBef>
                <a:spcPts val="0"/>
              </a:spcBef>
              <a:spcAft>
                <a:spcPts val="0"/>
              </a:spcAft>
            </a:pPr>
            <a:r>
              <a:rPr lang="en-GB" sz="4000" b="1">
                <a:solidFill>
                  <a:schemeClr val="bg1"/>
                </a:solidFill>
                <a:effectLst/>
                <a:latin typeface="Calibri" panose="020F0502020204030204" pitchFamily="34" charset="0"/>
                <a:ea typeface="Calibri" panose="020F0502020204030204" pitchFamily="34" charset="0"/>
              </a:rPr>
              <a:t>Two components of responsive</a:t>
            </a:r>
            <a:br>
              <a:rPr lang="en-GB" sz="4000" b="1">
                <a:solidFill>
                  <a:schemeClr val="bg1"/>
                </a:solidFill>
                <a:effectLst/>
                <a:latin typeface="Calibri" panose="020F0502020204030204" pitchFamily="34" charset="0"/>
                <a:ea typeface="Calibri" panose="020F0502020204030204" pitchFamily="34" charset="0"/>
              </a:rPr>
            </a:br>
            <a:r>
              <a:rPr lang="en-GB" sz="4000" b="1">
                <a:solidFill>
                  <a:schemeClr val="bg1"/>
                </a:solidFill>
                <a:effectLst/>
                <a:latin typeface="Calibri" panose="020F0502020204030204" pitchFamily="34" charset="0"/>
                <a:ea typeface="Calibri" panose="020F0502020204030204" pitchFamily="34" charset="0"/>
              </a:rPr>
              <a:t>parenting</a:t>
            </a:r>
            <a:br>
              <a:rPr lang="nl-NL" sz="4000">
                <a:effectLst/>
                <a:latin typeface="Calibri" panose="020F0502020204030204" pitchFamily="34" charset="0"/>
                <a:ea typeface="Calibri" panose="020F0502020204030204" pitchFamily="34" charset="0"/>
              </a:rPr>
            </a:br>
            <a:br>
              <a:rPr lang="nl-NL" sz="4000">
                <a:effectLst/>
                <a:latin typeface="Calibri" panose="020F0502020204030204" pitchFamily="34" charset="0"/>
                <a:ea typeface="Calibri" panose="020F0502020204030204" pitchFamily="34" charset="0"/>
              </a:rPr>
            </a:br>
            <a:endParaRPr lang="en-US" sz="4000">
              <a:solidFill>
                <a:srgbClr val="FFFFFF"/>
              </a:solidFill>
            </a:endParaRPr>
          </a:p>
        </p:txBody>
      </p:sp>
      <p:sp>
        <p:nvSpPr>
          <p:cNvPr id="16"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F8044959-7919-58CB-ECEF-C89E08F5CD8B}"/>
              </a:ext>
            </a:extLst>
          </p:cNvPr>
          <p:cNvSpPr>
            <a:spLocks noGrp="1"/>
          </p:cNvSpPr>
          <p:nvPr>
            <p:ph idx="1"/>
          </p:nvPr>
        </p:nvSpPr>
        <p:spPr>
          <a:xfrm>
            <a:off x="5176473" y="1773936"/>
            <a:ext cx="5948831" cy="4663440"/>
          </a:xfrm>
        </p:spPr>
        <p:txBody>
          <a:bodyPr anchor="ctr">
            <a:normAutofit fontScale="55000" lnSpcReduction="20000"/>
          </a:bodyPr>
          <a:lstStyle/>
          <a:p>
            <a:pPr marL="0" marR="0" indent="0" algn="just">
              <a:spcBef>
                <a:spcPts val="0"/>
              </a:spcBef>
              <a:spcAft>
                <a:spcPts val="0"/>
              </a:spcAft>
              <a:buNone/>
            </a:pPr>
            <a:endParaRPr lang="en-GB" sz="2900">
              <a:effectLst/>
              <a:latin typeface="Calibri" panose="020F0502020204030204" pitchFamily="34" charset="0"/>
              <a:ea typeface="Calibri" panose="020F0502020204030204" pitchFamily="34" charset="0"/>
            </a:endParaRPr>
          </a:p>
          <a:p>
            <a:pPr marL="0" marR="0" indent="0" algn="just">
              <a:spcBef>
                <a:spcPts val="0"/>
              </a:spcBef>
              <a:spcAft>
                <a:spcPts val="0"/>
              </a:spcAft>
              <a:buNone/>
            </a:pPr>
            <a:r>
              <a:rPr lang="en-GB" sz="2900">
                <a:solidFill>
                  <a:schemeClr val="bg1"/>
                </a:solidFill>
                <a:effectLst/>
                <a:latin typeface="Calibri" panose="020F0502020204030204" pitchFamily="34" charset="0"/>
                <a:ea typeface="Calibri" panose="020F0502020204030204" pitchFamily="34" charset="0"/>
              </a:rPr>
              <a:t>Responsive parenting also has two intertwined elements. </a:t>
            </a:r>
          </a:p>
          <a:p>
            <a:pPr marL="0" marR="0" indent="0" algn="just">
              <a:spcBef>
                <a:spcPts val="0"/>
              </a:spcBef>
              <a:spcAft>
                <a:spcPts val="0"/>
              </a:spcAft>
              <a:buNone/>
            </a:pPr>
            <a:endParaRPr lang="en-GB" sz="2900">
              <a:solidFill>
                <a:schemeClr val="bg1"/>
              </a:solidFill>
              <a:latin typeface="Calibri" panose="020F0502020204030204" pitchFamily="34" charset="0"/>
              <a:ea typeface="Calibri" panose="020F0502020204030204" pitchFamily="34" charset="0"/>
            </a:endParaRPr>
          </a:p>
          <a:p>
            <a:pPr marL="0" marR="0" indent="0" algn="just">
              <a:spcBef>
                <a:spcPts val="0"/>
              </a:spcBef>
              <a:spcAft>
                <a:spcPts val="0"/>
              </a:spcAft>
              <a:buNone/>
            </a:pPr>
            <a:endParaRPr lang="en-GB" sz="2900">
              <a:solidFill>
                <a:schemeClr val="bg1"/>
              </a:solidFill>
              <a:latin typeface="Calibri" panose="020F0502020204030204" pitchFamily="34" charset="0"/>
              <a:ea typeface="Calibri" panose="020F0502020204030204" pitchFamily="34" charset="0"/>
            </a:endParaRPr>
          </a:p>
          <a:p>
            <a:pPr marL="0" marR="0" indent="0" algn="just">
              <a:spcBef>
                <a:spcPts val="0"/>
              </a:spcBef>
              <a:spcAft>
                <a:spcPts val="0"/>
              </a:spcAft>
              <a:buNone/>
            </a:pPr>
            <a:endParaRPr lang="en-GB" sz="2900">
              <a:solidFill>
                <a:schemeClr val="bg1"/>
              </a:solidFill>
              <a:latin typeface="Calibri" panose="020F0502020204030204" pitchFamily="34" charset="0"/>
              <a:ea typeface="Calibri" panose="020F0502020204030204" pitchFamily="34" charset="0"/>
            </a:endParaRPr>
          </a:p>
          <a:p>
            <a:pPr marL="0" marR="0" indent="0" algn="just">
              <a:spcBef>
                <a:spcPts val="0"/>
              </a:spcBef>
              <a:spcAft>
                <a:spcPts val="0"/>
              </a:spcAft>
              <a:buNone/>
            </a:pPr>
            <a:r>
              <a:rPr lang="en-GB" sz="2900">
                <a:solidFill>
                  <a:schemeClr val="bg1"/>
                </a:solidFill>
                <a:latin typeface="Calibri" panose="020F0502020204030204" pitchFamily="34" charset="0"/>
                <a:ea typeface="Calibri" panose="020F0502020204030204" pitchFamily="34" charset="0"/>
              </a:rPr>
              <a:t>SENSITIVITY: </a:t>
            </a:r>
            <a:r>
              <a:rPr lang="en-GB" sz="2900">
                <a:solidFill>
                  <a:schemeClr val="bg1"/>
                </a:solidFill>
                <a:effectLst/>
                <a:latin typeface="Calibri" panose="020F0502020204030204" pitchFamily="34" charset="0"/>
                <a:ea typeface="Calibri" panose="020F0502020204030204" pitchFamily="34" charset="0"/>
              </a:rPr>
              <a:t>The first element is </a:t>
            </a:r>
            <a:r>
              <a:rPr lang="en-GB" sz="2900" b="1">
                <a:solidFill>
                  <a:schemeClr val="bg1"/>
                </a:solidFill>
                <a:effectLst/>
                <a:latin typeface="Calibri" panose="020F0502020204030204" pitchFamily="34" charset="0"/>
                <a:ea typeface="Calibri" panose="020F0502020204030204" pitchFamily="34" charset="0"/>
              </a:rPr>
              <a:t>sensitivity</a:t>
            </a:r>
            <a:r>
              <a:rPr lang="en-GB" sz="2900">
                <a:solidFill>
                  <a:schemeClr val="bg1"/>
                </a:solidFill>
                <a:effectLst/>
                <a:latin typeface="Calibri" panose="020F0502020204030204" pitchFamily="34" charset="0"/>
                <a:ea typeface="Calibri" panose="020F0502020204030204" pitchFamily="34" charset="0"/>
              </a:rPr>
              <a:t> to children’s needs and emotions. By helping children meet their needs and offering emotional support and coaching, caregivers help children develop a secure attachment and promote their wellbeing. </a:t>
            </a:r>
          </a:p>
          <a:p>
            <a:pPr marL="0" marR="0" indent="0" algn="just">
              <a:spcBef>
                <a:spcPts val="0"/>
              </a:spcBef>
              <a:spcAft>
                <a:spcPts val="0"/>
              </a:spcAft>
              <a:buNone/>
            </a:pPr>
            <a:endParaRPr lang="en-GB" sz="2900">
              <a:solidFill>
                <a:schemeClr val="bg1"/>
              </a:solidFill>
              <a:latin typeface="Calibri" panose="020F0502020204030204" pitchFamily="34" charset="0"/>
              <a:ea typeface="Calibri" panose="020F0502020204030204" pitchFamily="34" charset="0"/>
            </a:endParaRPr>
          </a:p>
          <a:p>
            <a:pPr marL="0" marR="0" indent="0" algn="just">
              <a:spcBef>
                <a:spcPts val="0"/>
              </a:spcBef>
              <a:spcAft>
                <a:spcPts val="0"/>
              </a:spcAft>
              <a:buNone/>
            </a:pPr>
            <a:r>
              <a:rPr lang="en-GB" sz="2900">
                <a:solidFill>
                  <a:schemeClr val="bg1"/>
                </a:solidFill>
                <a:latin typeface="Calibri" panose="020F0502020204030204" pitchFamily="34" charset="0"/>
                <a:ea typeface="Calibri" panose="020F0502020204030204" pitchFamily="34" charset="0"/>
              </a:rPr>
              <a:t>STIMULATING: </a:t>
            </a:r>
            <a:r>
              <a:rPr lang="en-GB" sz="2900">
                <a:solidFill>
                  <a:schemeClr val="bg1"/>
                </a:solidFill>
                <a:effectLst/>
                <a:latin typeface="Calibri" panose="020F0502020204030204" pitchFamily="34" charset="0"/>
                <a:ea typeface="Calibri" panose="020F0502020204030204" pitchFamily="34" charset="0"/>
              </a:rPr>
              <a:t>The second element is </a:t>
            </a:r>
            <a:r>
              <a:rPr lang="en-GB" sz="2900" b="1">
                <a:solidFill>
                  <a:schemeClr val="bg1"/>
                </a:solidFill>
                <a:effectLst/>
                <a:latin typeface="Calibri" panose="020F0502020204030204" pitchFamily="34" charset="0"/>
                <a:ea typeface="Calibri" panose="020F0502020204030204" pitchFamily="34" charset="0"/>
              </a:rPr>
              <a:t>stimulating or</a:t>
            </a:r>
            <a:r>
              <a:rPr lang="en-GB" sz="2900">
                <a:solidFill>
                  <a:schemeClr val="bg1"/>
                </a:solidFill>
                <a:effectLst/>
                <a:latin typeface="Calibri" panose="020F0502020204030204" pitchFamily="34" charset="0"/>
                <a:ea typeface="Calibri" panose="020F0502020204030204" pitchFamily="34" charset="0"/>
              </a:rPr>
              <a:t> responsiveness to children’s interests and abilities. </a:t>
            </a:r>
          </a:p>
          <a:p>
            <a:pPr marL="0" marR="0" indent="0" algn="just">
              <a:spcBef>
                <a:spcPts val="0"/>
              </a:spcBef>
              <a:spcAft>
                <a:spcPts val="0"/>
              </a:spcAft>
              <a:buNone/>
            </a:pPr>
            <a:endParaRPr lang="en-GB" sz="2900">
              <a:solidFill>
                <a:schemeClr val="bg1"/>
              </a:solidFill>
              <a:latin typeface="Calibri" panose="020F0502020204030204" pitchFamily="34" charset="0"/>
              <a:ea typeface="Calibri" panose="020F0502020204030204" pitchFamily="34" charset="0"/>
            </a:endParaRPr>
          </a:p>
          <a:p>
            <a:pPr marL="0" marR="0" indent="0" algn="just">
              <a:spcBef>
                <a:spcPts val="0"/>
              </a:spcBef>
              <a:spcAft>
                <a:spcPts val="0"/>
              </a:spcAft>
              <a:buNone/>
            </a:pPr>
            <a:r>
              <a:rPr lang="en-GB" sz="2900">
                <a:solidFill>
                  <a:schemeClr val="bg1"/>
                </a:solidFill>
                <a:effectLst/>
                <a:latin typeface="Calibri" panose="020F0502020204030204" pitchFamily="34" charset="0"/>
                <a:ea typeface="Calibri" panose="020F0502020204030204" pitchFamily="34" charset="0"/>
              </a:rPr>
              <a:t>During responsive interactions, caregivers follow their child’s lead: they observe what children are interested in, look at and think about, and then use conversation or actions to advance their learning. </a:t>
            </a:r>
          </a:p>
          <a:p>
            <a:pPr marL="0" marR="0" indent="0" algn="just">
              <a:spcBef>
                <a:spcPts val="0"/>
              </a:spcBef>
              <a:spcAft>
                <a:spcPts val="0"/>
              </a:spcAft>
              <a:buNone/>
            </a:pPr>
            <a:endParaRPr lang="en-GB" sz="2900">
              <a:solidFill>
                <a:schemeClr val="bg1"/>
              </a:solidFill>
              <a:latin typeface="Calibri" panose="020F0502020204030204" pitchFamily="34" charset="0"/>
              <a:ea typeface="Calibri" panose="020F0502020204030204" pitchFamily="34" charset="0"/>
            </a:endParaRPr>
          </a:p>
          <a:p>
            <a:pPr marL="0" marR="0" indent="0" algn="just">
              <a:spcBef>
                <a:spcPts val="0"/>
              </a:spcBef>
              <a:spcAft>
                <a:spcPts val="0"/>
              </a:spcAft>
              <a:buNone/>
            </a:pPr>
            <a:endParaRPr lang="en-GB" sz="2900">
              <a:solidFill>
                <a:schemeClr val="bg1"/>
              </a:solidFill>
              <a:effectLst/>
              <a:latin typeface="Calibri" panose="020F0502020204030204" pitchFamily="34" charset="0"/>
              <a:ea typeface="Calibri" panose="020F0502020204030204" pitchFamily="34" charset="0"/>
            </a:endParaRPr>
          </a:p>
          <a:p>
            <a:pPr marL="0" marR="0" indent="0" algn="just">
              <a:spcBef>
                <a:spcPts val="0"/>
              </a:spcBef>
              <a:spcAft>
                <a:spcPts val="0"/>
              </a:spcAft>
              <a:buNone/>
            </a:pPr>
            <a:r>
              <a:rPr lang="en-GB" sz="2900">
                <a:solidFill>
                  <a:schemeClr val="bg1"/>
                </a:solidFill>
                <a:effectLst/>
                <a:latin typeface="Calibri" panose="020F0502020204030204" pitchFamily="34" charset="0"/>
                <a:ea typeface="Calibri" panose="020F0502020204030204" pitchFamily="34" charset="0"/>
              </a:rPr>
              <a:t>Maximal learning occurs when children are </a:t>
            </a:r>
            <a:r>
              <a:rPr lang="en-GB" sz="2900" b="1">
                <a:solidFill>
                  <a:schemeClr val="bg1"/>
                </a:solidFill>
                <a:effectLst/>
                <a:latin typeface="Calibri" panose="020F0502020204030204" pitchFamily="34" charset="0"/>
                <a:ea typeface="Calibri" panose="020F0502020204030204" pitchFamily="34" charset="0"/>
              </a:rPr>
              <a:t>challenged at a level just beyond their comfort zone</a:t>
            </a:r>
            <a:r>
              <a:rPr lang="en-GB" sz="2900">
                <a:solidFill>
                  <a:schemeClr val="bg1"/>
                </a:solidFill>
                <a:effectLst/>
                <a:latin typeface="Calibri" panose="020F0502020204030204" pitchFamily="34" charset="0"/>
                <a:ea typeface="Calibri" panose="020F0502020204030204" pitchFamily="34" charset="0"/>
              </a:rPr>
              <a:t> and are supported by a competent parent/ caregiver.  </a:t>
            </a:r>
            <a:endParaRPr lang="nl-NL" sz="2900">
              <a:solidFill>
                <a:schemeClr val="bg1"/>
              </a:solidFill>
              <a:effectLst/>
              <a:latin typeface="Calibri" panose="020F0502020204030204" pitchFamily="34" charset="0"/>
              <a:ea typeface="Calibri" panose="020F0502020204030204" pitchFamily="34" charset="0"/>
            </a:endParaRPr>
          </a:p>
          <a:p>
            <a:pPr marL="0" marR="0" indent="0" algn="just">
              <a:spcBef>
                <a:spcPts val="0"/>
              </a:spcBef>
              <a:spcAft>
                <a:spcPts val="0"/>
              </a:spcAft>
              <a:buNone/>
            </a:pPr>
            <a:endParaRPr lang="en-GB" sz="1800" b="1">
              <a:effectLst/>
              <a:latin typeface="Calibri" panose="020F0502020204030204" pitchFamily="34" charset="0"/>
              <a:ea typeface="Calibri" panose="020F0502020204030204" pitchFamily="34" charset="0"/>
            </a:endParaRPr>
          </a:p>
          <a:p>
            <a:pPr algn="just">
              <a:spcBef>
                <a:spcPts val="0"/>
              </a:spcBef>
            </a:pPr>
            <a:endParaRPr lang="en-GB" sz="1900" b="1">
              <a:solidFill>
                <a:schemeClr val="bg1"/>
              </a:solidFill>
              <a:effectLst/>
              <a:ea typeface="Calibri" panose="020F0502020204030204" pitchFamily="34" charset="0"/>
            </a:endParaRPr>
          </a:p>
          <a:p>
            <a:pPr algn="just">
              <a:spcBef>
                <a:spcPts val="0"/>
              </a:spcBef>
            </a:pPr>
            <a:endParaRPr lang="nl-NL" sz="18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106000"/>
              </a:lnSpc>
              <a:spcBef>
                <a:spcPts val="0"/>
              </a:spcBef>
              <a:spcAft>
                <a:spcPts val="0"/>
              </a:spcAft>
              <a:buNone/>
            </a:pPr>
            <a:br>
              <a:rPr lang="en-US" sz="2800">
                <a:effectLst/>
                <a:latin typeface="Calibri" panose="020F0502020204030204" pitchFamily="34" charset="0"/>
                <a:ea typeface="Calibri" panose="020F0502020204030204" pitchFamily="34" charset="0"/>
                <a:cs typeface="Times New Roman" panose="02020603050405020304" pitchFamily="18" charset="0"/>
              </a:rPr>
            </a:br>
            <a:endParaRPr lang="nl-NL" sz="2800">
              <a:effectLst/>
              <a:latin typeface="Calibri" panose="020F0502020204030204" pitchFamily="34" charset="0"/>
              <a:ea typeface="Calibri" panose="020F0502020204030204" pitchFamily="34" charset="0"/>
              <a:cs typeface="Times New Roman" panose="02020603050405020304" pitchFamily="18"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2800" b="0" i="0" u="none" strike="noStrike" kern="1200" cap="none" spc="0" normalizeH="0" baseline="0" noProof="0">
              <a:ln>
                <a:noFill/>
              </a:ln>
              <a:solidFill>
                <a:schemeClr val="bg1"/>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7994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A6B319F-86FE-4754-878E-06F0804D88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32385" cy="6858000"/>
          </a:xfrm>
          <a:prstGeom prst="rect">
            <a:avLst/>
          </a:prstGeom>
          <a:solidFill>
            <a:schemeClr val="accent5">
              <a:alpha val="7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D7D31"/>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CF7D1B5-3477-499F-ACC5-2C8B07F4ED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2385" y="0"/>
            <a:ext cx="3218914" cy="6858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882918A-548C-44BA-6B7A-9297F1B2EEC8}"/>
              </a:ext>
            </a:extLst>
          </p:cNvPr>
          <p:cNvSpPr>
            <a:spLocks noGrp="1"/>
          </p:cNvSpPr>
          <p:nvPr>
            <p:ph type="title"/>
          </p:nvPr>
        </p:nvSpPr>
        <p:spPr>
          <a:xfrm>
            <a:off x="992206" y="1608667"/>
            <a:ext cx="2823275" cy="4501127"/>
          </a:xfrm>
        </p:spPr>
        <p:txBody>
          <a:bodyPr vert="horz" lIns="91440" tIns="45720" rIns="91440" bIns="45720" rtlCol="0" anchor="t">
            <a:normAutofit/>
          </a:bodyPr>
          <a:lstStyle/>
          <a:p>
            <a:pPr algn="r"/>
            <a:r>
              <a:rPr lang="en-US" sz="3200" kern="1200">
                <a:solidFill>
                  <a:srgbClr val="FFFFFF"/>
                </a:solidFill>
                <a:latin typeface="+mj-lt"/>
                <a:ea typeface="+mj-ea"/>
                <a:cs typeface="+mj-cs"/>
              </a:rPr>
              <a:t> </a:t>
            </a:r>
          </a:p>
        </p:txBody>
      </p:sp>
      <p:sp>
        <p:nvSpPr>
          <p:cNvPr id="15" name="TextBox 14">
            <a:extLst>
              <a:ext uri="{FF2B5EF4-FFF2-40B4-BE49-F238E27FC236}">
                <a16:creationId xmlns:a16="http://schemas.microsoft.com/office/drawing/2014/main" id="{786F7C48-A657-8192-A643-3F69E959E3E3}"/>
              </a:ext>
            </a:extLst>
          </p:cNvPr>
          <p:cNvSpPr txBox="1"/>
          <p:nvPr/>
        </p:nvSpPr>
        <p:spPr>
          <a:xfrm>
            <a:off x="832385" y="3766745"/>
            <a:ext cx="2823275"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alibri" panose="020F0502020204030204"/>
                <a:ea typeface="+mn-ea"/>
                <a:cs typeface="+mn-cs"/>
              </a:rPr>
              <a:t>True/False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alibri" panose="020F0502020204030204"/>
                <a:ea typeface="+mn-ea"/>
                <a:cs typeface="+mn-cs"/>
              </a:rPr>
              <a:t>Self-assessment</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solidFill>
                  <a:prstClr val="white"/>
                </a:solidFill>
                <a:latin typeface="Calibri" panose="020F0502020204030204"/>
              </a:rPr>
              <a:t>exercise</a:t>
            </a:r>
            <a:endParaRPr kumimoji="0" lang="en-US" sz="3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23765E68-D56D-35B0-5CA1-92106E022D49}"/>
              </a:ext>
            </a:extLst>
          </p:cNvPr>
          <p:cNvSpPr txBox="1"/>
          <p:nvPr/>
        </p:nvSpPr>
        <p:spPr>
          <a:xfrm>
            <a:off x="4696206" y="612844"/>
            <a:ext cx="6733276" cy="5632311"/>
          </a:xfrm>
          <a:prstGeom prst="rect">
            <a:avLst/>
          </a:prstGeom>
          <a:noFill/>
        </p:spPr>
        <p:txBody>
          <a:bodyPr wrap="square">
            <a:spAutoFit/>
          </a:bodyPr>
          <a:lstStyle/>
          <a:p>
            <a:pPr marL="285750" lvl="0" indent="-285750">
              <a:buFont typeface="Wingdings" pitchFamily="2" charset="2"/>
              <a:buChar char="Ø"/>
            </a:pPr>
            <a:r>
              <a:rPr lang="en-GB" sz="2400"/>
              <a:t>There are significant differences between brains and of the boys and the girls. T/F</a:t>
            </a:r>
          </a:p>
          <a:p>
            <a:pPr marL="285750" lvl="0" indent="-285750">
              <a:buFont typeface="Wingdings" pitchFamily="2" charset="2"/>
              <a:buChar char="Ø"/>
            </a:pPr>
            <a:endParaRPr lang="en-NL" sz="2400"/>
          </a:p>
          <a:p>
            <a:pPr marL="285750" lvl="0" indent="-285750">
              <a:buFont typeface="Wingdings" pitchFamily="2" charset="2"/>
              <a:buChar char="Ø"/>
            </a:pPr>
            <a:r>
              <a:rPr lang="en-GB" sz="2400"/>
              <a:t>If you are too affectionate with boys they will become week and incompetent. T/F</a:t>
            </a:r>
          </a:p>
          <a:p>
            <a:pPr marL="285750" lvl="0" indent="-285750">
              <a:buFont typeface="Wingdings" pitchFamily="2" charset="2"/>
              <a:buChar char="Ø"/>
            </a:pPr>
            <a:endParaRPr lang="en-NL" sz="2400"/>
          </a:p>
          <a:p>
            <a:pPr marL="285750" lvl="0" indent="-285750">
              <a:buFont typeface="Wingdings" pitchFamily="2" charset="2"/>
              <a:buChar char="Ø"/>
            </a:pPr>
            <a:r>
              <a:rPr lang="en-GB" sz="2400"/>
              <a:t>Mothers have higher expectations from their male infants when it comes to gross motor skills. T/F</a:t>
            </a:r>
          </a:p>
          <a:p>
            <a:pPr marL="285750" lvl="0" indent="-285750">
              <a:buFont typeface="Wingdings" pitchFamily="2" charset="2"/>
              <a:buChar char="Ø"/>
            </a:pPr>
            <a:endParaRPr lang="en-NL" sz="2400"/>
          </a:p>
          <a:p>
            <a:pPr marL="285750" lvl="0" indent="-285750">
              <a:buFont typeface="Wingdings" pitchFamily="2" charset="2"/>
              <a:buChar char="Ø"/>
            </a:pPr>
            <a:r>
              <a:rPr lang="en-GB" sz="2400"/>
              <a:t>Children (boys and girls both) who develop more flexible gender identities are better prepared to cope with life stress throughout childhood and into adulthood than are peers who develop more rigid, pure-feminine or pure-masculine gender identities. T/F</a:t>
            </a:r>
            <a:endParaRPr lang="en-NL" sz="2400"/>
          </a:p>
        </p:txBody>
      </p:sp>
      <p:pic>
        <p:nvPicPr>
          <p:cNvPr id="10" name="Picture 9">
            <a:extLst>
              <a:ext uri="{FF2B5EF4-FFF2-40B4-BE49-F238E27FC236}">
                <a16:creationId xmlns:a16="http://schemas.microsoft.com/office/drawing/2014/main" id="{28D173E4-BCEB-D025-5033-A3521F8BEC9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90650" y="2064194"/>
            <a:ext cx="1623895" cy="1623895"/>
          </a:xfrm>
          <a:prstGeom prst="rect">
            <a:avLst/>
          </a:prstGeom>
          <a:noFill/>
          <a:ln>
            <a:noFill/>
          </a:ln>
        </p:spPr>
      </p:pic>
    </p:spTree>
    <p:extLst>
      <p:ext uri="{BB962C8B-B14F-4D97-AF65-F5344CB8AC3E}">
        <p14:creationId xmlns:p14="http://schemas.microsoft.com/office/powerpoint/2010/main" val="2923800094"/>
      </p:ext>
    </p:extLst>
  </p:cSld>
  <p:clrMapOvr>
    <a:overrideClrMapping bg1="dk1" tx1="lt1" bg2="dk2" tx2="lt2" accent1="accent1" accent2="accent2" accent3="accent3" accent4="accent4" accent5="accent5" accent6="accent6" hlink="hlink" folHlink="folHlink"/>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A6B319F-86FE-4754-878E-06F0804D88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32385" cy="6858000"/>
          </a:xfrm>
          <a:prstGeom prst="rect">
            <a:avLst/>
          </a:prstGeom>
          <a:solidFill>
            <a:schemeClr val="accent5">
              <a:alpha val="7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D7D31"/>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CF7D1B5-3477-499F-ACC5-2C8B07F4ED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2385" y="0"/>
            <a:ext cx="3218914" cy="6858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882918A-548C-44BA-6B7A-9297F1B2EEC8}"/>
              </a:ext>
            </a:extLst>
          </p:cNvPr>
          <p:cNvSpPr>
            <a:spLocks noGrp="1"/>
          </p:cNvSpPr>
          <p:nvPr>
            <p:ph type="title"/>
          </p:nvPr>
        </p:nvSpPr>
        <p:spPr>
          <a:xfrm>
            <a:off x="992206" y="1608667"/>
            <a:ext cx="2823275" cy="4501127"/>
          </a:xfrm>
        </p:spPr>
        <p:txBody>
          <a:bodyPr vert="horz" lIns="91440" tIns="45720" rIns="91440" bIns="45720" rtlCol="0" anchor="t">
            <a:normAutofit/>
          </a:bodyPr>
          <a:lstStyle/>
          <a:p>
            <a:pPr algn="r"/>
            <a:r>
              <a:rPr lang="en-US" sz="3200" kern="1200">
                <a:solidFill>
                  <a:srgbClr val="FFFFFF"/>
                </a:solidFill>
                <a:latin typeface="+mj-lt"/>
                <a:ea typeface="+mj-ea"/>
                <a:cs typeface="+mj-cs"/>
              </a:rPr>
              <a:t> </a:t>
            </a:r>
          </a:p>
        </p:txBody>
      </p:sp>
      <p:sp>
        <p:nvSpPr>
          <p:cNvPr id="15" name="TextBox 14">
            <a:extLst>
              <a:ext uri="{FF2B5EF4-FFF2-40B4-BE49-F238E27FC236}">
                <a16:creationId xmlns:a16="http://schemas.microsoft.com/office/drawing/2014/main" id="{786F7C48-A657-8192-A643-3F69E959E3E3}"/>
              </a:ext>
            </a:extLst>
          </p:cNvPr>
          <p:cNvSpPr txBox="1"/>
          <p:nvPr/>
        </p:nvSpPr>
        <p:spPr>
          <a:xfrm>
            <a:off x="832385" y="3766745"/>
            <a:ext cx="2823275"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alibri" panose="020F0502020204030204"/>
                <a:ea typeface="+mn-ea"/>
                <a:cs typeface="+mn-cs"/>
              </a:rPr>
              <a:t>True/False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alibri" panose="020F0502020204030204"/>
                <a:ea typeface="+mn-ea"/>
                <a:cs typeface="+mn-cs"/>
              </a:rPr>
              <a:t>Self-assessment</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solidFill>
                  <a:prstClr val="white"/>
                </a:solidFill>
                <a:latin typeface="Calibri" panose="020F0502020204030204"/>
              </a:rPr>
              <a:t>exercise</a:t>
            </a:r>
            <a:endParaRPr kumimoji="0" lang="en-US" sz="3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23765E68-D56D-35B0-5CA1-92106E022D49}"/>
              </a:ext>
            </a:extLst>
          </p:cNvPr>
          <p:cNvSpPr txBox="1"/>
          <p:nvPr/>
        </p:nvSpPr>
        <p:spPr>
          <a:xfrm>
            <a:off x="4562950" y="966787"/>
            <a:ext cx="7155506" cy="5970865"/>
          </a:xfrm>
          <a:prstGeom prst="rect">
            <a:avLst/>
          </a:prstGeom>
          <a:noFill/>
        </p:spPr>
        <p:txBody>
          <a:bodyPr wrap="square">
            <a:spAutoFit/>
          </a:bodyPr>
          <a:lstStyle/>
          <a:p>
            <a:r>
              <a:rPr lang="en-GB" dirty="0"/>
              <a:t> </a:t>
            </a:r>
            <a:endParaRPr lang="en-NL" dirty="0"/>
          </a:p>
          <a:p>
            <a:pPr marL="457200" indent="-457200">
              <a:buAutoNum type="arabicPeriod"/>
            </a:pPr>
            <a:r>
              <a:rPr lang="en-GB" sz="2000" b="1" dirty="0"/>
              <a:t>False.</a:t>
            </a:r>
            <a:r>
              <a:rPr lang="en-GB" sz="2000" dirty="0"/>
              <a:t> According to the newest research (Rippon, 2020) there are no significant differences based on sex alone between male and female brains. Differences are subtle, and a product of both nature and nurture. Believing that there are two different brains may be harmful because it could be used to justify why “girls are so caring, and not for science” and boys  “ born for science.” The differences between boys and girls are primarily the result of gendered socialization. By treating girls and boys differently, by offering them different toys and activities, we are shaping their brain. If you give boys puzzles, and not to girls, boys will be better at puzzles. If you tell boys that men do not show emotions, they will develop less emotional intelligence.</a:t>
            </a:r>
          </a:p>
          <a:p>
            <a:endParaRPr lang="en-GB" sz="2000" dirty="0"/>
          </a:p>
          <a:p>
            <a:r>
              <a:rPr lang="en-GB" sz="2000" dirty="0"/>
              <a:t> </a:t>
            </a:r>
            <a:r>
              <a:rPr lang="en-GB" sz="2400" dirty="0"/>
              <a:t>As Dr Rippon says:  “Our plastic brains are good learners. All we need to do is change the life lessons!”</a:t>
            </a:r>
            <a:endParaRPr lang="en-NL" sz="2400" dirty="0"/>
          </a:p>
          <a:p>
            <a:r>
              <a:rPr lang="en-GB" dirty="0"/>
              <a:t> </a:t>
            </a:r>
            <a:endParaRPr lang="en-NL" dirty="0"/>
          </a:p>
          <a:p>
            <a:r>
              <a:rPr lang="en-US" dirty="0"/>
              <a:t> </a:t>
            </a:r>
            <a:endParaRPr lang="en-NL" dirty="0"/>
          </a:p>
        </p:txBody>
      </p:sp>
      <p:pic>
        <p:nvPicPr>
          <p:cNvPr id="10" name="Picture 9">
            <a:extLst>
              <a:ext uri="{FF2B5EF4-FFF2-40B4-BE49-F238E27FC236}">
                <a16:creationId xmlns:a16="http://schemas.microsoft.com/office/drawing/2014/main" id="{28D173E4-BCEB-D025-5033-A3521F8BEC9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90650" y="2064194"/>
            <a:ext cx="1623895" cy="1623895"/>
          </a:xfrm>
          <a:prstGeom prst="rect">
            <a:avLst/>
          </a:prstGeom>
          <a:noFill/>
          <a:ln>
            <a:noFill/>
          </a:ln>
        </p:spPr>
      </p:pic>
    </p:spTree>
    <p:extLst>
      <p:ext uri="{BB962C8B-B14F-4D97-AF65-F5344CB8AC3E}">
        <p14:creationId xmlns:p14="http://schemas.microsoft.com/office/powerpoint/2010/main" val="3899061804"/>
      </p:ext>
    </p:extLst>
  </p:cSld>
  <p:clrMapOvr>
    <a:overrideClrMapping bg1="dk1" tx1="lt1" bg2="dk2" tx2="lt2" accent1="accent1" accent2="accent2" accent3="accent3" accent4="accent4" accent5="accent5" accent6="accent6" hlink="hlink" folHlink="folHlink"/>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A6B319F-86FE-4754-878E-06F0804D88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32385" cy="6858000"/>
          </a:xfrm>
          <a:prstGeom prst="rect">
            <a:avLst/>
          </a:prstGeom>
          <a:solidFill>
            <a:schemeClr val="accent5">
              <a:alpha val="7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D7D31"/>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CF7D1B5-3477-499F-ACC5-2C8B07F4ED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2385" y="0"/>
            <a:ext cx="3218914" cy="6858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882918A-548C-44BA-6B7A-9297F1B2EEC8}"/>
              </a:ext>
            </a:extLst>
          </p:cNvPr>
          <p:cNvSpPr>
            <a:spLocks noGrp="1"/>
          </p:cNvSpPr>
          <p:nvPr>
            <p:ph type="title"/>
          </p:nvPr>
        </p:nvSpPr>
        <p:spPr>
          <a:xfrm>
            <a:off x="992206" y="1608667"/>
            <a:ext cx="2823275" cy="4501127"/>
          </a:xfrm>
        </p:spPr>
        <p:txBody>
          <a:bodyPr vert="horz" lIns="91440" tIns="45720" rIns="91440" bIns="45720" rtlCol="0" anchor="t">
            <a:normAutofit/>
          </a:bodyPr>
          <a:lstStyle/>
          <a:p>
            <a:pPr algn="r"/>
            <a:r>
              <a:rPr lang="en-US" sz="3200" kern="1200">
                <a:solidFill>
                  <a:srgbClr val="FFFFFF"/>
                </a:solidFill>
                <a:latin typeface="+mj-lt"/>
                <a:ea typeface="+mj-ea"/>
                <a:cs typeface="+mj-cs"/>
              </a:rPr>
              <a:t> </a:t>
            </a:r>
          </a:p>
        </p:txBody>
      </p:sp>
      <p:sp>
        <p:nvSpPr>
          <p:cNvPr id="15" name="TextBox 14">
            <a:extLst>
              <a:ext uri="{FF2B5EF4-FFF2-40B4-BE49-F238E27FC236}">
                <a16:creationId xmlns:a16="http://schemas.microsoft.com/office/drawing/2014/main" id="{786F7C48-A657-8192-A643-3F69E959E3E3}"/>
              </a:ext>
            </a:extLst>
          </p:cNvPr>
          <p:cNvSpPr txBox="1"/>
          <p:nvPr/>
        </p:nvSpPr>
        <p:spPr>
          <a:xfrm>
            <a:off x="832385" y="3766745"/>
            <a:ext cx="2823275"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alibri" panose="020F0502020204030204"/>
                <a:ea typeface="+mn-ea"/>
                <a:cs typeface="+mn-cs"/>
              </a:rPr>
              <a:t>True/False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alibri" panose="020F0502020204030204"/>
                <a:ea typeface="+mn-ea"/>
                <a:cs typeface="+mn-cs"/>
              </a:rPr>
              <a:t>Self-assessment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alibri" panose="020F0502020204030204"/>
                <a:ea typeface="+mn-ea"/>
                <a:cs typeface="+mn-cs"/>
              </a:rPr>
              <a:t>exercise</a:t>
            </a:r>
          </a:p>
        </p:txBody>
      </p:sp>
      <p:sp>
        <p:nvSpPr>
          <p:cNvPr id="11" name="TextBox 10">
            <a:extLst>
              <a:ext uri="{FF2B5EF4-FFF2-40B4-BE49-F238E27FC236}">
                <a16:creationId xmlns:a16="http://schemas.microsoft.com/office/drawing/2014/main" id="{23765E68-D56D-35B0-5CA1-92106E022D49}"/>
              </a:ext>
            </a:extLst>
          </p:cNvPr>
          <p:cNvSpPr txBox="1"/>
          <p:nvPr/>
        </p:nvSpPr>
        <p:spPr>
          <a:xfrm>
            <a:off x="4661727" y="1588119"/>
            <a:ext cx="7155506" cy="307776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 </a:t>
            </a:r>
            <a:endParaRPr kumimoji="0" lang="en-NL"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 </a:t>
            </a:r>
            <a:endParaRPr kumimoji="0" lang="en-NL"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prstClr val="white"/>
                </a:solidFill>
                <a:effectLst/>
                <a:uLnTx/>
                <a:uFillTx/>
                <a:latin typeface="Calibri" panose="020F0502020204030204"/>
                <a:ea typeface="+mn-ea"/>
                <a:cs typeface="+mn-cs"/>
              </a:rPr>
              <a:t>2. False. </a:t>
            </a:r>
            <a:r>
              <a:rPr kumimoji="0" lang="en-GB" sz="2000" b="0" i="0" u="none" strike="noStrike" kern="1200" cap="none" spc="0" normalizeH="0" baseline="0" noProof="0" dirty="0">
                <a:ln>
                  <a:noFill/>
                </a:ln>
                <a:solidFill>
                  <a:prstClr val="white"/>
                </a:solidFill>
                <a:effectLst/>
                <a:uLnTx/>
                <a:uFillTx/>
                <a:latin typeface="Calibri" panose="020F0502020204030204"/>
                <a:ea typeface="+mn-ea"/>
                <a:cs typeface="+mn-cs"/>
              </a:rPr>
              <a:t>Studies show that infants and children who do not receive proper emotional support (no hugging, cuddling, no comforting, encouraging to be a men and not cry)  experience mental and emotional developmental problems. This might help explain also why many boys reach their developmental milestones later than girls. At the same time, parents  tend to do everything opposite with the girls ( cuddling, talking and cooing at). </a:t>
            </a:r>
            <a:endParaRPr kumimoji="0" lang="en-NL"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a:t>
            </a:r>
            <a:endParaRPr kumimoji="0" lang="en-NL"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0" name="Picture 9">
            <a:extLst>
              <a:ext uri="{FF2B5EF4-FFF2-40B4-BE49-F238E27FC236}">
                <a16:creationId xmlns:a16="http://schemas.microsoft.com/office/drawing/2014/main" id="{28D173E4-BCEB-D025-5033-A3521F8BEC9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90650" y="2064194"/>
            <a:ext cx="1623895" cy="1623895"/>
          </a:xfrm>
          <a:prstGeom prst="rect">
            <a:avLst/>
          </a:prstGeom>
          <a:noFill/>
          <a:ln>
            <a:noFill/>
          </a:ln>
        </p:spPr>
      </p:pic>
    </p:spTree>
    <p:extLst>
      <p:ext uri="{BB962C8B-B14F-4D97-AF65-F5344CB8AC3E}">
        <p14:creationId xmlns:p14="http://schemas.microsoft.com/office/powerpoint/2010/main" val="592016262"/>
      </p:ext>
    </p:extLst>
  </p:cSld>
  <p:clrMapOvr>
    <a:overrideClrMapping bg1="dk1" tx1="lt1" bg2="dk2" tx2="lt2" accent1="accent1" accent2="accent2" accent3="accent3" accent4="accent4" accent5="accent5" accent6="accent6" hlink="hlink" folHlink="folHlink"/>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A6B319F-86FE-4754-878E-06F0804D88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32385" cy="6858000"/>
          </a:xfrm>
          <a:prstGeom prst="rect">
            <a:avLst/>
          </a:prstGeom>
          <a:solidFill>
            <a:schemeClr val="accent5">
              <a:alpha val="7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D7D31"/>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CF7D1B5-3477-499F-ACC5-2C8B07F4ED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2385" y="0"/>
            <a:ext cx="3218914" cy="6858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882918A-548C-44BA-6B7A-9297F1B2EEC8}"/>
              </a:ext>
            </a:extLst>
          </p:cNvPr>
          <p:cNvSpPr>
            <a:spLocks noGrp="1"/>
          </p:cNvSpPr>
          <p:nvPr>
            <p:ph type="title"/>
          </p:nvPr>
        </p:nvSpPr>
        <p:spPr>
          <a:xfrm>
            <a:off x="992206" y="1608667"/>
            <a:ext cx="2823275" cy="4501127"/>
          </a:xfrm>
        </p:spPr>
        <p:txBody>
          <a:bodyPr vert="horz" lIns="91440" tIns="45720" rIns="91440" bIns="45720" rtlCol="0" anchor="t">
            <a:normAutofit/>
          </a:bodyPr>
          <a:lstStyle/>
          <a:p>
            <a:pPr algn="r"/>
            <a:r>
              <a:rPr lang="en-US" sz="3200" kern="1200">
                <a:solidFill>
                  <a:srgbClr val="FFFFFF"/>
                </a:solidFill>
                <a:latin typeface="+mj-lt"/>
                <a:ea typeface="+mj-ea"/>
                <a:cs typeface="+mj-cs"/>
              </a:rPr>
              <a:t> </a:t>
            </a:r>
          </a:p>
        </p:txBody>
      </p:sp>
      <p:sp>
        <p:nvSpPr>
          <p:cNvPr id="15" name="TextBox 14">
            <a:extLst>
              <a:ext uri="{FF2B5EF4-FFF2-40B4-BE49-F238E27FC236}">
                <a16:creationId xmlns:a16="http://schemas.microsoft.com/office/drawing/2014/main" id="{786F7C48-A657-8192-A643-3F69E959E3E3}"/>
              </a:ext>
            </a:extLst>
          </p:cNvPr>
          <p:cNvSpPr txBox="1"/>
          <p:nvPr/>
        </p:nvSpPr>
        <p:spPr>
          <a:xfrm>
            <a:off x="832385" y="3766745"/>
            <a:ext cx="2823275"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alibri" panose="020F0502020204030204"/>
                <a:ea typeface="+mn-ea"/>
                <a:cs typeface="+mn-cs"/>
              </a:rPr>
              <a:t>True/False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alibri" panose="020F0502020204030204"/>
                <a:ea typeface="+mn-ea"/>
                <a:cs typeface="+mn-cs"/>
              </a:rPr>
              <a:t>Self-assessment</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solidFill>
                  <a:prstClr val="white"/>
                </a:solidFill>
                <a:latin typeface="Calibri" panose="020F0502020204030204"/>
              </a:rPr>
              <a:t>exercise</a:t>
            </a:r>
            <a:endParaRPr kumimoji="0" lang="en-US" sz="3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23765E68-D56D-35B0-5CA1-92106E022D49}"/>
              </a:ext>
            </a:extLst>
          </p:cNvPr>
          <p:cNvSpPr txBox="1"/>
          <p:nvPr/>
        </p:nvSpPr>
        <p:spPr>
          <a:xfrm>
            <a:off x="4562950" y="1274564"/>
            <a:ext cx="7155506" cy="4308872"/>
          </a:xfrm>
          <a:prstGeom prst="rect">
            <a:avLst/>
          </a:prstGeom>
          <a:noFill/>
        </p:spPr>
        <p:txBody>
          <a:bodyPr wrap="square">
            <a:spAutoFit/>
          </a:bodyPr>
          <a:lstStyle/>
          <a:p>
            <a:r>
              <a:rPr lang="en-GB" dirty="0"/>
              <a:t> </a:t>
            </a:r>
            <a:endParaRPr lang="en-NL" dirty="0"/>
          </a:p>
          <a:p>
            <a:r>
              <a:rPr lang="en-GB" sz="2000" b="1" dirty="0"/>
              <a:t>3. True. </a:t>
            </a:r>
            <a:r>
              <a:rPr lang="en-GB" sz="2000" dirty="0"/>
              <a:t>In the early childhood parenting based on gender biases influences all spheres of child development, even a gross motor development as it was demonstrated in the experiment with infant crawling, when mothers of 11-month-old infants estimated their babies’ crawling ability, crawling attempts, and motor decisions in a novel locomotor task—crawling down steep and shallow slopes. Mothers of girls underestimated their performance (because they believed that girls are not physical)  and mothers of boys overestimated their performance (because boys are physical), although when tested in the same slope girls and boys showed identical levels of motor performance. </a:t>
            </a:r>
          </a:p>
          <a:p>
            <a:endParaRPr lang="en-NL" dirty="0"/>
          </a:p>
          <a:p>
            <a:r>
              <a:rPr lang="en-US" dirty="0"/>
              <a:t> </a:t>
            </a:r>
            <a:endParaRPr lang="en-NL" dirty="0"/>
          </a:p>
        </p:txBody>
      </p:sp>
      <p:pic>
        <p:nvPicPr>
          <p:cNvPr id="10" name="Picture 9">
            <a:extLst>
              <a:ext uri="{FF2B5EF4-FFF2-40B4-BE49-F238E27FC236}">
                <a16:creationId xmlns:a16="http://schemas.microsoft.com/office/drawing/2014/main" id="{28D173E4-BCEB-D025-5033-A3521F8BEC9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90650" y="2064194"/>
            <a:ext cx="1623895" cy="1623895"/>
          </a:xfrm>
          <a:prstGeom prst="rect">
            <a:avLst/>
          </a:prstGeom>
          <a:noFill/>
          <a:ln>
            <a:noFill/>
          </a:ln>
        </p:spPr>
      </p:pic>
    </p:spTree>
    <p:extLst>
      <p:ext uri="{BB962C8B-B14F-4D97-AF65-F5344CB8AC3E}">
        <p14:creationId xmlns:p14="http://schemas.microsoft.com/office/powerpoint/2010/main" val="666775293"/>
      </p:ext>
    </p:extLst>
  </p:cSld>
  <p:clrMapOvr>
    <a:overrideClrMapping bg1="dk1" tx1="lt1" bg2="dk2" tx2="lt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Shape 19">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2" name="Rectangle 21">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23D779C7-E562-348F-40C5-6DB0BCDC3321}"/>
              </a:ext>
            </a:extLst>
          </p:cNvPr>
          <p:cNvSpPr>
            <a:spLocks noGrp="1"/>
          </p:cNvSpPr>
          <p:nvPr>
            <p:ph type="title"/>
          </p:nvPr>
        </p:nvSpPr>
        <p:spPr>
          <a:xfrm>
            <a:off x="466722" y="586855"/>
            <a:ext cx="3201366" cy="3387497"/>
          </a:xfrm>
        </p:spPr>
        <p:txBody>
          <a:bodyPr vert="horz" lIns="91440" tIns="45720" rIns="91440" bIns="45720" rtlCol="0" anchor="b">
            <a:normAutofit/>
          </a:bodyPr>
          <a:lstStyle/>
          <a:p>
            <a:pPr algn="r"/>
            <a:r>
              <a:rPr lang="en-US" sz="4000" kern="1200">
                <a:solidFill>
                  <a:srgbClr val="FFFFFF"/>
                </a:solidFill>
                <a:latin typeface="+mj-lt"/>
                <a:ea typeface="+mj-ea"/>
                <a:cs typeface="+mj-cs"/>
              </a:rPr>
              <a:t>Before we start talking about gender transformative parenting</a:t>
            </a:r>
          </a:p>
        </p:txBody>
      </p:sp>
      <p:sp>
        <p:nvSpPr>
          <p:cNvPr id="6" name="Text Placeholder 5">
            <a:extLst>
              <a:ext uri="{FF2B5EF4-FFF2-40B4-BE49-F238E27FC236}">
                <a16:creationId xmlns:a16="http://schemas.microsoft.com/office/drawing/2014/main" id="{7485F5CD-1187-DFFD-EE3A-328564C8C83D}"/>
              </a:ext>
            </a:extLst>
          </p:cNvPr>
          <p:cNvSpPr>
            <a:spLocks noGrp="1"/>
          </p:cNvSpPr>
          <p:nvPr>
            <p:ph type="body" sz="half" idx="2"/>
          </p:nvPr>
        </p:nvSpPr>
        <p:spPr>
          <a:xfrm>
            <a:off x="4287087" y="586855"/>
            <a:ext cx="3025303" cy="5863080"/>
          </a:xfrm>
        </p:spPr>
        <p:txBody>
          <a:bodyPr vert="horz" lIns="91440" tIns="45720" rIns="91440" bIns="45720" rtlCol="0" anchor="ctr">
            <a:normAutofit/>
          </a:bodyPr>
          <a:lstStyle/>
          <a:p>
            <a:pPr indent="-228600">
              <a:buFont typeface="Arial" panose="020B0604020202020204" pitchFamily="34" charset="0"/>
              <a:buChar char="•"/>
            </a:pPr>
            <a:endParaRPr lang="en-US" sz="2000"/>
          </a:p>
          <a:p>
            <a:pPr indent="-228600">
              <a:buFont typeface="Arial" panose="020B0604020202020204" pitchFamily="34" charset="0"/>
              <a:buChar char="•"/>
            </a:pPr>
            <a:endParaRPr lang="en-US" sz="2000"/>
          </a:p>
          <a:p>
            <a:pPr indent="-228600">
              <a:buFont typeface="Arial" panose="020B0604020202020204" pitchFamily="34" charset="0"/>
              <a:buChar char="•"/>
            </a:pPr>
            <a:r>
              <a:rPr lang="en-US" sz="2000">
                <a:solidFill>
                  <a:schemeClr val="accent1">
                    <a:lumMod val="75000"/>
                  </a:schemeClr>
                </a:solidFill>
              </a:rPr>
              <a:t>Nine dots in four moves </a:t>
            </a:r>
          </a:p>
          <a:p>
            <a:pPr indent="-228600">
              <a:buFont typeface="Arial" panose="020B0604020202020204" pitchFamily="34" charset="0"/>
              <a:buChar char="•"/>
            </a:pPr>
            <a:r>
              <a:rPr lang="en-US" sz="2000">
                <a:solidFill>
                  <a:schemeClr val="accent1">
                    <a:lumMod val="75000"/>
                  </a:schemeClr>
                </a:solidFill>
              </a:rPr>
              <a:t>Connect the dots by using only four moves/lines, without lifting the pencil from the paper.</a:t>
            </a:r>
          </a:p>
        </p:txBody>
      </p:sp>
      <p:pic>
        <p:nvPicPr>
          <p:cNvPr id="7" name="Content Placeholder 6">
            <a:extLst>
              <a:ext uri="{FF2B5EF4-FFF2-40B4-BE49-F238E27FC236}">
                <a16:creationId xmlns:a16="http://schemas.microsoft.com/office/drawing/2014/main" id="{D789847F-D442-ABF8-22DE-2F68A07EA59E}"/>
              </a:ext>
            </a:extLst>
          </p:cNvPr>
          <p:cNvPicPr>
            <a:picLocks noGrp="1" noChangeAspect="1"/>
          </p:cNvPicPr>
          <p:nvPr>
            <p:ph idx="1"/>
          </p:nvPr>
        </p:nvPicPr>
        <p:blipFill>
          <a:blip r:embed="rId2"/>
          <a:stretch>
            <a:fillRect/>
          </a:stretch>
        </p:blipFill>
        <p:spPr>
          <a:xfrm>
            <a:off x="7619370" y="1606549"/>
            <a:ext cx="3960832" cy="3667125"/>
          </a:xfrm>
          <a:prstGeom prst="rect">
            <a:avLst/>
          </a:prstGeom>
          <a:ln>
            <a:solidFill>
              <a:schemeClr val="tx2">
                <a:lumMod val="75000"/>
              </a:schemeClr>
            </a:solidFill>
          </a:ln>
        </p:spPr>
      </p:pic>
    </p:spTree>
    <p:extLst>
      <p:ext uri="{BB962C8B-B14F-4D97-AF65-F5344CB8AC3E}">
        <p14:creationId xmlns:p14="http://schemas.microsoft.com/office/powerpoint/2010/main" val="317256513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A6B319F-86FE-4754-878E-06F0804D88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32385" cy="6858000"/>
          </a:xfrm>
          <a:prstGeom prst="rect">
            <a:avLst/>
          </a:prstGeom>
          <a:solidFill>
            <a:schemeClr val="accent5">
              <a:alpha val="7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D7D31"/>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CF7D1B5-3477-499F-ACC5-2C8B07F4ED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2385" y="0"/>
            <a:ext cx="3218914" cy="6858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882918A-548C-44BA-6B7A-9297F1B2EEC8}"/>
              </a:ext>
            </a:extLst>
          </p:cNvPr>
          <p:cNvSpPr>
            <a:spLocks noGrp="1"/>
          </p:cNvSpPr>
          <p:nvPr>
            <p:ph type="title"/>
          </p:nvPr>
        </p:nvSpPr>
        <p:spPr>
          <a:xfrm>
            <a:off x="992206" y="1608667"/>
            <a:ext cx="2823275" cy="4501127"/>
          </a:xfrm>
        </p:spPr>
        <p:txBody>
          <a:bodyPr vert="horz" lIns="91440" tIns="45720" rIns="91440" bIns="45720" rtlCol="0" anchor="t">
            <a:normAutofit/>
          </a:bodyPr>
          <a:lstStyle/>
          <a:p>
            <a:pPr algn="r"/>
            <a:r>
              <a:rPr lang="en-US" sz="3200" kern="1200">
                <a:solidFill>
                  <a:srgbClr val="FFFFFF"/>
                </a:solidFill>
                <a:latin typeface="+mj-lt"/>
                <a:ea typeface="+mj-ea"/>
                <a:cs typeface="+mj-cs"/>
              </a:rPr>
              <a:t> </a:t>
            </a:r>
          </a:p>
        </p:txBody>
      </p:sp>
      <p:sp>
        <p:nvSpPr>
          <p:cNvPr id="15" name="TextBox 14">
            <a:extLst>
              <a:ext uri="{FF2B5EF4-FFF2-40B4-BE49-F238E27FC236}">
                <a16:creationId xmlns:a16="http://schemas.microsoft.com/office/drawing/2014/main" id="{786F7C48-A657-8192-A643-3F69E959E3E3}"/>
              </a:ext>
            </a:extLst>
          </p:cNvPr>
          <p:cNvSpPr txBox="1"/>
          <p:nvPr/>
        </p:nvSpPr>
        <p:spPr>
          <a:xfrm>
            <a:off x="832385" y="3766745"/>
            <a:ext cx="2823275"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alibri" panose="020F0502020204030204"/>
                <a:ea typeface="+mn-ea"/>
                <a:cs typeface="+mn-cs"/>
              </a:rPr>
              <a:t>True/False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alibri" panose="020F0502020204030204"/>
                <a:ea typeface="+mn-ea"/>
                <a:cs typeface="+mn-cs"/>
              </a:rPr>
              <a:t>Self-assessment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alibri" panose="020F0502020204030204"/>
                <a:ea typeface="+mn-ea"/>
                <a:cs typeface="+mn-cs"/>
              </a:rPr>
              <a:t>exercise</a:t>
            </a:r>
          </a:p>
        </p:txBody>
      </p:sp>
      <p:sp>
        <p:nvSpPr>
          <p:cNvPr id="11" name="TextBox 10">
            <a:extLst>
              <a:ext uri="{FF2B5EF4-FFF2-40B4-BE49-F238E27FC236}">
                <a16:creationId xmlns:a16="http://schemas.microsoft.com/office/drawing/2014/main" id="{23765E68-D56D-35B0-5CA1-92106E022D49}"/>
              </a:ext>
            </a:extLst>
          </p:cNvPr>
          <p:cNvSpPr txBox="1"/>
          <p:nvPr/>
        </p:nvSpPr>
        <p:spPr>
          <a:xfrm>
            <a:off x="4562950" y="990933"/>
            <a:ext cx="7155506" cy="550920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 </a:t>
            </a:r>
            <a:endParaRPr kumimoji="0" lang="en-NL"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L"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prstClr val="white"/>
                </a:solidFill>
                <a:effectLst/>
                <a:uLnTx/>
                <a:uFillTx/>
                <a:latin typeface="Calibri" panose="020F0502020204030204"/>
                <a:ea typeface="+mn-ea"/>
                <a:cs typeface="+mn-cs"/>
              </a:rPr>
              <a:t>4. True.</a:t>
            </a:r>
            <a:r>
              <a:rPr kumimoji="0" lang="en-GB" sz="2000" b="0" i="0" u="none" strike="noStrike" kern="1200" cap="none" spc="0" normalizeH="0" baseline="0" noProof="0" dirty="0">
                <a:ln>
                  <a:noFill/>
                </a:ln>
                <a:solidFill>
                  <a:prstClr val="white"/>
                </a:solidFill>
                <a:effectLst/>
                <a:uLnTx/>
                <a:uFillTx/>
                <a:latin typeface="Calibri" panose="020F0502020204030204"/>
                <a:ea typeface="+mn-ea"/>
                <a:cs typeface="+mn-cs"/>
              </a:rPr>
              <a:t> A body of research for the idea that children who develop more flexible gender identities are  better prepared to cope with life stress throughout childhood and into adulthood than are peers who develop more rigid, pure-feminine or pure-masculine gender identities. This means that they develop a more broad set of skill and gain diverse knowledge. All children have to be raised in equally nurturing environments and treated in the fair way. They need to learn to be empathetic, compassionate, respectful, self-confident and independent. All children need warm and supportive adults, hugs and bedtime stories. Any kind of aggression (verbal, psychological or physical) need to have serious consequences regardless of gender, and parents should provide children with opportunities to learn alternative ways to solve problems or disputes.</a:t>
            </a:r>
            <a:endParaRPr kumimoji="0" lang="en-NL"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a:t>
            </a:r>
            <a:endParaRPr kumimoji="0" lang="en-NL"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a:t>
            </a:r>
            <a:endParaRPr kumimoji="0" lang="en-NL"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0" name="Picture 9">
            <a:extLst>
              <a:ext uri="{FF2B5EF4-FFF2-40B4-BE49-F238E27FC236}">
                <a16:creationId xmlns:a16="http://schemas.microsoft.com/office/drawing/2014/main" id="{28D173E4-BCEB-D025-5033-A3521F8BEC9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90650" y="2064194"/>
            <a:ext cx="1623895" cy="1623895"/>
          </a:xfrm>
          <a:prstGeom prst="rect">
            <a:avLst/>
          </a:prstGeom>
          <a:noFill/>
          <a:ln>
            <a:noFill/>
          </a:ln>
        </p:spPr>
      </p:pic>
    </p:spTree>
    <p:extLst>
      <p:ext uri="{BB962C8B-B14F-4D97-AF65-F5344CB8AC3E}">
        <p14:creationId xmlns:p14="http://schemas.microsoft.com/office/powerpoint/2010/main" val="4221416016"/>
      </p:ext>
    </p:extLst>
  </p:cSld>
  <p:clrMapOvr>
    <a:overrideClrMapping bg1="dk1" tx1="lt1" bg2="dk2" tx2="lt2" accent1="accent1" accent2="accent2" accent3="accent3" accent4="accent4" accent5="accent5" accent6="accent6" hlink="hlink" folHlink="folHlink"/>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C56DE03-F196-32CA-2E20-5B57EFE10796}"/>
              </a:ext>
            </a:extLst>
          </p:cNvPr>
          <p:cNvSpPr>
            <a:spLocks noGrp="1"/>
          </p:cNvSpPr>
          <p:nvPr>
            <p:ph type="title"/>
          </p:nvPr>
        </p:nvSpPr>
        <p:spPr>
          <a:xfrm>
            <a:off x="934872" y="982272"/>
            <a:ext cx="3388419" cy="4560970"/>
          </a:xfrm>
        </p:spPr>
        <p:txBody>
          <a:bodyPr>
            <a:normAutofit/>
          </a:bodyPr>
          <a:lstStyle/>
          <a:p>
            <a:pPr marL="0" marR="0">
              <a:spcBef>
                <a:spcPts val="0"/>
              </a:spcBef>
              <a:spcAft>
                <a:spcPts val="0"/>
              </a:spcAft>
            </a:pPr>
            <a:r>
              <a:rPr lang="en-US" sz="4000">
                <a:solidFill>
                  <a:schemeClr val="bg1"/>
                </a:solidFill>
                <a:latin typeface="Calibri" panose="020F0502020204030204" pitchFamily="34" charset="0"/>
                <a:ea typeface="Calibri" panose="020F0502020204030204" pitchFamily="34" charset="0"/>
              </a:rPr>
              <a:t>Gender Traditional </a:t>
            </a:r>
            <a:r>
              <a:rPr lang="en-US" sz="4000">
                <a:solidFill>
                  <a:schemeClr val="bg1"/>
                </a:solidFill>
                <a:effectLst/>
                <a:latin typeface="Calibri" panose="020F0502020204030204" pitchFamily="34" charset="0"/>
                <a:ea typeface="Calibri" panose="020F0502020204030204" pitchFamily="34" charset="0"/>
              </a:rPr>
              <a:t>Parenting</a:t>
            </a:r>
            <a:br>
              <a:rPr lang="nl-NL" sz="4000">
                <a:effectLst/>
                <a:latin typeface="Calibri" panose="020F0502020204030204" pitchFamily="34" charset="0"/>
                <a:ea typeface="Calibri" panose="020F0502020204030204" pitchFamily="34" charset="0"/>
              </a:rPr>
            </a:br>
            <a:endParaRPr lang="en-US" sz="4000">
              <a:solidFill>
                <a:srgbClr val="FFFFFF"/>
              </a:solidFill>
            </a:endParaRPr>
          </a:p>
        </p:txBody>
      </p:sp>
      <p:sp>
        <p:nvSpPr>
          <p:cNvPr id="16"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F8044959-7919-58CB-ECEF-C89E08F5CD8B}"/>
              </a:ext>
            </a:extLst>
          </p:cNvPr>
          <p:cNvSpPr>
            <a:spLocks noGrp="1"/>
          </p:cNvSpPr>
          <p:nvPr>
            <p:ph idx="1"/>
          </p:nvPr>
        </p:nvSpPr>
        <p:spPr>
          <a:xfrm>
            <a:off x="5176473" y="1996749"/>
            <a:ext cx="5948831" cy="4349186"/>
          </a:xfrm>
        </p:spPr>
        <p:txBody>
          <a:bodyPr anchor="ctr">
            <a:normAutofit fontScale="92500" lnSpcReduction="20000"/>
          </a:bodyPr>
          <a:lstStyle/>
          <a:p>
            <a:pPr marL="0" indent="0">
              <a:lnSpc>
                <a:spcPct val="106000"/>
              </a:lnSpc>
              <a:spcBef>
                <a:spcPts val="0"/>
              </a:spcBef>
              <a:buNone/>
            </a:pPr>
            <a:r>
              <a:rPr lang="en-GB" sz="1800" b="1">
                <a:solidFill>
                  <a:schemeClr val="bg1"/>
                </a:solidFill>
                <a:latin typeface="Calibri" panose="020F0502020204030204" pitchFamily="34" charset="0"/>
                <a:ea typeface="Calibri" panose="020F0502020204030204" pitchFamily="34" charset="0"/>
              </a:rPr>
              <a:t>Gendered parenting </a:t>
            </a:r>
            <a:r>
              <a:rPr lang="en-GB" sz="1800">
                <a:solidFill>
                  <a:schemeClr val="bg1"/>
                </a:solidFill>
                <a:latin typeface="Calibri" panose="020F0502020204030204" pitchFamily="34" charset="0"/>
                <a:ea typeface="Calibri" panose="020F0502020204030204" pitchFamily="34" charset="0"/>
              </a:rPr>
              <a:t>refers to parental messages and </a:t>
            </a:r>
            <a:r>
              <a:rPr lang="en-GB" sz="1800" err="1">
                <a:solidFill>
                  <a:schemeClr val="bg1"/>
                </a:solidFill>
                <a:latin typeface="Calibri" panose="020F0502020204030204" pitchFamily="34" charset="0"/>
                <a:ea typeface="Calibri" panose="020F0502020204030204" pitchFamily="34" charset="0"/>
              </a:rPr>
              <a:t>behaviors</a:t>
            </a:r>
            <a:r>
              <a:rPr lang="en-GB" sz="1800">
                <a:solidFill>
                  <a:schemeClr val="bg1"/>
                </a:solidFill>
                <a:latin typeface="Calibri" panose="020F0502020204030204" pitchFamily="34" charset="0"/>
                <a:ea typeface="Calibri" panose="020F0502020204030204" pitchFamily="34" charset="0"/>
              </a:rPr>
              <a:t> that communicate traditional gender norms and information about how girls and boys are supposed to behave. From the moment parents/caregivers learn the sex of their baby, they form expectations from the child and start making decisions about how they will socialize them, and those decisions are made based on sex. </a:t>
            </a:r>
          </a:p>
          <a:p>
            <a:pPr marL="0" indent="0">
              <a:lnSpc>
                <a:spcPct val="106000"/>
              </a:lnSpc>
              <a:spcBef>
                <a:spcPts val="0"/>
              </a:spcBef>
              <a:buNone/>
            </a:pPr>
            <a:endParaRPr lang="en-GB" sz="1800">
              <a:solidFill>
                <a:schemeClr val="bg1"/>
              </a:solidFill>
              <a:latin typeface="Calibri" panose="020F0502020204030204" pitchFamily="34" charset="0"/>
              <a:ea typeface="Calibri" panose="020F0502020204030204" pitchFamily="34" charset="0"/>
            </a:endParaRPr>
          </a:p>
          <a:p>
            <a:pPr marL="0" indent="0">
              <a:lnSpc>
                <a:spcPct val="106000"/>
              </a:lnSpc>
              <a:spcBef>
                <a:spcPts val="0"/>
              </a:spcBef>
              <a:buNone/>
            </a:pPr>
            <a:r>
              <a:rPr lang="en-GB" sz="1800">
                <a:solidFill>
                  <a:schemeClr val="bg1"/>
                </a:solidFill>
                <a:latin typeface="Calibri" panose="020F0502020204030204" pitchFamily="34" charset="0"/>
                <a:ea typeface="Calibri" panose="020F0502020204030204" pitchFamily="34" charset="0"/>
              </a:rPr>
              <a:t>Specific parenting practices vary more based on the parents’ and societal expectations of girls and boys. Such gender-differential practices include:</a:t>
            </a:r>
          </a:p>
          <a:p>
            <a:pPr>
              <a:lnSpc>
                <a:spcPct val="106000"/>
              </a:lnSpc>
              <a:spcBef>
                <a:spcPts val="0"/>
              </a:spcBef>
              <a:buFont typeface="Wingdings" pitchFamily="2" charset="2"/>
              <a:buChar char="Ø"/>
            </a:pPr>
            <a:r>
              <a:rPr lang="en-GB" sz="1800" b="1" u="sng">
                <a:solidFill>
                  <a:schemeClr val="bg1"/>
                </a:solidFill>
                <a:latin typeface="Calibri" panose="020F0502020204030204" pitchFamily="34" charset="0"/>
                <a:ea typeface="Calibri" panose="020F0502020204030204" pitchFamily="34" charset="0"/>
              </a:rPr>
              <a:t>Direct messages</a:t>
            </a:r>
            <a:r>
              <a:rPr lang="en-GB" sz="1800" b="1">
                <a:solidFill>
                  <a:schemeClr val="bg1"/>
                </a:solidFill>
                <a:latin typeface="Calibri" panose="020F0502020204030204" pitchFamily="34" charset="0"/>
                <a:ea typeface="Calibri" panose="020F0502020204030204" pitchFamily="34" charset="0"/>
              </a:rPr>
              <a:t>: </a:t>
            </a:r>
            <a:r>
              <a:rPr lang="en-GB" sz="1800">
                <a:solidFill>
                  <a:schemeClr val="bg1"/>
                </a:solidFill>
                <a:latin typeface="Calibri" panose="020F0502020204030204" pitchFamily="34" charset="0"/>
                <a:ea typeface="Calibri" panose="020F0502020204030204" pitchFamily="34" charset="0"/>
              </a:rPr>
              <a:t>explicit and implicit messages about gender to the child</a:t>
            </a:r>
          </a:p>
          <a:p>
            <a:pPr>
              <a:lnSpc>
                <a:spcPct val="106000"/>
              </a:lnSpc>
              <a:spcBef>
                <a:spcPts val="0"/>
              </a:spcBef>
              <a:buFont typeface="Wingdings" pitchFamily="2" charset="2"/>
              <a:buChar char="Ø"/>
            </a:pPr>
            <a:r>
              <a:rPr lang="en-GB" sz="1800" b="1" u="sng">
                <a:solidFill>
                  <a:schemeClr val="bg1"/>
                </a:solidFill>
                <a:latin typeface="Calibri" panose="020F0502020204030204" pitchFamily="34" charset="0"/>
                <a:ea typeface="Calibri" panose="020F0502020204030204" pitchFamily="34" charset="0"/>
              </a:rPr>
              <a:t>Indirect messages</a:t>
            </a:r>
            <a:r>
              <a:rPr lang="en-GB" sz="1800" b="1">
                <a:solidFill>
                  <a:schemeClr val="bg1"/>
                </a:solidFill>
                <a:latin typeface="Calibri" panose="020F0502020204030204" pitchFamily="34" charset="0"/>
                <a:ea typeface="Calibri" panose="020F0502020204030204" pitchFamily="34" charset="0"/>
              </a:rPr>
              <a:t>: </a:t>
            </a:r>
            <a:r>
              <a:rPr lang="en-GB" sz="1800">
                <a:solidFill>
                  <a:schemeClr val="bg1"/>
                </a:solidFill>
                <a:latin typeface="Calibri" panose="020F0502020204030204" pitchFamily="34" charset="0"/>
                <a:ea typeface="Calibri" panose="020F0502020204030204" pitchFamily="34" charset="0"/>
              </a:rPr>
              <a:t>reactions and comments about or to the others who do or do not follow the gender norms. </a:t>
            </a:r>
          </a:p>
          <a:p>
            <a:pPr marL="0" indent="0">
              <a:lnSpc>
                <a:spcPct val="106000"/>
              </a:lnSpc>
              <a:spcBef>
                <a:spcPts val="0"/>
              </a:spcBef>
              <a:buNone/>
            </a:pPr>
            <a:endParaRPr lang="en-GB" sz="1800">
              <a:solidFill>
                <a:schemeClr val="bg1"/>
              </a:solidFill>
              <a:latin typeface="Calibri" panose="020F0502020204030204" pitchFamily="34" charset="0"/>
              <a:ea typeface="Calibri" panose="020F0502020204030204" pitchFamily="34" charset="0"/>
            </a:endParaRPr>
          </a:p>
          <a:p>
            <a:pPr marL="0" indent="0">
              <a:lnSpc>
                <a:spcPct val="106000"/>
              </a:lnSpc>
              <a:spcBef>
                <a:spcPts val="0"/>
              </a:spcBef>
              <a:buNone/>
            </a:pPr>
            <a:br>
              <a:rPr lang="en-US" sz="2800">
                <a:effectLst/>
                <a:latin typeface="Calibri" panose="020F0502020204030204" pitchFamily="34" charset="0"/>
                <a:ea typeface="Calibri" panose="020F0502020204030204" pitchFamily="34" charset="0"/>
                <a:cs typeface="Times New Roman" panose="02020603050405020304" pitchFamily="18" charset="0"/>
              </a:rPr>
            </a:br>
            <a:endParaRPr lang="nl-NL" sz="2800">
              <a:effectLst/>
              <a:latin typeface="Calibri" panose="020F0502020204030204" pitchFamily="34" charset="0"/>
              <a:ea typeface="Calibri" panose="020F0502020204030204" pitchFamily="34" charset="0"/>
              <a:cs typeface="Times New Roman" panose="02020603050405020304" pitchFamily="18"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2800" b="0" i="0" u="none" strike="noStrike" kern="1200" cap="none" spc="0" normalizeH="0" baseline="0" noProof="0">
              <a:ln>
                <a:noFill/>
              </a:ln>
              <a:solidFill>
                <a:schemeClr val="bg1"/>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6529106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0C44771-45C0-0D3D-CC57-191C8F8D4C21}"/>
              </a:ext>
            </a:extLst>
          </p:cNvPr>
          <p:cNvSpPr txBox="1"/>
          <p:nvPr/>
        </p:nvSpPr>
        <p:spPr>
          <a:xfrm>
            <a:off x="3884146" y="129880"/>
            <a:ext cx="5181600" cy="438645"/>
          </a:xfrm>
          <a:prstGeom prst="rect">
            <a:avLst/>
          </a:prstGeom>
        </p:spPr>
        <p:txBody>
          <a:bodyPr vert="horz" lIns="91440" tIns="45720" rIns="91440" bIns="45720" rtlCol="0">
            <a:normAutofit/>
          </a:bodyPr>
          <a:lstStyle/>
          <a:p>
            <a:pPr defTabSz="685800">
              <a:lnSpc>
                <a:spcPct val="90000"/>
              </a:lnSpc>
              <a:spcAft>
                <a:spcPts val="600"/>
              </a:spcAft>
            </a:pPr>
            <a:r>
              <a:rPr lang="en-US" sz="2400" b="1">
                <a:solidFill>
                  <a:schemeClr val="accent1"/>
                </a:solidFill>
              </a:rPr>
              <a:t>Gendered Parenting</a:t>
            </a:r>
          </a:p>
        </p:txBody>
      </p:sp>
      <p:pic>
        <p:nvPicPr>
          <p:cNvPr id="5" name="Picture 4" descr="Diagram&#10;&#10;Description automatically generated">
            <a:extLst>
              <a:ext uri="{FF2B5EF4-FFF2-40B4-BE49-F238E27FC236}">
                <a16:creationId xmlns:a16="http://schemas.microsoft.com/office/drawing/2014/main" id="{A07C4504-1190-E607-B5FA-6543EADA01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676656" y="3522179"/>
            <a:ext cx="5624458" cy="3205941"/>
          </a:xfrm>
          <a:prstGeom prst="rect">
            <a:avLst/>
          </a:prstGeom>
          <a:noFill/>
        </p:spPr>
      </p:pic>
      <p:sp>
        <p:nvSpPr>
          <p:cNvPr id="2" name="TextBox 1">
            <a:extLst>
              <a:ext uri="{FF2B5EF4-FFF2-40B4-BE49-F238E27FC236}">
                <a16:creationId xmlns:a16="http://schemas.microsoft.com/office/drawing/2014/main" id="{3B2D38FF-65EE-6771-D331-DA90F21F1862}"/>
              </a:ext>
            </a:extLst>
          </p:cNvPr>
          <p:cNvSpPr txBox="1"/>
          <p:nvPr/>
        </p:nvSpPr>
        <p:spPr>
          <a:xfrm>
            <a:off x="207071" y="750499"/>
            <a:ext cx="6267875" cy="2585323"/>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marL="285750" indent="-285750">
              <a:buFont typeface="Arial" panose="020B0604020202020204" pitchFamily="34" charset="0"/>
              <a:buChar char="•"/>
            </a:pPr>
            <a:r>
              <a:rPr lang="en-GB">
                <a:solidFill>
                  <a:schemeClr val="accent1"/>
                </a:solidFill>
              </a:rPr>
              <a:t>Many parents will say that they do not have gender stereotypes and are OK with their boys and girls getting involved in whatever activities they want. Still, their </a:t>
            </a:r>
            <a:r>
              <a:rPr lang="en-GB" err="1">
                <a:solidFill>
                  <a:schemeClr val="accent1"/>
                </a:solidFill>
              </a:rPr>
              <a:t>behaviors</a:t>
            </a:r>
            <a:r>
              <a:rPr lang="en-GB">
                <a:solidFill>
                  <a:schemeClr val="accent1"/>
                </a:solidFill>
              </a:rPr>
              <a:t> and implicit messages do not align with this. </a:t>
            </a:r>
          </a:p>
          <a:p>
            <a:endParaRPr lang="en-GB">
              <a:solidFill>
                <a:schemeClr val="accent1"/>
              </a:solidFill>
            </a:endParaRPr>
          </a:p>
          <a:p>
            <a:pPr marL="285750" indent="-285750">
              <a:buFont typeface="Arial" panose="020B0604020202020204" pitchFamily="34" charset="0"/>
              <a:buChar char="•"/>
            </a:pPr>
            <a:r>
              <a:rPr lang="en-GB">
                <a:solidFill>
                  <a:schemeClr val="accent1"/>
                </a:solidFill>
              </a:rPr>
              <a:t>Evidence suggests that what parents do, rather than their gender ideology or attitudes, is most impactful in influencing how children form gender role attitudes. Children tend to believe more in what they see. </a:t>
            </a:r>
            <a:endParaRPr lang="en-NL">
              <a:solidFill>
                <a:schemeClr val="accent1"/>
              </a:solidFill>
            </a:endParaRPr>
          </a:p>
        </p:txBody>
      </p:sp>
      <p:sp>
        <p:nvSpPr>
          <p:cNvPr id="6" name="TextBox 5">
            <a:extLst>
              <a:ext uri="{FF2B5EF4-FFF2-40B4-BE49-F238E27FC236}">
                <a16:creationId xmlns:a16="http://schemas.microsoft.com/office/drawing/2014/main" id="{52FCE081-4CAB-23CC-F5DD-A81CB282514F}"/>
              </a:ext>
            </a:extLst>
          </p:cNvPr>
          <p:cNvSpPr txBox="1"/>
          <p:nvPr/>
        </p:nvSpPr>
        <p:spPr>
          <a:xfrm>
            <a:off x="6776602" y="988243"/>
            <a:ext cx="4956048" cy="1754326"/>
          </a:xfrm>
          <a:prstGeom prst="rect">
            <a:avLst/>
          </a:prstGeom>
          <a:noFill/>
        </p:spPr>
        <p:txBody>
          <a:bodyPr wrap="square" rtlCol="0">
            <a:spAutoFit/>
          </a:bodyPr>
          <a:lstStyle/>
          <a:p>
            <a:r>
              <a:rPr lang="en-US">
                <a:solidFill>
                  <a:schemeClr val="accent1"/>
                </a:solidFill>
              </a:rPr>
              <a:t>Examples of direct messages</a:t>
            </a:r>
          </a:p>
          <a:p>
            <a:pPr marL="285750" indent="-285750">
              <a:buFont typeface="Wingdings" pitchFamily="2" charset="2"/>
              <a:buChar char="Ø"/>
            </a:pPr>
            <a:r>
              <a:rPr lang="en-GB">
                <a:solidFill>
                  <a:schemeClr val="accent1"/>
                </a:solidFill>
              </a:rPr>
              <a:t>buying pink or blue items;</a:t>
            </a:r>
          </a:p>
          <a:p>
            <a:pPr marL="285750" indent="-285750">
              <a:buFont typeface="Wingdings" pitchFamily="2" charset="2"/>
              <a:buChar char="Ø"/>
            </a:pPr>
            <a:r>
              <a:rPr lang="en-GB">
                <a:solidFill>
                  <a:schemeClr val="accent1"/>
                </a:solidFill>
              </a:rPr>
              <a:t>Praising girls in art, boys in climbing trees</a:t>
            </a:r>
          </a:p>
          <a:p>
            <a:pPr marL="285750" indent="-285750">
              <a:buFont typeface="Wingdings" pitchFamily="2" charset="2"/>
              <a:buChar char="Ø"/>
            </a:pPr>
            <a:r>
              <a:rPr lang="en-GB">
                <a:solidFill>
                  <a:schemeClr val="accent1"/>
                </a:solidFill>
              </a:rPr>
              <a:t>Being uncomfortable when boys play with dolls or house, rather than girls engage in </a:t>
            </a:r>
            <a:r>
              <a:rPr lang="en-GB" i="1">
                <a:solidFill>
                  <a:schemeClr val="accent1"/>
                </a:solidFill>
              </a:rPr>
              <a:t>traditionally masculine </a:t>
            </a:r>
            <a:r>
              <a:rPr lang="en-GB">
                <a:solidFill>
                  <a:schemeClr val="accent1"/>
                </a:solidFill>
              </a:rPr>
              <a:t>activities such as sports</a:t>
            </a:r>
            <a:r>
              <a:rPr lang="en-GB"/>
              <a:t>.</a:t>
            </a:r>
            <a:r>
              <a:rPr lang="en-NL"/>
              <a:t> </a:t>
            </a:r>
            <a:endParaRPr lang="en-US"/>
          </a:p>
        </p:txBody>
      </p:sp>
      <p:sp>
        <p:nvSpPr>
          <p:cNvPr id="7" name="TextBox 6">
            <a:extLst>
              <a:ext uri="{FF2B5EF4-FFF2-40B4-BE49-F238E27FC236}">
                <a16:creationId xmlns:a16="http://schemas.microsoft.com/office/drawing/2014/main" id="{192CA408-9033-338E-B26E-6CB032A52F15}"/>
              </a:ext>
            </a:extLst>
          </p:cNvPr>
          <p:cNvSpPr txBox="1"/>
          <p:nvPr/>
        </p:nvSpPr>
        <p:spPr>
          <a:xfrm>
            <a:off x="6851803" y="3244334"/>
            <a:ext cx="5245709" cy="2031325"/>
          </a:xfrm>
          <a:prstGeom prst="rect">
            <a:avLst/>
          </a:prstGeom>
          <a:noFill/>
        </p:spPr>
        <p:txBody>
          <a:bodyPr wrap="square" rtlCol="0">
            <a:spAutoFit/>
          </a:bodyPr>
          <a:lstStyle/>
          <a:p>
            <a:r>
              <a:rPr lang="en-GB">
                <a:solidFill>
                  <a:schemeClr val="accent1"/>
                </a:solidFill>
              </a:rPr>
              <a:t>Indirect gender messaging manifests in two ways</a:t>
            </a:r>
          </a:p>
          <a:p>
            <a:pPr marL="285750" indent="-285750">
              <a:buFont typeface="Wingdings" pitchFamily="2" charset="2"/>
              <a:buChar char="Ø"/>
            </a:pPr>
            <a:r>
              <a:rPr lang="en-GB" b="1">
                <a:solidFill>
                  <a:schemeClr val="accent1"/>
                </a:solidFill>
              </a:rPr>
              <a:t>through differentially evaluating and </a:t>
            </a:r>
            <a:r>
              <a:rPr lang="en-GB" b="1" err="1">
                <a:solidFill>
                  <a:schemeClr val="accent1"/>
                </a:solidFill>
              </a:rPr>
              <a:t>labeling</a:t>
            </a:r>
            <a:r>
              <a:rPr lang="en-GB" b="1">
                <a:solidFill>
                  <a:schemeClr val="accent1"/>
                </a:solidFill>
              </a:rPr>
              <a:t> stereotypical,</a:t>
            </a:r>
          </a:p>
          <a:p>
            <a:pPr marL="285750" indent="-285750">
              <a:buFont typeface="Wingdings" pitchFamily="2" charset="2"/>
              <a:buChar char="Ø"/>
            </a:pPr>
            <a:r>
              <a:rPr lang="en-GB" b="1">
                <a:solidFill>
                  <a:schemeClr val="accent1"/>
                </a:solidFill>
              </a:rPr>
              <a:t>non-stereotypical </a:t>
            </a:r>
            <a:r>
              <a:rPr lang="en-GB" b="1" err="1">
                <a:solidFill>
                  <a:schemeClr val="accent1"/>
                </a:solidFill>
              </a:rPr>
              <a:t>behaviors</a:t>
            </a:r>
            <a:r>
              <a:rPr lang="en-GB" b="1">
                <a:solidFill>
                  <a:schemeClr val="accent1"/>
                </a:solidFill>
              </a:rPr>
              <a:t> and </a:t>
            </a:r>
            <a:r>
              <a:rPr lang="en-GB" b="1" err="1">
                <a:solidFill>
                  <a:schemeClr val="accent1"/>
                </a:solidFill>
              </a:rPr>
              <a:t>modeling</a:t>
            </a:r>
            <a:r>
              <a:rPr lang="en-GB">
                <a:solidFill>
                  <a:schemeClr val="accent1"/>
                </a:solidFill>
              </a:rPr>
              <a:t>. </a:t>
            </a:r>
          </a:p>
          <a:p>
            <a:endParaRPr lang="en-GB">
              <a:solidFill>
                <a:schemeClr val="accent1"/>
              </a:solidFill>
            </a:endParaRPr>
          </a:p>
          <a:p>
            <a:r>
              <a:rPr lang="en-GB">
                <a:solidFill>
                  <a:schemeClr val="accent1"/>
                </a:solidFill>
              </a:rPr>
              <a:t>For example, when reading books to children, parents tend to interpret images of sad children as girls</a:t>
            </a:r>
            <a:r>
              <a:rPr lang="en-NL">
                <a:solidFill>
                  <a:schemeClr val="accent1"/>
                </a:solidFill>
              </a:rPr>
              <a:t> </a:t>
            </a:r>
            <a:endParaRPr lang="en-US">
              <a:solidFill>
                <a:schemeClr val="accent1"/>
              </a:solidFill>
            </a:endParaRPr>
          </a:p>
        </p:txBody>
      </p:sp>
    </p:spTree>
    <p:extLst>
      <p:ext uri="{BB962C8B-B14F-4D97-AF65-F5344CB8AC3E}">
        <p14:creationId xmlns:p14="http://schemas.microsoft.com/office/powerpoint/2010/main" val="182630580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A6B319F-86FE-4754-878E-06F0804D88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32385" cy="6858000"/>
          </a:xfrm>
          <a:prstGeom prst="rect">
            <a:avLst/>
          </a:prstGeom>
          <a:solidFill>
            <a:schemeClr val="accent5">
              <a:alpha val="7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D7D31"/>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CF7D1B5-3477-499F-ACC5-2C8B07F4ED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2385" y="0"/>
            <a:ext cx="3218914" cy="6858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882918A-548C-44BA-6B7A-9297F1B2EEC8}"/>
              </a:ext>
            </a:extLst>
          </p:cNvPr>
          <p:cNvSpPr>
            <a:spLocks noGrp="1"/>
          </p:cNvSpPr>
          <p:nvPr>
            <p:ph type="title"/>
          </p:nvPr>
        </p:nvSpPr>
        <p:spPr>
          <a:xfrm>
            <a:off x="992206" y="1608667"/>
            <a:ext cx="2823275" cy="4501127"/>
          </a:xfrm>
        </p:spPr>
        <p:txBody>
          <a:bodyPr vert="horz" lIns="91440" tIns="45720" rIns="91440" bIns="45720" rtlCol="0" anchor="t">
            <a:normAutofit/>
          </a:bodyPr>
          <a:lstStyle/>
          <a:p>
            <a:pPr algn="r"/>
            <a:r>
              <a:rPr lang="en-US" sz="3200" kern="1200">
                <a:solidFill>
                  <a:srgbClr val="FFFFFF"/>
                </a:solidFill>
                <a:latin typeface="+mj-lt"/>
                <a:ea typeface="+mj-ea"/>
                <a:cs typeface="+mj-cs"/>
              </a:rPr>
              <a:t> </a:t>
            </a:r>
          </a:p>
        </p:txBody>
      </p:sp>
      <p:sp>
        <p:nvSpPr>
          <p:cNvPr id="4" name="Content Placeholder 3">
            <a:extLst>
              <a:ext uri="{FF2B5EF4-FFF2-40B4-BE49-F238E27FC236}">
                <a16:creationId xmlns:a16="http://schemas.microsoft.com/office/drawing/2014/main" id="{6586AE8A-4F11-B304-A0B9-B555305885DB}"/>
              </a:ext>
            </a:extLst>
          </p:cNvPr>
          <p:cNvSpPr>
            <a:spLocks noGrp="1"/>
          </p:cNvSpPr>
          <p:nvPr>
            <p:ph idx="1"/>
          </p:nvPr>
        </p:nvSpPr>
        <p:spPr>
          <a:xfrm>
            <a:off x="4488045" y="448056"/>
            <a:ext cx="7082327" cy="5226303"/>
          </a:xfrm>
        </p:spPr>
        <p:txBody>
          <a:bodyPr vert="horz" lIns="91440" tIns="45720" rIns="91440" bIns="45720" rtlCol="0">
            <a:normAutofit fontScale="92500" lnSpcReduction="10000"/>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effectLst/>
              <a:uLnTx/>
              <a:uFillTx/>
              <a:latin typeface="Calibri" panose="020F0502020204030204" pitchFamily="34" charset="0"/>
              <a:ea typeface="Calibri" panose="020F0502020204030204" pitchFamily="34" charset="0"/>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2400">
              <a:latin typeface="Calibri" panose="020F0502020204030204" pitchFamily="34" charset="0"/>
              <a:ea typeface="Calibri" panose="020F050202020403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effectLst/>
              <a:uLnTx/>
              <a:uFillTx/>
              <a:latin typeface="Calibri" panose="020F0502020204030204" pitchFamily="34" charset="0"/>
              <a:ea typeface="Calibri" panose="020F0502020204030204" pitchFamily="34" charset="0"/>
              <a:cs typeface="+mn-cs"/>
            </a:endParaRPr>
          </a:p>
          <a:p>
            <a:r>
              <a:rPr lang="en-GB" sz="2400"/>
              <a:t>Are your explicit and implicit messages on gender socialization aligned when working with parents? What do you say about those who do not follow the gender norms? </a:t>
            </a:r>
            <a:endParaRPr lang="en-NL" sz="2400"/>
          </a:p>
          <a:p>
            <a:pPr indent="-171450" defTabSz="685800">
              <a:spcAft>
                <a:spcPts val="600"/>
              </a:spcAft>
            </a:pPr>
            <a:r>
              <a:rPr lang="en-US" sz="2400"/>
              <a:t>Do you advice parents to support their children to pick any activity they like, and at the same time tell them that boys need more physical activities because they are full of energy? Or tell them that they should rethink involving their daughter in boxing because she might get hurt? </a:t>
            </a:r>
          </a:p>
          <a:p>
            <a:pPr indent="-171450" defTabSz="685800">
              <a:spcAft>
                <a:spcPts val="600"/>
              </a:spcAft>
            </a:pPr>
            <a:r>
              <a:rPr lang="en-US" sz="2400"/>
              <a:t>Do you state that you want both parents to engage in care for the child, and at the same time advice mother what to do if the child get sick? </a:t>
            </a:r>
          </a:p>
          <a:p>
            <a:pPr indent="-171450" defTabSz="685800">
              <a:spcAft>
                <a:spcPts val="600"/>
              </a:spcAft>
            </a:pPr>
            <a:r>
              <a:rPr lang="en-US" sz="2400"/>
              <a:t>What would be a gender transformative approach?</a:t>
            </a:r>
          </a:p>
          <a:p>
            <a:pPr indent="-171450" defTabSz="685800">
              <a:spcAft>
                <a:spcPts val="600"/>
              </a:spcAft>
            </a:pPr>
            <a:endParaRPr lang="en-US" sz="2400"/>
          </a:p>
          <a:p>
            <a:pPr marL="0" marR="0" lvl="0" indent="0" algn="l" defTabSz="685800" rtl="0" eaLnBrk="1" fontAlgn="auto" latinLnBrk="0" hangingPunct="1">
              <a:lnSpc>
                <a:spcPct val="90000"/>
              </a:lnSpc>
              <a:spcBef>
                <a:spcPts val="0"/>
              </a:spcBef>
              <a:spcAft>
                <a:spcPts val="600"/>
              </a:spcAft>
              <a:buClrTx/>
              <a:buSzTx/>
              <a:buNone/>
              <a:tabLst/>
              <a:defRPr/>
            </a:pPr>
            <a:endParaRPr lang="en-US" sz="2100">
              <a:latin typeface="Calibri" panose="020F0502020204030204"/>
            </a:endParaRPr>
          </a:p>
          <a:p>
            <a:pPr marL="0" indent="0">
              <a:buNone/>
            </a:pPr>
            <a:endParaRPr lang="en-GB" sz="2000"/>
          </a:p>
        </p:txBody>
      </p:sp>
      <p:sp>
        <p:nvSpPr>
          <p:cNvPr id="15" name="TextBox 14">
            <a:extLst>
              <a:ext uri="{FF2B5EF4-FFF2-40B4-BE49-F238E27FC236}">
                <a16:creationId xmlns:a16="http://schemas.microsoft.com/office/drawing/2014/main" id="{786F7C48-A657-8192-A643-3F69E959E3E3}"/>
              </a:ext>
            </a:extLst>
          </p:cNvPr>
          <p:cNvSpPr txBox="1"/>
          <p:nvPr/>
        </p:nvSpPr>
        <p:spPr>
          <a:xfrm>
            <a:off x="832385" y="3766745"/>
            <a:ext cx="2823275"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alibri" panose="020F0502020204030204"/>
                <a:ea typeface="+mn-ea"/>
                <a:cs typeface="+mn-cs"/>
              </a:rPr>
              <a:t>Think and reflect</a:t>
            </a:r>
          </a:p>
        </p:txBody>
      </p:sp>
      <p:pic>
        <p:nvPicPr>
          <p:cNvPr id="6" name="Graphic 5" descr="Head with gears with solid fill">
            <a:extLst>
              <a:ext uri="{FF2B5EF4-FFF2-40B4-BE49-F238E27FC236}">
                <a16:creationId xmlns:a16="http://schemas.microsoft.com/office/drawing/2014/main" id="{A59F2648-E2BD-4711-6EB7-220B6BAFD00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02878" y="1752708"/>
            <a:ext cx="1676292" cy="1676292"/>
          </a:xfrm>
          <a:prstGeom prst="rect">
            <a:avLst/>
          </a:prstGeom>
        </p:spPr>
      </p:pic>
    </p:spTree>
    <p:extLst>
      <p:ext uri="{BB962C8B-B14F-4D97-AF65-F5344CB8AC3E}">
        <p14:creationId xmlns:p14="http://schemas.microsoft.com/office/powerpoint/2010/main" val="1703798112"/>
      </p:ext>
    </p:extLst>
  </p:cSld>
  <p:clrMapOvr>
    <a:overrideClrMapping bg1="dk1" tx1="lt1" bg2="dk2" tx2="lt2" accent1="accent1" accent2="accent2" accent3="accent3" accent4="accent4" accent5="accent5" accent6="accent6" hlink="hlink" folHlink="folHlink"/>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A6B319F-86FE-4754-878E-06F0804D88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32385" cy="6858000"/>
          </a:xfrm>
          <a:prstGeom prst="rect">
            <a:avLst/>
          </a:prstGeom>
          <a:solidFill>
            <a:schemeClr val="accent5">
              <a:alpha val="7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D7D31"/>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CF7D1B5-3477-499F-ACC5-2C8B07F4ED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2385" y="0"/>
            <a:ext cx="3218914" cy="6858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882918A-548C-44BA-6B7A-9297F1B2EEC8}"/>
              </a:ext>
            </a:extLst>
          </p:cNvPr>
          <p:cNvSpPr>
            <a:spLocks noGrp="1"/>
          </p:cNvSpPr>
          <p:nvPr>
            <p:ph type="title"/>
          </p:nvPr>
        </p:nvSpPr>
        <p:spPr>
          <a:xfrm>
            <a:off x="992206" y="1608667"/>
            <a:ext cx="2823275" cy="4501127"/>
          </a:xfrm>
        </p:spPr>
        <p:txBody>
          <a:bodyPr vert="horz" lIns="91440" tIns="45720" rIns="91440" bIns="45720" rtlCol="0" anchor="t">
            <a:normAutofit/>
          </a:bodyPr>
          <a:lstStyle/>
          <a:p>
            <a:pPr algn="r"/>
            <a:r>
              <a:rPr lang="en-US" sz="3200" kern="1200">
                <a:solidFill>
                  <a:srgbClr val="FFFFFF"/>
                </a:solidFill>
                <a:latin typeface="+mj-lt"/>
                <a:ea typeface="+mj-ea"/>
                <a:cs typeface="+mj-cs"/>
              </a:rPr>
              <a:t> </a:t>
            </a:r>
          </a:p>
        </p:txBody>
      </p:sp>
      <p:sp>
        <p:nvSpPr>
          <p:cNvPr id="4" name="Content Placeholder 3">
            <a:extLst>
              <a:ext uri="{FF2B5EF4-FFF2-40B4-BE49-F238E27FC236}">
                <a16:creationId xmlns:a16="http://schemas.microsoft.com/office/drawing/2014/main" id="{6586AE8A-4F11-B304-A0B9-B555305885DB}"/>
              </a:ext>
            </a:extLst>
          </p:cNvPr>
          <p:cNvSpPr>
            <a:spLocks noGrp="1"/>
          </p:cNvSpPr>
          <p:nvPr>
            <p:ph idx="1"/>
          </p:nvPr>
        </p:nvSpPr>
        <p:spPr>
          <a:xfrm>
            <a:off x="4547697" y="381000"/>
            <a:ext cx="7082327" cy="6162039"/>
          </a:xfrm>
        </p:spPr>
        <p:txBody>
          <a:bodyPr vert="horz" lIns="91440" tIns="45720" rIns="91440" bIns="45720" rtlCol="0">
            <a:normAutofit fontScale="85000" lnSpcReduction="20000"/>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effectLst/>
              <a:uLnTx/>
              <a:uFillTx/>
              <a:latin typeface="Calibri" panose="020F0502020204030204" pitchFamily="34" charset="0"/>
              <a:ea typeface="Calibri" panose="020F0502020204030204" pitchFamily="34" charset="0"/>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2400">
              <a:latin typeface="Calibri" panose="020F0502020204030204" pitchFamily="34" charset="0"/>
              <a:ea typeface="Calibri" panose="020F0502020204030204" pitchFamily="34" charset="0"/>
            </a:endParaRPr>
          </a:p>
          <a:p>
            <a:pPr marL="57150" indent="0" defTabSz="685800">
              <a:spcAft>
                <a:spcPts val="600"/>
              </a:spcAft>
              <a:buNone/>
            </a:pPr>
            <a:r>
              <a:rPr lang="en-US" sz="2400"/>
              <a:t>Professionals have to walk the talk, model equity and equality and be aware what messages they send to parents. Look at the list of messages and behaviors and mark as True those which are gender transformative:</a:t>
            </a:r>
          </a:p>
          <a:p>
            <a:pPr marL="400050" indent="-342900" defTabSz="685800">
              <a:spcAft>
                <a:spcPts val="600"/>
              </a:spcAft>
              <a:buFont typeface="Wingdings" pitchFamily="2" charset="2"/>
              <a:buChar char="Ø"/>
            </a:pPr>
            <a:r>
              <a:rPr lang="en-US" sz="2400"/>
              <a:t>When addressing girls I use words such as sweetie, princess, beauty and I address boys using words such as lad, champ, pal…</a:t>
            </a:r>
          </a:p>
          <a:p>
            <a:pPr marL="400050" indent="-342900" defTabSz="685800">
              <a:spcAft>
                <a:spcPts val="600"/>
              </a:spcAft>
              <a:buFont typeface="Wingdings" pitchFamily="2" charset="2"/>
              <a:buChar char="Ø"/>
            </a:pPr>
            <a:r>
              <a:rPr lang="en-US" sz="2400"/>
              <a:t>When I address children I use their names. </a:t>
            </a:r>
          </a:p>
          <a:p>
            <a:pPr marL="400050" indent="-342900" defTabSz="685800">
              <a:spcAft>
                <a:spcPts val="600"/>
              </a:spcAft>
              <a:buFont typeface="Wingdings" pitchFamily="2" charset="2"/>
              <a:buChar char="Ø"/>
            </a:pPr>
            <a:r>
              <a:rPr lang="en-US" sz="2400"/>
              <a:t>When children cry during vaccination, I comfort girls,  and tell boys that they should not cry, and act like girls. </a:t>
            </a:r>
          </a:p>
          <a:p>
            <a:pPr marL="400050" indent="-342900" defTabSz="685800">
              <a:spcAft>
                <a:spcPts val="600"/>
              </a:spcAft>
              <a:buFont typeface="Wingdings" pitchFamily="2" charset="2"/>
              <a:buChar char="Ø"/>
            </a:pPr>
            <a:r>
              <a:rPr lang="en-US" sz="2400"/>
              <a:t>When my female colleague get frustrated when meeting young girls married to older men, I believe that the reason for that is that she gets emotional easily because she is a woman.</a:t>
            </a:r>
          </a:p>
          <a:p>
            <a:pPr marL="400050" indent="-342900" defTabSz="685800">
              <a:spcAft>
                <a:spcPts val="600"/>
              </a:spcAft>
              <a:buFont typeface="Wingdings" pitchFamily="2" charset="2"/>
              <a:buChar char="Ø"/>
            </a:pPr>
            <a:r>
              <a:rPr lang="en-US" sz="2400"/>
              <a:t>During the process of divorce, I am always supporting mothers, and I am not interested in father’s side of the story. </a:t>
            </a:r>
          </a:p>
          <a:p>
            <a:pPr marL="400050" indent="-342900" defTabSz="685800">
              <a:spcAft>
                <a:spcPts val="600"/>
              </a:spcAft>
              <a:buFont typeface="Wingdings" pitchFamily="2" charset="2"/>
              <a:buChar char="Ø"/>
            </a:pPr>
            <a:r>
              <a:rPr lang="en-US" sz="2400"/>
              <a:t>Continue the list with your examples. Share with you colleagues and discuss with them what can you do differently, and what you are already doing and is gender transformative.</a:t>
            </a:r>
          </a:p>
          <a:p>
            <a:pPr indent="-171450" defTabSz="685800">
              <a:spcAft>
                <a:spcPts val="600"/>
              </a:spcAft>
            </a:pPr>
            <a:endParaRPr lang="en-US" sz="2400"/>
          </a:p>
          <a:p>
            <a:pPr marL="0" marR="0" lvl="0" indent="0" algn="l" defTabSz="685800" rtl="0" eaLnBrk="1" fontAlgn="auto" latinLnBrk="0" hangingPunct="1">
              <a:lnSpc>
                <a:spcPct val="90000"/>
              </a:lnSpc>
              <a:spcBef>
                <a:spcPts val="0"/>
              </a:spcBef>
              <a:spcAft>
                <a:spcPts val="600"/>
              </a:spcAft>
              <a:buClrTx/>
              <a:buSzTx/>
              <a:buNone/>
              <a:tabLst/>
              <a:defRPr/>
            </a:pPr>
            <a:endParaRPr lang="en-US" sz="2100">
              <a:latin typeface="Calibri" panose="020F0502020204030204"/>
            </a:endParaRPr>
          </a:p>
          <a:p>
            <a:pPr marL="0" indent="0">
              <a:buNone/>
            </a:pPr>
            <a:endParaRPr lang="en-GB" sz="2000"/>
          </a:p>
        </p:txBody>
      </p:sp>
      <p:sp>
        <p:nvSpPr>
          <p:cNvPr id="15" name="TextBox 14">
            <a:extLst>
              <a:ext uri="{FF2B5EF4-FFF2-40B4-BE49-F238E27FC236}">
                <a16:creationId xmlns:a16="http://schemas.microsoft.com/office/drawing/2014/main" id="{786F7C48-A657-8192-A643-3F69E959E3E3}"/>
              </a:ext>
            </a:extLst>
          </p:cNvPr>
          <p:cNvSpPr txBox="1"/>
          <p:nvPr/>
        </p:nvSpPr>
        <p:spPr>
          <a:xfrm>
            <a:off x="832385" y="3766745"/>
            <a:ext cx="2823275"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alibri" panose="020F0502020204030204"/>
                <a:ea typeface="+mn-ea"/>
                <a:cs typeface="+mn-cs"/>
              </a:rPr>
              <a:t>Think and reflect</a:t>
            </a:r>
          </a:p>
        </p:txBody>
      </p:sp>
      <p:pic>
        <p:nvPicPr>
          <p:cNvPr id="6" name="Graphic 5" descr="Head with gears with solid fill">
            <a:extLst>
              <a:ext uri="{FF2B5EF4-FFF2-40B4-BE49-F238E27FC236}">
                <a16:creationId xmlns:a16="http://schemas.microsoft.com/office/drawing/2014/main" id="{A59F2648-E2BD-4711-6EB7-220B6BAFD00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02878" y="1752708"/>
            <a:ext cx="1676292" cy="1676292"/>
          </a:xfrm>
          <a:prstGeom prst="rect">
            <a:avLst/>
          </a:prstGeom>
        </p:spPr>
      </p:pic>
    </p:spTree>
    <p:extLst>
      <p:ext uri="{BB962C8B-B14F-4D97-AF65-F5344CB8AC3E}">
        <p14:creationId xmlns:p14="http://schemas.microsoft.com/office/powerpoint/2010/main" val="3260473443"/>
      </p:ext>
    </p:extLst>
  </p:cSld>
  <p:clrMapOvr>
    <a:overrideClrMapping bg1="dk1" tx1="lt1" bg2="dk2" tx2="lt2" accent1="accent1" accent2="accent2" accent3="accent3" accent4="accent4" accent5="accent5" accent6="accent6" hlink="hlink" folHlink="folHlink"/>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C56DE03-F196-32CA-2E20-5B57EFE10796}"/>
              </a:ext>
            </a:extLst>
          </p:cNvPr>
          <p:cNvSpPr>
            <a:spLocks noGrp="1"/>
          </p:cNvSpPr>
          <p:nvPr>
            <p:ph type="title"/>
          </p:nvPr>
        </p:nvSpPr>
        <p:spPr>
          <a:xfrm>
            <a:off x="934872" y="982272"/>
            <a:ext cx="3388419" cy="4560970"/>
          </a:xfrm>
        </p:spPr>
        <p:txBody>
          <a:bodyPr>
            <a:normAutofit/>
          </a:bodyPr>
          <a:lstStyle/>
          <a:p>
            <a:pPr marL="0" marR="0">
              <a:spcBef>
                <a:spcPts val="0"/>
              </a:spcBef>
              <a:spcAft>
                <a:spcPts val="0"/>
              </a:spcAft>
            </a:pPr>
            <a:r>
              <a:rPr lang="en-US" sz="4000">
                <a:solidFill>
                  <a:schemeClr val="bg1"/>
                </a:solidFill>
                <a:effectLst/>
                <a:latin typeface="Calibri" panose="020F0502020204030204" pitchFamily="34" charset="0"/>
                <a:ea typeface="Calibri" panose="020F0502020204030204" pitchFamily="34" charset="0"/>
              </a:rPr>
              <a:t>Gender </a:t>
            </a:r>
            <a:r>
              <a:rPr lang="en-US" sz="4000" err="1">
                <a:solidFill>
                  <a:schemeClr val="bg1"/>
                </a:solidFill>
                <a:effectLst/>
                <a:latin typeface="Calibri" panose="020F0502020204030204" pitchFamily="34" charset="0"/>
                <a:ea typeface="Calibri" panose="020F0502020204030204" pitchFamily="34" charset="0"/>
              </a:rPr>
              <a:t>TransformativeParenting</a:t>
            </a:r>
            <a:br>
              <a:rPr lang="nl-NL" sz="4000">
                <a:effectLst/>
                <a:latin typeface="Calibri" panose="020F0502020204030204" pitchFamily="34" charset="0"/>
                <a:ea typeface="Calibri" panose="020F0502020204030204" pitchFamily="34" charset="0"/>
              </a:rPr>
            </a:br>
            <a:endParaRPr lang="en-US" sz="4000">
              <a:solidFill>
                <a:srgbClr val="FFFFFF"/>
              </a:solidFill>
            </a:endParaRPr>
          </a:p>
        </p:txBody>
      </p:sp>
      <p:sp>
        <p:nvSpPr>
          <p:cNvPr id="16"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F8044959-7919-58CB-ECEF-C89E08F5CD8B}"/>
              </a:ext>
            </a:extLst>
          </p:cNvPr>
          <p:cNvSpPr>
            <a:spLocks noGrp="1"/>
          </p:cNvSpPr>
          <p:nvPr>
            <p:ph idx="1"/>
          </p:nvPr>
        </p:nvSpPr>
        <p:spPr>
          <a:xfrm>
            <a:off x="4894191" y="1263721"/>
            <a:ext cx="6655596" cy="5348057"/>
          </a:xfrm>
        </p:spPr>
        <p:txBody>
          <a:bodyPr anchor="ctr">
            <a:normAutofit fontScale="47500" lnSpcReduction="20000"/>
          </a:bodyPr>
          <a:lstStyle/>
          <a:p>
            <a:pPr marL="0" indent="0">
              <a:lnSpc>
                <a:spcPct val="106000"/>
              </a:lnSpc>
              <a:spcBef>
                <a:spcPts val="0"/>
              </a:spcBef>
              <a:buNone/>
            </a:pPr>
            <a:r>
              <a:rPr kumimoji="0" lang="en-GB" sz="3300" b="1" i="0" u="none" strike="noStrike" kern="1200" cap="none" spc="0" normalizeH="0" baseline="0" noProof="0" dirty="0">
                <a:ln>
                  <a:noFill/>
                </a:ln>
                <a:solidFill>
                  <a:schemeClr val="bg1"/>
                </a:solidFill>
                <a:effectLst/>
                <a:uLnTx/>
                <a:uFillTx/>
                <a:latin typeface="Calibri" panose="020F0502020204030204" pitchFamily="34" charset="0"/>
                <a:ea typeface="Calibri" panose="020F0502020204030204" pitchFamily="34" charset="0"/>
                <a:cs typeface="+mn-cs"/>
              </a:rPr>
              <a:t>Gender transformative </a:t>
            </a:r>
            <a:r>
              <a:rPr lang="en-GB" sz="3300" b="1" dirty="0">
                <a:solidFill>
                  <a:schemeClr val="bg1"/>
                </a:solidFill>
                <a:latin typeface="Calibri" panose="020F0502020204030204" pitchFamily="34" charset="0"/>
                <a:ea typeface="Calibri" panose="020F0502020204030204" pitchFamily="34" charset="0"/>
              </a:rPr>
              <a:t>approach:</a:t>
            </a:r>
          </a:p>
          <a:p>
            <a:pPr marL="0" indent="0">
              <a:lnSpc>
                <a:spcPct val="106000"/>
              </a:lnSpc>
              <a:spcBef>
                <a:spcPts val="0"/>
              </a:spcBef>
              <a:buNone/>
            </a:pPr>
            <a:r>
              <a:rPr lang="en-GB" sz="3300" i="1" dirty="0">
                <a:solidFill>
                  <a:schemeClr val="bg1"/>
                </a:solidFill>
                <a:latin typeface="Calibri" panose="020F0502020204030204" pitchFamily="34" charset="0"/>
                <a:ea typeface="Calibri" panose="020F0502020204030204" pitchFamily="34" charset="0"/>
              </a:rPr>
              <a:t>“A transformative approach promotes gender equality by: </a:t>
            </a:r>
          </a:p>
          <a:p>
            <a:pPr>
              <a:lnSpc>
                <a:spcPct val="106000"/>
              </a:lnSpc>
              <a:spcBef>
                <a:spcPts val="0"/>
              </a:spcBef>
              <a:buFont typeface="Wingdings" pitchFamily="2" charset="2"/>
              <a:buChar char="Ø"/>
            </a:pPr>
            <a:r>
              <a:rPr lang="en-GB" sz="3300" i="1" dirty="0">
                <a:solidFill>
                  <a:schemeClr val="bg1"/>
                </a:solidFill>
                <a:latin typeface="Calibri" panose="020F0502020204030204" pitchFamily="34" charset="0"/>
                <a:ea typeface="Calibri" panose="020F0502020204030204" pitchFamily="34" charset="0"/>
              </a:rPr>
              <a:t>fostering critical examination of inequalities and gender roles, norms, and dynamics </a:t>
            </a:r>
          </a:p>
          <a:p>
            <a:pPr>
              <a:lnSpc>
                <a:spcPct val="106000"/>
              </a:lnSpc>
              <a:spcBef>
                <a:spcPts val="0"/>
              </a:spcBef>
              <a:buFont typeface="Wingdings" pitchFamily="2" charset="2"/>
              <a:buChar char="Ø"/>
            </a:pPr>
            <a:r>
              <a:rPr lang="en-GB" sz="3300" i="1" dirty="0">
                <a:solidFill>
                  <a:schemeClr val="bg1"/>
                </a:solidFill>
                <a:latin typeface="Calibri" panose="020F0502020204030204" pitchFamily="34" charset="0"/>
                <a:ea typeface="Calibri" panose="020F0502020204030204" pitchFamily="34" charset="0"/>
              </a:rPr>
              <a:t>recognizing and strengthening positive norms that support equality and an enabling environment </a:t>
            </a:r>
          </a:p>
          <a:p>
            <a:pPr>
              <a:lnSpc>
                <a:spcPct val="106000"/>
              </a:lnSpc>
              <a:spcBef>
                <a:spcPts val="0"/>
              </a:spcBef>
              <a:buFont typeface="Wingdings" pitchFamily="2" charset="2"/>
              <a:buChar char="Ø"/>
            </a:pPr>
            <a:r>
              <a:rPr lang="en-GB" sz="3300" i="1" dirty="0">
                <a:solidFill>
                  <a:schemeClr val="bg1"/>
                </a:solidFill>
                <a:latin typeface="Calibri" panose="020F0502020204030204" pitchFamily="34" charset="0"/>
                <a:ea typeface="Calibri" panose="020F0502020204030204" pitchFamily="34" charset="0"/>
              </a:rPr>
              <a:t>promoting the relative position of women, girls, and marginalized groups </a:t>
            </a:r>
          </a:p>
          <a:p>
            <a:pPr>
              <a:lnSpc>
                <a:spcPct val="106000"/>
              </a:lnSpc>
              <a:spcBef>
                <a:spcPts val="0"/>
              </a:spcBef>
              <a:buFont typeface="Wingdings" pitchFamily="2" charset="2"/>
              <a:buChar char="Ø"/>
            </a:pPr>
            <a:r>
              <a:rPr lang="en-GB" sz="3300" i="1" dirty="0">
                <a:solidFill>
                  <a:schemeClr val="bg1"/>
                </a:solidFill>
                <a:latin typeface="Calibri" panose="020F0502020204030204" pitchFamily="34" charset="0"/>
                <a:ea typeface="Calibri" panose="020F0502020204030204" pitchFamily="34" charset="0"/>
              </a:rPr>
              <a:t>and transforming the underlying social structures, policies, systems, and broadly held social </a:t>
            </a:r>
          </a:p>
          <a:p>
            <a:pPr>
              <a:lnSpc>
                <a:spcPct val="106000"/>
              </a:lnSpc>
              <a:spcBef>
                <a:spcPts val="0"/>
              </a:spcBef>
              <a:buFont typeface="Wingdings" pitchFamily="2" charset="2"/>
              <a:buChar char="Ø"/>
            </a:pPr>
            <a:r>
              <a:rPr lang="en-GB" sz="3300" i="1" dirty="0">
                <a:solidFill>
                  <a:schemeClr val="bg1"/>
                </a:solidFill>
                <a:latin typeface="Calibri" panose="020F0502020204030204" pitchFamily="34" charset="0"/>
                <a:ea typeface="Calibri" panose="020F0502020204030204" pitchFamily="34" charset="0"/>
              </a:rPr>
              <a:t>norms that perpetuate and legitimize gender inequalities.’’ </a:t>
            </a:r>
          </a:p>
          <a:p>
            <a:pPr>
              <a:lnSpc>
                <a:spcPct val="106000"/>
              </a:lnSpc>
              <a:spcBef>
                <a:spcPts val="0"/>
              </a:spcBef>
              <a:buFont typeface="Wingdings" pitchFamily="2" charset="2"/>
              <a:buChar char="Ø"/>
            </a:pPr>
            <a:endParaRPr lang="en-GB" sz="2300" b="1" i="1" dirty="0">
              <a:solidFill>
                <a:schemeClr val="bg1"/>
              </a:solidFill>
              <a:latin typeface="Calibri" panose="020F0502020204030204" pitchFamily="34" charset="0"/>
              <a:ea typeface="Calibri" panose="020F0502020204030204" pitchFamily="34" charset="0"/>
            </a:endParaRPr>
          </a:p>
          <a:p>
            <a:pPr>
              <a:lnSpc>
                <a:spcPct val="106000"/>
              </a:lnSpc>
              <a:spcBef>
                <a:spcPts val="0"/>
              </a:spcBef>
              <a:buFont typeface="Wingdings" pitchFamily="2" charset="2"/>
              <a:buChar char="Ø"/>
            </a:pPr>
            <a:endParaRPr lang="en-GB" sz="2300" b="1" i="1" dirty="0">
              <a:solidFill>
                <a:schemeClr val="bg1"/>
              </a:solidFill>
              <a:latin typeface="Calibri" panose="020F0502020204030204" pitchFamily="34" charset="0"/>
              <a:ea typeface="Calibri" panose="020F0502020204030204" pitchFamily="34" charset="0"/>
            </a:endParaRPr>
          </a:p>
          <a:p>
            <a:pPr>
              <a:lnSpc>
                <a:spcPct val="106000"/>
              </a:lnSpc>
              <a:spcBef>
                <a:spcPts val="0"/>
              </a:spcBef>
              <a:buFont typeface="Wingdings" pitchFamily="2" charset="2"/>
              <a:buChar char="Ø"/>
            </a:pPr>
            <a:endParaRPr lang="en-GB" sz="2300" b="1" i="1" dirty="0">
              <a:solidFill>
                <a:schemeClr val="bg1"/>
              </a:solidFill>
              <a:latin typeface="Calibri" panose="020F0502020204030204" pitchFamily="34" charset="0"/>
              <a:ea typeface="Calibri" panose="020F0502020204030204" pitchFamily="34" charset="0"/>
            </a:endParaRPr>
          </a:p>
          <a:p>
            <a:pPr marL="0" indent="0">
              <a:lnSpc>
                <a:spcPct val="106000"/>
              </a:lnSpc>
              <a:spcBef>
                <a:spcPts val="0"/>
              </a:spcBef>
              <a:buNone/>
            </a:pPr>
            <a:endParaRPr lang="en-GB" sz="3300" b="1" dirty="0">
              <a:solidFill>
                <a:schemeClr val="bg1"/>
              </a:solidFill>
              <a:latin typeface="Calibri" panose="020F0502020204030204" pitchFamily="34" charset="0"/>
              <a:ea typeface="Calibri" panose="020F0502020204030204" pitchFamily="34" charset="0"/>
            </a:endParaRPr>
          </a:p>
          <a:p>
            <a:pPr marL="0" indent="0">
              <a:lnSpc>
                <a:spcPct val="106000"/>
              </a:lnSpc>
              <a:spcBef>
                <a:spcPts val="0"/>
              </a:spcBef>
              <a:buNone/>
            </a:pPr>
            <a:r>
              <a:rPr lang="en-GB" sz="3800" b="1" dirty="0">
                <a:solidFill>
                  <a:schemeClr val="bg1"/>
                </a:solidFill>
                <a:latin typeface="Calibri" panose="020F0502020204030204" pitchFamily="34" charset="0"/>
                <a:ea typeface="Calibri" panose="020F0502020204030204" pitchFamily="34" charset="0"/>
              </a:rPr>
              <a:t>Gender-transformative parenting </a:t>
            </a:r>
            <a:r>
              <a:rPr lang="en-GB" sz="3800" dirty="0">
                <a:solidFill>
                  <a:schemeClr val="bg1"/>
                </a:solidFill>
                <a:latin typeface="Calibri" panose="020F0502020204030204" pitchFamily="34" charset="0"/>
                <a:ea typeface="Calibri" panose="020F0502020204030204" pitchFamily="34" charset="0"/>
              </a:rPr>
              <a:t>as a parenting approach that applies gender equity (fairness), equality (equal outcomes), and inclusion in a responsive, respectful and thoughtful way through daily interactions, behaviours, emotions, knowledge, beliefs, attitudes, and practices. The gender-transformative parenting promotes positive gender norms and socialization to transform imbalanced power structures in families (and future generations). </a:t>
            </a:r>
          </a:p>
          <a:p>
            <a:pPr marL="0" indent="0">
              <a:lnSpc>
                <a:spcPct val="106000"/>
              </a:lnSpc>
              <a:spcBef>
                <a:spcPts val="0"/>
              </a:spcBef>
              <a:buNone/>
            </a:pPr>
            <a:br>
              <a:rPr lang="en-US" sz="3800" dirty="0">
                <a:latin typeface="Calibri" panose="020F0502020204030204" pitchFamily="34" charset="0"/>
                <a:ea typeface="Calibri" panose="020F0502020204030204" pitchFamily="34" charset="0"/>
                <a:cs typeface="Times New Roman" panose="02020603050405020304" pitchFamily="18" charset="0"/>
              </a:rPr>
            </a:br>
            <a:endParaRPr kumimoji="0" lang="en-GB" sz="3800" b="0" i="0" u="none" strike="noStrike" kern="1200" cap="none" spc="0" normalizeH="0" baseline="0" noProof="0" dirty="0">
              <a:ln>
                <a:noFill/>
              </a:ln>
              <a:solidFill>
                <a:schemeClr val="bg1"/>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3933037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AD2146A7-5DE9-80CD-766F-A3DAEFD2E7F5}"/>
              </a:ext>
            </a:extLst>
          </p:cNvPr>
          <p:cNvSpPr txBox="1"/>
          <p:nvPr/>
        </p:nvSpPr>
        <p:spPr>
          <a:xfrm>
            <a:off x="207034" y="201052"/>
            <a:ext cx="11412747" cy="1754326"/>
          </a:xfrm>
          <a:prstGeom prst="rect">
            <a:avLst/>
          </a:prstGeom>
          <a:noFill/>
        </p:spPr>
        <p:txBody>
          <a:bodyPr wrap="square">
            <a:spAutoFit/>
          </a:bodyPr>
          <a:lstStyle/>
          <a:p>
            <a:pPr algn="just"/>
            <a:r>
              <a:rPr lang="en-GB" sz="1800">
                <a:solidFill>
                  <a:schemeClr val="accent1"/>
                </a:solidFill>
                <a:effectLst/>
                <a:latin typeface="Calibri" panose="020F0502020204030204" pitchFamily="34" charset="0"/>
                <a:ea typeface="Calibri" panose="020F0502020204030204" pitchFamily="34" charset="0"/>
              </a:rPr>
              <a:t>Gender transformative parenting seeks to generate non-discriminatory gender norms amongst parents, and parents constantly strive to educate themselves about their own gender biases. Parents are also aware of the different external forces (such as media/social media, social pressure coming from peers and community, etc.) that influence a child’s gender norms and seek to support children and change this. Gender transformative parenting aims for all children and families to have high wellbeing, caring for and respecting each other and their world. Parents acknowledge the child’s agency and follow their lead.</a:t>
            </a:r>
            <a:endParaRPr lang="en-NL" sz="1800">
              <a:solidFill>
                <a:schemeClr val="accent1"/>
              </a:solidFill>
              <a:effectLst/>
              <a:latin typeface="Calibri" panose="020F0502020204030204" pitchFamily="34" charset="0"/>
              <a:ea typeface="Calibri" panose="020F0502020204030204" pitchFamily="34" charset="0"/>
            </a:endParaRPr>
          </a:p>
        </p:txBody>
      </p:sp>
      <p:pic>
        <p:nvPicPr>
          <p:cNvPr id="18" name="Picture 17" descr="Diagram, text&#10;&#10;Description automatically generated">
            <a:extLst>
              <a:ext uri="{FF2B5EF4-FFF2-40B4-BE49-F238E27FC236}">
                <a16:creationId xmlns:a16="http://schemas.microsoft.com/office/drawing/2014/main" id="{2B9B21BB-6335-F1FB-87B2-60D2392FF16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1026"/>
          <a:stretch/>
        </p:blipFill>
        <p:spPr bwMode="auto">
          <a:xfrm>
            <a:off x="1149420" y="2071385"/>
            <a:ext cx="9114971" cy="3296215"/>
          </a:xfrm>
          <a:prstGeom prst="rect">
            <a:avLst/>
          </a:prstGeom>
          <a:ln>
            <a:noFill/>
          </a:ln>
          <a:extLst>
            <a:ext uri="{53640926-AAD7-44D8-BBD7-CCE9431645EC}">
              <a14:shadowObscured xmlns:a14="http://schemas.microsoft.com/office/drawing/2010/main"/>
            </a:ext>
          </a:extLst>
        </p:spPr>
      </p:pic>
      <p:sp>
        <p:nvSpPr>
          <p:cNvPr id="19" name="TextBox 18">
            <a:extLst>
              <a:ext uri="{FF2B5EF4-FFF2-40B4-BE49-F238E27FC236}">
                <a16:creationId xmlns:a16="http://schemas.microsoft.com/office/drawing/2014/main" id="{74724161-F548-E0B6-93CA-7972655499B2}"/>
              </a:ext>
            </a:extLst>
          </p:cNvPr>
          <p:cNvSpPr txBox="1"/>
          <p:nvPr/>
        </p:nvSpPr>
        <p:spPr>
          <a:xfrm>
            <a:off x="3904488" y="1774018"/>
            <a:ext cx="6096000" cy="369332"/>
          </a:xfrm>
          <a:prstGeom prst="rect">
            <a:avLst/>
          </a:prstGeom>
          <a:noFill/>
        </p:spPr>
        <p:txBody>
          <a:bodyPr wrap="square">
            <a:spAutoFit/>
          </a:bodyPr>
          <a:lstStyle/>
          <a:p>
            <a:r>
              <a:rPr lang="nl-NL" sz="1800">
                <a:solidFill>
                  <a:srgbClr val="00B0F0"/>
                </a:solidFill>
                <a:effectLst/>
                <a:latin typeface="Calibri" panose="020F0502020204030204" pitchFamily="34" charset="0"/>
                <a:ea typeface="Calibri" panose="020F0502020204030204" pitchFamily="34" charset="0"/>
              </a:rPr>
              <a:t>Gender Integration </a:t>
            </a:r>
            <a:r>
              <a:rPr lang="nl-NL" sz="1800" err="1">
                <a:solidFill>
                  <a:srgbClr val="00B0F0"/>
                </a:solidFill>
                <a:effectLst/>
                <a:latin typeface="Calibri" panose="020F0502020204030204" pitchFamily="34" charset="0"/>
                <a:ea typeface="Calibri" panose="020F0502020204030204" pitchFamily="34" charset="0"/>
              </a:rPr>
              <a:t>Continuum</a:t>
            </a:r>
            <a:r>
              <a:rPr lang="en-NL">
                <a:effectLst/>
              </a:rPr>
              <a:t> </a:t>
            </a:r>
            <a:endParaRPr lang="en-US"/>
          </a:p>
        </p:txBody>
      </p:sp>
      <p:sp>
        <p:nvSpPr>
          <p:cNvPr id="20" name="TextBox 19">
            <a:extLst>
              <a:ext uri="{FF2B5EF4-FFF2-40B4-BE49-F238E27FC236}">
                <a16:creationId xmlns:a16="http://schemas.microsoft.com/office/drawing/2014/main" id="{0B096ACB-AD0F-AEEA-CB33-9102F59F83F7}"/>
              </a:ext>
            </a:extLst>
          </p:cNvPr>
          <p:cNvSpPr txBox="1"/>
          <p:nvPr/>
        </p:nvSpPr>
        <p:spPr>
          <a:xfrm>
            <a:off x="338213" y="5593003"/>
            <a:ext cx="11515574" cy="461665"/>
          </a:xfrm>
          <a:prstGeom prst="rect">
            <a:avLst/>
          </a:prstGeom>
        </p:spPr>
        <p:style>
          <a:lnRef idx="3">
            <a:schemeClr val="lt1"/>
          </a:lnRef>
          <a:fillRef idx="1">
            <a:schemeClr val="accent1"/>
          </a:fillRef>
          <a:effectRef idx="1">
            <a:schemeClr val="accent1"/>
          </a:effectRef>
          <a:fontRef idx="minor">
            <a:schemeClr val="lt1"/>
          </a:fontRef>
        </p:style>
        <p:txBody>
          <a:bodyPr wrap="square">
            <a:spAutoFit/>
          </a:bodyPr>
          <a:lstStyle/>
          <a:p>
            <a:pPr algn="just"/>
            <a:r>
              <a:rPr lang="en-GB" sz="2400">
                <a:effectLst/>
                <a:latin typeface="Calibri" panose="020F0502020204030204" pitchFamily="34" charset="0"/>
                <a:ea typeface="Calibri" panose="020F0502020204030204" pitchFamily="34" charset="0"/>
              </a:rPr>
              <a:t>The core of gender transformative parenting </a:t>
            </a:r>
            <a:r>
              <a:rPr lang="en-GB" sz="2400" b="1">
                <a:effectLst/>
                <a:latin typeface="Calibri" panose="020F0502020204030204" pitchFamily="34" charset="0"/>
                <a:ea typeface="Calibri" panose="020F0502020204030204" pitchFamily="34" charset="0"/>
              </a:rPr>
              <a:t>is critical reflection and readiness for change</a:t>
            </a:r>
            <a:r>
              <a:rPr lang="en-GB" sz="2400">
                <a:effectLst/>
                <a:latin typeface="Calibri" panose="020F0502020204030204" pitchFamily="34" charset="0"/>
                <a:ea typeface="Calibri" panose="020F0502020204030204" pitchFamily="34" charset="0"/>
              </a:rPr>
              <a:t>. </a:t>
            </a:r>
            <a:endParaRPr lang="en-NL" sz="240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76922933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A6B319F-86FE-4754-878E-06F0804D88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32385" cy="6858000"/>
          </a:xfrm>
          <a:prstGeom prst="rect">
            <a:avLst/>
          </a:prstGeom>
          <a:solidFill>
            <a:schemeClr val="accent5">
              <a:alpha val="7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D7D31"/>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CF7D1B5-3477-499F-ACC5-2C8B07F4ED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2385" y="0"/>
            <a:ext cx="3218914" cy="6858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882918A-548C-44BA-6B7A-9297F1B2EEC8}"/>
              </a:ext>
            </a:extLst>
          </p:cNvPr>
          <p:cNvSpPr>
            <a:spLocks noGrp="1"/>
          </p:cNvSpPr>
          <p:nvPr>
            <p:ph type="title"/>
          </p:nvPr>
        </p:nvSpPr>
        <p:spPr>
          <a:xfrm>
            <a:off x="992206" y="1608667"/>
            <a:ext cx="2823275" cy="4501127"/>
          </a:xfrm>
        </p:spPr>
        <p:txBody>
          <a:bodyPr vert="horz" lIns="91440" tIns="45720" rIns="91440" bIns="45720" rtlCol="0" anchor="t">
            <a:normAutofit/>
          </a:bodyPr>
          <a:lstStyle/>
          <a:p>
            <a:pPr algn="r"/>
            <a:r>
              <a:rPr lang="en-US" sz="3200" kern="1200">
                <a:solidFill>
                  <a:srgbClr val="FFFFFF"/>
                </a:solidFill>
                <a:latin typeface="+mj-lt"/>
                <a:ea typeface="+mj-ea"/>
                <a:cs typeface="+mj-cs"/>
              </a:rPr>
              <a:t> </a:t>
            </a:r>
          </a:p>
        </p:txBody>
      </p:sp>
      <p:pic>
        <p:nvPicPr>
          <p:cNvPr id="5" name="Content Placeholder 4" descr="Presentation with media outline">
            <a:extLst>
              <a:ext uri="{FF2B5EF4-FFF2-40B4-BE49-F238E27FC236}">
                <a16:creationId xmlns:a16="http://schemas.microsoft.com/office/drawing/2014/main" id="{2A5EB630-441F-7386-661D-0698DADC8CA0}"/>
              </a:ext>
            </a:extLst>
          </p:cNvPr>
          <p:cNvPicPr>
            <a:picLocks noGrp="1" noChangeAspect="1"/>
          </p:cNvPicPr>
          <p:nvPr>
            <p:ph idx="1"/>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63239" y="1473200"/>
            <a:ext cx="2123439" cy="2123439"/>
          </a:xfrm>
        </p:spPr>
      </p:pic>
      <p:sp>
        <p:nvSpPr>
          <p:cNvPr id="15" name="TextBox 14">
            <a:extLst>
              <a:ext uri="{FF2B5EF4-FFF2-40B4-BE49-F238E27FC236}">
                <a16:creationId xmlns:a16="http://schemas.microsoft.com/office/drawing/2014/main" id="{786F7C48-A657-8192-A643-3F69E959E3E3}"/>
              </a:ext>
            </a:extLst>
          </p:cNvPr>
          <p:cNvSpPr txBox="1"/>
          <p:nvPr/>
        </p:nvSpPr>
        <p:spPr>
          <a:xfrm>
            <a:off x="832385" y="3766745"/>
            <a:ext cx="2823275"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alibri" panose="020F0502020204030204"/>
                <a:ea typeface="+mn-ea"/>
                <a:cs typeface="+mn-cs"/>
              </a:rPr>
              <a:t>Watch the video</a:t>
            </a:r>
          </a:p>
        </p:txBody>
      </p:sp>
      <p:sp>
        <p:nvSpPr>
          <p:cNvPr id="11" name="TextBox 10">
            <a:extLst>
              <a:ext uri="{FF2B5EF4-FFF2-40B4-BE49-F238E27FC236}">
                <a16:creationId xmlns:a16="http://schemas.microsoft.com/office/drawing/2014/main" id="{23765E68-D56D-35B0-5CA1-92106E022D49}"/>
              </a:ext>
            </a:extLst>
          </p:cNvPr>
          <p:cNvSpPr txBox="1"/>
          <p:nvPr/>
        </p:nvSpPr>
        <p:spPr>
          <a:xfrm>
            <a:off x="4741926" y="1626278"/>
            <a:ext cx="6096000" cy="1015663"/>
          </a:xfrm>
          <a:prstGeom prst="rect">
            <a:avLst/>
          </a:prstGeom>
          <a:noFill/>
        </p:spPr>
        <p:txBody>
          <a:bodyPr wrap="square">
            <a:spAutoFit/>
          </a:bodyPr>
          <a:lstStyle/>
          <a:p>
            <a:r>
              <a:rPr lang="en-GB" sz="2000">
                <a:latin typeface="Calibri" panose="020F0502020204030204" pitchFamily="34" charset="0"/>
                <a:ea typeface="Calibri" panose="020F0502020204030204" pitchFamily="34" charset="0"/>
              </a:rPr>
              <a:t>Watch the video: </a:t>
            </a:r>
            <a:r>
              <a:rPr lang="en-GB" sz="2000" u="sng">
                <a:latin typeface="Calibri" panose="020F0502020204030204" pitchFamily="34" charset="0"/>
                <a:ea typeface="Calibri" panose="020F0502020204030204" pitchFamily="34" charset="0"/>
                <a:hlinkClick r:id="rId4">
                  <a:extLst>
                    <a:ext uri="{A12FA001-AC4F-418D-AE19-62706E023703}">
                      <ahyp:hlinkClr xmlns:ahyp="http://schemas.microsoft.com/office/drawing/2018/hyperlinkcolor" val="tx"/>
                    </a:ext>
                  </a:extLst>
                </a:hlinkClick>
              </a:rPr>
              <a:t>Daisy, age 8, questions why retailers think only boys want adventure</a:t>
            </a:r>
            <a:r>
              <a:rPr lang="en-GB" sz="2000">
                <a:latin typeface="Calibri" panose="020F0502020204030204" pitchFamily="34" charset="0"/>
                <a:ea typeface="Calibri" panose="020F0502020204030204" pitchFamily="34" charset="0"/>
              </a:rPr>
              <a:t> (2.36 min) (Lolly &amp; Doodle with Bells on, 2016)</a:t>
            </a:r>
            <a:endParaRPr lang="en-NL" sz="2000">
              <a:latin typeface="Calibri" panose="020F0502020204030204" pitchFamily="34" charset="0"/>
              <a:ea typeface="Calibri" panose="020F0502020204030204" pitchFamily="34" charset="0"/>
            </a:endParaRPr>
          </a:p>
        </p:txBody>
      </p:sp>
      <p:sp>
        <p:nvSpPr>
          <p:cNvPr id="8" name="TextBox 7">
            <a:extLst>
              <a:ext uri="{FF2B5EF4-FFF2-40B4-BE49-F238E27FC236}">
                <a16:creationId xmlns:a16="http://schemas.microsoft.com/office/drawing/2014/main" id="{A15E4684-DE3D-4FC9-AC66-AE826D4E97CC}"/>
              </a:ext>
            </a:extLst>
          </p:cNvPr>
          <p:cNvSpPr txBox="1"/>
          <p:nvPr/>
        </p:nvSpPr>
        <p:spPr>
          <a:xfrm>
            <a:off x="4668774" y="3181969"/>
            <a:ext cx="7338970" cy="2246769"/>
          </a:xfrm>
          <a:prstGeom prst="rect">
            <a:avLst/>
          </a:prstGeom>
          <a:noFill/>
        </p:spPr>
        <p:txBody>
          <a:bodyPr wrap="square">
            <a:spAutoFit/>
          </a:bodyPr>
          <a:lstStyle/>
          <a:p>
            <a:pPr marL="342900" indent="-342900">
              <a:buFont typeface="Arial" panose="020B0604020202020204" pitchFamily="34" charset="0"/>
              <a:buChar char="•"/>
            </a:pPr>
            <a:endParaRPr lang="en-NL" sz="2000">
              <a:effectLst/>
              <a:latin typeface="Calibri" panose="020F0502020204030204" pitchFamily="34" charset="0"/>
              <a:ea typeface="Calibri" panose="020F0502020204030204" pitchFamily="34" charset="0"/>
            </a:endParaRPr>
          </a:p>
          <a:p>
            <a:pPr marL="342900" indent="-342900">
              <a:buFont typeface="Arial" panose="020B0604020202020204" pitchFamily="34" charset="0"/>
              <a:buChar char="•"/>
            </a:pPr>
            <a:r>
              <a:rPr lang="en-GB" sz="2000">
                <a:effectLst/>
                <a:latin typeface="Calibri" panose="020F0502020204030204" pitchFamily="34" charset="0"/>
                <a:ea typeface="Calibri" panose="020F0502020204030204" pitchFamily="34" charset="0"/>
              </a:rPr>
              <a:t>Listen carefully to what Daisy is saying and why she is annoyed. </a:t>
            </a:r>
            <a:endParaRPr lang="en-NL" sz="2000">
              <a:effectLst/>
              <a:latin typeface="Calibri" panose="020F0502020204030204" pitchFamily="34" charset="0"/>
              <a:ea typeface="Calibri" panose="020F0502020204030204" pitchFamily="34" charset="0"/>
            </a:endParaRPr>
          </a:p>
          <a:p>
            <a:pPr marL="342900" indent="-342900">
              <a:buFont typeface="Arial" panose="020B0604020202020204" pitchFamily="34" charset="0"/>
              <a:buChar char="•"/>
            </a:pPr>
            <a:r>
              <a:rPr lang="en-GB" sz="2000">
                <a:effectLst/>
                <a:latin typeface="Calibri" panose="020F0502020204030204" pitchFamily="34" charset="0"/>
                <a:ea typeface="Calibri" panose="020F0502020204030204" pitchFamily="34" charset="0"/>
              </a:rPr>
              <a:t>Listen carefully to what the mother is asking and how she is reflecting and answering Daisy’s questions</a:t>
            </a:r>
          </a:p>
          <a:p>
            <a:pPr marL="342900" indent="-342900">
              <a:buFont typeface="Arial" panose="020B0604020202020204" pitchFamily="34" charset="0"/>
              <a:buChar char="•"/>
            </a:pPr>
            <a:r>
              <a:rPr lang="en-GB" sz="2000">
                <a:latin typeface="Calibri" panose="020F0502020204030204" pitchFamily="34" charset="0"/>
              </a:rPr>
              <a:t>Write down why this is an example of gender-transformative parenting.</a:t>
            </a:r>
          </a:p>
          <a:p>
            <a:endParaRPr lang="en-NL" sz="200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329228129"/>
      </p:ext>
    </p:extLst>
  </p:cSld>
  <p:clrMapOvr>
    <a:overrideClrMapping bg1="dk1" tx1="lt1" bg2="dk2" tx2="lt2" accent1="accent1" accent2="accent2" accent3="accent3" accent4="accent4" accent5="accent5" accent6="accent6" hlink="hlink" folHlink="folHlink"/>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A6B319F-86FE-4754-878E-06F0804D88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32385" cy="6858000"/>
          </a:xfrm>
          <a:prstGeom prst="rect">
            <a:avLst/>
          </a:prstGeom>
          <a:solidFill>
            <a:schemeClr val="accent5">
              <a:alpha val="7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D7D31"/>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CF7D1B5-3477-499F-ACC5-2C8B07F4ED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2385" y="0"/>
            <a:ext cx="3218914" cy="6858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882918A-548C-44BA-6B7A-9297F1B2EEC8}"/>
              </a:ext>
            </a:extLst>
          </p:cNvPr>
          <p:cNvSpPr>
            <a:spLocks noGrp="1"/>
          </p:cNvSpPr>
          <p:nvPr>
            <p:ph type="title"/>
          </p:nvPr>
        </p:nvSpPr>
        <p:spPr>
          <a:xfrm>
            <a:off x="992206" y="1608667"/>
            <a:ext cx="2823275" cy="4501127"/>
          </a:xfrm>
        </p:spPr>
        <p:txBody>
          <a:bodyPr vert="horz" lIns="91440" tIns="45720" rIns="91440" bIns="45720" rtlCol="0" anchor="t">
            <a:normAutofit/>
          </a:bodyPr>
          <a:lstStyle/>
          <a:p>
            <a:pPr algn="r"/>
            <a:r>
              <a:rPr lang="en-US" sz="3200" kern="1200">
                <a:solidFill>
                  <a:srgbClr val="FFFFFF"/>
                </a:solidFill>
                <a:latin typeface="+mj-lt"/>
                <a:ea typeface="+mj-ea"/>
                <a:cs typeface="+mj-cs"/>
              </a:rPr>
              <a:t> </a:t>
            </a:r>
          </a:p>
        </p:txBody>
      </p:sp>
      <p:pic>
        <p:nvPicPr>
          <p:cNvPr id="5" name="Content Placeholder 4" descr="Presentation with media outline">
            <a:extLst>
              <a:ext uri="{FF2B5EF4-FFF2-40B4-BE49-F238E27FC236}">
                <a16:creationId xmlns:a16="http://schemas.microsoft.com/office/drawing/2014/main" id="{2A5EB630-441F-7386-661D-0698DADC8CA0}"/>
              </a:ext>
            </a:extLst>
          </p:cNvPr>
          <p:cNvPicPr>
            <a:picLocks noGrp="1" noChangeAspect="1"/>
          </p:cNvPicPr>
          <p:nvPr>
            <p:ph idx="1"/>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63239" y="1473200"/>
            <a:ext cx="2123439" cy="2123439"/>
          </a:xfrm>
        </p:spPr>
      </p:pic>
      <p:sp>
        <p:nvSpPr>
          <p:cNvPr id="15" name="TextBox 14">
            <a:extLst>
              <a:ext uri="{FF2B5EF4-FFF2-40B4-BE49-F238E27FC236}">
                <a16:creationId xmlns:a16="http://schemas.microsoft.com/office/drawing/2014/main" id="{786F7C48-A657-8192-A643-3F69E959E3E3}"/>
              </a:ext>
            </a:extLst>
          </p:cNvPr>
          <p:cNvSpPr txBox="1"/>
          <p:nvPr/>
        </p:nvSpPr>
        <p:spPr>
          <a:xfrm>
            <a:off x="832385" y="3766745"/>
            <a:ext cx="2823275"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alibri" panose="020F0502020204030204"/>
                <a:ea typeface="+mn-ea"/>
                <a:cs typeface="+mn-cs"/>
              </a:rPr>
              <a:t>Watch the video</a:t>
            </a:r>
          </a:p>
        </p:txBody>
      </p:sp>
      <p:sp>
        <p:nvSpPr>
          <p:cNvPr id="9" name="TextBox 8">
            <a:extLst>
              <a:ext uri="{FF2B5EF4-FFF2-40B4-BE49-F238E27FC236}">
                <a16:creationId xmlns:a16="http://schemas.microsoft.com/office/drawing/2014/main" id="{7B392F03-9D19-8FB8-7034-1E045BA0B556}"/>
              </a:ext>
            </a:extLst>
          </p:cNvPr>
          <p:cNvSpPr txBox="1"/>
          <p:nvPr/>
        </p:nvSpPr>
        <p:spPr>
          <a:xfrm>
            <a:off x="4211120" y="335845"/>
            <a:ext cx="7727451" cy="6247864"/>
          </a:xfrm>
          <a:prstGeom prst="rect">
            <a:avLst/>
          </a:prstGeom>
          <a:noFill/>
        </p:spPr>
        <p:txBody>
          <a:bodyPr wrap="square">
            <a:spAutoFit/>
          </a:bodyPr>
          <a:lstStyle/>
          <a:p>
            <a:pPr marR="0" algn="just" rtl="0"/>
            <a:r>
              <a:rPr lang="en-GB" sz="1600" b="1" i="0" u="none" strike="noStrike" baseline="0" dirty="0">
                <a:latin typeface="Calibri" panose="020F0502020204030204" pitchFamily="34" charset="0"/>
              </a:rPr>
              <a:t>This is an example of gender-responsive parenting because:</a:t>
            </a:r>
          </a:p>
          <a:p>
            <a:pPr marR="0" algn="just" rtl="0"/>
            <a:endParaRPr lang="en-GB" sz="1600" b="1" i="0" u="none" strike="noStrike" baseline="0" dirty="0">
              <a:latin typeface="Calibri" panose="020F0502020204030204" pitchFamily="34" charset="0"/>
            </a:endParaRPr>
          </a:p>
          <a:p>
            <a:pPr marR="0" algn="just" rtl="0">
              <a:buFont typeface="Symbol" pitchFamily="2" charset="2"/>
              <a:buChar char="·"/>
            </a:pPr>
            <a:r>
              <a:rPr lang="en-GB" sz="1600" b="1" i="0" u="sng" strike="noStrike" baseline="0" dirty="0">
                <a:latin typeface="Calibri" panose="020F0502020204030204" pitchFamily="34" charset="0"/>
              </a:rPr>
              <a:t>Observation</a:t>
            </a:r>
            <a:r>
              <a:rPr lang="en-GB" sz="1600" b="0" i="0" u="sng" strike="noStrike" baseline="0" dirty="0">
                <a:latin typeface="Calibri" panose="020F0502020204030204" pitchFamily="34" charset="0"/>
              </a:rPr>
              <a:t>:</a:t>
            </a:r>
            <a:r>
              <a:rPr lang="en-GB" sz="1600" b="0" i="0" u="none" strike="noStrike" baseline="0" dirty="0">
                <a:latin typeface="Calibri" panose="020F0502020204030204" pitchFamily="34" charset="0"/>
              </a:rPr>
              <a:t> The mother carefully observes what Daisy is doing and listens to what she says while picking the clothes.</a:t>
            </a:r>
          </a:p>
          <a:p>
            <a:pPr marR="0" algn="just" rtl="0">
              <a:buFont typeface="Symbol" pitchFamily="2" charset="2"/>
              <a:buChar char="·"/>
            </a:pPr>
            <a:endParaRPr lang="en-GB" sz="1600" b="0" i="0" u="none" strike="noStrike" baseline="0" dirty="0">
              <a:latin typeface="Calibri" panose="020F0502020204030204" pitchFamily="34" charset="0"/>
            </a:endParaRPr>
          </a:p>
          <a:p>
            <a:pPr marR="0" algn="l" rtl="0">
              <a:buFont typeface="Symbol" pitchFamily="2" charset="2"/>
              <a:buChar char="·"/>
            </a:pPr>
            <a:r>
              <a:rPr lang="en-GB" sz="1600" b="1" i="0" u="sng" strike="noStrike" baseline="0" dirty="0">
                <a:latin typeface="Calibri" panose="020F0502020204030204" pitchFamily="34" charset="0"/>
              </a:rPr>
              <a:t>Interpretation</a:t>
            </a:r>
            <a:r>
              <a:rPr lang="en-GB" sz="1600" b="0" i="0" u="none" strike="noStrike" baseline="0" dirty="0">
                <a:latin typeface="Calibri" panose="020F0502020204030204" pitchFamily="34" charset="0"/>
              </a:rPr>
              <a:t>: She sees that Daisy is aware of gender discrimination and that she is angry. She is checking with Daisy by asking her if she feels annoyed. In this way, she is showing empathy, and at the same time, she is helping Daisy identify her feelings. </a:t>
            </a:r>
          </a:p>
          <a:p>
            <a:pPr marR="0" algn="l" rtl="0">
              <a:buFont typeface="Symbol" pitchFamily="2" charset="2"/>
              <a:buChar char="·"/>
            </a:pPr>
            <a:endParaRPr lang="en-GB" sz="1600" b="0" i="0" u="none" strike="noStrike" baseline="0" dirty="0">
              <a:latin typeface="Calibri" panose="020F0502020204030204" pitchFamily="34" charset="0"/>
            </a:endParaRPr>
          </a:p>
          <a:p>
            <a:pPr marR="0" algn="l" rtl="0">
              <a:buFont typeface="Symbol" pitchFamily="2" charset="2"/>
              <a:buChar char="·"/>
            </a:pPr>
            <a:r>
              <a:rPr lang="en-GB" sz="1600" b="1" i="0" u="sng" strike="noStrike" baseline="0" dirty="0">
                <a:latin typeface="Calibri" panose="020F0502020204030204" pitchFamily="34" charset="0"/>
              </a:rPr>
              <a:t>Action</a:t>
            </a:r>
            <a:r>
              <a:rPr lang="en-GB" sz="1600" b="0" i="0" u="sng" strike="noStrike" baseline="0" dirty="0">
                <a:latin typeface="Calibri" panose="020F0502020204030204" pitchFamily="34" charset="0"/>
              </a:rPr>
              <a:t>: </a:t>
            </a:r>
            <a:r>
              <a:rPr lang="en-GB" sz="1600" b="0" i="0" u="none" strike="noStrike" baseline="0" dirty="0">
                <a:latin typeface="Calibri" panose="020F0502020204030204" pitchFamily="34" charset="0"/>
              </a:rPr>
              <a:t>The mother supports and praises Daisy and asks her if she wants to choose the clothes from boys' hangers – giving her permission to step out of the traditional gender role. </a:t>
            </a:r>
          </a:p>
          <a:p>
            <a:pPr marR="0" algn="l" rtl="0">
              <a:buFont typeface="Symbol" pitchFamily="2" charset="2"/>
              <a:buChar char="·"/>
            </a:pPr>
            <a:endParaRPr lang="en-GB" sz="1600" b="0" i="0" u="sng" strike="noStrike" baseline="0" dirty="0">
              <a:latin typeface="Calibri" panose="020F0502020204030204" pitchFamily="34" charset="0"/>
            </a:endParaRPr>
          </a:p>
          <a:p>
            <a:pPr marR="0" algn="l" rtl="0">
              <a:buFont typeface="Symbol" pitchFamily="2" charset="2"/>
              <a:buChar char="·"/>
            </a:pPr>
            <a:r>
              <a:rPr lang="en-GB" sz="1600" b="1" i="0" u="sng" strike="noStrike" baseline="0" dirty="0">
                <a:latin typeface="Calibri" panose="020F0502020204030204" pitchFamily="34" charset="0"/>
              </a:rPr>
              <a:t>Sensitivity</a:t>
            </a:r>
            <a:r>
              <a:rPr lang="en-GB" sz="1600" b="0" i="0" u="sng" strike="noStrike" baseline="0" dirty="0">
                <a:latin typeface="Calibri" panose="020F0502020204030204" pitchFamily="34" charset="0"/>
              </a:rPr>
              <a:t>:</a:t>
            </a:r>
            <a:r>
              <a:rPr lang="en-GB" sz="1600" b="0" i="0" u="none" strike="noStrike" baseline="0" dirty="0">
                <a:latin typeface="Calibri" panose="020F0502020204030204" pitchFamily="34" charset="0"/>
              </a:rPr>
              <a:t> At the same time, the mother shows </a:t>
            </a:r>
            <a:r>
              <a:rPr lang="en-GB" sz="1600" b="1" i="0" u="none" strike="noStrike" baseline="0" dirty="0">
                <a:latin typeface="Calibri" panose="020F0502020204030204" pitchFamily="34" charset="0"/>
              </a:rPr>
              <a:t>sensitivity</a:t>
            </a:r>
            <a:r>
              <a:rPr lang="en-GB" sz="1600" b="0" i="0" u="none" strike="noStrike" baseline="0" dirty="0">
                <a:latin typeface="Calibri" panose="020F0502020204030204" pitchFamily="34" charset="0"/>
              </a:rPr>
              <a:t> and understanding for Daisy’s emotions and needs. </a:t>
            </a:r>
          </a:p>
          <a:p>
            <a:pPr marR="0" algn="l" rtl="0">
              <a:buFont typeface="Symbol" pitchFamily="2" charset="2"/>
              <a:buChar char="·"/>
            </a:pPr>
            <a:endParaRPr lang="en-GB" sz="1600" b="0" i="0" u="none" strike="noStrike" baseline="0" dirty="0">
              <a:latin typeface="Calibri" panose="020F0502020204030204" pitchFamily="34" charset="0"/>
            </a:endParaRPr>
          </a:p>
          <a:p>
            <a:pPr marR="0" algn="l" rtl="0">
              <a:buFont typeface="Symbol" pitchFamily="2" charset="2"/>
              <a:buChar char="·"/>
            </a:pPr>
            <a:r>
              <a:rPr lang="en-GB" sz="1600" b="1" i="0" u="sng" strike="noStrike" baseline="0" dirty="0">
                <a:latin typeface="Calibri" panose="020F0502020204030204" pitchFamily="34" charset="0"/>
              </a:rPr>
              <a:t>Transformation</a:t>
            </a:r>
            <a:r>
              <a:rPr lang="en-GB" sz="1600" b="0" i="0" u="sng" strike="noStrike" baseline="0" dirty="0">
                <a:latin typeface="Calibri" panose="020F0502020204030204" pitchFamily="34" charset="0"/>
              </a:rPr>
              <a:t>:</a:t>
            </a:r>
            <a:r>
              <a:rPr lang="en-GB" sz="1600" b="0" i="0" u="none" strike="noStrike" baseline="0" dirty="0">
                <a:latin typeface="Calibri" panose="020F0502020204030204" pitchFamily="34" charset="0"/>
              </a:rPr>
              <a:t> She stimulates Daisy to go beyond her comfort zone, challenge and transform existing situations by picking  clothes she likes, and putting “boys” clothes where the “girls” clothes should be. </a:t>
            </a:r>
          </a:p>
          <a:p>
            <a:pPr marR="0" algn="l" rtl="0">
              <a:buFont typeface="Symbol" pitchFamily="2" charset="2"/>
              <a:buChar char="·"/>
            </a:pPr>
            <a:endParaRPr lang="en-GB" sz="1600" b="0" i="0" u="none" strike="noStrike" baseline="0" dirty="0">
              <a:latin typeface="Calibri" panose="020F0502020204030204" pitchFamily="34" charset="0"/>
            </a:endParaRPr>
          </a:p>
          <a:p>
            <a:pPr marR="0" algn="l" rtl="0">
              <a:buFont typeface="Symbol" pitchFamily="2" charset="2"/>
              <a:buChar char="·"/>
            </a:pPr>
            <a:r>
              <a:rPr lang="en-GB" sz="1600" b="0" i="0" u="none" strike="noStrike" baseline="0" dirty="0">
                <a:latin typeface="Calibri" panose="020F0502020204030204" pitchFamily="34" charset="0"/>
              </a:rPr>
              <a:t>Daisy feels safe and supported by a trustable and reliable adult during the whole process. </a:t>
            </a:r>
          </a:p>
          <a:p>
            <a:pPr marR="0" algn="just" rtl="0"/>
            <a:r>
              <a:rPr lang="en-GB" sz="1600" b="0" i="1" u="none" strike="noStrike" baseline="0" dirty="0">
                <a:latin typeface="Calibri" panose="020F0502020204030204" pitchFamily="34" charset="0"/>
              </a:rPr>
              <a:t>How would you react in a similar situation? </a:t>
            </a:r>
          </a:p>
          <a:p>
            <a:pPr marR="0" algn="just" rtl="0"/>
            <a:endParaRPr lang="en-GB" sz="1600" b="0" i="1" u="none" strike="noStrike" baseline="0" dirty="0">
              <a:latin typeface="Calibri" panose="020F0502020204030204" pitchFamily="34" charset="0"/>
            </a:endParaRPr>
          </a:p>
          <a:p>
            <a:pPr marR="0" algn="just" rtl="0"/>
            <a:r>
              <a:rPr lang="en-GB" sz="1600" b="0" i="1" u="none" strike="noStrike" baseline="0" dirty="0">
                <a:latin typeface="Calibri" panose="020F0502020204030204" pitchFamily="34" charset="0"/>
              </a:rPr>
              <a:t>Would it be different if Daisy was a boy asking why boys aren’t expected to be pretty or fabulous, or who wanted to purchase the “girls” shirt?</a:t>
            </a:r>
          </a:p>
        </p:txBody>
      </p:sp>
    </p:spTree>
    <p:extLst>
      <p:ext uri="{BB962C8B-B14F-4D97-AF65-F5344CB8AC3E}">
        <p14:creationId xmlns:p14="http://schemas.microsoft.com/office/powerpoint/2010/main" val="4226194562"/>
      </p:ext>
    </p:extLst>
  </p:cSld>
  <p:clrMapOvr>
    <a:overrideClrMapping bg1="dk1" tx1="lt1" bg2="dk2" tx2="lt2" accent1="accent1" accent2="accent2" accent3="accent3" accent4="accent4" accent5="accent5" accent6="accent6" hlink="hlink" folHlink="folHlink"/>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A6B319F-86FE-4754-878E-06F0804D88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32385" cy="6858000"/>
          </a:xfrm>
          <a:prstGeom prst="rect">
            <a:avLst/>
          </a:prstGeom>
          <a:solidFill>
            <a:schemeClr val="accent5">
              <a:alpha val="7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D7D31"/>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CF7D1B5-3477-499F-ACC5-2C8B07F4ED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2385" y="0"/>
            <a:ext cx="3218914" cy="6858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882918A-548C-44BA-6B7A-9297F1B2EEC8}"/>
              </a:ext>
            </a:extLst>
          </p:cNvPr>
          <p:cNvSpPr>
            <a:spLocks noGrp="1"/>
          </p:cNvSpPr>
          <p:nvPr>
            <p:ph type="title"/>
          </p:nvPr>
        </p:nvSpPr>
        <p:spPr>
          <a:xfrm>
            <a:off x="992206" y="1608667"/>
            <a:ext cx="2823275" cy="4501127"/>
          </a:xfrm>
        </p:spPr>
        <p:txBody>
          <a:bodyPr vert="horz" lIns="91440" tIns="45720" rIns="91440" bIns="45720" rtlCol="0" anchor="t">
            <a:normAutofit/>
          </a:bodyPr>
          <a:lstStyle/>
          <a:p>
            <a:pPr algn="r"/>
            <a:r>
              <a:rPr lang="en-US" sz="3200" kern="1200">
                <a:solidFill>
                  <a:srgbClr val="FFFFFF"/>
                </a:solidFill>
                <a:latin typeface="+mj-lt"/>
                <a:ea typeface="+mj-ea"/>
                <a:cs typeface="+mj-cs"/>
              </a:rPr>
              <a:t> </a:t>
            </a:r>
          </a:p>
        </p:txBody>
      </p:sp>
      <p:pic>
        <p:nvPicPr>
          <p:cNvPr id="5" name="Content Placeholder 4" descr="Presentation with media outline">
            <a:extLst>
              <a:ext uri="{FF2B5EF4-FFF2-40B4-BE49-F238E27FC236}">
                <a16:creationId xmlns:a16="http://schemas.microsoft.com/office/drawing/2014/main" id="{2A5EB630-441F-7386-661D-0698DADC8CA0}"/>
              </a:ext>
            </a:extLst>
          </p:cNvPr>
          <p:cNvPicPr>
            <a:picLocks noGrp="1" noChangeAspect="1"/>
          </p:cNvPicPr>
          <p:nvPr>
            <p:ph idx="1"/>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63239" y="1473200"/>
            <a:ext cx="2123439" cy="2123439"/>
          </a:xfrm>
        </p:spPr>
      </p:pic>
      <p:sp>
        <p:nvSpPr>
          <p:cNvPr id="15" name="TextBox 14">
            <a:extLst>
              <a:ext uri="{FF2B5EF4-FFF2-40B4-BE49-F238E27FC236}">
                <a16:creationId xmlns:a16="http://schemas.microsoft.com/office/drawing/2014/main" id="{786F7C48-A657-8192-A643-3F69E959E3E3}"/>
              </a:ext>
            </a:extLst>
          </p:cNvPr>
          <p:cNvSpPr txBox="1"/>
          <p:nvPr/>
        </p:nvSpPr>
        <p:spPr>
          <a:xfrm>
            <a:off x="832385" y="3766745"/>
            <a:ext cx="2823275"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alibri" panose="020F0502020204030204"/>
                <a:ea typeface="+mn-ea"/>
                <a:cs typeface="+mn-cs"/>
              </a:rPr>
              <a:t>Watch the video &amp; discuss</a:t>
            </a:r>
          </a:p>
        </p:txBody>
      </p:sp>
      <p:sp>
        <p:nvSpPr>
          <p:cNvPr id="8" name="TextBox 7">
            <a:extLst>
              <a:ext uri="{FF2B5EF4-FFF2-40B4-BE49-F238E27FC236}">
                <a16:creationId xmlns:a16="http://schemas.microsoft.com/office/drawing/2014/main" id="{111FA375-0432-C554-7352-0F0F6003058A}"/>
              </a:ext>
            </a:extLst>
          </p:cNvPr>
          <p:cNvSpPr txBox="1"/>
          <p:nvPr/>
        </p:nvSpPr>
        <p:spPr>
          <a:xfrm>
            <a:off x="4488045" y="1827905"/>
            <a:ext cx="7023100" cy="2862322"/>
          </a:xfrm>
          <a:prstGeom prst="rect">
            <a:avLst/>
          </a:prstGeom>
          <a:noFill/>
        </p:spPr>
        <p:txBody>
          <a:bodyPr wrap="square">
            <a:spAutoFit/>
          </a:bodyPr>
          <a:lstStyle/>
          <a:p>
            <a:pPr marR="0" algn="just" rtl="0"/>
            <a:r>
              <a:rPr lang="en-GB" sz="2000" b="0" i="0" u="none" strike="noStrike" baseline="0">
                <a:latin typeface="Calibri" panose="020F0502020204030204" pitchFamily="34" charset="0"/>
              </a:rPr>
              <a:t>Watch the video: Why Shouldn’t Our Sons Wear Dresses? (Truly, 2016) (3.57 min) at </a:t>
            </a:r>
            <a:r>
              <a:rPr lang="en-GB" sz="2000" b="0" i="0" u="sng" strike="noStrike" baseline="0">
                <a:latin typeface="Calibri" panose="020F0502020204030204" pitchFamily="34" charset="0"/>
                <a:hlinkClick r:id="rId4">
                  <a:extLst>
                    <a:ext uri="{A12FA001-AC4F-418D-AE19-62706E023703}">
                      <ahyp:hlinkClr xmlns:ahyp="http://schemas.microsoft.com/office/drawing/2018/hyperlinkcolor" val="tx"/>
                    </a:ext>
                  </a:extLst>
                </a:hlinkClick>
              </a:rPr>
              <a:t>https://www.youtube.com/watch?v=JkLqhpNPRQE</a:t>
            </a:r>
            <a:r>
              <a:rPr lang="en-GB" sz="2000" b="0" i="0" u="none" strike="noStrike" baseline="0">
                <a:latin typeface="Calibri" panose="020F0502020204030204" pitchFamily="34" charset="0"/>
                <a:hlinkClick r:id="rId4">
                  <a:extLst>
                    <a:ext uri="{A12FA001-AC4F-418D-AE19-62706E023703}">
                      <ahyp:hlinkClr xmlns:ahyp="http://schemas.microsoft.com/office/drawing/2018/hyperlinkcolor" val="tx"/>
                    </a:ext>
                  </a:extLst>
                </a:hlinkClick>
              </a:rPr>
              <a:t> </a:t>
            </a:r>
          </a:p>
          <a:p>
            <a:pPr marR="0" algn="just" rtl="0"/>
            <a:r>
              <a:rPr lang="en-GB" sz="2000" b="0" i="0" u="none" strike="noStrike" baseline="0">
                <a:latin typeface="Calibri" panose="020F0502020204030204" pitchFamily="34" charset="0"/>
              </a:rPr>
              <a:t>Please discuss with colleagues or parents</a:t>
            </a:r>
          </a:p>
          <a:p>
            <a:pPr marR="0" algn="just" rtl="0"/>
            <a:endParaRPr lang="en-GB" sz="2000" b="0" i="0" u="none" strike="noStrike" baseline="0">
              <a:latin typeface="Calibri" panose="020F0502020204030204" pitchFamily="34" charset="0"/>
            </a:endParaRPr>
          </a:p>
          <a:p>
            <a:pPr marL="285750" marR="0" indent="-285750" algn="just" rtl="0">
              <a:buFont typeface="Wingdings" pitchFamily="2" charset="2"/>
              <a:buChar char="Ø"/>
            </a:pPr>
            <a:r>
              <a:rPr lang="en-GB" sz="2000">
                <a:latin typeface="Calibri" panose="020F0502020204030204" pitchFamily="34" charset="0"/>
              </a:rPr>
              <a:t>Y</a:t>
            </a:r>
            <a:r>
              <a:rPr lang="en-GB" sz="2000" b="0" i="0" u="none" strike="noStrike" baseline="0">
                <a:latin typeface="Calibri" panose="020F0502020204030204" pitchFamily="34" charset="0"/>
              </a:rPr>
              <a:t>ou are working with the choice these parents made and why it is a problem when boys want to be more androgenic and feminine. </a:t>
            </a:r>
          </a:p>
          <a:p>
            <a:pPr marL="285750" marR="0" indent="-285750" algn="just" rtl="0">
              <a:buFont typeface="Wingdings" pitchFamily="2" charset="2"/>
              <a:buChar char="Ø"/>
            </a:pPr>
            <a:r>
              <a:rPr lang="en-GB" sz="2000" b="0" i="0" u="none" strike="noStrike" baseline="0">
                <a:latin typeface="Calibri" panose="020F0502020204030204" pitchFamily="34" charset="0"/>
              </a:rPr>
              <a:t>What would you say to the parents from the video?</a:t>
            </a:r>
          </a:p>
        </p:txBody>
      </p:sp>
    </p:spTree>
    <p:extLst>
      <p:ext uri="{BB962C8B-B14F-4D97-AF65-F5344CB8AC3E}">
        <p14:creationId xmlns:p14="http://schemas.microsoft.com/office/powerpoint/2010/main" val="884086"/>
      </p:ext>
    </p:extLst>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7">
            <a:extLst>
              <a:ext uri="{FF2B5EF4-FFF2-40B4-BE49-F238E27FC236}">
                <a16:creationId xmlns:a16="http://schemas.microsoft.com/office/drawing/2014/main" id="{AB8C311F-7253-4AED-9701-7FC0708C41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9">
            <a:extLst>
              <a:ext uri="{FF2B5EF4-FFF2-40B4-BE49-F238E27FC236}">
                <a16:creationId xmlns:a16="http://schemas.microsoft.com/office/drawing/2014/main" id="{E2384209-CB15-4CDF-9D31-C44FD9A3F2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2666617" y="-2666188"/>
            <a:ext cx="6858000" cy="12191233"/>
          </a:xfrm>
          <a:prstGeom prst="rect">
            <a:avLst/>
          </a:prstGeom>
          <a:gradFill>
            <a:gsLst>
              <a:gs pos="8000">
                <a:schemeClr val="accent1"/>
              </a:gs>
              <a:gs pos="100000">
                <a:schemeClr val="accent1">
                  <a:lumMod val="5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633B3B5-CC90-43F0-8714-D31D1F3F0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311" y="0"/>
            <a:ext cx="9070846" cy="6857572"/>
          </a:xfrm>
          <a:prstGeom prst="rect">
            <a:avLst/>
          </a:prstGeom>
          <a:gradFill>
            <a:gsLst>
              <a:gs pos="8000">
                <a:srgbClr val="000000">
                  <a:alpha val="52000"/>
                </a:srgbClr>
              </a:gs>
              <a:gs pos="100000">
                <a:schemeClr val="accent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A8D57A06-A426-446D-B02C-A2DC6B62E4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3649491" y="-1685840"/>
            <a:ext cx="4894564" cy="12193546"/>
          </a:xfrm>
          <a:prstGeom prst="rect">
            <a:avLst/>
          </a:prstGeom>
          <a:gradFill>
            <a:gsLst>
              <a:gs pos="0">
                <a:schemeClr val="accent5">
                  <a:lumMod val="60000"/>
                  <a:lumOff val="40000"/>
                  <a:alpha val="0"/>
                </a:schemeClr>
              </a:gs>
              <a:gs pos="100000">
                <a:srgbClr val="000000">
                  <a:alpha val="4600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9F553AB7-18D8-DB13-5E31-BD922EFCD26E}"/>
              </a:ext>
            </a:extLst>
          </p:cNvPr>
          <p:cNvPicPr>
            <a:picLocks noChangeAspect="1"/>
          </p:cNvPicPr>
          <p:nvPr/>
        </p:nvPicPr>
        <p:blipFill>
          <a:blip r:embed="rId2"/>
          <a:stretch>
            <a:fillRect/>
          </a:stretch>
        </p:blipFill>
        <p:spPr>
          <a:xfrm>
            <a:off x="3657599" y="456986"/>
            <a:ext cx="8284865" cy="5943600"/>
          </a:xfrm>
          <a:prstGeom prst="rect">
            <a:avLst/>
          </a:prstGeom>
        </p:spPr>
      </p:pic>
      <p:sp>
        <p:nvSpPr>
          <p:cNvPr id="2" name="TextBox 1">
            <a:extLst>
              <a:ext uri="{FF2B5EF4-FFF2-40B4-BE49-F238E27FC236}">
                <a16:creationId xmlns:a16="http://schemas.microsoft.com/office/drawing/2014/main" id="{9EEE2A81-6AC9-4B22-FA37-2C682AFB7158}"/>
              </a:ext>
            </a:extLst>
          </p:cNvPr>
          <p:cNvSpPr txBox="1"/>
          <p:nvPr/>
        </p:nvSpPr>
        <p:spPr>
          <a:xfrm>
            <a:off x="996593" y="1417834"/>
            <a:ext cx="2239767" cy="1815882"/>
          </a:xfrm>
          <a:prstGeom prst="rect">
            <a:avLst/>
          </a:prstGeom>
          <a:noFill/>
        </p:spPr>
        <p:txBody>
          <a:bodyPr wrap="square" rtlCol="0">
            <a:spAutoFit/>
          </a:bodyPr>
          <a:lstStyle/>
          <a:p>
            <a:r>
              <a:rPr lang="en-US" sz="2800" dirty="0">
                <a:solidFill>
                  <a:schemeClr val="bg1"/>
                </a:solidFill>
              </a:rPr>
              <a:t>Think out of the box – out of the comfort zone</a:t>
            </a:r>
          </a:p>
        </p:txBody>
      </p:sp>
    </p:spTree>
    <p:extLst>
      <p:ext uri="{BB962C8B-B14F-4D97-AF65-F5344CB8AC3E}">
        <p14:creationId xmlns:p14="http://schemas.microsoft.com/office/powerpoint/2010/main" val="196555316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C56DE03-F196-32CA-2E20-5B57EFE10796}"/>
              </a:ext>
            </a:extLst>
          </p:cNvPr>
          <p:cNvSpPr>
            <a:spLocks noGrp="1"/>
          </p:cNvSpPr>
          <p:nvPr>
            <p:ph type="title"/>
          </p:nvPr>
        </p:nvSpPr>
        <p:spPr>
          <a:xfrm>
            <a:off x="934872" y="982272"/>
            <a:ext cx="3388419" cy="4513272"/>
          </a:xfrm>
        </p:spPr>
        <p:txBody>
          <a:bodyPr>
            <a:noAutofit/>
          </a:bodyPr>
          <a:lstStyle/>
          <a:p>
            <a:pPr marL="0" marR="0">
              <a:spcBef>
                <a:spcPts val="0"/>
              </a:spcBef>
              <a:spcAft>
                <a:spcPts val="0"/>
              </a:spcAft>
            </a:pPr>
            <a:r>
              <a:rPr lang="en-US" sz="2800">
                <a:solidFill>
                  <a:schemeClr val="bg1"/>
                </a:solidFill>
                <a:latin typeface="Calibri" panose="020F0502020204030204" pitchFamily="34" charset="0"/>
                <a:ea typeface="Calibri" panose="020F0502020204030204" pitchFamily="34" charset="0"/>
              </a:rPr>
              <a:t>Gender socialization</a:t>
            </a:r>
            <a:br>
              <a:rPr lang="en-US" sz="2800">
                <a:solidFill>
                  <a:schemeClr val="bg1"/>
                </a:solidFill>
                <a:latin typeface="Calibri" panose="020F0502020204030204" pitchFamily="34" charset="0"/>
                <a:ea typeface="Calibri" panose="020F0502020204030204" pitchFamily="34" charset="0"/>
              </a:rPr>
            </a:br>
            <a:br>
              <a:rPr lang="en-US" sz="2800">
                <a:solidFill>
                  <a:schemeClr val="bg1"/>
                </a:solidFill>
                <a:latin typeface="Calibri" panose="020F0502020204030204" pitchFamily="34" charset="0"/>
                <a:ea typeface="Calibri" panose="020F0502020204030204" pitchFamily="34" charset="0"/>
              </a:rPr>
            </a:br>
            <a:r>
              <a:rPr lang="en-US" sz="2800">
                <a:solidFill>
                  <a:schemeClr val="bg1"/>
                </a:solidFill>
                <a:latin typeface="Calibri" panose="020F0502020204030204" pitchFamily="34" charset="0"/>
                <a:ea typeface="Calibri" panose="020F0502020204030204" pitchFamily="34" charset="0"/>
              </a:rPr>
              <a:t>Differences between gendered and gender-transformative parenting</a:t>
            </a:r>
            <a:br>
              <a:rPr lang="en-US" sz="2800">
                <a:solidFill>
                  <a:schemeClr val="bg1"/>
                </a:solidFill>
                <a:latin typeface="Calibri" panose="020F0502020204030204" pitchFamily="34" charset="0"/>
                <a:ea typeface="Calibri" panose="020F0502020204030204" pitchFamily="34" charset="0"/>
              </a:rPr>
            </a:br>
            <a:r>
              <a:rPr lang="en-US" sz="2800">
                <a:solidFill>
                  <a:schemeClr val="bg1"/>
                </a:solidFill>
                <a:latin typeface="Calibri" panose="020F0502020204030204" pitchFamily="34" charset="0"/>
                <a:ea typeface="Calibri" panose="020F0502020204030204" pitchFamily="34" charset="0"/>
              </a:rPr>
              <a:t> </a:t>
            </a:r>
          </a:p>
        </p:txBody>
      </p:sp>
      <p:sp>
        <p:nvSpPr>
          <p:cNvPr id="16"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aphicFrame>
        <p:nvGraphicFramePr>
          <p:cNvPr id="9" name="Content Placeholder 8">
            <a:extLst>
              <a:ext uri="{FF2B5EF4-FFF2-40B4-BE49-F238E27FC236}">
                <a16:creationId xmlns:a16="http://schemas.microsoft.com/office/drawing/2014/main" id="{14BFE7CE-AD95-AC35-73AC-03AFD08E98A3}"/>
              </a:ext>
            </a:extLst>
          </p:cNvPr>
          <p:cNvGraphicFramePr>
            <a:graphicFrameLocks noGrp="1"/>
          </p:cNvGraphicFramePr>
          <p:nvPr>
            <p:ph idx="1"/>
            <p:extLst>
              <p:ext uri="{D42A27DB-BD31-4B8C-83A1-F6EECF244321}">
                <p14:modId xmlns:p14="http://schemas.microsoft.com/office/powerpoint/2010/main" val="1015283789"/>
              </p:ext>
            </p:extLst>
          </p:nvPr>
        </p:nvGraphicFramePr>
        <p:xfrm>
          <a:off x="5176838" y="1544638"/>
          <a:ext cx="5948362" cy="49561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8705555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20">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199E1B1-A8C0-4FE8-A5A8-1CB41D69F8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 y="0"/>
            <a:ext cx="12191998" cy="1575955"/>
          </a:xfrm>
          <a:prstGeom prst="rect">
            <a:avLst/>
          </a:prstGeom>
          <a:gradFill>
            <a:gsLst>
              <a:gs pos="0">
                <a:srgbClr val="000000">
                  <a:alpha val="96000"/>
                </a:srgbClr>
              </a:gs>
              <a:gs pos="100000">
                <a:schemeClr val="accent1">
                  <a:lumMod val="7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4A8DE83-DE75-4B41-9DB4-A7EC0B0DEC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128856" cy="1575461"/>
          </a:xfrm>
          <a:prstGeom prst="rect">
            <a:avLst/>
          </a:prstGeom>
          <a:gradFill>
            <a:gsLst>
              <a:gs pos="0">
                <a:schemeClr val="accent1">
                  <a:alpha val="41000"/>
                </a:schemeClr>
              </a:gs>
              <a:gs pos="74000">
                <a:schemeClr val="accent1">
                  <a:lumMod val="60000"/>
                  <a:lumOff val="40000"/>
                  <a:alpha val="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A7009A0A-BEF5-4EAC-AF15-E4F9F002E2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 y="-1"/>
            <a:ext cx="12192002" cy="1574311"/>
          </a:xfrm>
          <a:prstGeom prst="rect">
            <a:avLst/>
          </a:prstGeom>
          <a:gradFill>
            <a:gsLst>
              <a:gs pos="0">
                <a:srgbClr val="000000">
                  <a:alpha val="63000"/>
                </a:srgbClr>
              </a:gs>
              <a:gs pos="78000">
                <a:schemeClr val="accent1">
                  <a:alpha val="15000"/>
                </a:schemeClr>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C56DE03-F196-32CA-2E20-5B57EFE10796}"/>
              </a:ext>
            </a:extLst>
          </p:cNvPr>
          <p:cNvSpPr>
            <a:spLocks noGrp="1"/>
          </p:cNvSpPr>
          <p:nvPr>
            <p:ph type="title"/>
          </p:nvPr>
        </p:nvSpPr>
        <p:spPr>
          <a:xfrm>
            <a:off x="1833569" y="74302"/>
            <a:ext cx="9376975" cy="611498"/>
          </a:xfrm>
        </p:spPr>
        <p:txBody>
          <a:bodyPr vert="horz" lIns="91440" tIns="45720" rIns="91440" bIns="45720" rtlCol="0" anchor="ctr">
            <a:normAutofit fontScale="90000"/>
          </a:bodyPr>
          <a:lstStyle/>
          <a:p>
            <a:pPr marL="0" marR="0">
              <a:spcAft>
                <a:spcPts val="0"/>
              </a:spcAft>
            </a:pPr>
            <a:r>
              <a:rPr lang="en-US" sz="1900" kern="1200">
                <a:solidFill>
                  <a:srgbClr val="FFFFFF"/>
                </a:solidFill>
                <a:latin typeface="+mj-lt"/>
                <a:ea typeface="+mj-ea"/>
                <a:cs typeface="+mj-cs"/>
              </a:rPr>
              <a:t>Gender socialization</a:t>
            </a:r>
            <a:r>
              <a:rPr lang="en-US" sz="1900">
                <a:solidFill>
                  <a:srgbClr val="FFFFFF"/>
                </a:solidFill>
              </a:rPr>
              <a:t> - </a:t>
            </a:r>
            <a:r>
              <a:rPr lang="en-US" sz="1900" kern="1200">
                <a:solidFill>
                  <a:srgbClr val="FFFFFF"/>
                </a:solidFill>
                <a:latin typeface="+mj-lt"/>
                <a:ea typeface="+mj-ea"/>
                <a:cs typeface="+mj-cs"/>
              </a:rPr>
              <a:t>Differences between gendered and gender-transformative parenting</a:t>
            </a:r>
            <a:br>
              <a:rPr lang="en-US" sz="1900" kern="1200">
                <a:solidFill>
                  <a:srgbClr val="FFFFFF"/>
                </a:solidFill>
                <a:latin typeface="+mj-lt"/>
                <a:ea typeface="+mj-ea"/>
                <a:cs typeface="+mj-cs"/>
              </a:rPr>
            </a:br>
            <a:r>
              <a:rPr lang="en-US" sz="1900" kern="1200">
                <a:solidFill>
                  <a:srgbClr val="FFFFFF"/>
                </a:solidFill>
                <a:latin typeface="+mj-lt"/>
                <a:ea typeface="+mj-ea"/>
                <a:cs typeface="+mj-cs"/>
              </a:rPr>
              <a:t> </a:t>
            </a:r>
          </a:p>
        </p:txBody>
      </p:sp>
      <p:graphicFrame>
        <p:nvGraphicFramePr>
          <p:cNvPr id="6" name="Table 5">
            <a:extLst>
              <a:ext uri="{FF2B5EF4-FFF2-40B4-BE49-F238E27FC236}">
                <a16:creationId xmlns:a16="http://schemas.microsoft.com/office/drawing/2014/main" id="{364979D9-0542-BF6B-0FC9-9A586F069D90}"/>
              </a:ext>
            </a:extLst>
          </p:cNvPr>
          <p:cNvGraphicFramePr>
            <a:graphicFrameLocks noGrp="1"/>
          </p:cNvGraphicFramePr>
          <p:nvPr>
            <p:extLst>
              <p:ext uri="{D42A27DB-BD31-4B8C-83A1-F6EECF244321}">
                <p14:modId xmlns:p14="http://schemas.microsoft.com/office/powerpoint/2010/main" val="2290200782"/>
              </p:ext>
            </p:extLst>
          </p:nvPr>
        </p:nvGraphicFramePr>
        <p:xfrm>
          <a:off x="-4" y="533399"/>
          <a:ext cx="12191998" cy="6378079"/>
        </p:xfrm>
        <a:graphic>
          <a:graphicData uri="http://schemas.openxmlformats.org/drawingml/2006/table">
            <a:tbl>
              <a:tblPr firstRow="1" firstCol="1" bandRow="1">
                <a:tableStyleId>{125E5076-3810-47DD-B79F-674D7AD40C01}</a:tableStyleId>
              </a:tblPr>
              <a:tblGrid>
                <a:gridCol w="1713057">
                  <a:extLst>
                    <a:ext uri="{9D8B030D-6E8A-4147-A177-3AD203B41FA5}">
                      <a16:colId xmlns:a16="http://schemas.microsoft.com/office/drawing/2014/main" val="2090670773"/>
                    </a:ext>
                  </a:extLst>
                </a:gridCol>
                <a:gridCol w="5162309">
                  <a:extLst>
                    <a:ext uri="{9D8B030D-6E8A-4147-A177-3AD203B41FA5}">
                      <a16:colId xmlns:a16="http://schemas.microsoft.com/office/drawing/2014/main" val="2798530840"/>
                    </a:ext>
                  </a:extLst>
                </a:gridCol>
                <a:gridCol w="5316632">
                  <a:extLst>
                    <a:ext uri="{9D8B030D-6E8A-4147-A177-3AD203B41FA5}">
                      <a16:colId xmlns:a16="http://schemas.microsoft.com/office/drawing/2014/main" val="2511960621"/>
                    </a:ext>
                  </a:extLst>
                </a:gridCol>
              </a:tblGrid>
              <a:tr h="389614">
                <a:tc>
                  <a:txBody>
                    <a:bodyPr/>
                    <a:lstStyle/>
                    <a:p>
                      <a:pPr marL="0" algn="just">
                        <a:lnSpc>
                          <a:spcPct val="106000"/>
                        </a:lnSpc>
                      </a:pPr>
                      <a:r>
                        <a:rPr lang="en-GB" sz="1400">
                          <a:solidFill>
                            <a:schemeClr val="bg1"/>
                          </a:solidFill>
                          <a:effectLst/>
                        </a:rPr>
                        <a:t>The main pathways of gender socialization</a:t>
                      </a:r>
                      <a:endParaRPr lang="en-NL" sz="14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14891" marR="14891" marT="0" marB="0"/>
                </a:tc>
                <a:tc>
                  <a:txBody>
                    <a:bodyPr/>
                    <a:lstStyle/>
                    <a:p>
                      <a:pPr marL="0" algn="ctr">
                        <a:lnSpc>
                          <a:spcPct val="106000"/>
                        </a:lnSpc>
                      </a:pPr>
                      <a:r>
                        <a:rPr lang="en-GB" sz="1400">
                          <a:solidFill>
                            <a:schemeClr val="bg1"/>
                          </a:solidFill>
                          <a:effectLst/>
                        </a:rPr>
                        <a:t>Gendered parenting</a:t>
                      </a:r>
                      <a:endParaRPr lang="en-NL" sz="14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14891" marR="14891" marT="0" marB="0"/>
                </a:tc>
                <a:tc>
                  <a:txBody>
                    <a:bodyPr/>
                    <a:lstStyle/>
                    <a:p>
                      <a:pPr marL="0" algn="ctr">
                        <a:lnSpc>
                          <a:spcPct val="106000"/>
                        </a:lnSpc>
                        <a:spcAft>
                          <a:spcPts val="800"/>
                        </a:spcAft>
                      </a:pPr>
                      <a:r>
                        <a:rPr lang="en-GB" sz="1400">
                          <a:solidFill>
                            <a:schemeClr val="bg1"/>
                          </a:solidFill>
                          <a:effectLst/>
                        </a:rPr>
                        <a:t>Gender transformative parenting</a:t>
                      </a:r>
                      <a:endParaRPr lang="en-NL" sz="14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14891" marR="14891" marT="0" marB="0"/>
                </a:tc>
                <a:extLst>
                  <a:ext uri="{0D108BD9-81ED-4DB2-BD59-A6C34878D82A}">
                    <a16:rowId xmlns:a16="http://schemas.microsoft.com/office/drawing/2014/main" val="2533986990"/>
                  </a:ext>
                </a:extLst>
              </a:tr>
              <a:tr h="2812460">
                <a:tc>
                  <a:txBody>
                    <a:bodyPr/>
                    <a:lstStyle/>
                    <a:p>
                      <a:pPr marL="0" algn="ctr">
                        <a:lnSpc>
                          <a:spcPct val="106000"/>
                        </a:lnSpc>
                      </a:pPr>
                      <a:r>
                        <a:rPr lang="en-GB" sz="1400">
                          <a:solidFill>
                            <a:schemeClr val="bg1"/>
                          </a:solidFill>
                          <a:effectLst/>
                        </a:rPr>
                        <a:t>Active teaching</a:t>
                      </a:r>
                      <a:endParaRPr lang="en-NL" sz="1400">
                        <a:solidFill>
                          <a:schemeClr val="bg1"/>
                        </a:solidFill>
                        <a:effectLst/>
                      </a:endParaRPr>
                    </a:p>
                    <a:p>
                      <a:pPr marL="0" algn="ctr">
                        <a:lnSpc>
                          <a:spcPct val="106000"/>
                        </a:lnSpc>
                      </a:pPr>
                      <a:r>
                        <a:rPr lang="en-GB" sz="1400">
                          <a:solidFill>
                            <a:schemeClr val="bg1"/>
                          </a:solidFill>
                          <a:effectLst/>
                        </a:rPr>
                        <a:t> </a:t>
                      </a:r>
                      <a:endParaRPr lang="en-NL" sz="14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14891" marR="14891" marT="0" marB="0" anchor="ctr"/>
                </a:tc>
                <a:tc>
                  <a:txBody>
                    <a:bodyPr/>
                    <a:lstStyle/>
                    <a:p>
                      <a:pPr marL="0" lvl="0" algn="l">
                        <a:lnSpc>
                          <a:spcPct val="106000"/>
                        </a:lnSpc>
                        <a:spcAft>
                          <a:spcPts val="800"/>
                        </a:spcAft>
                      </a:pPr>
                      <a:r>
                        <a:rPr lang="en-GB" sz="1400">
                          <a:solidFill>
                            <a:schemeClr val="bg1"/>
                          </a:solidFill>
                          <a:effectLst/>
                        </a:rPr>
                        <a:t>Telling children what to do or not to do based on a stereotypical understanding of the gender </a:t>
                      </a:r>
                      <a:r>
                        <a:rPr lang="en-GB" sz="1400" err="1">
                          <a:solidFill>
                            <a:schemeClr val="bg1"/>
                          </a:solidFill>
                          <a:effectLst/>
                        </a:rPr>
                        <a:t>rolese.g</a:t>
                      </a:r>
                      <a:r>
                        <a:rPr lang="en-GB" sz="1400">
                          <a:solidFill>
                            <a:schemeClr val="bg1"/>
                          </a:solidFill>
                          <a:effectLst/>
                        </a:rPr>
                        <a:t>., telling boys that they cannot cry; making girls (but not boys) take on </a:t>
                      </a:r>
                      <a:r>
                        <a:rPr lang="en-GB" sz="1400" err="1">
                          <a:solidFill>
                            <a:schemeClr val="bg1"/>
                          </a:solidFill>
                          <a:effectLst/>
                        </a:rPr>
                        <a:t>caregivingand</a:t>
                      </a:r>
                      <a:r>
                        <a:rPr lang="en-GB" sz="1400">
                          <a:solidFill>
                            <a:schemeClr val="bg1"/>
                          </a:solidFill>
                          <a:effectLst/>
                        </a:rPr>
                        <a:t> domestic tasks at home.</a:t>
                      </a:r>
                      <a:endParaRPr lang="en-NL" sz="1400">
                        <a:solidFill>
                          <a:schemeClr val="bg1"/>
                        </a:solidFill>
                        <a:effectLst/>
                      </a:endParaRPr>
                    </a:p>
                    <a:p>
                      <a:pPr marL="0" lvl="0" algn="l">
                        <a:lnSpc>
                          <a:spcPct val="106000"/>
                        </a:lnSpc>
                      </a:pPr>
                      <a:r>
                        <a:rPr lang="en-GB" sz="1400">
                          <a:solidFill>
                            <a:schemeClr val="bg1"/>
                          </a:solidFill>
                          <a:effectLst/>
                        </a:rPr>
                        <a:t> </a:t>
                      </a:r>
                      <a:endParaRPr lang="en-NL" sz="1400">
                        <a:solidFill>
                          <a:schemeClr val="bg1"/>
                        </a:solidFill>
                        <a:effectLst/>
                      </a:endParaRPr>
                    </a:p>
                    <a:p>
                      <a:pPr marL="0" lvl="0" algn="l">
                        <a:lnSpc>
                          <a:spcPct val="106000"/>
                        </a:lnSpc>
                      </a:pPr>
                      <a:r>
                        <a:rPr lang="en-GB" sz="1400">
                          <a:solidFill>
                            <a:schemeClr val="bg1"/>
                          </a:solidFill>
                          <a:effectLst/>
                        </a:rPr>
                        <a:t>Insist on obedience and accepting what authority is saying.</a:t>
                      </a:r>
                      <a:endParaRPr lang="en-NL" sz="1400">
                        <a:solidFill>
                          <a:schemeClr val="bg1"/>
                        </a:solidFill>
                        <a:effectLst/>
                      </a:endParaRPr>
                    </a:p>
                    <a:p>
                      <a:pPr marL="0" lvl="0" algn="l">
                        <a:lnSpc>
                          <a:spcPct val="106000"/>
                        </a:lnSpc>
                      </a:pPr>
                      <a:r>
                        <a:rPr lang="en-GB" sz="1400">
                          <a:solidFill>
                            <a:schemeClr val="bg1"/>
                          </a:solidFill>
                          <a:effectLst/>
                        </a:rPr>
                        <a:t> </a:t>
                      </a:r>
                      <a:endParaRPr lang="en-NL" sz="1400">
                        <a:solidFill>
                          <a:schemeClr val="bg1"/>
                        </a:solidFill>
                        <a:effectLst/>
                      </a:endParaRPr>
                    </a:p>
                    <a:p>
                      <a:pPr marL="0" lvl="0" algn="l">
                        <a:lnSpc>
                          <a:spcPct val="106000"/>
                        </a:lnSpc>
                      </a:pPr>
                      <a:r>
                        <a:rPr lang="en-GB" sz="1400">
                          <a:solidFill>
                            <a:schemeClr val="bg1"/>
                          </a:solidFill>
                          <a:effectLst/>
                        </a:rPr>
                        <a:t>Telling boys that they cannot cry.</a:t>
                      </a:r>
                      <a:endParaRPr lang="en-NL" sz="1400">
                        <a:solidFill>
                          <a:schemeClr val="bg1"/>
                        </a:solidFill>
                        <a:effectLst/>
                      </a:endParaRPr>
                    </a:p>
                    <a:p>
                      <a:pPr marL="0" lvl="0" algn="l">
                        <a:lnSpc>
                          <a:spcPct val="106000"/>
                        </a:lnSpc>
                      </a:pPr>
                      <a:r>
                        <a:rPr lang="en-GB" sz="1400">
                          <a:solidFill>
                            <a:schemeClr val="bg1"/>
                          </a:solidFill>
                          <a:effectLst/>
                        </a:rPr>
                        <a:t> </a:t>
                      </a:r>
                      <a:endParaRPr lang="en-NL" sz="1400">
                        <a:solidFill>
                          <a:schemeClr val="bg1"/>
                        </a:solidFill>
                        <a:effectLst/>
                      </a:endParaRPr>
                    </a:p>
                    <a:p>
                      <a:pPr marL="0" lvl="0" algn="l">
                        <a:lnSpc>
                          <a:spcPct val="106000"/>
                        </a:lnSpc>
                      </a:pPr>
                      <a:r>
                        <a:rPr lang="en-GB" sz="1400">
                          <a:solidFill>
                            <a:schemeClr val="bg1"/>
                          </a:solidFill>
                          <a:effectLst/>
                        </a:rPr>
                        <a:t>Making girls (but not boys) take on caregiving and domestic tasks at home.</a:t>
                      </a:r>
                      <a:endParaRPr lang="en-NL" sz="14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14891" marR="14891" marT="0" marB="0"/>
                </a:tc>
                <a:tc>
                  <a:txBody>
                    <a:bodyPr/>
                    <a:lstStyle/>
                    <a:p>
                      <a:pPr marL="0" algn="just">
                        <a:lnSpc>
                          <a:spcPct val="106000"/>
                        </a:lnSpc>
                      </a:pPr>
                      <a:r>
                        <a:rPr lang="en-GB" sz="1400">
                          <a:solidFill>
                            <a:schemeClr val="bg1"/>
                          </a:solidFill>
                          <a:effectLst/>
                        </a:rPr>
                        <a:t>Listening to children with empathy and understanding.</a:t>
                      </a:r>
                      <a:endParaRPr lang="en-NL" sz="1400">
                        <a:solidFill>
                          <a:schemeClr val="bg1"/>
                        </a:solidFill>
                        <a:effectLst/>
                      </a:endParaRPr>
                    </a:p>
                    <a:p>
                      <a:pPr marL="0" algn="just">
                        <a:lnSpc>
                          <a:spcPct val="106000"/>
                        </a:lnSpc>
                      </a:pPr>
                      <a:r>
                        <a:rPr lang="en-GB" sz="1400">
                          <a:solidFill>
                            <a:schemeClr val="bg1"/>
                          </a:solidFill>
                          <a:effectLst/>
                        </a:rPr>
                        <a:t> </a:t>
                      </a:r>
                      <a:endParaRPr lang="en-NL" sz="1400">
                        <a:solidFill>
                          <a:schemeClr val="bg1"/>
                        </a:solidFill>
                        <a:effectLst/>
                      </a:endParaRPr>
                    </a:p>
                    <a:p>
                      <a:pPr marL="0">
                        <a:lnSpc>
                          <a:spcPct val="106000"/>
                        </a:lnSpc>
                      </a:pPr>
                      <a:r>
                        <a:rPr lang="en-GB" sz="1400">
                          <a:solidFill>
                            <a:schemeClr val="bg1"/>
                          </a:solidFill>
                          <a:effectLst/>
                        </a:rPr>
                        <a:t>Being sensitive to children’s needs – assessing how comfortable they are in their gender role. </a:t>
                      </a:r>
                      <a:endParaRPr lang="en-NL" sz="1400">
                        <a:solidFill>
                          <a:schemeClr val="bg1"/>
                        </a:solidFill>
                        <a:effectLst/>
                      </a:endParaRPr>
                    </a:p>
                    <a:p>
                      <a:pPr marL="0">
                        <a:lnSpc>
                          <a:spcPct val="106000"/>
                        </a:lnSpc>
                      </a:pPr>
                      <a:r>
                        <a:rPr lang="en-GB" sz="1400">
                          <a:solidFill>
                            <a:schemeClr val="bg1"/>
                          </a:solidFill>
                          <a:effectLst/>
                        </a:rPr>
                        <a:t> Offering different opportunities and supporting a child to explore various activities and roles. </a:t>
                      </a:r>
                      <a:endParaRPr lang="en-NL" sz="1400">
                        <a:solidFill>
                          <a:schemeClr val="bg1"/>
                        </a:solidFill>
                        <a:effectLst/>
                      </a:endParaRPr>
                    </a:p>
                    <a:p>
                      <a:pPr marL="0" algn="just">
                        <a:lnSpc>
                          <a:spcPct val="106000"/>
                        </a:lnSpc>
                      </a:pPr>
                      <a:r>
                        <a:rPr lang="en-GB" sz="1400">
                          <a:solidFill>
                            <a:schemeClr val="bg1"/>
                          </a:solidFill>
                          <a:effectLst/>
                        </a:rPr>
                        <a:t> </a:t>
                      </a:r>
                      <a:endParaRPr lang="en-NL" sz="1400">
                        <a:solidFill>
                          <a:schemeClr val="bg1"/>
                        </a:solidFill>
                        <a:effectLst/>
                      </a:endParaRPr>
                    </a:p>
                    <a:p>
                      <a:pPr marL="0" algn="just">
                        <a:lnSpc>
                          <a:spcPct val="106000"/>
                        </a:lnSpc>
                      </a:pPr>
                      <a:r>
                        <a:rPr lang="en-GB" sz="1400">
                          <a:solidFill>
                            <a:schemeClr val="bg1"/>
                          </a:solidFill>
                          <a:effectLst/>
                        </a:rPr>
                        <a:t>Fostering critical thinking and actively addressing gender biases in children, media, community, and society. </a:t>
                      </a:r>
                      <a:endParaRPr lang="en-NL" sz="1400">
                        <a:solidFill>
                          <a:schemeClr val="bg1"/>
                        </a:solidFill>
                        <a:effectLst/>
                      </a:endParaRPr>
                    </a:p>
                    <a:p>
                      <a:pPr marL="0" algn="just">
                        <a:lnSpc>
                          <a:spcPct val="106000"/>
                        </a:lnSpc>
                      </a:pPr>
                      <a:r>
                        <a:rPr lang="en-GB" sz="1400">
                          <a:solidFill>
                            <a:schemeClr val="bg1"/>
                          </a:solidFill>
                          <a:effectLst/>
                        </a:rPr>
                        <a:t> </a:t>
                      </a:r>
                      <a:endParaRPr lang="en-NL" sz="1400">
                        <a:solidFill>
                          <a:schemeClr val="bg1"/>
                        </a:solidFill>
                        <a:effectLst/>
                      </a:endParaRPr>
                    </a:p>
                    <a:p>
                      <a:pPr marL="0" algn="just">
                        <a:lnSpc>
                          <a:spcPct val="106000"/>
                        </a:lnSpc>
                      </a:pPr>
                      <a:r>
                        <a:rPr lang="en-GB" sz="1400">
                          <a:solidFill>
                            <a:schemeClr val="bg1"/>
                          </a:solidFill>
                          <a:effectLst/>
                        </a:rPr>
                        <a:t>Praising children not only for gender-typical </a:t>
                      </a:r>
                      <a:r>
                        <a:rPr lang="en-GB" sz="1400" err="1">
                          <a:solidFill>
                            <a:schemeClr val="bg1"/>
                          </a:solidFill>
                          <a:effectLst/>
                        </a:rPr>
                        <a:t>behaviors</a:t>
                      </a:r>
                      <a:r>
                        <a:rPr lang="en-GB" sz="1400">
                          <a:solidFill>
                            <a:schemeClr val="bg1"/>
                          </a:solidFill>
                          <a:effectLst/>
                        </a:rPr>
                        <a:t>. </a:t>
                      </a:r>
                      <a:endParaRPr lang="en-NL" sz="1400">
                        <a:solidFill>
                          <a:schemeClr val="bg1"/>
                        </a:solidFill>
                        <a:effectLst/>
                      </a:endParaRPr>
                    </a:p>
                    <a:p>
                      <a:pPr marL="0" algn="just">
                        <a:lnSpc>
                          <a:spcPct val="106000"/>
                        </a:lnSpc>
                      </a:pPr>
                      <a:r>
                        <a:rPr lang="en-GB" sz="1400">
                          <a:solidFill>
                            <a:schemeClr val="bg1"/>
                          </a:solidFill>
                          <a:effectLst/>
                        </a:rPr>
                        <a:t> </a:t>
                      </a:r>
                      <a:endParaRPr lang="en-NL" sz="1400">
                        <a:solidFill>
                          <a:schemeClr val="bg1"/>
                        </a:solidFill>
                        <a:effectLst/>
                      </a:endParaRPr>
                    </a:p>
                    <a:p>
                      <a:pPr marL="0" algn="just">
                        <a:lnSpc>
                          <a:spcPct val="106000"/>
                        </a:lnSpc>
                        <a:spcAft>
                          <a:spcPts val="800"/>
                        </a:spcAft>
                      </a:pPr>
                      <a:r>
                        <a:rPr lang="en-GB" sz="1400">
                          <a:solidFill>
                            <a:schemeClr val="bg1"/>
                          </a:solidFill>
                          <a:effectLst/>
                        </a:rPr>
                        <a:t>Challenging children to step out of their comfort zone to meet their needs.</a:t>
                      </a:r>
                      <a:endParaRPr lang="en-NL" sz="14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14891" marR="14891" marT="0" marB="0"/>
                </a:tc>
                <a:extLst>
                  <a:ext uri="{0D108BD9-81ED-4DB2-BD59-A6C34878D82A}">
                    <a16:rowId xmlns:a16="http://schemas.microsoft.com/office/drawing/2014/main" val="348404753"/>
                  </a:ext>
                </a:extLst>
              </a:tr>
              <a:tr h="2778263">
                <a:tc>
                  <a:txBody>
                    <a:bodyPr/>
                    <a:lstStyle/>
                    <a:p>
                      <a:pPr marL="0" algn="ctr">
                        <a:lnSpc>
                          <a:spcPct val="106000"/>
                        </a:lnSpc>
                      </a:pPr>
                      <a:r>
                        <a:rPr lang="en-GB" sz="1400">
                          <a:solidFill>
                            <a:schemeClr val="bg1"/>
                          </a:solidFill>
                          <a:effectLst/>
                        </a:rPr>
                        <a:t>Speech, actions, behaviours, practices (whether</a:t>
                      </a:r>
                      <a:endParaRPr lang="en-NL" sz="1400">
                        <a:solidFill>
                          <a:schemeClr val="bg1"/>
                        </a:solidFill>
                        <a:effectLst/>
                      </a:endParaRPr>
                    </a:p>
                    <a:p>
                      <a:pPr marL="0" algn="ctr">
                        <a:lnSpc>
                          <a:spcPct val="106000"/>
                        </a:lnSpc>
                      </a:pPr>
                      <a:r>
                        <a:rPr lang="en-GB" sz="1400">
                          <a:solidFill>
                            <a:schemeClr val="bg1"/>
                          </a:solidFill>
                          <a:effectLst/>
                        </a:rPr>
                        <a:t>deliberate or otherwise)</a:t>
                      </a:r>
                      <a:endParaRPr lang="en-NL" sz="14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14891" marR="14891" marT="0" marB="0" anchor="ctr"/>
                </a:tc>
                <a:tc>
                  <a:txBody>
                    <a:bodyPr/>
                    <a:lstStyle/>
                    <a:p>
                      <a:pPr marL="0">
                        <a:lnSpc>
                          <a:spcPct val="106000"/>
                        </a:lnSpc>
                      </a:pPr>
                      <a:r>
                        <a:rPr lang="en-GB" sz="1400">
                          <a:solidFill>
                            <a:schemeClr val="bg1"/>
                          </a:solidFill>
                          <a:effectLst/>
                        </a:rPr>
                        <a:t>Offering girls and boys only one type of toys </a:t>
                      </a:r>
                      <a:r>
                        <a:rPr lang="en-GB" sz="1400" err="1">
                          <a:solidFill>
                            <a:schemeClr val="bg1"/>
                          </a:solidFill>
                          <a:effectLst/>
                        </a:rPr>
                        <a:t>labeled</a:t>
                      </a:r>
                      <a:r>
                        <a:rPr lang="en-GB" sz="1400">
                          <a:solidFill>
                            <a:schemeClr val="bg1"/>
                          </a:solidFill>
                          <a:effectLst/>
                        </a:rPr>
                        <a:t> as girl’s and boy’s toys (e.g., dolls, art for girls, and puzzles and guns for boys).</a:t>
                      </a:r>
                      <a:endParaRPr lang="en-NL" sz="1400">
                        <a:solidFill>
                          <a:schemeClr val="bg1"/>
                        </a:solidFill>
                        <a:effectLst/>
                      </a:endParaRPr>
                    </a:p>
                    <a:p>
                      <a:pPr marL="0">
                        <a:lnSpc>
                          <a:spcPct val="106000"/>
                        </a:lnSpc>
                      </a:pPr>
                      <a:endParaRPr lang="en-NL" sz="1400">
                        <a:solidFill>
                          <a:schemeClr val="bg1"/>
                        </a:solidFill>
                        <a:effectLst/>
                      </a:endParaRPr>
                    </a:p>
                    <a:p>
                      <a:pPr marL="0">
                        <a:lnSpc>
                          <a:spcPct val="106000"/>
                        </a:lnSpc>
                      </a:pPr>
                      <a:r>
                        <a:rPr lang="en-GB" sz="1400">
                          <a:solidFill>
                            <a:schemeClr val="bg1"/>
                          </a:solidFill>
                          <a:effectLst/>
                        </a:rPr>
                        <a:t>Praising girls for being caring and taking care of how they look. Praising boys for being clever and strong.</a:t>
                      </a:r>
                    </a:p>
                    <a:p>
                      <a:pPr marL="0">
                        <a:lnSpc>
                          <a:spcPct val="106000"/>
                        </a:lnSpc>
                      </a:pPr>
                      <a:endParaRPr lang="en-GB" sz="1400">
                        <a:solidFill>
                          <a:schemeClr val="bg1"/>
                        </a:solidFill>
                        <a:effectLst/>
                      </a:endParaRPr>
                    </a:p>
                    <a:p>
                      <a:pPr marL="0">
                        <a:lnSpc>
                          <a:spcPct val="106000"/>
                        </a:lnSpc>
                      </a:pPr>
                      <a:r>
                        <a:rPr lang="en-GB" sz="1400">
                          <a:solidFill>
                            <a:schemeClr val="bg1"/>
                          </a:solidFill>
                          <a:effectLst/>
                        </a:rPr>
                        <a:t>Telling girls that they should not be neurosurgeons because they are too gentle and sensitive. Playing rough-and-tumble play with only boys because they are strong, and girls might get hurt. </a:t>
                      </a:r>
                      <a:endParaRPr lang="en-NL" sz="1400">
                        <a:solidFill>
                          <a:schemeClr val="bg1"/>
                        </a:solidFill>
                        <a:effectLst/>
                      </a:endParaRPr>
                    </a:p>
                    <a:p>
                      <a:pPr marL="0">
                        <a:lnSpc>
                          <a:spcPct val="106000"/>
                        </a:lnSpc>
                      </a:pPr>
                      <a:endParaRPr lang="en-NL" sz="1400">
                        <a:solidFill>
                          <a:schemeClr val="bg1"/>
                        </a:solidFill>
                        <a:effectLst/>
                      </a:endParaRPr>
                    </a:p>
                    <a:p>
                      <a:pPr marL="0">
                        <a:lnSpc>
                          <a:spcPct val="106000"/>
                        </a:lnSpc>
                      </a:pPr>
                      <a:r>
                        <a:rPr lang="en-GB" sz="1400">
                          <a:solidFill>
                            <a:schemeClr val="bg1"/>
                          </a:solidFill>
                          <a:effectLst/>
                        </a:rPr>
                        <a:t>Making rude jokes about women and men who are not “tough and strong.”</a:t>
                      </a:r>
                      <a:endParaRPr lang="en-NL" sz="14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14891" marR="14891" marT="0" marB="0"/>
                </a:tc>
                <a:tc>
                  <a:txBody>
                    <a:bodyPr/>
                    <a:lstStyle/>
                    <a:p>
                      <a:pPr marL="0" algn="just">
                        <a:lnSpc>
                          <a:spcPct val="106000"/>
                        </a:lnSpc>
                      </a:pPr>
                      <a:r>
                        <a:rPr lang="en-GB" sz="1400">
                          <a:solidFill>
                            <a:schemeClr val="bg1"/>
                          </a:solidFill>
                          <a:effectLst/>
                        </a:rPr>
                        <a:t>Talking with children and listening to children</a:t>
                      </a:r>
                      <a:endParaRPr lang="en-NL" sz="1400">
                        <a:solidFill>
                          <a:schemeClr val="bg1"/>
                        </a:solidFill>
                        <a:effectLst/>
                      </a:endParaRPr>
                    </a:p>
                    <a:p>
                      <a:pPr marL="0" algn="just">
                        <a:lnSpc>
                          <a:spcPct val="106000"/>
                        </a:lnSpc>
                      </a:pPr>
                      <a:r>
                        <a:rPr lang="en-GB" sz="1400">
                          <a:solidFill>
                            <a:schemeClr val="bg1"/>
                          </a:solidFill>
                          <a:effectLst/>
                        </a:rPr>
                        <a:t> </a:t>
                      </a:r>
                      <a:endParaRPr lang="en-NL" sz="1400">
                        <a:solidFill>
                          <a:schemeClr val="bg1"/>
                        </a:solidFill>
                        <a:effectLst/>
                      </a:endParaRPr>
                    </a:p>
                    <a:p>
                      <a:pPr marL="0" algn="just">
                        <a:lnSpc>
                          <a:spcPct val="106000"/>
                        </a:lnSpc>
                      </a:pPr>
                      <a:r>
                        <a:rPr lang="en-GB" sz="1400">
                          <a:solidFill>
                            <a:schemeClr val="bg1"/>
                          </a:solidFill>
                          <a:effectLst/>
                        </a:rPr>
                        <a:t>Respecting a child’s choice of toys, play, and professions whether or not they fit in stereotypical gender roles. </a:t>
                      </a:r>
                      <a:endParaRPr lang="en-NL" sz="1400">
                        <a:solidFill>
                          <a:schemeClr val="bg1"/>
                        </a:solidFill>
                        <a:effectLst/>
                      </a:endParaRPr>
                    </a:p>
                    <a:p>
                      <a:pPr marL="0" algn="just">
                        <a:lnSpc>
                          <a:spcPct val="106000"/>
                        </a:lnSpc>
                      </a:pPr>
                      <a:r>
                        <a:rPr lang="en-GB" sz="1400">
                          <a:solidFill>
                            <a:schemeClr val="bg1"/>
                          </a:solidFill>
                          <a:effectLst/>
                        </a:rPr>
                        <a:t> </a:t>
                      </a:r>
                      <a:endParaRPr lang="en-NL" sz="1400">
                        <a:solidFill>
                          <a:schemeClr val="bg1"/>
                        </a:solidFill>
                        <a:effectLst/>
                      </a:endParaRPr>
                    </a:p>
                    <a:p>
                      <a:pPr marL="0" algn="just">
                        <a:lnSpc>
                          <a:spcPct val="106000"/>
                        </a:lnSpc>
                      </a:pPr>
                      <a:r>
                        <a:rPr lang="en-GB" sz="1400">
                          <a:solidFill>
                            <a:schemeClr val="bg1"/>
                          </a:solidFill>
                          <a:effectLst/>
                        </a:rPr>
                        <a:t>Offering children other options and encouraging them to try.</a:t>
                      </a:r>
                      <a:endParaRPr lang="en-NL" sz="1400">
                        <a:solidFill>
                          <a:schemeClr val="bg1"/>
                        </a:solidFill>
                        <a:effectLst/>
                      </a:endParaRPr>
                    </a:p>
                    <a:p>
                      <a:pPr marL="0" algn="just">
                        <a:lnSpc>
                          <a:spcPct val="106000"/>
                        </a:lnSpc>
                      </a:pPr>
                      <a:r>
                        <a:rPr lang="en-GB" sz="1400">
                          <a:solidFill>
                            <a:schemeClr val="bg1"/>
                          </a:solidFill>
                          <a:effectLst/>
                        </a:rPr>
                        <a:t> </a:t>
                      </a:r>
                      <a:endParaRPr lang="en-NL" sz="1400">
                        <a:solidFill>
                          <a:schemeClr val="bg1"/>
                        </a:solidFill>
                        <a:effectLst/>
                      </a:endParaRPr>
                    </a:p>
                    <a:p>
                      <a:pPr marL="0" algn="just">
                        <a:lnSpc>
                          <a:spcPct val="106000"/>
                        </a:lnSpc>
                      </a:pPr>
                      <a:r>
                        <a:rPr lang="en-GB" sz="1400">
                          <a:solidFill>
                            <a:schemeClr val="bg1"/>
                          </a:solidFill>
                          <a:effectLst/>
                        </a:rPr>
                        <a:t>Telling children that they can make their choices regardless of what other people say. </a:t>
                      </a:r>
                      <a:endParaRPr lang="en-NL" sz="1400">
                        <a:solidFill>
                          <a:schemeClr val="bg1"/>
                        </a:solidFill>
                        <a:effectLst/>
                      </a:endParaRPr>
                    </a:p>
                    <a:p>
                      <a:pPr marL="0" algn="just">
                        <a:lnSpc>
                          <a:spcPct val="106000"/>
                        </a:lnSpc>
                      </a:pPr>
                      <a:r>
                        <a:rPr lang="en-GB" sz="1400">
                          <a:solidFill>
                            <a:schemeClr val="bg1"/>
                          </a:solidFill>
                          <a:effectLst/>
                        </a:rPr>
                        <a:t> </a:t>
                      </a:r>
                      <a:endParaRPr lang="en-NL" sz="1400">
                        <a:solidFill>
                          <a:schemeClr val="bg1"/>
                        </a:solidFill>
                        <a:effectLst/>
                      </a:endParaRPr>
                    </a:p>
                    <a:p>
                      <a:pPr marL="0" algn="just">
                        <a:lnSpc>
                          <a:spcPct val="106000"/>
                        </a:lnSpc>
                        <a:spcAft>
                          <a:spcPts val="800"/>
                        </a:spcAft>
                      </a:pPr>
                      <a:r>
                        <a:rPr lang="en-GB" sz="1400">
                          <a:solidFill>
                            <a:schemeClr val="bg1"/>
                          </a:solidFill>
                          <a:effectLst/>
                        </a:rPr>
                        <a:t>Treating everybody with respect.</a:t>
                      </a:r>
                      <a:endParaRPr lang="en-NL" sz="14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14891" marR="14891" marT="0" marB="0"/>
                </a:tc>
                <a:extLst>
                  <a:ext uri="{0D108BD9-81ED-4DB2-BD59-A6C34878D82A}">
                    <a16:rowId xmlns:a16="http://schemas.microsoft.com/office/drawing/2014/main" val="1408050633"/>
                  </a:ext>
                </a:extLst>
              </a:tr>
            </a:tbl>
          </a:graphicData>
        </a:graphic>
      </p:graphicFrame>
    </p:spTree>
    <p:extLst>
      <p:ext uri="{BB962C8B-B14F-4D97-AF65-F5344CB8AC3E}">
        <p14:creationId xmlns:p14="http://schemas.microsoft.com/office/powerpoint/2010/main" val="190977686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20">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199E1B1-A8C0-4FE8-A5A8-1CB41D69F8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 y="0"/>
            <a:ext cx="12191998" cy="1575955"/>
          </a:xfrm>
          <a:prstGeom prst="rect">
            <a:avLst/>
          </a:prstGeom>
          <a:gradFill>
            <a:gsLst>
              <a:gs pos="0">
                <a:srgbClr val="000000">
                  <a:alpha val="96000"/>
                </a:srgbClr>
              </a:gs>
              <a:gs pos="100000">
                <a:schemeClr val="accent1">
                  <a:lumMod val="7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4A8DE83-DE75-4B41-9DB4-A7EC0B0DEC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128856" cy="1575461"/>
          </a:xfrm>
          <a:prstGeom prst="rect">
            <a:avLst/>
          </a:prstGeom>
          <a:gradFill>
            <a:gsLst>
              <a:gs pos="0">
                <a:schemeClr val="accent1">
                  <a:alpha val="41000"/>
                </a:schemeClr>
              </a:gs>
              <a:gs pos="74000">
                <a:schemeClr val="accent1">
                  <a:lumMod val="60000"/>
                  <a:lumOff val="40000"/>
                  <a:alpha val="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A7009A0A-BEF5-4EAC-AF15-E4F9F002E2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 y="-1"/>
            <a:ext cx="12192002" cy="1574311"/>
          </a:xfrm>
          <a:prstGeom prst="rect">
            <a:avLst/>
          </a:prstGeom>
          <a:gradFill>
            <a:gsLst>
              <a:gs pos="0">
                <a:srgbClr val="000000">
                  <a:alpha val="63000"/>
                </a:srgbClr>
              </a:gs>
              <a:gs pos="78000">
                <a:schemeClr val="accent1">
                  <a:alpha val="15000"/>
                </a:schemeClr>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C56DE03-F196-32CA-2E20-5B57EFE10796}"/>
              </a:ext>
            </a:extLst>
          </p:cNvPr>
          <p:cNvSpPr>
            <a:spLocks noGrp="1"/>
          </p:cNvSpPr>
          <p:nvPr>
            <p:ph type="title"/>
          </p:nvPr>
        </p:nvSpPr>
        <p:spPr>
          <a:xfrm>
            <a:off x="1833569" y="74302"/>
            <a:ext cx="9376975" cy="611498"/>
          </a:xfrm>
        </p:spPr>
        <p:txBody>
          <a:bodyPr vert="horz" lIns="91440" tIns="45720" rIns="91440" bIns="45720" rtlCol="0" anchor="ctr">
            <a:normAutofit fontScale="90000"/>
          </a:bodyPr>
          <a:lstStyle/>
          <a:p>
            <a:pPr marL="0" marR="0">
              <a:spcAft>
                <a:spcPts val="0"/>
              </a:spcAft>
            </a:pPr>
            <a:r>
              <a:rPr lang="en-US" sz="1900" kern="1200">
                <a:solidFill>
                  <a:srgbClr val="FFFFFF"/>
                </a:solidFill>
                <a:latin typeface="+mj-lt"/>
                <a:ea typeface="+mj-ea"/>
                <a:cs typeface="+mj-cs"/>
              </a:rPr>
              <a:t>Gender socialization</a:t>
            </a:r>
            <a:r>
              <a:rPr lang="en-US" sz="1900">
                <a:solidFill>
                  <a:srgbClr val="FFFFFF"/>
                </a:solidFill>
              </a:rPr>
              <a:t> - </a:t>
            </a:r>
            <a:r>
              <a:rPr lang="en-US" sz="1900" kern="1200">
                <a:solidFill>
                  <a:srgbClr val="FFFFFF"/>
                </a:solidFill>
                <a:latin typeface="+mj-lt"/>
                <a:ea typeface="+mj-ea"/>
                <a:cs typeface="+mj-cs"/>
              </a:rPr>
              <a:t>Differences between gendered and gender-transformative parenting</a:t>
            </a:r>
            <a:br>
              <a:rPr lang="en-US" sz="1900" kern="1200">
                <a:solidFill>
                  <a:srgbClr val="FFFFFF"/>
                </a:solidFill>
                <a:latin typeface="+mj-lt"/>
                <a:ea typeface="+mj-ea"/>
                <a:cs typeface="+mj-cs"/>
              </a:rPr>
            </a:br>
            <a:r>
              <a:rPr lang="en-US" sz="1900" kern="1200">
                <a:solidFill>
                  <a:srgbClr val="FFFFFF"/>
                </a:solidFill>
                <a:latin typeface="+mj-lt"/>
                <a:ea typeface="+mj-ea"/>
                <a:cs typeface="+mj-cs"/>
              </a:rPr>
              <a:t> </a:t>
            </a:r>
          </a:p>
        </p:txBody>
      </p:sp>
      <p:graphicFrame>
        <p:nvGraphicFramePr>
          <p:cNvPr id="6" name="Table 5">
            <a:extLst>
              <a:ext uri="{FF2B5EF4-FFF2-40B4-BE49-F238E27FC236}">
                <a16:creationId xmlns:a16="http://schemas.microsoft.com/office/drawing/2014/main" id="{364979D9-0542-BF6B-0FC9-9A586F069D90}"/>
              </a:ext>
            </a:extLst>
          </p:cNvPr>
          <p:cNvGraphicFramePr>
            <a:graphicFrameLocks noGrp="1"/>
          </p:cNvGraphicFramePr>
          <p:nvPr>
            <p:extLst>
              <p:ext uri="{D42A27DB-BD31-4B8C-83A1-F6EECF244321}">
                <p14:modId xmlns:p14="http://schemas.microsoft.com/office/powerpoint/2010/main" val="446979635"/>
              </p:ext>
            </p:extLst>
          </p:nvPr>
        </p:nvGraphicFramePr>
        <p:xfrm>
          <a:off x="-3" y="533398"/>
          <a:ext cx="12192004" cy="6324602"/>
        </p:xfrm>
        <a:graphic>
          <a:graphicData uri="http://schemas.openxmlformats.org/drawingml/2006/table">
            <a:tbl>
              <a:tblPr firstRow="1" firstCol="1" bandRow="1">
                <a:tableStyleId>{125E5076-3810-47DD-B79F-674D7AD40C01}</a:tableStyleId>
              </a:tblPr>
              <a:tblGrid>
                <a:gridCol w="1689908">
                  <a:extLst>
                    <a:ext uri="{9D8B030D-6E8A-4147-A177-3AD203B41FA5}">
                      <a16:colId xmlns:a16="http://schemas.microsoft.com/office/drawing/2014/main" val="2090670773"/>
                    </a:ext>
                  </a:extLst>
                </a:gridCol>
                <a:gridCol w="4618300">
                  <a:extLst>
                    <a:ext uri="{9D8B030D-6E8A-4147-A177-3AD203B41FA5}">
                      <a16:colId xmlns:a16="http://schemas.microsoft.com/office/drawing/2014/main" val="2798530840"/>
                    </a:ext>
                  </a:extLst>
                </a:gridCol>
                <a:gridCol w="5883796">
                  <a:extLst>
                    <a:ext uri="{9D8B030D-6E8A-4147-A177-3AD203B41FA5}">
                      <a16:colId xmlns:a16="http://schemas.microsoft.com/office/drawing/2014/main" val="2511960621"/>
                    </a:ext>
                  </a:extLst>
                </a:gridCol>
              </a:tblGrid>
              <a:tr h="783377">
                <a:tc>
                  <a:txBody>
                    <a:bodyPr/>
                    <a:lstStyle/>
                    <a:p>
                      <a:pPr marL="0" algn="l">
                        <a:lnSpc>
                          <a:spcPct val="106000"/>
                        </a:lnSpc>
                      </a:pPr>
                      <a:r>
                        <a:rPr lang="en-GB" sz="1600">
                          <a:solidFill>
                            <a:schemeClr val="bg1"/>
                          </a:solidFill>
                          <a:effectLst/>
                        </a:rPr>
                        <a:t>The main pathways of gender socialization</a:t>
                      </a:r>
                      <a:endParaRPr lang="en-NL" sz="16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14891" marR="14891" marT="0" marB="0"/>
                </a:tc>
                <a:tc>
                  <a:txBody>
                    <a:bodyPr/>
                    <a:lstStyle/>
                    <a:p>
                      <a:pPr marL="0" algn="ctr">
                        <a:lnSpc>
                          <a:spcPct val="106000"/>
                        </a:lnSpc>
                      </a:pPr>
                      <a:r>
                        <a:rPr lang="en-GB" sz="1600">
                          <a:solidFill>
                            <a:schemeClr val="bg1"/>
                          </a:solidFill>
                          <a:effectLst/>
                        </a:rPr>
                        <a:t>Gendered parenting</a:t>
                      </a:r>
                      <a:endParaRPr lang="en-NL" sz="16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14891" marR="14891" marT="0" marB="0"/>
                </a:tc>
                <a:tc>
                  <a:txBody>
                    <a:bodyPr/>
                    <a:lstStyle/>
                    <a:p>
                      <a:pPr marL="0" algn="ctr">
                        <a:lnSpc>
                          <a:spcPct val="106000"/>
                        </a:lnSpc>
                        <a:spcAft>
                          <a:spcPts val="800"/>
                        </a:spcAft>
                      </a:pPr>
                      <a:r>
                        <a:rPr lang="en-GB" sz="1600">
                          <a:solidFill>
                            <a:schemeClr val="bg1"/>
                          </a:solidFill>
                          <a:effectLst/>
                        </a:rPr>
                        <a:t>Gender transformative parenting</a:t>
                      </a:r>
                      <a:endParaRPr lang="en-NL" sz="16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14891" marR="14891" marT="0" marB="0"/>
                </a:tc>
                <a:extLst>
                  <a:ext uri="{0D108BD9-81ED-4DB2-BD59-A6C34878D82A}">
                    <a16:rowId xmlns:a16="http://schemas.microsoft.com/office/drawing/2014/main" val="2533986990"/>
                  </a:ext>
                </a:extLst>
              </a:tr>
              <a:tr h="2308091">
                <a:tc>
                  <a:txBody>
                    <a:bodyPr/>
                    <a:lstStyle/>
                    <a:p>
                      <a:pPr marL="0" algn="ctr">
                        <a:lnSpc>
                          <a:spcPct val="106000"/>
                        </a:lnSpc>
                      </a:pPr>
                      <a:r>
                        <a:rPr lang="en-GB" sz="1400">
                          <a:effectLst/>
                        </a:rPr>
                        <a:t>Modelling</a:t>
                      </a:r>
                      <a:endParaRPr lang="en-NL" sz="1400">
                        <a:effectLst/>
                        <a:latin typeface="Calibri" panose="020F0502020204030204" pitchFamily="34" charset="0"/>
                        <a:ea typeface="Calibri" panose="020F0502020204030204" pitchFamily="34" charset="0"/>
                        <a:cs typeface="Times New Roman" panose="02020603050405020304" pitchFamily="18" charset="0"/>
                      </a:endParaRPr>
                    </a:p>
                  </a:txBody>
                  <a:tcPr marL="14891" marR="14891" marT="0" marB="0" anchor="ctr"/>
                </a:tc>
                <a:tc>
                  <a:txBody>
                    <a:bodyPr/>
                    <a:lstStyle/>
                    <a:p>
                      <a:pPr marL="0">
                        <a:lnSpc>
                          <a:spcPct val="106000"/>
                        </a:lnSpc>
                      </a:pPr>
                      <a:r>
                        <a:rPr lang="en-GB" sz="1400">
                          <a:effectLst/>
                        </a:rPr>
                        <a:t>Only female caregivers are engaged in unpaid care work, while male caregivers are engaged in paid employment.</a:t>
                      </a:r>
                      <a:endParaRPr lang="en-NL" sz="1400">
                        <a:effectLst/>
                      </a:endParaRPr>
                    </a:p>
                    <a:p>
                      <a:pPr marL="0">
                        <a:lnSpc>
                          <a:spcPct val="106000"/>
                        </a:lnSpc>
                      </a:pPr>
                      <a:r>
                        <a:rPr lang="en-GB" sz="1400">
                          <a:effectLst/>
                        </a:rPr>
                        <a:t> </a:t>
                      </a:r>
                      <a:endParaRPr lang="en-NL" sz="1400">
                        <a:effectLst/>
                      </a:endParaRPr>
                    </a:p>
                    <a:p>
                      <a:pPr marL="0">
                        <a:lnSpc>
                          <a:spcPct val="106000"/>
                        </a:lnSpc>
                      </a:pPr>
                      <a:r>
                        <a:rPr lang="en-GB" sz="1400">
                          <a:effectLst/>
                        </a:rPr>
                        <a:t>Male caregivers do not share any home and care responsibility. </a:t>
                      </a:r>
                      <a:endParaRPr lang="en-NL" sz="1400">
                        <a:effectLst/>
                      </a:endParaRPr>
                    </a:p>
                    <a:p>
                      <a:pPr marL="0">
                        <a:lnSpc>
                          <a:spcPct val="106000"/>
                        </a:lnSpc>
                      </a:pPr>
                      <a:r>
                        <a:rPr lang="en-GB" sz="1400">
                          <a:effectLst/>
                        </a:rPr>
                        <a:t> </a:t>
                      </a:r>
                      <a:endParaRPr lang="en-NL" sz="1400">
                        <a:effectLst/>
                      </a:endParaRPr>
                    </a:p>
                    <a:p>
                      <a:pPr marL="0">
                        <a:lnSpc>
                          <a:spcPct val="106000"/>
                        </a:lnSpc>
                      </a:pPr>
                      <a:r>
                        <a:rPr lang="en-GB" sz="1400">
                          <a:effectLst/>
                        </a:rPr>
                        <a:t>Male caregivers do not engage in any so-called  “feminine” activity – play with children only when they want, do not know how to express feelings, do not show emotions towards partner and/or children</a:t>
                      </a:r>
                      <a:endParaRPr lang="en-NL" sz="1400">
                        <a:effectLst/>
                      </a:endParaRPr>
                    </a:p>
                    <a:p>
                      <a:pPr marL="0">
                        <a:lnSpc>
                          <a:spcPct val="106000"/>
                        </a:lnSpc>
                      </a:pPr>
                      <a:r>
                        <a:rPr lang="en-GB" sz="1400">
                          <a:effectLst/>
                        </a:rPr>
                        <a:t> </a:t>
                      </a:r>
                      <a:endParaRPr lang="en-NL" sz="1400">
                        <a:effectLst/>
                        <a:latin typeface="Calibri" panose="020F0502020204030204" pitchFamily="34" charset="0"/>
                        <a:ea typeface="Calibri" panose="020F0502020204030204" pitchFamily="34" charset="0"/>
                        <a:cs typeface="Times New Roman" panose="02020603050405020304" pitchFamily="18" charset="0"/>
                      </a:endParaRPr>
                    </a:p>
                  </a:txBody>
                  <a:tcPr marL="14891" marR="14891" marT="0" marB="0"/>
                </a:tc>
                <a:tc>
                  <a:txBody>
                    <a:bodyPr/>
                    <a:lstStyle/>
                    <a:p>
                      <a:pPr marL="0" algn="l">
                        <a:lnSpc>
                          <a:spcPct val="106000"/>
                        </a:lnSpc>
                      </a:pPr>
                      <a:r>
                        <a:rPr lang="en-GB" sz="1400">
                          <a:effectLst/>
                        </a:rPr>
                        <a:t>Share with a partner all domestic and child-rearing responsibilities.</a:t>
                      </a:r>
                      <a:endParaRPr lang="en-NL" sz="1400">
                        <a:effectLst/>
                      </a:endParaRPr>
                    </a:p>
                    <a:p>
                      <a:pPr marL="0" algn="l">
                        <a:lnSpc>
                          <a:spcPct val="106000"/>
                        </a:lnSpc>
                      </a:pPr>
                      <a:r>
                        <a:rPr lang="en-GB" sz="1400">
                          <a:effectLst/>
                        </a:rPr>
                        <a:t> </a:t>
                      </a:r>
                      <a:endParaRPr lang="en-NL" sz="1400">
                        <a:effectLst/>
                      </a:endParaRPr>
                    </a:p>
                    <a:p>
                      <a:pPr marL="0" algn="l">
                        <a:lnSpc>
                          <a:spcPct val="106000"/>
                        </a:lnSpc>
                      </a:pPr>
                      <a:r>
                        <a:rPr lang="en-GB" sz="1400">
                          <a:effectLst/>
                        </a:rPr>
                        <a:t>Male and female caregivers freely express emotions, empathy, and compassion.</a:t>
                      </a:r>
                      <a:endParaRPr lang="en-NL" sz="1400">
                        <a:effectLst/>
                      </a:endParaRPr>
                    </a:p>
                    <a:p>
                      <a:pPr marL="0" algn="l">
                        <a:lnSpc>
                          <a:spcPct val="106000"/>
                        </a:lnSpc>
                      </a:pPr>
                      <a:r>
                        <a:rPr lang="en-GB" sz="1400">
                          <a:effectLst/>
                        </a:rPr>
                        <a:t> </a:t>
                      </a:r>
                      <a:endParaRPr lang="en-NL" sz="1400">
                        <a:effectLst/>
                      </a:endParaRPr>
                    </a:p>
                    <a:p>
                      <a:pPr marL="0" algn="l">
                        <a:lnSpc>
                          <a:spcPct val="106000"/>
                        </a:lnSpc>
                      </a:pPr>
                      <a:r>
                        <a:rPr lang="en-GB" sz="1400">
                          <a:effectLst/>
                        </a:rPr>
                        <a:t>Support partners and children in pursuing their dreams respectfully and with sensitivity. </a:t>
                      </a:r>
                      <a:endParaRPr lang="en-NL" sz="1400">
                        <a:effectLst/>
                      </a:endParaRPr>
                    </a:p>
                    <a:p>
                      <a:pPr marL="0" algn="l">
                        <a:lnSpc>
                          <a:spcPct val="106000"/>
                        </a:lnSpc>
                      </a:pPr>
                      <a:r>
                        <a:rPr lang="en-GB" sz="1400">
                          <a:effectLst/>
                        </a:rPr>
                        <a:t> </a:t>
                      </a:r>
                      <a:endParaRPr lang="en-NL" sz="1400">
                        <a:effectLst/>
                      </a:endParaRPr>
                    </a:p>
                    <a:p>
                      <a:pPr marL="0" algn="l">
                        <a:lnSpc>
                          <a:spcPct val="106000"/>
                        </a:lnSpc>
                      </a:pPr>
                      <a:r>
                        <a:rPr lang="en-GB" sz="1400">
                          <a:effectLst/>
                        </a:rPr>
                        <a:t> </a:t>
                      </a:r>
                      <a:endParaRPr lang="en-NL" sz="1400">
                        <a:effectLst/>
                      </a:endParaRPr>
                    </a:p>
                    <a:p>
                      <a:pPr marL="0" algn="l">
                        <a:lnSpc>
                          <a:spcPct val="106000"/>
                        </a:lnSpc>
                        <a:spcAft>
                          <a:spcPts val="800"/>
                        </a:spcAft>
                      </a:pPr>
                      <a:r>
                        <a:rPr lang="en-GB" sz="1400">
                          <a:effectLst/>
                        </a:rPr>
                        <a:t> </a:t>
                      </a:r>
                      <a:endParaRPr lang="en-NL" sz="1400">
                        <a:effectLst/>
                        <a:latin typeface="Calibri" panose="020F0502020204030204" pitchFamily="34" charset="0"/>
                        <a:ea typeface="Calibri" panose="020F0502020204030204" pitchFamily="34" charset="0"/>
                        <a:cs typeface="Times New Roman" panose="02020603050405020304" pitchFamily="18" charset="0"/>
                      </a:endParaRPr>
                    </a:p>
                  </a:txBody>
                  <a:tcPr marL="14891" marR="14891" marT="0" marB="0"/>
                </a:tc>
                <a:extLst>
                  <a:ext uri="{0D108BD9-81ED-4DB2-BD59-A6C34878D82A}">
                    <a16:rowId xmlns:a16="http://schemas.microsoft.com/office/drawing/2014/main" val="348404753"/>
                  </a:ext>
                </a:extLst>
              </a:tr>
              <a:tr h="3233134">
                <a:tc>
                  <a:txBody>
                    <a:bodyPr/>
                    <a:lstStyle/>
                    <a:p>
                      <a:pPr marL="0" algn="ctr">
                        <a:lnSpc>
                          <a:spcPct val="106000"/>
                        </a:lnSpc>
                      </a:pPr>
                      <a:r>
                        <a:rPr lang="en-GB" sz="1400">
                          <a:effectLst/>
                        </a:rPr>
                        <a:t>Gender-based practices at home</a:t>
                      </a:r>
                      <a:endParaRPr lang="en-NL" sz="1400">
                        <a:effectLst/>
                        <a:latin typeface="Calibri" panose="020F0502020204030204" pitchFamily="34" charset="0"/>
                        <a:ea typeface="Calibri" panose="020F0502020204030204" pitchFamily="34" charset="0"/>
                        <a:cs typeface="Times New Roman" panose="02020603050405020304" pitchFamily="18" charset="0"/>
                      </a:endParaRPr>
                    </a:p>
                  </a:txBody>
                  <a:tcPr marL="14891" marR="14891" marT="0" marB="0" anchor="ctr"/>
                </a:tc>
                <a:tc>
                  <a:txBody>
                    <a:bodyPr/>
                    <a:lstStyle/>
                    <a:p>
                      <a:pPr marL="0">
                        <a:lnSpc>
                          <a:spcPct val="106000"/>
                        </a:lnSpc>
                      </a:pPr>
                      <a:r>
                        <a:rPr lang="en-GB" sz="1400">
                          <a:effectLst/>
                        </a:rPr>
                        <a:t>Harmful gender-based practices at home e.g.</a:t>
                      </a:r>
                      <a:endParaRPr lang="en-NL" sz="1400">
                        <a:effectLst/>
                      </a:endParaRPr>
                    </a:p>
                    <a:p>
                      <a:pPr marL="0">
                        <a:lnSpc>
                          <a:spcPct val="106000"/>
                        </a:lnSpc>
                      </a:pPr>
                      <a:r>
                        <a:rPr lang="en-GB" sz="1400">
                          <a:effectLst/>
                        </a:rPr>
                        <a:t> </a:t>
                      </a:r>
                      <a:endParaRPr lang="en-NL" sz="1400">
                        <a:effectLst/>
                      </a:endParaRPr>
                    </a:p>
                    <a:p>
                      <a:pPr marL="0">
                        <a:lnSpc>
                          <a:spcPct val="106000"/>
                        </a:lnSpc>
                      </a:pPr>
                      <a:r>
                        <a:rPr lang="en-GB" sz="1400">
                          <a:effectLst/>
                        </a:rPr>
                        <a:t>Treat partner (primarily women) with verbal, psychological, and  physical aggression – Gender-based violence</a:t>
                      </a:r>
                      <a:endParaRPr lang="en-NL" sz="1400">
                        <a:effectLst/>
                      </a:endParaRPr>
                    </a:p>
                    <a:p>
                      <a:pPr marL="0">
                        <a:lnSpc>
                          <a:spcPct val="106000"/>
                        </a:lnSpc>
                      </a:pPr>
                      <a:r>
                        <a:rPr lang="en-GB" sz="1400">
                          <a:effectLst/>
                        </a:rPr>
                        <a:t> </a:t>
                      </a:r>
                      <a:endParaRPr lang="en-NL" sz="1400">
                        <a:effectLst/>
                      </a:endParaRPr>
                    </a:p>
                    <a:p>
                      <a:pPr marL="0">
                        <a:lnSpc>
                          <a:spcPct val="106000"/>
                        </a:lnSpc>
                      </a:pPr>
                      <a:r>
                        <a:rPr lang="en-GB" sz="1400">
                          <a:effectLst/>
                        </a:rPr>
                        <a:t>Overcontrolling female family members – restricting their mobility, restrictions on </a:t>
                      </a:r>
                      <a:r>
                        <a:rPr lang="en-GB" sz="1400" err="1">
                          <a:effectLst/>
                        </a:rPr>
                        <a:t>femalemobility</a:t>
                      </a:r>
                      <a:r>
                        <a:rPr lang="en-GB" sz="1400">
                          <a:effectLst/>
                        </a:rPr>
                        <a:t>;</a:t>
                      </a:r>
                      <a:endParaRPr lang="en-NL" sz="1400">
                        <a:effectLst/>
                      </a:endParaRPr>
                    </a:p>
                    <a:p>
                      <a:pPr marL="0">
                        <a:lnSpc>
                          <a:spcPct val="106000"/>
                        </a:lnSpc>
                      </a:pPr>
                      <a:r>
                        <a:rPr lang="en-GB" sz="1400">
                          <a:effectLst/>
                        </a:rPr>
                        <a:t> </a:t>
                      </a:r>
                      <a:endParaRPr lang="en-NL" sz="1400">
                        <a:effectLst/>
                      </a:endParaRPr>
                    </a:p>
                    <a:p>
                      <a:pPr marL="0">
                        <a:lnSpc>
                          <a:spcPct val="106000"/>
                        </a:lnSpc>
                      </a:pPr>
                      <a:r>
                        <a:rPr lang="en-GB" sz="1400">
                          <a:effectLst/>
                        </a:rPr>
                        <a:t>Stigmatization of menstruation as ‘impure’ or ‘taboo.’</a:t>
                      </a:r>
                      <a:endParaRPr lang="en-NL" sz="1400">
                        <a:effectLst/>
                      </a:endParaRPr>
                    </a:p>
                    <a:p>
                      <a:pPr marL="0">
                        <a:lnSpc>
                          <a:spcPct val="106000"/>
                        </a:lnSpc>
                      </a:pPr>
                      <a:r>
                        <a:rPr lang="en-GB" sz="1400">
                          <a:effectLst/>
                        </a:rPr>
                        <a:t>Using harsh and punitive discipline, including physical punishment, especially with boys. </a:t>
                      </a:r>
                      <a:endParaRPr lang="en-NL" sz="1400">
                        <a:effectLst/>
                      </a:endParaRPr>
                    </a:p>
                    <a:p>
                      <a:pPr marL="0" algn="just">
                        <a:lnSpc>
                          <a:spcPct val="106000"/>
                        </a:lnSpc>
                      </a:pPr>
                      <a:r>
                        <a:rPr lang="en-GB" sz="1400">
                          <a:effectLst/>
                        </a:rPr>
                        <a:t> </a:t>
                      </a:r>
                      <a:endParaRPr lang="en-NL" sz="1400">
                        <a:effectLst/>
                        <a:latin typeface="Calibri" panose="020F0502020204030204" pitchFamily="34" charset="0"/>
                        <a:ea typeface="Calibri" panose="020F0502020204030204" pitchFamily="34" charset="0"/>
                        <a:cs typeface="Times New Roman" panose="02020603050405020304" pitchFamily="18" charset="0"/>
                      </a:endParaRPr>
                    </a:p>
                  </a:txBody>
                  <a:tcPr marL="14891" marR="14891" marT="0" marB="0"/>
                </a:tc>
                <a:tc>
                  <a:txBody>
                    <a:bodyPr/>
                    <a:lstStyle/>
                    <a:p>
                      <a:pPr marL="0" algn="l">
                        <a:lnSpc>
                          <a:spcPct val="106000"/>
                        </a:lnSpc>
                      </a:pPr>
                      <a:r>
                        <a:rPr lang="en-GB" sz="1400">
                          <a:effectLst/>
                        </a:rPr>
                        <a:t>Disputes and conflicts are resolved peacefully and constructively. </a:t>
                      </a:r>
                      <a:endParaRPr lang="en-NL" sz="1400">
                        <a:effectLst/>
                      </a:endParaRPr>
                    </a:p>
                    <a:p>
                      <a:pPr marL="0" algn="l">
                        <a:lnSpc>
                          <a:spcPct val="106000"/>
                        </a:lnSpc>
                      </a:pPr>
                      <a:r>
                        <a:rPr lang="en-GB" sz="1400">
                          <a:effectLst/>
                        </a:rPr>
                        <a:t> </a:t>
                      </a:r>
                      <a:endParaRPr lang="en-NL" sz="1400">
                        <a:effectLst/>
                      </a:endParaRPr>
                    </a:p>
                    <a:p>
                      <a:pPr marL="0" algn="l">
                        <a:lnSpc>
                          <a:spcPct val="106000"/>
                        </a:lnSpc>
                      </a:pPr>
                      <a:r>
                        <a:rPr lang="en-GB" sz="1400">
                          <a:effectLst/>
                        </a:rPr>
                        <a:t>Mutual respect is present in the family. </a:t>
                      </a:r>
                      <a:endParaRPr lang="en-NL" sz="1400">
                        <a:effectLst/>
                      </a:endParaRPr>
                    </a:p>
                    <a:p>
                      <a:pPr marL="0" algn="l">
                        <a:lnSpc>
                          <a:spcPct val="106000"/>
                        </a:lnSpc>
                      </a:pPr>
                      <a:r>
                        <a:rPr lang="en-GB" sz="1400">
                          <a:effectLst/>
                        </a:rPr>
                        <a:t> </a:t>
                      </a:r>
                      <a:endParaRPr lang="en-NL" sz="1400">
                        <a:effectLst/>
                      </a:endParaRPr>
                    </a:p>
                    <a:p>
                      <a:pPr marL="0" algn="l">
                        <a:lnSpc>
                          <a:spcPct val="106000"/>
                        </a:lnSpc>
                      </a:pPr>
                      <a:r>
                        <a:rPr lang="en-GB" sz="1400">
                          <a:effectLst/>
                        </a:rPr>
                        <a:t>Children are allowed to have a say and make choices according to their age and capabilities. </a:t>
                      </a:r>
                      <a:endParaRPr lang="en-NL" sz="1400">
                        <a:effectLst/>
                      </a:endParaRPr>
                    </a:p>
                    <a:p>
                      <a:pPr marL="0" algn="l">
                        <a:lnSpc>
                          <a:spcPct val="106000"/>
                        </a:lnSpc>
                      </a:pPr>
                      <a:r>
                        <a:rPr lang="en-GB" sz="1400">
                          <a:effectLst/>
                        </a:rPr>
                        <a:t> </a:t>
                      </a:r>
                      <a:endParaRPr lang="en-NL" sz="1400">
                        <a:effectLst/>
                      </a:endParaRPr>
                    </a:p>
                    <a:p>
                      <a:pPr marL="0" algn="l">
                        <a:lnSpc>
                          <a:spcPct val="106000"/>
                        </a:lnSpc>
                      </a:pPr>
                      <a:r>
                        <a:rPr lang="en-GB" sz="1400">
                          <a:effectLst/>
                        </a:rPr>
                        <a:t>There are no punishments, just logical consequences of the choices made, and these rules apply to all family members (e.g., if the family rules are broken, individuals have to take responsibility).</a:t>
                      </a:r>
                      <a:endParaRPr lang="en-NL" sz="1400">
                        <a:effectLst/>
                      </a:endParaRPr>
                    </a:p>
                    <a:p>
                      <a:pPr marL="0" algn="l">
                        <a:lnSpc>
                          <a:spcPct val="106000"/>
                        </a:lnSpc>
                      </a:pPr>
                      <a:r>
                        <a:rPr lang="en-GB" sz="1400">
                          <a:effectLst/>
                        </a:rPr>
                        <a:t> </a:t>
                      </a:r>
                      <a:endParaRPr lang="en-NL" sz="1400">
                        <a:effectLst/>
                      </a:endParaRPr>
                    </a:p>
                    <a:p>
                      <a:pPr marL="0" algn="l">
                        <a:lnSpc>
                          <a:spcPct val="106000"/>
                        </a:lnSpc>
                        <a:spcAft>
                          <a:spcPts val="800"/>
                        </a:spcAft>
                      </a:pPr>
                      <a:r>
                        <a:rPr lang="en-GB" sz="1400">
                          <a:effectLst/>
                        </a:rPr>
                        <a:t>There are no “taboo” topics in the family, family talk about every important issue, and children are provided with age-appropriate information and support.</a:t>
                      </a:r>
                      <a:endParaRPr lang="en-NL" sz="1400">
                        <a:effectLst/>
                        <a:latin typeface="Calibri" panose="020F0502020204030204" pitchFamily="34" charset="0"/>
                        <a:ea typeface="Calibri" panose="020F0502020204030204" pitchFamily="34" charset="0"/>
                        <a:cs typeface="Times New Roman" panose="02020603050405020304" pitchFamily="18" charset="0"/>
                      </a:endParaRPr>
                    </a:p>
                  </a:txBody>
                  <a:tcPr marL="14891" marR="14891" marT="0" marB="0"/>
                </a:tc>
                <a:extLst>
                  <a:ext uri="{0D108BD9-81ED-4DB2-BD59-A6C34878D82A}">
                    <a16:rowId xmlns:a16="http://schemas.microsoft.com/office/drawing/2014/main" val="1408050633"/>
                  </a:ext>
                </a:extLst>
              </a:tr>
            </a:tbl>
          </a:graphicData>
        </a:graphic>
      </p:graphicFrame>
    </p:spTree>
    <p:extLst>
      <p:ext uri="{BB962C8B-B14F-4D97-AF65-F5344CB8AC3E}">
        <p14:creationId xmlns:p14="http://schemas.microsoft.com/office/powerpoint/2010/main" val="224759279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A6B319F-86FE-4754-878E-06F0804D88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32385" cy="6858000"/>
          </a:xfrm>
          <a:prstGeom prst="rect">
            <a:avLst/>
          </a:prstGeom>
          <a:solidFill>
            <a:schemeClr val="accent5">
              <a:alpha val="7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D7D31"/>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CF7D1B5-3477-499F-ACC5-2C8B07F4ED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2385" y="0"/>
            <a:ext cx="3218914" cy="6858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882918A-548C-44BA-6B7A-9297F1B2EEC8}"/>
              </a:ext>
            </a:extLst>
          </p:cNvPr>
          <p:cNvSpPr>
            <a:spLocks noGrp="1"/>
          </p:cNvSpPr>
          <p:nvPr>
            <p:ph type="title"/>
          </p:nvPr>
        </p:nvSpPr>
        <p:spPr>
          <a:xfrm>
            <a:off x="992206" y="1608667"/>
            <a:ext cx="2823275" cy="4501127"/>
          </a:xfrm>
        </p:spPr>
        <p:txBody>
          <a:bodyPr vert="horz" lIns="91440" tIns="45720" rIns="91440" bIns="45720" rtlCol="0" anchor="t">
            <a:normAutofit/>
          </a:bodyPr>
          <a:lstStyle/>
          <a:p>
            <a:pPr algn="r"/>
            <a:r>
              <a:rPr lang="en-US" sz="3200" kern="1200">
                <a:solidFill>
                  <a:srgbClr val="FFFFFF"/>
                </a:solidFill>
                <a:latin typeface="+mj-lt"/>
                <a:ea typeface="+mj-ea"/>
                <a:cs typeface="+mj-cs"/>
              </a:rPr>
              <a:t> </a:t>
            </a:r>
          </a:p>
        </p:txBody>
      </p:sp>
      <p:pic>
        <p:nvPicPr>
          <p:cNvPr id="5" name="Content Placeholder 4" descr="Presentation with media outline">
            <a:extLst>
              <a:ext uri="{FF2B5EF4-FFF2-40B4-BE49-F238E27FC236}">
                <a16:creationId xmlns:a16="http://schemas.microsoft.com/office/drawing/2014/main" id="{2A5EB630-441F-7386-661D-0698DADC8CA0}"/>
              </a:ext>
            </a:extLst>
          </p:cNvPr>
          <p:cNvPicPr>
            <a:picLocks noGrp="1" noChangeAspect="1"/>
          </p:cNvPicPr>
          <p:nvPr>
            <p:ph idx="1"/>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63239" y="1473200"/>
            <a:ext cx="2123439" cy="2123439"/>
          </a:xfrm>
        </p:spPr>
      </p:pic>
      <p:sp>
        <p:nvSpPr>
          <p:cNvPr id="15" name="TextBox 14">
            <a:extLst>
              <a:ext uri="{FF2B5EF4-FFF2-40B4-BE49-F238E27FC236}">
                <a16:creationId xmlns:a16="http://schemas.microsoft.com/office/drawing/2014/main" id="{786F7C48-A657-8192-A643-3F69E959E3E3}"/>
              </a:ext>
            </a:extLst>
          </p:cNvPr>
          <p:cNvSpPr txBox="1"/>
          <p:nvPr/>
        </p:nvSpPr>
        <p:spPr>
          <a:xfrm>
            <a:off x="832385" y="3766745"/>
            <a:ext cx="2823275"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alibri" panose="020F0502020204030204"/>
                <a:ea typeface="+mn-ea"/>
                <a:cs typeface="+mn-cs"/>
              </a:rPr>
              <a:t>Watch the video</a:t>
            </a:r>
          </a:p>
        </p:txBody>
      </p:sp>
      <p:sp>
        <p:nvSpPr>
          <p:cNvPr id="10" name="TextBox 9">
            <a:extLst>
              <a:ext uri="{FF2B5EF4-FFF2-40B4-BE49-F238E27FC236}">
                <a16:creationId xmlns:a16="http://schemas.microsoft.com/office/drawing/2014/main" id="{4B6364DC-3374-77A4-B6D7-99C316C696A7}"/>
              </a:ext>
            </a:extLst>
          </p:cNvPr>
          <p:cNvSpPr txBox="1"/>
          <p:nvPr/>
        </p:nvSpPr>
        <p:spPr>
          <a:xfrm>
            <a:off x="4591319" y="591399"/>
            <a:ext cx="6768296" cy="5632311"/>
          </a:xfrm>
          <a:prstGeom prst="rect">
            <a:avLst/>
          </a:prstGeom>
          <a:noFill/>
        </p:spPr>
        <p:txBody>
          <a:bodyPr wrap="square">
            <a:spAutoFit/>
          </a:bodyPr>
          <a:lstStyle/>
          <a:p>
            <a:r>
              <a:rPr lang="en-GB" sz="2400" b="1">
                <a:effectLst/>
                <a:latin typeface="Calibri" panose="020F0502020204030204" pitchFamily="34" charset="0"/>
                <a:ea typeface="Calibri" panose="020F0502020204030204" pitchFamily="34" charset="0"/>
              </a:rPr>
              <a:t>Alternative approaches to parenting: Gender neutral or Gender creative parenting</a:t>
            </a:r>
          </a:p>
          <a:p>
            <a:endParaRPr lang="en-NL" sz="2400" b="1">
              <a:effectLst/>
              <a:latin typeface="Calibri" panose="020F0502020204030204" pitchFamily="34" charset="0"/>
              <a:ea typeface="Calibri" panose="020F0502020204030204" pitchFamily="34" charset="0"/>
            </a:endParaRPr>
          </a:p>
          <a:p>
            <a:r>
              <a:rPr lang="en-GB" sz="1800">
                <a:effectLst/>
                <a:latin typeface="Calibri" panose="020F0502020204030204" pitchFamily="34" charset="0"/>
                <a:ea typeface="Calibri" panose="020F0502020204030204" pitchFamily="34" charset="0"/>
              </a:rPr>
              <a:t>Today, increasing number of parents choose to raise children without assigning them sex and gender, waiting for children to grow up and make their own choice when if and how they want to identify their gender.</a:t>
            </a:r>
          </a:p>
          <a:p>
            <a:endParaRPr lang="en-NL" sz="1800">
              <a:effectLst/>
              <a:latin typeface="Calibri" panose="020F0502020204030204" pitchFamily="34" charset="0"/>
              <a:ea typeface="Calibri" panose="020F0502020204030204" pitchFamily="34" charset="0"/>
            </a:endParaRPr>
          </a:p>
          <a:p>
            <a:pPr marL="285750" indent="-285750">
              <a:buFont typeface="Wingdings" pitchFamily="2" charset="2"/>
              <a:buChar char="Ø"/>
            </a:pPr>
            <a:r>
              <a:rPr lang="en-GB" sz="1800">
                <a:effectLst/>
                <a:latin typeface="Calibri" panose="020F0502020204030204" pitchFamily="34" charset="0"/>
                <a:ea typeface="Calibri" panose="020F0502020204030204" pitchFamily="34" charset="0"/>
              </a:rPr>
              <a:t>If you are interested in this topic here you can find two videos. The first one illustrating how it is done in a stereotypically “normal” family (mother and father, heterosexual) Raising '</a:t>
            </a:r>
            <a:r>
              <a:rPr lang="en-GB" sz="1800" err="1">
                <a:effectLst/>
                <a:latin typeface="Calibri" panose="020F0502020204030204" pitchFamily="34" charset="0"/>
                <a:ea typeface="Calibri" panose="020F0502020204030204" pitchFamily="34" charset="0"/>
              </a:rPr>
              <a:t>Theybies</a:t>
            </a:r>
            <a:r>
              <a:rPr lang="en-GB" sz="1800">
                <a:effectLst/>
                <a:latin typeface="Calibri" panose="020F0502020204030204" pitchFamily="34" charset="0"/>
                <a:ea typeface="Calibri" panose="020F0502020204030204" pitchFamily="34" charset="0"/>
              </a:rPr>
              <a:t>': Letting Kids Choose Their Gender | NBC News, 2018 (3.55 min) at </a:t>
            </a:r>
            <a:r>
              <a:rPr lang="en-US" sz="1800" u="sng">
                <a:effectLst/>
                <a:latin typeface="Calibri" panose="020F0502020204030204" pitchFamily="34" charset="0"/>
                <a:ea typeface="Calibri" panose="020F0502020204030204" pitchFamily="34" charset="0"/>
                <a:hlinkClick r:id="rId4">
                  <a:extLst>
                    <a:ext uri="{A12FA001-AC4F-418D-AE19-62706E023703}">
                      <ahyp:hlinkClr xmlns:ahyp="http://schemas.microsoft.com/office/drawing/2018/hyperlinkcolor" val="tx"/>
                    </a:ext>
                  </a:extLst>
                </a:hlinkClick>
              </a:rPr>
              <a:t>https://www.youtube.com/watch?v=AfzL8BrNSLQ</a:t>
            </a:r>
            <a:r>
              <a:rPr lang="nl-NL" sz="1800">
                <a:effectLst/>
                <a:latin typeface="Calibri" panose="020F0502020204030204" pitchFamily="34" charset="0"/>
                <a:ea typeface="Calibri" panose="020F0502020204030204" pitchFamily="34" charset="0"/>
              </a:rPr>
              <a:t> </a:t>
            </a:r>
            <a:endParaRPr lang="en-NL" sz="1800">
              <a:effectLst/>
              <a:latin typeface="Calibri" panose="020F0502020204030204" pitchFamily="34" charset="0"/>
              <a:ea typeface="Calibri" panose="020F0502020204030204" pitchFamily="34" charset="0"/>
            </a:endParaRPr>
          </a:p>
          <a:p>
            <a:endParaRPr lang="en-NL" sz="1800">
              <a:effectLst/>
              <a:latin typeface="Calibri" panose="020F0502020204030204" pitchFamily="34" charset="0"/>
              <a:ea typeface="Calibri" panose="020F0502020204030204" pitchFamily="34" charset="0"/>
            </a:endParaRPr>
          </a:p>
          <a:p>
            <a:pPr marL="285750" indent="-285750">
              <a:buFont typeface="Wingdings" pitchFamily="2" charset="2"/>
              <a:buChar char="Ø"/>
            </a:pPr>
            <a:r>
              <a:rPr lang="en-GB" sz="1800">
                <a:effectLst/>
                <a:latin typeface="Calibri" panose="020F0502020204030204" pitchFamily="34" charset="0"/>
                <a:ea typeface="Calibri" panose="020F0502020204030204" pitchFamily="34" charset="0"/>
              </a:rPr>
              <a:t>The other video Raised Without Gender, Vice, 2017 (29.24 min) is about atypical family, with the parents with diverse  gender identity, and the way how they are rearing their children. You can watch it here: </a:t>
            </a:r>
            <a:r>
              <a:rPr lang="en-US" sz="1800" u="sng">
                <a:effectLst/>
                <a:latin typeface="Calibri" panose="020F0502020204030204" pitchFamily="34" charset="0"/>
                <a:ea typeface="Calibri" panose="020F0502020204030204" pitchFamily="34" charset="0"/>
                <a:hlinkClick r:id="rId5">
                  <a:extLst>
                    <a:ext uri="{A12FA001-AC4F-418D-AE19-62706E023703}">
                      <ahyp:hlinkClr xmlns:ahyp="http://schemas.microsoft.com/office/drawing/2018/hyperlinkcolor" val="tx"/>
                    </a:ext>
                  </a:extLst>
                </a:hlinkClick>
              </a:rPr>
              <a:t>https://www.youtube.com/watch?v=4sPj8HhbwHs&amp;t=42s</a:t>
            </a:r>
            <a:r>
              <a:rPr lang="nl-NL" sz="1800">
                <a:effectLst/>
                <a:latin typeface="Calibri" panose="020F0502020204030204" pitchFamily="34" charset="0"/>
                <a:ea typeface="Calibri" panose="020F0502020204030204" pitchFamily="34" charset="0"/>
              </a:rPr>
              <a:t> </a:t>
            </a:r>
            <a:endParaRPr lang="en-NL" sz="180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3983138837"/>
      </p:ext>
    </p:extLst>
  </p:cSld>
  <p:clrMapOvr>
    <a:overrideClrMapping bg1="dk1" tx1="lt1" bg2="dk2" tx2="lt2" accent1="accent1" accent2="accent2" accent3="accent3" accent4="accent4" accent5="accent5" accent6="accent6" hlink="hlink" folHlink="folHlink"/>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C56DE03-F196-32CA-2E20-5B57EFE10796}"/>
              </a:ext>
            </a:extLst>
          </p:cNvPr>
          <p:cNvSpPr>
            <a:spLocks noGrp="1"/>
          </p:cNvSpPr>
          <p:nvPr>
            <p:ph type="title"/>
          </p:nvPr>
        </p:nvSpPr>
        <p:spPr>
          <a:xfrm>
            <a:off x="819749" y="1008986"/>
            <a:ext cx="3944687" cy="4513272"/>
          </a:xfrm>
        </p:spPr>
        <p:txBody>
          <a:bodyPr>
            <a:noAutofit/>
          </a:bodyPr>
          <a:lstStyle/>
          <a:p>
            <a:pPr>
              <a:spcBef>
                <a:spcPts val="0"/>
              </a:spcBef>
            </a:pPr>
            <a:r>
              <a:rPr lang="en-US" sz="3200" b="1">
                <a:solidFill>
                  <a:schemeClr val="bg1"/>
                </a:solidFill>
                <a:latin typeface="Calibri" panose="020F0502020204030204" pitchFamily="34" charset="0"/>
                <a:ea typeface="Calibri" panose="020F0502020204030204" pitchFamily="34" charset="0"/>
              </a:rPr>
              <a:t>The main ingredients of transformative parenting</a:t>
            </a:r>
            <a:br>
              <a:rPr lang="en-US" sz="3200" b="1">
                <a:solidFill>
                  <a:schemeClr val="bg1"/>
                </a:solidFill>
                <a:latin typeface="Calibri" panose="020F0502020204030204" pitchFamily="34" charset="0"/>
                <a:ea typeface="Calibri" panose="020F0502020204030204" pitchFamily="34" charset="0"/>
              </a:rPr>
            </a:br>
            <a:br>
              <a:rPr lang="en-US" sz="2000">
                <a:solidFill>
                  <a:schemeClr val="bg1"/>
                </a:solidFill>
                <a:latin typeface="Calibri" panose="020F0502020204030204" pitchFamily="34" charset="0"/>
                <a:ea typeface="Calibri" panose="020F0502020204030204" pitchFamily="34" charset="0"/>
              </a:rPr>
            </a:br>
            <a:r>
              <a:rPr lang="en-US" sz="2000">
                <a:solidFill>
                  <a:schemeClr val="bg1"/>
                </a:solidFill>
                <a:latin typeface="Calibri" panose="020F0502020204030204" pitchFamily="34" charset="0"/>
                <a:ea typeface="Calibri" panose="020F0502020204030204" pitchFamily="34" charset="0"/>
              </a:rPr>
              <a:t> </a:t>
            </a:r>
          </a:p>
        </p:txBody>
      </p:sp>
      <p:sp>
        <p:nvSpPr>
          <p:cNvPr id="16"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aphicFrame>
        <p:nvGraphicFramePr>
          <p:cNvPr id="11" name="Diagram 10">
            <a:extLst>
              <a:ext uri="{FF2B5EF4-FFF2-40B4-BE49-F238E27FC236}">
                <a16:creationId xmlns:a16="http://schemas.microsoft.com/office/drawing/2014/main" id="{474DCAEF-2EF0-E934-D04B-C984757289B2}"/>
              </a:ext>
            </a:extLst>
          </p:cNvPr>
          <p:cNvGraphicFramePr/>
          <p:nvPr>
            <p:extLst>
              <p:ext uri="{D42A27DB-BD31-4B8C-83A1-F6EECF244321}">
                <p14:modId xmlns:p14="http://schemas.microsoft.com/office/powerpoint/2010/main" val="2593271655"/>
              </p:ext>
            </p:extLst>
          </p:nvPr>
        </p:nvGraphicFramePr>
        <p:xfrm>
          <a:off x="3897288" y="900814"/>
          <a:ext cx="8926285" cy="487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1222932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A6B319F-86FE-4754-878E-06F0804D88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32385" cy="6858000"/>
          </a:xfrm>
          <a:prstGeom prst="rect">
            <a:avLst/>
          </a:prstGeom>
          <a:solidFill>
            <a:schemeClr val="accent5">
              <a:alpha val="7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D7D31"/>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CF7D1B5-3477-499F-ACC5-2C8B07F4ED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2385" y="0"/>
            <a:ext cx="3218914" cy="6858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882918A-548C-44BA-6B7A-9297F1B2EEC8}"/>
              </a:ext>
            </a:extLst>
          </p:cNvPr>
          <p:cNvSpPr>
            <a:spLocks noGrp="1"/>
          </p:cNvSpPr>
          <p:nvPr>
            <p:ph type="title"/>
          </p:nvPr>
        </p:nvSpPr>
        <p:spPr>
          <a:xfrm>
            <a:off x="981744" y="3357786"/>
            <a:ext cx="2920196" cy="3125379"/>
          </a:xfrm>
        </p:spPr>
        <p:txBody>
          <a:bodyPr vert="horz" lIns="91440" tIns="45720" rIns="91440" bIns="45720" rtlCol="0" anchor="t">
            <a:normAutofit/>
          </a:bodyPr>
          <a:lstStyle/>
          <a:p>
            <a:r>
              <a:rPr lang="en-GB" sz="2800" b="1"/>
              <a:t>Gender equality starts at home.</a:t>
            </a:r>
            <a:br>
              <a:rPr lang="en-GB" sz="2800" b="1"/>
            </a:br>
            <a:br>
              <a:rPr lang="en-GB" sz="2800" b="1"/>
            </a:br>
            <a:r>
              <a:rPr lang="en-GB" sz="2800" b="1"/>
              <a:t>Tips and highlights</a:t>
            </a:r>
            <a:r>
              <a:rPr lang="en-NL" sz="1800"/>
              <a:t> </a:t>
            </a:r>
            <a:endParaRPr lang="en-US" sz="1800" kern="1200">
              <a:solidFill>
                <a:srgbClr val="FFFFFF"/>
              </a:solidFill>
              <a:latin typeface="+mj-lt"/>
              <a:ea typeface="+mj-ea"/>
              <a:cs typeface="+mj-cs"/>
            </a:endParaRPr>
          </a:p>
        </p:txBody>
      </p:sp>
      <p:sp>
        <p:nvSpPr>
          <p:cNvPr id="10" name="TextBox 9">
            <a:extLst>
              <a:ext uri="{FF2B5EF4-FFF2-40B4-BE49-F238E27FC236}">
                <a16:creationId xmlns:a16="http://schemas.microsoft.com/office/drawing/2014/main" id="{4B6364DC-3374-77A4-B6D7-99C316C696A7}"/>
              </a:ext>
            </a:extLst>
          </p:cNvPr>
          <p:cNvSpPr txBox="1"/>
          <p:nvPr/>
        </p:nvSpPr>
        <p:spPr>
          <a:xfrm>
            <a:off x="4200658" y="184581"/>
            <a:ext cx="7628669" cy="6555641"/>
          </a:xfrm>
          <a:prstGeom prst="rect">
            <a:avLst/>
          </a:prstGeom>
          <a:noFill/>
        </p:spPr>
        <p:txBody>
          <a:bodyPr wrap="square">
            <a:spAutoFit/>
          </a:bodyPr>
          <a:lstStyle/>
          <a:p>
            <a:pPr marL="342900" indent="-342900">
              <a:buAutoNum type="arabicPeriod"/>
            </a:pPr>
            <a:r>
              <a:rPr lang="en-GB" sz="2000"/>
              <a:t>Talk with kids about gender equality and women’s rights, challenge the existing norms, listen to and learn from your children.</a:t>
            </a:r>
            <a:endParaRPr lang="en-NL" sz="2000"/>
          </a:p>
          <a:p>
            <a:pPr marL="342900" indent="-342900">
              <a:buFont typeface="+mj-lt"/>
              <a:buAutoNum type="arabicPeriod"/>
            </a:pPr>
            <a:r>
              <a:rPr lang="en-GB" sz="2000"/>
              <a:t>Challenge gender stereotypes at home – build a strong parenting alliance, share love for your children, care and domestic tasks and make decisions together demonstrating fairness and equality. Involve boys in care work and household chores from an early age, along with girls!</a:t>
            </a:r>
            <a:endParaRPr lang="en-NL" sz="2000"/>
          </a:p>
          <a:p>
            <a:pPr marL="342900" indent="-342900">
              <a:buFont typeface="+mj-lt"/>
              <a:buAutoNum type="arabicPeriod"/>
            </a:pPr>
            <a:r>
              <a:rPr lang="en-GB" sz="2000"/>
              <a:t>Walk the talk – act in a gender transformative way so that your children can see and learn from you as a role model</a:t>
            </a:r>
            <a:endParaRPr lang="en-NL" sz="2000"/>
          </a:p>
          <a:p>
            <a:pPr marL="342900" indent="-342900">
              <a:buFont typeface="+mj-lt"/>
              <a:buAutoNum type="arabicPeriod"/>
            </a:pPr>
            <a:r>
              <a:rPr lang="en-GB" sz="2000"/>
              <a:t>Encourage children to embrace diversity, and diverse role models of all shapes, sizes, genders, skin tones and cultural backgrounds. </a:t>
            </a:r>
            <a:endParaRPr lang="en-NL" sz="2000"/>
          </a:p>
          <a:p>
            <a:pPr marL="342900" indent="-342900">
              <a:buFont typeface="+mj-lt"/>
              <a:buAutoNum type="arabicPeriod"/>
            </a:pPr>
            <a:r>
              <a:rPr lang="en-GB" sz="2000"/>
              <a:t>Empower children to speak out for gender equity.</a:t>
            </a:r>
            <a:endParaRPr lang="en-NL" sz="2000"/>
          </a:p>
          <a:p>
            <a:pPr marL="342900" indent="-342900">
              <a:buFont typeface="+mj-lt"/>
              <a:buAutoNum type="arabicPeriod"/>
            </a:pPr>
            <a:r>
              <a:rPr lang="en-GB" sz="2000"/>
              <a:t>Fight stereotypes including your own</a:t>
            </a:r>
            <a:endParaRPr lang="en-NL" sz="2000"/>
          </a:p>
          <a:p>
            <a:pPr marL="342900" indent="-342900">
              <a:buFont typeface="+mj-lt"/>
              <a:buAutoNum type="arabicPeriod"/>
            </a:pPr>
            <a:r>
              <a:rPr lang="en-GB" sz="2000"/>
              <a:t>Use gender neutral language</a:t>
            </a:r>
            <a:endParaRPr lang="en-NL" sz="2000"/>
          </a:p>
          <a:p>
            <a:pPr marL="342900" indent="-342900">
              <a:buFont typeface="+mj-lt"/>
              <a:buAutoNum type="arabicPeriod"/>
            </a:pPr>
            <a:r>
              <a:rPr lang="en-GB" sz="2000"/>
              <a:t>Encourage your child to play, learn and work in mixed gender groups.</a:t>
            </a:r>
            <a:endParaRPr lang="en-NL" sz="2000"/>
          </a:p>
          <a:p>
            <a:pPr marL="342900" indent="-342900">
              <a:buFont typeface="+mj-lt"/>
              <a:buAutoNum type="arabicPeriod"/>
            </a:pPr>
            <a:r>
              <a:rPr lang="en-GB" sz="2000"/>
              <a:t>Provide your children with opportunities of quality education.</a:t>
            </a:r>
            <a:endParaRPr lang="en-NL" sz="2000"/>
          </a:p>
          <a:p>
            <a:pPr marL="342900" indent="-342900">
              <a:buFont typeface="+mj-lt"/>
              <a:buAutoNum type="arabicPeriod"/>
            </a:pPr>
            <a:r>
              <a:rPr lang="en-GB" sz="2000"/>
              <a:t>If your child shows signs of gender dysphoria (clinically significant distress or impairment related to a strong desire to be of another gender), e.g. anger when called a boy or girl, anxiety in social situations, depression, self-harm, etc. the key to supporting your child is to show that you love and accept them as they are.</a:t>
            </a:r>
            <a:endParaRPr lang="en-NL" sz="2000"/>
          </a:p>
        </p:txBody>
      </p:sp>
      <p:pic>
        <p:nvPicPr>
          <p:cNvPr id="11" name="Content Placeholder 7" descr="Lights On with solid fill">
            <a:extLst>
              <a:ext uri="{FF2B5EF4-FFF2-40B4-BE49-F238E27FC236}">
                <a16:creationId xmlns:a16="http://schemas.microsoft.com/office/drawing/2014/main" id="{A939A263-BB81-3591-3510-7FCD79AF171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372405" y="1020227"/>
            <a:ext cx="1815570" cy="1815570"/>
          </a:xfrm>
          <a:prstGeom prst="rect">
            <a:avLst/>
          </a:prstGeom>
        </p:spPr>
      </p:pic>
    </p:spTree>
    <p:extLst>
      <p:ext uri="{BB962C8B-B14F-4D97-AF65-F5344CB8AC3E}">
        <p14:creationId xmlns:p14="http://schemas.microsoft.com/office/powerpoint/2010/main" val="3587393584"/>
      </p:ext>
    </p:extLst>
  </p:cSld>
  <p:clrMapOvr>
    <a:overrideClrMapping bg1="dk1" tx1="lt1" bg2="dk2" tx2="lt2" accent1="accent1" accent2="accent2" accent3="accent3" accent4="accent4" accent5="accent5" accent6="accent6" hlink="hlink" folHlink="folHlink"/>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A6B319F-86FE-4754-878E-06F0804D88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32385" cy="6858000"/>
          </a:xfrm>
          <a:prstGeom prst="rect">
            <a:avLst/>
          </a:prstGeom>
          <a:solidFill>
            <a:schemeClr val="accent5">
              <a:alpha val="7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D7D31"/>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CF7D1B5-3477-499F-ACC5-2C8B07F4ED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2385" y="0"/>
            <a:ext cx="3218914" cy="6858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882918A-548C-44BA-6B7A-9297F1B2EEC8}"/>
              </a:ext>
            </a:extLst>
          </p:cNvPr>
          <p:cNvSpPr>
            <a:spLocks noGrp="1"/>
          </p:cNvSpPr>
          <p:nvPr>
            <p:ph type="title"/>
          </p:nvPr>
        </p:nvSpPr>
        <p:spPr>
          <a:xfrm>
            <a:off x="992206" y="1608667"/>
            <a:ext cx="2823275" cy="4501127"/>
          </a:xfrm>
        </p:spPr>
        <p:txBody>
          <a:bodyPr vert="horz" lIns="91440" tIns="45720" rIns="91440" bIns="45720" rtlCol="0" anchor="t">
            <a:normAutofit/>
          </a:bodyPr>
          <a:lstStyle/>
          <a:p>
            <a:pPr algn="r"/>
            <a:r>
              <a:rPr lang="en-US" sz="3200" kern="1200">
                <a:solidFill>
                  <a:srgbClr val="FFFFFF"/>
                </a:solidFill>
                <a:latin typeface="+mj-lt"/>
                <a:ea typeface="+mj-ea"/>
                <a:cs typeface="+mj-cs"/>
              </a:rPr>
              <a:t> </a:t>
            </a:r>
          </a:p>
        </p:txBody>
      </p:sp>
      <p:sp>
        <p:nvSpPr>
          <p:cNvPr id="4" name="Content Placeholder 3">
            <a:extLst>
              <a:ext uri="{FF2B5EF4-FFF2-40B4-BE49-F238E27FC236}">
                <a16:creationId xmlns:a16="http://schemas.microsoft.com/office/drawing/2014/main" id="{6586AE8A-4F11-B304-A0B9-B555305885DB}"/>
              </a:ext>
            </a:extLst>
          </p:cNvPr>
          <p:cNvSpPr>
            <a:spLocks noGrp="1"/>
          </p:cNvSpPr>
          <p:nvPr>
            <p:ph idx="1"/>
          </p:nvPr>
        </p:nvSpPr>
        <p:spPr>
          <a:xfrm>
            <a:off x="4547697" y="381000"/>
            <a:ext cx="7082327" cy="6162039"/>
          </a:xfrm>
        </p:spPr>
        <p:txBody>
          <a:bodyPr vert="horz" lIns="91440" tIns="45720" rIns="91440" bIns="45720" rtlCol="0">
            <a:normAutofit lnSpcReduction="10000"/>
          </a:bodyPr>
          <a:lstStyle/>
          <a:p>
            <a:r>
              <a:rPr lang="en-GB"/>
              <a:t>Which parent’s involvement in child care was influenced most by the way other parent behaved?  </a:t>
            </a:r>
          </a:p>
          <a:p>
            <a:endParaRPr lang="en-NL"/>
          </a:p>
          <a:p>
            <a:r>
              <a:rPr lang="en-GB"/>
              <a:t>Was it harder for female caregiver/mother male caregiver/father to balance work/family roles and responsibilities? Whose physical health was affected by being a parent? Why? </a:t>
            </a:r>
          </a:p>
          <a:p>
            <a:pPr marL="0" indent="0">
              <a:buNone/>
            </a:pPr>
            <a:r>
              <a:rPr lang="en-GB"/>
              <a:t> </a:t>
            </a:r>
            <a:endParaRPr lang="en-NL"/>
          </a:p>
          <a:p>
            <a:r>
              <a:rPr lang="en-GB"/>
              <a:t>Which parent had more chances “to meet the child” before birth? Whose parenting </a:t>
            </a:r>
            <a:r>
              <a:rPr lang="en-GB" err="1"/>
              <a:t>behavior</a:t>
            </a:r>
            <a:r>
              <a:rPr lang="en-GB"/>
              <a:t> was influenced most by marital quality?  </a:t>
            </a:r>
          </a:p>
          <a:p>
            <a:pPr marL="0" indent="0">
              <a:buNone/>
            </a:pPr>
            <a:endParaRPr lang="en-NL"/>
          </a:p>
          <a:p>
            <a:r>
              <a:rPr lang="en-GB"/>
              <a:t>What was helping? </a:t>
            </a:r>
            <a:endParaRPr lang="en-NL"/>
          </a:p>
          <a:p>
            <a:pPr marL="0" indent="0">
              <a:buNone/>
            </a:pPr>
            <a:endParaRPr lang="en-GB" sz="2000"/>
          </a:p>
        </p:txBody>
      </p:sp>
      <p:sp>
        <p:nvSpPr>
          <p:cNvPr id="15" name="TextBox 14">
            <a:extLst>
              <a:ext uri="{FF2B5EF4-FFF2-40B4-BE49-F238E27FC236}">
                <a16:creationId xmlns:a16="http://schemas.microsoft.com/office/drawing/2014/main" id="{786F7C48-A657-8192-A643-3F69E959E3E3}"/>
              </a:ext>
            </a:extLst>
          </p:cNvPr>
          <p:cNvSpPr txBox="1"/>
          <p:nvPr/>
        </p:nvSpPr>
        <p:spPr>
          <a:xfrm>
            <a:off x="893459" y="3007737"/>
            <a:ext cx="3218914" cy="2062103"/>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alibri" panose="020F0502020204030204"/>
                <a:ea typeface="+mn-ea"/>
                <a:cs typeface="+mn-cs"/>
              </a:rPr>
              <a:t>Think and reflect</a:t>
            </a:r>
          </a:p>
          <a:p>
            <a:pPr marL="0" marR="0" lvl="0" indent="0" defTabSz="914400" rtl="0" eaLnBrk="1" fontAlgn="auto" latinLnBrk="0" hangingPunct="1">
              <a:lnSpc>
                <a:spcPct val="100000"/>
              </a:lnSpc>
              <a:spcBef>
                <a:spcPts val="0"/>
              </a:spcBef>
              <a:spcAft>
                <a:spcPts val="0"/>
              </a:spcAft>
              <a:buClrTx/>
              <a:buSzTx/>
              <a:buFontTx/>
              <a:buNone/>
              <a:tabLst/>
              <a:defRPr/>
            </a:pPr>
            <a:endParaRPr lang="en-US" sz="3200">
              <a:solidFill>
                <a:prstClr val="white"/>
              </a:solidFill>
              <a:latin typeface="Calibri" panose="020F0502020204030204"/>
            </a:endParaRPr>
          </a:p>
          <a:p>
            <a:pPr marL="0" marR="0" lvl="0" indent="0" defTabSz="914400" rtl="0" eaLnBrk="1" fontAlgn="auto" latinLnBrk="0" hangingPunct="1">
              <a:lnSpc>
                <a:spcPct val="100000"/>
              </a:lnSpc>
              <a:spcBef>
                <a:spcPts val="0"/>
              </a:spcBef>
              <a:spcAft>
                <a:spcPts val="0"/>
              </a:spcAft>
              <a:buClrTx/>
              <a:buSzTx/>
              <a:buFontTx/>
              <a:buNone/>
              <a:tabLst/>
              <a:defRPr/>
            </a:pPr>
            <a:r>
              <a:rPr lang="en-US" sz="3200">
                <a:solidFill>
                  <a:prstClr val="white"/>
                </a:solidFill>
                <a:latin typeface="Calibri" panose="020F0502020204030204"/>
              </a:rPr>
              <a:t>Individual or in pairs</a:t>
            </a:r>
            <a:endParaRPr kumimoji="0" lang="en-US" sz="32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Graphic 5" descr="Head with gears with solid fill">
            <a:extLst>
              <a:ext uri="{FF2B5EF4-FFF2-40B4-BE49-F238E27FC236}">
                <a16:creationId xmlns:a16="http://schemas.microsoft.com/office/drawing/2014/main" id="{A59F2648-E2BD-4711-6EB7-220B6BAFD00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70384" y="1170519"/>
            <a:ext cx="1676292" cy="1676292"/>
          </a:xfrm>
          <a:prstGeom prst="rect">
            <a:avLst/>
          </a:prstGeom>
        </p:spPr>
      </p:pic>
      <p:sp>
        <p:nvSpPr>
          <p:cNvPr id="8" name="TextBox 7">
            <a:extLst>
              <a:ext uri="{FF2B5EF4-FFF2-40B4-BE49-F238E27FC236}">
                <a16:creationId xmlns:a16="http://schemas.microsoft.com/office/drawing/2014/main" id="{2277013D-EBAA-8FA9-D4FC-ABF4774DD09F}"/>
              </a:ext>
            </a:extLst>
          </p:cNvPr>
          <p:cNvSpPr txBox="1"/>
          <p:nvPr/>
        </p:nvSpPr>
        <p:spPr>
          <a:xfrm>
            <a:off x="794386" y="209597"/>
            <a:ext cx="3218914" cy="1077218"/>
          </a:xfrm>
          <a:prstGeom prst="rect">
            <a:avLst/>
          </a:prstGeom>
          <a:noFill/>
        </p:spPr>
        <p:txBody>
          <a:bodyPr wrap="square" rtlCol="0">
            <a:spAutoFit/>
          </a:bodyPr>
          <a:lstStyle/>
          <a:p>
            <a:pPr>
              <a:defRPr/>
            </a:pPr>
            <a:r>
              <a:rPr lang="en-US" sz="3200">
                <a:solidFill>
                  <a:prstClr val="white"/>
                </a:solidFill>
              </a:rPr>
              <a:t>Building parenting alliances</a:t>
            </a:r>
          </a:p>
        </p:txBody>
      </p:sp>
    </p:spTree>
    <p:extLst>
      <p:ext uri="{BB962C8B-B14F-4D97-AF65-F5344CB8AC3E}">
        <p14:creationId xmlns:p14="http://schemas.microsoft.com/office/powerpoint/2010/main" val="2326732107"/>
      </p:ext>
    </p:extLst>
  </p:cSld>
  <p:clrMapOvr>
    <a:overrideClrMapping bg1="dk1" tx1="lt1" bg2="dk2" tx2="lt2" accent1="accent1" accent2="accent2" accent3="accent3" accent4="accent4" accent5="accent5" accent6="accent6" hlink="hlink" folHlink="folHlink"/>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A6B319F-86FE-4754-878E-06F0804D88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32385" cy="6858000"/>
          </a:xfrm>
          <a:prstGeom prst="rect">
            <a:avLst/>
          </a:prstGeom>
          <a:solidFill>
            <a:schemeClr val="accent5">
              <a:alpha val="7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D7D31"/>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CF7D1B5-3477-499F-ACC5-2C8B07F4ED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2385" y="0"/>
            <a:ext cx="3218914" cy="6858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882918A-548C-44BA-6B7A-9297F1B2EEC8}"/>
              </a:ext>
            </a:extLst>
          </p:cNvPr>
          <p:cNvSpPr>
            <a:spLocks noGrp="1"/>
          </p:cNvSpPr>
          <p:nvPr>
            <p:ph type="title"/>
          </p:nvPr>
        </p:nvSpPr>
        <p:spPr>
          <a:xfrm>
            <a:off x="992206" y="1608667"/>
            <a:ext cx="2823275" cy="4501127"/>
          </a:xfrm>
        </p:spPr>
        <p:txBody>
          <a:bodyPr vert="horz" lIns="91440" tIns="45720" rIns="91440" bIns="45720" rtlCol="0" anchor="t">
            <a:normAutofit/>
          </a:bodyPr>
          <a:lstStyle/>
          <a:p>
            <a:pPr algn="r"/>
            <a:r>
              <a:rPr lang="en-US" sz="3200" kern="1200">
                <a:solidFill>
                  <a:srgbClr val="FFFFFF"/>
                </a:solidFill>
                <a:latin typeface="+mj-lt"/>
                <a:ea typeface="+mj-ea"/>
                <a:cs typeface="+mj-cs"/>
              </a:rPr>
              <a:t> </a:t>
            </a:r>
          </a:p>
        </p:txBody>
      </p:sp>
      <p:sp>
        <p:nvSpPr>
          <p:cNvPr id="4" name="Content Placeholder 3">
            <a:extLst>
              <a:ext uri="{FF2B5EF4-FFF2-40B4-BE49-F238E27FC236}">
                <a16:creationId xmlns:a16="http://schemas.microsoft.com/office/drawing/2014/main" id="{6586AE8A-4F11-B304-A0B9-B555305885DB}"/>
              </a:ext>
            </a:extLst>
          </p:cNvPr>
          <p:cNvSpPr>
            <a:spLocks noGrp="1"/>
          </p:cNvSpPr>
          <p:nvPr>
            <p:ph idx="1"/>
          </p:nvPr>
        </p:nvSpPr>
        <p:spPr>
          <a:xfrm>
            <a:off x="4599539" y="1017608"/>
            <a:ext cx="7082327" cy="4196397"/>
          </a:xfrm>
        </p:spPr>
        <p:txBody>
          <a:bodyPr vert="horz" lIns="91440" tIns="45720" rIns="91440" bIns="45720" rtlCol="0">
            <a:normAutofit/>
          </a:bodyPr>
          <a:lstStyle/>
          <a:p>
            <a:r>
              <a:rPr lang="en-GB"/>
              <a:t>Mothers are usually closer to the child including during pregnancy, and fathers remained somewhat at the margin.  </a:t>
            </a:r>
            <a:endParaRPr lang="en-NL"/>
          </a:p>
          <a:p>
            <a:r>
              <a:rPr lang="en-GB"/>
              <a:t>If fathers got engaged in care and sharing the household chores this was changing, </a:t>
            </a:r>
            <a:endParaRPr lang="en-NL"/>
          </a:p>
          <a:p>
            <a:r>
              <a:rPr lang="en-GB"/>
              <a:t>Having a child affected the career of female care givers, but not the career of the fathers.</a:t>
            </a:r>
            <a:endParaRPr lang="en-NL"/>
          </a:p>
          <a:p>
            <a:r>
              <a:rPr lang="en-GB"/>
              <a:t>Mutual support between male and female caregivers.</a:t>
            </a:r>
            <a:endParaRPr lang="en-NL"/>
          </a:p>
        </p:txBody>
      </p:sp>
      <p:sp>
        <p:nvSpPr>
          <p:cNvPr id="15" name="TextBox 14">
            <a:extLst>
              <a:ext uri="{FF2B5EF4-FFF2-40B4-BE49-F238E27FC236}">
                <a16:creationId xmlns:a16="http://schemas.microsoft.com/office/drawing/2014/main" id="{786F7C48-A657-8192-A643-3F69E959E3E3}"/>
              </a:ext>
            </a:extLst>
          </p:cNvPr>
          <p:cNvSpPr txBox="1"/>
          <p:nvPr/>
        </p:nvSpPr>
        <p:spPr>
          <a:xfrm>
            <a:off x="893459" y="3007737"/>
            <a:ext cx="3218914" cy="156966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alibri" panose="020F0502020204030204"/>
                <a:ea typeface="+mn-ea"/>
                <a:cs typeface="+mn-cs"/>
              </a:rPr>
              <a:t>Think and reflect</a:t>
            </a:r>
          </a:p>
          <a:p>
            <a:pPr marL="0" marR="0" lvl="0" indent="0" defTabSz="914400" rtl="0" eaLnBrk="1" fontAlgn="auto" latinLnBrk="0" hangingPunct="1">
              <a:lnSpc>
                <a:spcPct val="100000"/>
              </a:lnSpc>
              <a:spcBef>
                <a:spcPts val="0"/>
              </a:spcBef>
              <a:spcAft>
                <a:spcPts val="0"/>
              </a:spcAft>
              <a:buClrTx/>
              <a:buSzTx/>
              <a:buFontTx/>
              <a:buNone/>
              <a:tabLst/>
              <a:defRPr/>
            </a:pPr>
            <a:endParaRPr lang="en-US" sz="3200">
              <a:solidFill>
                <a:prstClr val="white"/>
              </a:solidFill>
              <a:latin typeface="Calibri" panose="020F0502020204030204"/>
            </a:endParaRPr>
          </a:p>
          <a:p>
            <a:pPr marL="0" marR="0" lvl="0" indent="0" defTabSz="914400" rtl="0" eaLnBrk="1" fontAlgn="auto" latinLnBrk="0" hangingPunct="1">
              <a:lnSpc>
                <a:spcPct val="100000"/>
              </a:lnSpc>
              <a:spcBef>
                <a:spcPts val="0"/>
              </a:spcBef>
              <a:spcAft>
                <a:spcPts val="0"/>
              </a:spcAft>
              <a:buClrTx/>
              <a:buSzTx/>
              <a:buFontTx/>
              <a:buNone/>
              <a:tabLst/>
              <a:defRPr/>
            </a:pPr>
            <a:r>
              <a:rPr lang="en-US" sz="3200">
                <a:solidFill>
                  <a:prstClr val="white"/>
                </a:solidFill>
                <a:latin typeface="Calibri" panose="020F0502020204030204"/>
              </a:rPr>
              <a:t>Possible answers</a:t>
            </a:r>
            <a:endParaRPr kumimoji="0" lang="en-US" sz="32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Graphic 5" descr="Head with gears with solid fill">
            <a:extLst>
              <a:ext uri="{FF2B5EF4-FFF2-40B4-BE49-F238E27FC236}">
                <a16:creationId xmlns:a16="http://schemas.microsoft.com/office/drawing/2014/main" id="{A59F2648-E2BD-4711-6EB7-220B6BAFD00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70384" y="1170519"/>
            <a:ext cx="1676292" cy="1676292"/>
          </a:xfrm>
          <a:prstGeom prst="rect">
            <a:avLst/>
          </a:prstGeom>
        </p:spPr>
      </p:pic>
      <p:sp>
        <p:nvSpPr>
          <p:cNvPr id="8" name="TextBox 7">
            <a:extLst>
              <a:ext uri="{FF2B5EF4-FFF2-40B4-BE49-F238E27FC236}">
                <a16:creationId xmlns:a16="http://schemas.microsoft.com/office/drawing/2014/main" id="{2277013D-EBAA-8FA9-D4FC-ABF4774DD09F}"/>
              </a:ext>
            </a:extLst>
          </p:cNvPr>
          <p:cNvSpPr txBox="1"/>
          <p:nvPr/>
        </p:nvSpPr>
        <p:spPr>
          <a:xfrm>
            <a:off x="794386" y="209597"/>
            <a:ext cx="3218914" cy="1077218"/>
          </a:xfrm>
          <a:prstGeom prst="rect">
            <a:avLst/>
          </a:prstGeom>
          <a:noFill/>
        </p:spPr>
        <p:txBody>
          <a:bodyPr wrap="square" rtlCol="0">
            <a:spAutoFit/>
          </a:bodyPr>
          <a:lstStyle/>
          <a:p>
            <a:pPr>
              <a:defRPr/>
            </a:pPr>
            <a:r>
              <a:rPr lang="en-US" sz="3200">
                <a:solidFill>
                  <a:prstClr val="white"/>
                </a:solidFill>
              </a:rPr>
              <a:t>Building parenting alliances</a:t>
            </a:r>
          </a:p>
        </p:txBody>
      </p:sp>
    </p:spTree>
    <p:extLst>
      <p:ext uri="{BB962C8B-B14F-4D97-AF65-F5344CB8AC3E}">
        <p14:creationId xmlns:p14="http://schemas.microsoft.com/office/powerpoint/2010/main" val="405541963"/>
      </p:ext>
    </p:extLst>
  </p:cSld>
  <p:clrMapOvr>
    <a:overrideClrMapping bg1="dk1" tx1="lt1" bg2="dk2" tx2="lt2" accent1="accent1" accent2="accent2" accent3="accent3" accent4="accent4" accent5="accent5" accent6="accent6" hlink="hlink" folHlink="folHlink"/>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descr="Family with two children with solid fill">
            <a:extLst>
              <a:ext uri="{FF2B5EF4-FFF2-40B4-BE49-F238E27FC236}">
                <a16:creationId xmlns:a16="http://schemas.microsoft.com/office/drawing/2014/main" id="{4E709ABE-A0EB-D09C-050E-17DCABBF645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39451" y="252542"/>
            <a:ext cx="1661886" cy="1661886"/>
          </a:xfrm>
          <a:prstGeom prst="rect">
            <a:avLst/>
          </a:prstGeom>
        </p:spPr>
      </p:pic>
      <p:sp>
        <p:nvSpPr>
          <p:cNvPr id="5" name="TextBox 4">
            <a:extLst>
              <a:ext uri="{FF2B5EF4-FFF2-40B4-BE49-F238E27FC236}">
                <a16:creationId xmlns:a16="http://schemas.microsoft.com/office/drawing/2014/main" id="{CE7DCB5C-AC6D-28B7-A784-08E624D5B646}"/>
              </a:ext>
            </a:extLst>
          </p:cNvPr>
          <p:cNvSpPr txBox="1"/>
          <p:nvPr/>
        </p:nvSpPr>
        <p:spPr>
          <a:xfrm>
            <a:off x="352366" y="2002970"/>
            <a:ext cx="3087520" cy="1200329"/>
          </a:xfrm>
          <a:prstGeom prst="rect">
            <a:avLst/>
          </a:prstGeom>
          <a:noFill/>
        </p:spPr>
        <p:txBody>
          <a:bodyPr wrap="square" rtlCol="0">
            <a:spAutoFit/>
          </a:bodyPr>
          <a:lstStyle/>
          <a:p>
            <a:r>
              <a:rPr lang="en-GB"/>
              <a:t>A parenting alliance is an enriching relationship between parents, which is independent from their alliance as partners</a:t>
            </a:r>
          </a:p>
        </p:txBody>
      </p:sp>
      <p:graphicFrame>
        <p:nvGraphicFramePr>
          <p:cNvPr id="6" name="Diagram 5">
            <a:extLst>
              <a:ext uri="{FF2B5EF4-FFF2-40B4-BE49-F238E27FC236}">
                <a16:creationId xmlns:a16="http://schemas.microsoft.com/office/drawing/2014/main" id="{635799B3-F736-F1FF-0519-FCAD48836A3C}"/>
              </a:ext>
            </a:extLst>
          </p:cNvPr>
          <p:cNvGraphicFramePr/>
          <p:nvPr>
            <p:extLst>
              <p:ext uri="{D42A27DB-BD31-4B8C-83A1-F6EECF244321}">
                <p14:modId xmlns:p14="http://schemas.microsoft.com/office/powerpoint/2010/main" val="1526613279"/>
              </p:ext>
            </p:extLst>
          </p:nvPr>
        </p:nvGraphicFramePr>
        <p:xfrm>
          <a:off x="2852530" y="799620"/>
          <a:ext cx="8403771" cy="57101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7" name="Group 6">
            <a:extLst>
              <a:ext uri="{FF2B5EF4-FFF2-40B4-BE49-F238E27FC236}">
                <a16:creationId xmlns:a16="http://schemas.microsoft.com/office/drawing/2014/main" id="{03435841-7138-8719-472B-A52547D5CE8C}"/>
              </a:ext>
            </a:extLst>
          </p:cNvPr>
          <p:cNvGrpSpPr/>
          <p:nvPr/>
        </p:nvGrpSpPr>
        <p:grpSpPr>
          <a:xfrm>
            <a:off x="9440262" y="85933"/>
            <a:ext cx="2127623" cy="1995103"/>
            <a:chOff x="3182594" y="-150547"/>
            <a:chExt cx="2561096" cy="2422207"/>
          </a:xfrm>
        </p:grpSpPr>
        <p:sp>
          <p:nvSpPr>
            <p:cNvPr id="8" name="Oval 7">
              <a:extLst>
                <a:ext uri="{FF2B5EF4-FFF2-40B4-BE49-F238E27FC236}">
                  <a16:creationId xmlns:a16="http://schemas.microsoft.com/office/drawing/2014/main" id="{60E1CF97-7D59-41BB-965B-CA2DF1B3A5D3}"/>
                </a:ext>
              </a:extLst>
            </p:cNvPr>
            <p:cNvSpPr/>
            <p:nvPr/>
          </p:nvSpPr>
          <p:spPr>
            <a:xfrm>
              <a:off x="3182594" y="-150547"/>
              <a:ext cx="2561096" cy="2422207"/>
            </a:xfrm>
            <a:prstGeom prst="ellipse">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9" name="Oval 4">
              <a:extLst>
                <a:ext uri="{FF2B5EF4-FFF2-40B4-BE49-F238E27FC236}">
                  <a16:creationId xmlns:a16="http://schemas.microsoft.com/office/drawing/2014/main" id="{1587BD2B-A149-E0C8-B47F-89A8EFB63AA6}"/>
                </a:ext>
              </a:extLst>
            </p:cNvPr>
            <p:cNvSpPr txBox="1"/>
            <p:nvPr/>
          </p:nvSpPr>
          <p:spPr>
            <a:xfrm>
              <a:off x="3557658" y="204177"/>
              <a:ext cx="1810968" cy="171275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nl-NL" sz="2200" kern="1200" dirty="0"/>
                <a:t>Building </a:t>
              </a:r>
              <a:r>
                <a:rPr lang="nl-NL" sz="2200" kern="1200" dirty="0" err="1"/>
                <a:t>parenting</a:t>
              </a:r>
              <a:r>
                <a:rPr lang="nl-NL" sz="2200" kern="1200" dirty="0"/>
                <a:t> </a:t>
              </a:r>
              <a:r>
                <a:rPr lang="nl-NL" sz="2200" dirty="0" err="1"/>
                <a:t>alliances</a:t>
              </a:r>
              <a:endParaRPr lang="nl-NL" sz="2200" kern="1200" dirty="0" err="1">
                <a:cs typeface="Calibri"/>
              </a:endParaRPr>
            </a:p>
          </p:txBody>
        </p:sp>
      </p:grpSp>
    </p:spTree>
    <p:extLst>
      <p:ext uri="{BB962C8B-B14F-4D97-AF65-F5344CB8AC3E}">
        <p14:creationId xmlns:p14="http://schemas.microsoft.com/office/powerpoint/2010/main" val="186674073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C56DE03-F196-32CA-2E20-5B57EFE10796}"/>
              </a:ext>
            </a:extLst>
          </p:cNvPr>
          <p:cNvSpPr>
            <a:spLocks noGrp="1"/>
          </p:cNvSpPr>
          <p:nvPr>
            <p:ph type="title"/>
          </p:nvPr>
        </p:nvSpPr>
        <p:spPr>
          <a:xfrm>
            <a:off x="934872" y="982272"/>
            <a:ext cx="3388419" cy="4513272"/>
          </a:xfrm>
        </p:spPr>
        <p:txBody>
          <a:bodyPr>
            <a:noAutofit/>
          </a:bodyPr>
          <a:lstStyle/>
          <a:p>
            <a:pPr marL="0" marR="0">
              <a:spcBef>
                <a:spcPts val="0"/>
              </a:spcBef>
              <a:spcAft>
                <a:spcPts val="0"/>
              </a:spcAft>
            </a:pPr>
            <a:r>
              <a:rPr lang="en-US" sz="3200" b="1">
                <a:solidFill>
                  <a:schemeClr val="bg1"/>
                </a:solidFill>
                <a:latin typeface="Calibri" panose="020F0502020204030204" pitchFamily="34" charset="0"/>
                <a:ea typeface="Calibri" panose="020F0502020204030204" pitchFamily="34" charset="0"/>
              </a:rPr>
              <a:t>Building Parenting Alliances</a:t>
            </a:r>
          </a:p>
        </p:txBody>
      </p:sp>
      <p:sp>
        <p:nvSpPr>
          <p:cNvPr id="16"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B2DA0A9D-61D5-3788-923D-6368D079CA12}"/>
              </a:ext>
            </a:extLst>
          </p:cNvPr>
          <p:cNvSpPr txBox="1"/>
          <p:nvPr/>
        </p:nvSpPr>
        <p:spPr>
          <a:xfrm>
            <a:off x="5163058" y="1406439"/>
            <a:ext cx="6094070" cy="5324535"/>
          </a:xfrm>
          <a:prstGeom prst="rect">
            <a:avLst/>
          </a:prstGeom>
          <a:noFill/>
        </p:spPr>
        <p:txBody>
          <a:bodyPr wrap="square">
            <a:spAutoFit/>
          </a:bodyPr>
          <a:lstStyle/>
          <a:p>
            <a:endParaRPr lang="en-GB" sz="2000">
              <a:solidFill>
                <a:schemeClr val="bg1"/>
              </a:solidFill>
              <a:latin typeface="Calibri" panose="020F0502020204030204" pitchFamily="34" charset="0"/>
              <a:ea typeface="Times New Roman" panose="02020603050405020304" pitchFamily="18" charset="0"/>
            </a:endParaRPr>
          </a:p>
          <a:p>
            <a:r>
              <a:rPr lang="en-GB" sz="2000">
                <a:solidFill>
                  <a:schemeClr val="bg1"/>
                </a:solidFill>
                <a:effectLst/>
                <a:latin typeface="Calibri" panose="020F0502020204030204" pitchFamily="34" charset="0"/>
                <a:ea typeface="Times New Roman" panose="02020603050405020304" pitchFamily="18" charset="0"/>
              </a:rPr>
              <a:t>For a child, a strong parenting alliance is the first, most potent and continuously present model of gender-balanced togetherness, equality and interaction that respects both diversity and cooperation. </a:t>
            </a:r>
            <a:r>
              <a:rPr lang="en-US" sz="200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(ISSA&amp;UNICEF ECARO, Module 18). </a:t>
            </a:r>
          </a:p>
          <a:p>
            <a:endParaRPr lang="en-US" sz="20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r>
              <a:rPr lang="en-GB" sz="2000">
                <a:solidFill>
                  <a:schemeClr val="bg1"/>
                </a:solidFill>
                <a:latin typeface="Calibri" panose="020F0502020204030204" pitchFamily="34" charset="0"/>
                <a:ea typeface="Calibri" panose="020F0502020204030204" pitchFamily="34" charset="0"/>
              </a:rPr>
              <a:t>Research shows that (</a:t>
            </a:r>
            <a:r>
              <a:rPr lang="en-GB" sz="2000" err="1">
                <a:solidFill>
                  <a:schemeClr val="bg1"/>
                </a:solidFill>
                <a:latin typeface="Calibri" panose="020F0502020204030204" pitchFamily="34" charset="0"/>
                <a:ea typeface="Calibri" panose="020F0502020204030204" pitchFamily="34" charset="0"/>
              </a:rPr>
              <a:t>Levtov</a:t>
            </a:r>
            <a:r>
              <a:rPr lang="en-GB" sz="2000">
                <a:solidFill>
                  <a:schemeClr val="bg1"/>
                </a:solidFill>
                <a:latin typeface="Calibri" panose="020F0502020204030204" pitchFamily="34" charset="0"/>
                <a:ea typeface="Calibri" panose="020F0502020204030204" pitchFamily="34" charset="0"/>
              </a:rPr>
              <a:t> et al., 2014) boys and men who had engaged fathers and grew up  in an environment of equal relations between parents, where both parents participated equally in making decisions on family affairs and fathers </a:t>
            </a:r>
            <a:r>
              <a:rPr lang="en-GB" sz="2000" b="1">
                <a:solidFill>
                  <a:schemeClr val="bg1"/>
                </a:solidFill>
                <a:latin typeface="Calibri" panose="020F0502020204030204" pitchFamily="34" charset="0"/>
                <a:ea typeface="Calibri" panose="020F0502020204030204" pitchFamily="34" charset="0"/>
              </a:rPr>
              <a:t>regularly took care of children and household tasks,  show zero tolerance of domestic violence (and violence in general) and more egalitarian attitudes towards gender roles. </a:t>
            </a:r>
            <a:endParaRPr lang="en-NL" sz="2000" b="1">
              <a:solidFill>
                <a:schemeClr val="bg1"/>
              </a:solidFill>
              <a:latin typeface="Calibri" panose="020F0502020204030204" pitchFamily="34" charset="0"/>
              <a:ea typeface="Calibri" panose="020F0502020204030204" pitchFamily="34" charset="0"/>
            </a:endParaRPr>
          </a:p>
          <a:p>
            <a:endParaRPr lang="en-NL" sz="20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r>
              <a:rPr lang="en-US" sz="200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 </a:t>
            </a:r>
            <a:endParaRPr lang="en-NL" sz="20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7" name="Oval 16">
            <a:extLst>
              <a:ext uri="{FF2B5EF4-FFF2-40B4-BE49-F238E27FC236}">
                <a16:creationId xmlns:a16="http://schemas.microsoft.com/office/drawing/2014/main" id="{6C224BC4-2222-E100-770E-0840860C3A07}"/>
              </a:ext>
            </a:extLst>
          </p:cNvPr>
          <p:cNvSpPr/>
          <p:nvPr/>
        </p:nvSpPr>
        <p:spPr>
          <a:xfrm>
            <a:off x="217156" y="300023"/>
            <a:ext cx="1135182" cy="1048922"/>
          </a:xfrm>
          <a:prstGeom prst="ellipse">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Tree>
    <p:extLst>
      <p:ext uri="{BB962C8B-B14F-4D97-AF65-F5344CB8AC3E}">
        <p14:creationId xmlns:p14="http://schemas.microsoft.com/office/powerpoint/2010/main" val="8298981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A6B319F-86FE-4754-878E-06F0804D88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32385" cy="6858000"/>
          </a:xfrm>
          <a:prstGeom prst="rect">
            <a:avLst/>
          </a:prstGeom>
          <a:solidFill>
            <a:schemeClr val="accent5">
              <a:alpha val="7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D7D31"/>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CF7D1B5-3477-499F-ACC5-2C8B07F4ED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2385" y="0"/>
            <a:ext cx="3218914" cy="6858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882918A-548C-44BA-6B7A-9297F1B2EEC8}"/>
              </a:ext>
            </a:extLst>
          </p:cNvPr>
          <p:cNvSpPr>
            <a:spLocks noGrp="1"/>
          </p:cNvSpPr>
          <p:nvPr>
            <p:ph type="title"/>
          </p:nvPr>
        </p:nvSpPr>
        <p:spPr>
          <a:xfrm>
            <a:off x="992206" y="1608667"/>
            <a:ext cx="2823275" cy="4501127"/>
          </a:xfrm>
        </p:spPr>
        <p:txBody>
          <a:bodyPr vert="horz" lIns="91440" tIns="45720" rIns="91440" bIns="45720" rtlCol="0" anchor="t">
            <a:normAutofit/>
          </a:bodyPr>
          <a:lstStyle/>
          <a:p>
            <a:pPr algn="r"/>
            <a:r>
              <a:rPr lang="en-US" sz="3200" kern="1200">
                <a:solidFill>
                  <a:srgbClr val="FFFFFF"/>
                </a:solidFill>
                <a:latin typeface="+mj-lt"/>
                <a:ea typeface="+mj-ea"/>
                <a:cs typeface="+mj-cs"/>
              </a:rPr>
              <a:t> </a:t>
            </a:r>
          </a:p>
        </p:txBody>
      </p:sp>
      <p:sp>
        <p:nvSpPr>
          <p:cNvPr id="4" name="Content Placeholder 3">
            <a:extLst>
              <a:ext uri="{FF2B5EF4-FFF2-40B4-BE49-F238E27FC236}">
                <a16:creationId xmlns:a16="http://schemas.microsoft.com/office/drawing/2014/main" id="{6586AE8A-4F11-B304-A0B9-B555305885DB}"/>
              </a:ext>
            </a:extLst>
          </p:cNvPr>
          <p:cNvSpPr>
            <a:spLocks noGrp="1"/>
          </p:cNvSpPr>
          <p:nvPr>
            <p:ph idx="1"/>
          </p:nvPr>
        </p:nvSpPr>
        <p:spPr>
          <a:xfrm>
            <a:off x="4547697" y="381000"/>
            <a:ext cx="7082327" cy="6162039"/>
          </a:xfrm>
        </p:spPr>
        <p:txBody>
          <a:bodyPr vert="horz" lIns="91440" tIns="45720" rIns="91440" bIns="45720" rtlCol="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4000" b="0" i="0" u="none" strike="noStrike" kern="1200" cap="none" spc="0" normalizeH="0" baseline="0" noProof="0" dirty="0">
              <a:ln>
                <a:noFill/>
              </a:ln>
              <a:effectLst/>
              <a:uLnTx/>
              <a:uFillTx/>
              <a:latin typeface="Calibri" panose="020F0502020204030204" pitchFamily="34" charset="0"/>
              <a:ea typeface="Calibri" panose="020F0502020204030204" pitchFamily="34"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4000" dirty="0">
              <a:latin typeface="Calibri" panose="020F0502020204030204" pitchFamily="34" charset="0"/>
              <a:ea typeface="Calibri" panose="020F050202020403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4000" b="0" i="0" u="none" strike="noStrike" kern="1200" cap="none" spc="0" normalizeH="0" baseline="0" noProof="0" dirty="0">
              <a:ln>
                <a:noFill/>
              </a:ln>
              <a:effectLst/>
              <a:uLnTx/>
              <a:uFillTx/>
              <a:latin typeface="Calibri" panose="020F0502020204030204" pitchFamily="34" charset="0"/>
              <a:ea typeface="Calibri" panose="020F0502020204030204" pitchFamily="34" charset="0"/>
              <a:cs typeface="+mn-cs"/>
            </a:endParaRPr>
          </a:p>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4000" b="1" i="0" u="none" strike="noStrike" kern="1200" cap="none" spc="0" normalizeH="0" baseline="0" noProof="0" dirty="0">
                <a:ln>
                  <a:noFill/>
                </a:ln>
                <a:effectLst/>
                <a:uLnTx/>
                <a:uFillTx/>
                <a:latin typeface="Calibri" panose="020F0502020204030204"/>
                <a:ea typeface="+mn-ea"/>
                <a:cs typeface="+mn-cs"/>
              </a:rPr>
              <a:t>What happens if you give a doll to the boy to play?</a:t>
            </a:r>
          </a:p>
          <a:p>
            <a:pPr marL="0" indent="0">
              <a:buNone/>
            </a:pPr>
            <a:endParaRPr lang="en-GB" sz="2000" dirty="0"/>
          </a:p>
        </p:txBody>
      </p:sp>
      <p:sp>
        <p:nvSpPr>
          <p:cNvPr id="15" name="TextBox 14">
            <a:extLst>
              <a:ext uri="{FF2B5EF4-FFF2-40B4-BE49-F238E27FC236}">
                <a16:creationId xmlns:a16="http://schemas.microsoft.com/office/drawing/2014/main" id="{786F7C48-A657-8192-A643-3F69E959E3E3}"/>
              </a:ext>
            </a:extLst>
          </p:cNvPr>
          <p:cNvSpPr txBox="1"/>
          <p:nvPr/>
        </p:nvSpPr>
        <p:spPr>
          <a:xfrm>
            <a:off x="832385" y="3766745"/>
            <a:ext cx="2823275"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alibri" panose="020F0502020204030204"/>
                <a:ea typeface="+mn-ea"/>
                <a:cs typeface="+mn-cs"/>
              </a:rPr>
              <a:t>Think and reflect</a:t>
            </a:r>
          </a:p>
        </p:txBody>
      </p:sp>
      <p:pic>
        <p:nvPicPr>
          <p:cNvPr id="6" name="Graphic 5" descr="Head with gears with solid fill">
            <a:extLst>
              <a:ext uri="{FF2B5EF4-FFF2-40B4-BE49-F238E27FC236}">
                <a16:creationId xmlns:a16="http://schemas.microsoft.com/office/drawing/2014/main" id="{A59F2648-E2BD-4711-6EB7-220B6BAFD00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02878" y="1752708"/>
            <a:ext cx="1676292" cy="1676292"/>
          </a:xfrm>
          <a:prstGeom prst="rect">
            <a:avLst/>
          </a:prstGeom>
        </p:spPr>
      </p:pic>
    </p:spTree>
    <p:extLst>
      <p:ext uri="{BB962C8B-B14F-4D97-AF65-F5344CB8AC3E}">
        <p14:creationId xmlns:p14="http://schemas.microsoft.com/office/powerpoint/2010/main" val="1555629346"/>
      </p:ext>
    </p:extLst>
  </p:cSld>
  <p:clrMapOvr>
    <a:overrideClrMapping bg1="dk1" tx1="lt1" bg2="dk2" tx2="lt2" accent1="accent1" accent2="accent2" accent3="accent3" accent4="accent4" accent5="accent5" accent6="accent6" hlink="hlink" folHlink="folHlink"/>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970C8250-5A2E-EE7B-09C3-D8C2E7CA2F09}"/>
              </a:ext>
            </a:extLst>
          </p:cNvPr>
          <p:cNvSpPr txBox="1"/>
          <p:nvPr/>
        </p:nvSpPr>
        <p:spPr>
          <a:xfrm>
            <a:off x="5129162" y="1134672"/>
            <a:ext cx="6254918" cy="5355312"/>
          </a:xfrm>
          <a:prstGeom prst="rect">
            <a:avLst/>
          </a:prstGeom>
          <a:noFill/>
        </p:spPr>
        <p:txBody>
          <a:bodyPr wrap="square">
            <a:spAutoFit/>
          </a:bodyPr>
          <a:lstStyle/>
          <a:p>
            <a:pPr algn="just"/>
            <a:r>
              <a:rPr lang="en-GB">
                <a:solidFill>
                  <a:schemeClr val="bg1"/>
                </a:solidFill>
                <a:effectLst/>
                <a:latin typeface="Calibri" panose="020F0502020204030204" pitchFamily="34" charset="0"/>
                <a:ea typeface="Calibri" panose="020F0502020204030204" pitchFamily="34" charset="0"/>
              </a:rPr>
              <a:t> </a:t>
            </a:r>
            <a:endParaRPr lang="en-NL">
              <a:solidFill>
                <a:schemeClr val="bg1"/>
              </a:solidFill>
              <a:effectLst/>
              <a:latin typeface="Calibri" panose="020F0502020204030204" pitchFamily="34" charset="0"/>
              <a:ea typeface="Calibri" panose="020F0502020204030204" pitchFamily="34" charset="0"/>
            </a:endParaRPr>
          </a:p>
          <a:p>
            <a:pPr algn="just"/>
            <a:r>
              <a:rPr lang="en-GB">
                <a:solidFill>
                  <a:schemeClr val="bg1"/>
                </a:solidFill>
                <a:effectLst/>
                <a:latin typeface="Calibri" panose="020F0502020204030204" pitchFamily="34" charset="0"/>
                <a:ea typeface="Calibri" panose="020F0502020204030204" pitchFamily="34" charset="0"/>
              </a:rPr>
              <a:t>In strong parenting alliances parents learn from each other and support each other, and can influence changes in each other’s attitudes towards gender roles and attitudes. The recent research from Australia demonstrated that both paternal and maternal attitudes influence their children’s attitudes and have complementary effects.</a:t>
            </a:r>
            <a:r>
              <a:rPr lang="en-GB">
                <a:solidFill>
                  <a:schemeClr val="bg1"/>
                </a:solidFill>
                <a:effectLst/>
                <a:latin typeface="Segoe UI" panose="020B0502040204020203" pitchFamily="34" charset="0"/>
                <a:ea typeface="Calibri" panose="020F0502020204030204" pitchFamily="34" charset="0"/>
              </a:rPr>
              <a:t> </a:t>
            </a:r>
            <a:endParaRPr lang="en-NL">
              <a:solidFill>
                <a:schemeClr val="bg1"/>
              </a:solidFill>
              <a:effectLst/>
              <a:latin typeface="Calibri" panose="020F0502020204030204" pitchFamily="34" charset="0"/>
              <a:ea typeface="Calibri" panose="020F0502020204030204" pitchFamily="34" charset="0"/>
            </a:endParaRPr>
          </a:p>
          <a:p>
            <a:pPr algn="just"/>
            <a:r>
              <a:rPr lang="en-GB">
                <a:solidFill>
                  <a:schemeClr val="bg1"/>
                </a:solidFill>
                <a:effectLst/>
                <a:latin typeface="Segoe UI" panose="020B0502040204020203" pitchFamily="34" charset="0"/>
                <a:ea typeface="Calibri" panose="020F0502020204030204" pitchFamily="34" charset="0"/>
              </a:rPr>
              <a:t> </a:t>
            </a:r>
            <a:endParaRPr lang="en-NL">
              <a:solidFill>
                <a:schemeClr val="bg1"/>
              </a:solidFill>
              <a:effectLst/>
              <a:latin typeface="Calibri" panose="020F0502020204030204" pitchFamily="34" charset="0"/>
              <a:ea typeface="Calibri" panose="020F0502020204030204" pitchFamily="34" charset="0"/>
            </a:endParaRPr>
          </a:p>
          <a:p>
            <a:pPr algn="just"/>
            <a:r>
              <a:rPr lang="en-GB">
                <a:solidFill>
                  <a:schemeClr val="bg1"/>
                </a:solidFill>
                <a:effectLst/>
                <a:latin typeface="Calibri" panose="020F0502020204030204" pitchFamily="34" charset="0"/>
                <a:ea typeface="Calibri" panose="020F0502020204030204" pitchFamily="34" charset="0"/>
              </a:rPr>
              <a:t>In case when two parents are different in their approach to gender norms, the child is more likely to adopt egalitarian norms. When one parent has gender-egalitarian attitudes (regardless of that parent’s gender), the influence of the other parent’s attitudes, even if they are different diminish. It seems, as authors say that egalitarianism is “intergenerationally stickier” than traditionalism, and that interventions that target parents should have significant impact on the new generations. For promoting and building parenting alliances both sides, mothers and fathers have to be open for partnership and willing to reconsider their beliefs about gender. </a:t>
            </a:r>
            <a:r>
              <a:rPr lang="en-US">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 </a:t>
            </a:r>
            <a:endParaRPr lang="en-NL">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5" name="Title 1">
            <a:extLst>
              <a:ext uri="{FF2B5EF4-FFF2-40B4-BE49-F238E27FC236}">
                <a16:creationId xmlns:a16="http://schemas.microsoft.com/office/drawing/2014/main" id="{BFD3B894-C586-CEFB-A0F2-622C7C0BC602}"/>
              </a:ext>
            </a:extLst>
          </p:cNvPr>
          <p:cNvSpPr txBox="1">
            <a:spLocks/>
          </p:cNvSpPr>
          <p:nvPr/>
        </p:nvSpPr>
        <p:spPr>
          <a:xfrm>
            <a:off x="1087272" y="1134672"/>
            <a:ext cx="3388419" cy="45132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Bef>
                <a:spcPts val="0"/>
              </a:spcBef>
            </a:pPr>
            <a:r>
              <a:rPr lang="en-US" sz="3200" b="1">
                <a:solidFill>
                  <a:schemeClr val="bg1"/>
                </a:solidFill>
                <a:latin typeface="Calibri" panose="020F0502020204030204" pitchFamily="34" charset="0"/>
                <a:ea typeface="Calibri" panose="020F0502020204030204" pitchFamily="34" charset="0"/>
              </a:rPr>
              <a:t>Building Parenting Alliances</a:t>
            </a:r>
          </a:p>
        </p:txBody>
      </p:sp>
      <p:sp>
        <p:nvSpPr>
          <p:cNvPr id="17" name="Oval 16">
            <a:extLst>
              <a:ext uri="{FF2B5EF4-FFF2-40B4-BE49-F238E27FC236}">
                <a16:creationId xmlns:a16="http://schemas.microsoft.com/office/drawing/2014/main" id="{49E5C3F6-78E0-D876-FD3D-794345DFCC64}"/>
              </a:ext>
            </a:extLst>
          </p:cNvPr>
          <p:cNvSpPr/>
          <p:nvPr/>
        </p:nvSpPr>
        <p:spPr>
          <a:xfrm>
            <a:off x="217156" y="300023"/>
            <a:ext cx="1135182" cy="1048922"/>
          </a:xfrm>
          <a:prstGeom prst="ellipse">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Tree>
    <p:extLst>
      <p:ext uri="{BB962C8B-B14F-4D97-AF65-F5344CB8AC3E}">
        <p14:creationId xmlns:p14="http://schemas.microsoft.com/office/powerpoint/2010/main" val="196962688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A6B319F-86FE-4754-878E-06F0804D88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32385" cy="6858000"/>
          </a:xfrm>
          <a:prstGeom prst="rect">
            <a:avLst/>
          </a:prstGeom>
          <a:solidFill>
            <a:schemeClr val="accent5">
              <a:alpha val="7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D7D31"/>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CF7D1B5-3477-499F-ACC5-2C8B07F4ED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2385" y="0"/>
            <a:ext cx="3218914" cy="6858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882918A-548C-44BA-6B7A-9297F1B2EEC8}"/>
              </a:ext>
            </a:extLst>
          </p:cNvPr>
          <p:cNvSpPr>
            <a:spLocks noGrp="1"/>
          </p:cNvSpPr>
          <p:nvPr>
            <p:ph type="title"/>
          </p:nvPr>
        </p:nvSpPr>
        <p:spPr>
          <a:xfrm>
            <a:off x="992206" y="1608667"/>
            <a:ext cx="2823275" cy="4501127"/>
          </a:xfrm>
        </p:spPr>
        <p:txBody>
          <a:bodyPr vert="horz" lIns="91440" tIns="45720" rIns="91440" bIns="45720" rtlCol="0" anchor="t">
            <a:normAutofit/>
          </a:bodyPr>
          <a:lstStyle/>
          <a:p>
            <a:pPr algn="r"/>
            <a:r>
              <a:rPr lang="en-US" sz="3200" kern="1200">
                <a:solidFill>
                  <a:srgbClr val="FFFFFF"/>
                </a:solidFill>
                <a:latin typeface="+mj-lt"/>
                <a:ea typeface="+mj-ea"/>
                <a:cs typeface="+mj-cs"/>
              </a:rPr>
              <a:t> </a:t>
            </a:r>
          </a:p>
        </p:txBody>
      </p:sp>
      <p:sp>
        <p:nvSpPr>
          <p:cNvPr id="15" name="TextBox 14">
            <a:extLst>
              <a:ext uri="{FF2B5EF4-FFF2-40B4-BE49-F238E27FC236}">
                <a16:creationId xmlns:a16="http://schemas.microsoft.com/office/drawing/2014/main" id="{786F7C48-A657-8192-A643-3F69E959E3E3}"/>
              </a:ext>
            </a:extLst>
          </p:cNvPr>
          <p:cNvSpPr txBox="1"/>
          <p:nvPr/>
        </p:nvSpPr>
        <p:spPr>
          <a:xfrm>
            <a:off x="832385" y="3766745"/>
            <a:ext cx="2823275"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alibri" panose="020F0502020204030204"/>
                <a:ea typeface="+mn-ea"/>
                <a:cs typeface="+mn-cs"/>
              </a:rPr>
              <a:t>True/False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alibri" panose="020F0502020204030204"/>
                <a:ea typeface="+mn-ea"/>
                <a:cs typeface="+mn-cs"/>
              </a:rPr>
              <a:t>Self-assessment</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solidFill>
                  <a:prstClr val="white"/>
                </a:solidFill>
                <a:latin typeface="Calibri" panose="020F0502020204030204"/>
              </a:rPr>
              <a:t>exercise</a:t>
            </a:r>
            <a:endParaRPr kumimoji="0" lang="en-US" sz="32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 name="Picture 9">
            <a:extLst>
              <a:ext uri="{FF2B5EF4-FFF2-40B4-BE49-F238E27FC236}">
                <a16:creationId xmlns:a16="http://schemas.microsoft.com/office/drawing/2014/main" id="{28D173E4-BCEB-D025-5033-A3521F8BEC9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90650" y="2064194"/>
            <a:ext cx="1623895" cy="1623895"/>
          </a:xfrm>
          <a:prstGeom prst="rect">
            <a:avLst/>
          </a:prstGeom>
          <a:noFill/>
          <a:ln>
            <a:noFill/>
          </a:ln>
        </p:spPr>
      </p:pic>
      <p:sp>
        <p:nvSpPr>
          <p:cNvPr id="9" name="TextBox 8">
            <a:extLst>
              <a:ext uri="{FF2B5EF4-FFF2-40B4-BE49-F238E27FC236}">
                <a16:creationId xmlns:a16="http://schemas.microsoft.com/office/drawing/2014/main" id="{DDA10CDB-95F2-C9A9-1C12-093482E9EC3A}"/>
              </a:ext>
            </a:extLst>
          </p:cNvPr>
          <p:cNvSpPr txBox="1"/>
          <p:nvPr/>
        </p:nvSpPr>
        <p:spPr>
          <a:xfrm>
            <a:off x="4692894" y="1376889"/>
            <a:ext cx="6895617" cy="4524315"/>
          </a:xfrm>
          <a:prstGeom prst="rect">
            <a:avLst/>
          </a:prstGeom>
          <a:noFill/>
        </p:spPr>
        <p:txBody>
          <a:bodyPr wrap="square">
            <a:spAutoFit/>
          </a:bodyPr>
          <a:lstStyle/>
          <a:p>
            <a:r>
              <a:rPr lang="en-GB" sz="1800">
                <a:effectLst/>
                <a:latin typeface="Calibri" panose="020F0502020204030204" pitchFamily="34" charset="0"/>
                <a:ea typeface="Calibri" panose="020F0502020204030204" pitchFamily="34" charset="0"/>
              </a:rPr>
              <a:t>1.The main task of the father is to support mother in child rearing, and to substitute her if she is sick or working. T/F</a:t>
            </a:r>
          </a:p>
          <a:p>
            <a:pPr marL="342900" indent="-342900">
              <a:buAutoNum type="arabicPeriod"/>
            </a:pPr>
            <a:endParaRPr lang="en-NL" sz="1800">
              <a:effectLst/>
              <a:latin typeface="Calibri" panose="020F0502020204030204" pitchFamily="34" charset="0"/>
              <a:ea typeface="Calibri" panose="020F0502020204030204" pitchFamily="34" charset="0"/>
            </a:endParaRPr>
          </a:p>
          <a:p>
            <a:r>
              <a:rPr lang="en-GB" sz="1800">
                <a:effectLst/>
                <a:latin typeface="Calibri" panose="020F0502020204030204" pitchFamily="34" charset="0"/>
                <a:ea typeface="Calibri" panose="020F0502020204030204" pitchFamily="34" charset="0"/>
              </a:rPr>
              <a:t>2. Practitioners such as home visitors, paediatricians, and even social workers do not have need to engage with fathers. Mothers can share information with fathers. T/F</a:t>
            </a:r>
          </a:p>
          <a:p>
            <a:endParaRPr lang="en-NL" sz="1800">
              <a:effectLst/>
              <a:latin typeface="Calibri" panose="020F0502020204030204" pitchFamily="34" charset="0"/>
              <a:ea typeface="Calibri" panose="020F0502020204030204" pitchFamily="34" charset="0"/>
            </a:endParaRPr>
          </a:p>
          <a:p>
            <a:r>
              <a:rPr lang="en-GB" sz="1800">
                <a:effectLst/>
                <a:latin typeface="Calibri" panose="020F0502020204030204" pitchFamily="34" charset="0"/>
                <a:ea typeface="Calibri" panose="020F0502020204030204" pitchFamily="34" charset="0"/>
              </a:rPr>
              <a:t>3. Most of the fathers want to get engage in their child rearing but they are facing a lot of barriers. T/F</a:t>
            </a:r>
          </a:p>
          <a:p>
            <a:endParaRPr lang="en-NL" sz="1800">
              <a:effectLst/>
              <a:latin typeface="Calibri" panose="020F0502020204030204" pitchFamily="34" charset="0"/>
              <a:ea typeface="Calibri" panose="020F0502020204030204" pitchFamily="34" charset="0"/>
            </a:endParaRPr>
          </a:p>
          <a:p>
            <a:r>
              <a:rPr lang="en-GB" sz="1800">
                <a:effectLst/>
                <a:latin typeface="Calibri" panose="020F0502020204030204" pitchFamily="34" charset="0"/>
                <a:ea typeface="Calibri" panose="020F0502020204030204" pitchFamily="34" charset="0"/>
              </a:rPr>
              <a:t>4. Failure to engage fathers in positive gender socialisation can contribute to gender inequality and intergenerational transmission of traditional gender roles. T/F</a:t>
            </a:r>
          </a:p>
          <a:p>
            <a:endParaRPr lang="en-NL" sz="1800">
              <a:effectLst/>
              <a:latin typeface="Calibri" panose="020F0502020204030204" pitchFamily="34" charset="0"/>
              <a:ea typeface="Calibri" panose="020F0502020204030204" pitchFamily="34" charset="0"/>
            </a:endParaRPr>
          </a:p>
          <a:p>
            <a:r>
              <a:rPr lang="en-GB" sz="1800">
                <a:effectLst/>
                <a:latin typeface="Calibri" panose="020F0502020204030204" pitchFamily="34" charset="0"/>
                <a:ea typeface="Calibri" panose="020F0502020204030204" pitchFamily="34" charset="0"/>
              </a:rPr>
              <a:t>Write your answers down and when you finish this chapter check your answers to see if you would change something.</a:t>
            </a:r>
            <a:endParaRPr lang="en-NL" sz="1800">
              <a:effectLst/>
              <a:latin typeface="Calibri" panose="020F0502020204030204" pitchFamily="34" charset="0"/>
              <a:ea typeface="Calibri" panose="020F0502020204030204" pitchFamily="34" charset="0"/>
            </a:endParaRPr>
          </a:p>
        </p:txBody>
      </p:sp>
      <p:sp>
        <p:nvSpPr>
          <p:cNvPr id="12" name="TextBox 11">
            <a:extLst>
              <a:ext uri="{FF2B5EF4-FFF2-40B4-BE49-F238E27FC236}">
                <a16:creationId xmlns:a16="http://schemas.microsoft.com/office/drawing/2014/main" id="{4C412273-09C9-16D4-F276-1EAA4EDD2535}"/>
              </a:ext>
            </a:extLst>
          </p:cNvPr>
          <p:cNvSpPr txBox="1"/>
          <p:nvPr/>
        </p:nvSpPr>
        <p:spPr>
          <a:xfrm>
            <a:off x="832385" y="748206"/>
            <a:ext cx="3647018" cy="1077218"/>
          </a:xfrm>
          <a:prstGeom prst="rect">
            <a:avLst/>
          </a:prstGeom>
          <a:noFill/>
        </p:spPr>
        <p:txBody>
          <a:bodyPr wrap="square">
            <a:spAutoFit/>
          </a:bodyPr>
          <a:lstStyle/>
          <a:p>
            <a:pPr>
              <a:spcBef>
                <a:spcPts val="0"/>
              </a:spcBef>
            </a:pPr>
            <a:r>
              <a:rPr lang="en-US" sz="3200">
                <a:latin typeface="Calibri" panose="020F0502020204030204" pitchFamily="34" charset="0"/>
                <a:ea typeface="Calibri" panose="020F0502020204030204" pitchFamily="34" charset="0"/>
              </a:rPr>
              <a:t>Engaging men and male caregivers </a:t>
            </a:r>
          </a:p>
        </p:txBody>
      </p:sp>
      <p:sp>
        <p:nvSpPr>
          <p:cNvPr id="13" name="Oval 4">
            <a:extLst>
              <a:ext uri="{FF2B5EF4-FFF2-40B4-BE49-F238E27FC236}">
                <a16:creationId xmlns:a16="http://schemas.microsoft.com/office/drawing/2014/main" id="{D5E53017-5685-CE89-38B5-60FB4241F78F}"/>
              </a:ext>
            </a:extLst>
          </p:cNvPr>
          <p:cNvSpPr txBox="1"/>
          <p:nvPr/>
        </p:nvSpPr>
        <p:spPr>
          <a:xfrm>
            <a:off x="-898886" y="2144576"/>
            <a:ext cx="739065" cy="73156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endParaRPr lang="nl-NL" sz="2200" kern="1200"/>
          </a:p>
        </p:txBody>
      </p:sp>
    </p:spTree>
    <p:extLst>
      <p:ext uri="{BB962C8B-B14F-4D97-AF65-F5344CB8AC3E}">
        <p14:creationId xmlns:p14="http://schemas.microsoft.com/office/powerpoint/2010/main" val="3719576957"/>
      </p:ext>
    </p:extLst>
  </p:cSld>
  <p:clrMapOvr>
    <a:overrideClrMapping bg1="dk1" tx1="lt1" bg2="dk2" tx2="lt2" accent1="accent1" accent2="accent2" accent3="accent3" accent4="accent4" accent5="accent5" accent6="accent6" hlink="hlink" folHlink="folHlink"/>
  </p:clrMapOvr>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Title 1">
            <a:extLst>
              <a:ext uri="{FF2B5EF4-FFF2-40B4-BE49-F238E27FC236}">
                <a16:creationId xmlns:a16="http://schemas.microsoft.com/office/drawing/2014/main" id="{BFD3B894-C586-CEFB-A0F2-622C7C0BC602}"/>
              </a:ext>
            </a:extLst>
          </p:cNvPr>
          <p:cNvSpPr txBox="1">
            <a:spLocks/>
          </p:cNvSpPr>
          <p:nvPr/>
        </p:nvSpPr>
        <p:spPr>
          <a:xfrm>
            <a:off x="997345" y="-386729"/>
            <a:ext cx="3388419" cy="45132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Bef>
                <a:spcPts val="0"/>
              </a:spcBef>
            </a:pPr>
            <a:r>
              <a:rPr lang="en-US" sz="3200" b="1">
                <a:solidFill>
                  <a:schemeClr val="bg1"/>
                </a:solidFill>
                <a:latin typeface="Calibri" panose="020F0502020204030204" pitchFamily="34" charset="0"/>
                <a:ea typeface="Calibri" panose="020F0502020204030204" pitchFamily="34" charset="0"/>
              </a:rPr>
              <a:t>Engaging men and male caregivers </a:t>
            </a:r>
          </a:p>
        </p:txBody>
      </p:sp>
      <p:grpSp>
        <p:nvGrpSpPr>
          <p:cNvPr id="13" name="Group 12">
            <a:extLst>
              <a:ext uri="{FF2B5EF4-FFF2-40B4-BE49-F238E27FC236}">
                <a16:creationId xmlns:a16="http://schemas.microsoft.com/office/drawing/2014/main" id="{E1AC5074-56DD-86EC-5CCC-D38B302A7F5C}"/>
              </a:ext>
            </a:extLst>
          </p:cNvPr>
          <p:cNvGrpSpPr/>
          <p:nvPr/>
        </p:nvGrpSpPr>
        <p:grpSpPr>
          <a:xfrm>
            <a:off x="247364" y="175467"/>
            <a:ext cx="1045196" cy="1034589"/>
            <a:chOff x="4773591" y="2605139"/>
            <a:chExt cx="2561096" cy="2422207"/>
          </a:xfrm>
        </p:grpSpPr>
        <p:sp>
          <p:nvSpPr>
            <p:cNvPr id="18" name="Oval 17">
              <a:extLst>
                <a:ext uri="{FF2B5EF4-FFF2-40B4-BE49-F238E27FC236}">
                  <a16:creationId xmlns:a16="http://schemas.microsoft.com/office/drawing/2014/main" id="{16B12E6C-40EF-C201-3491-20218C4D90FC}"/>
                </a:ext>
              </a:extLst>
            </p:cNvPr>
            <p:cNvSpPr/>
            <p:nvPr/>
          </p:nvSpPr>
          <p:spPr>
            <a:xfrm>
              <a:off x="4773591" y="2605139"/>
              <a:ext cx="2561096" cy="2422207"/>
            </a:xfrm>
            <a:prstGeom prst="ellipse">
              <a:avLst/>
            </a:prstGeom>
          </p:spPr>
          <p:style>
            <a:lnRef idx="2">
              <a:schemeClr val="lt1">
                <a:hueOff val="0"/>
                <a:satOff val="0"/>
                <a:lumOff val="0"/>
                <a:alphaOff val="0"/>
              </a:schemeClr>
            </a:lnRef>
            <a:fillRef idx="1">
              <a:schemeClr val="accent5">
                <a:hueOff val="-3379271"/>
                <a:satOff val="-8710"/>
                <a:lumOff val="-5883"/>
                <a:alphaOff val="0"/>
              </a:schemeClr>
            </a:fillRef>
            <a:effectRef idx="0">
              <a:schemeClr val="accent5">
                <a:hueOff val="-3379271"/>
                <a:satOff val="-8710"/>
                <a:lumOff val="-5883"/>
                <a:alphaOff val="0"/>
              </a:schemeClr>
            </a:effectRef>
            <a:fontRef idx="minor">
              <a:schemeClr val="lt1"/>
            </a:fontRef>
          </p:style>
        </p:sp>
        <p:sp>
          <p:nvSpPr>
            <p:cNvPr id="19" name="Oval 4">
              <a:extLst>
                <a:ext uri="{FF2B5EF4-FFF2-40B4-BE49-F238E27FC236}">
                  <a16:creationId xmlns:a16="http://schemas.microsoft.com/office/drawing/2014/main" id="{FE9D4F4A-34CE-1381-BC80-6EC7D3E85E6B}"/>
                </a:ext>
              </a:extLst>
            </p:cNvPr>
            <p:cNvSpPr txBox="1"/>
            <p:nvPr/>
          </p:nvSpPr>
          <p:spPr>
            <a:xfrm>
              <a:off x="5148655" y="2959863"/>
              <a:ext cx="1810968" cy="171275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endParaRPr lang="nl-NL" sz="2200" kern="1200"/>
            </a:p>
          </p:txBody>
        </p:sp>
      </p:grpSp>
      <p:sp>
        <p:nvSpPr>
          <p:cNvPr id="20" name="Text Box 49">
            <a:extLst>
              <a:ext uri="{FF2B5EF4-FFF2-40B4-BE49-F238E27FC236}">
                <a16:creationId xmlns:a16="http://schemas.microsoft.com/office/drawing/2014/main" id="{5864CDFE-4A99-0AAA-AC36-1F2D70DD8ACC}"/>
              </a:ext>
            </a:extLst>
          </p:cNvPr>
          <p:cNvSpPr txBox="1">
            <a:spLocks noChangeArrowheads="1"/>
          </p:cNvSpPr>
          <p:nvPr/>
        </p:nvSpPr>
        <p:spPr bwMode="auto">
          <a:xfrm>
            <a:off x="865339" y="2469443"/>
            <a:ext cx="3404870" cy="3246864"/>
          </a:xfrm>
          <a:prstGeom prst="rect">
            <a:avLst/>
          </a:prstGeom>
          <a:solidFill>
            <a:schemeClr val="accent1">
              <a:lumMod val="75000"/>
            </a:schemeClr>
          </a:solidFill>
          <a:ln w="9525">
            <a:solidFill>
              <a:srgbClr val="000000"/>
            </a:solidFill>
            <a:miter lim="800000"/>
            <a:headEnd/>
            <a:tailEnd/>
          </a:ln>
        </p:spPr>
        <p:txBody>
          <a:bodyPr rot="0" vert="horz" wrap="square" lIns="91440" tIns="45720" rIns="91440" bIns="45720" anchor="t" anchorCtr="0">
            <a:noAutofit/>
          </a:bodyPr>
          <a:lstStyle/>
          <a:p>
            <a:r>
              <a:rPr lang="en-US" sz="1500">
                <a:solidFill>
                  <a:schemeClr val="bg1"/>
                </a:solidFill>
                <a:effectLst/>
                <a:latin typeface="Calibri" panose="020F0502020204030204" pitchFamily="34" charset="0"/>
                <a:ea typeface="Calibri" panose="020F0502020204030204" pitchFamily="34" charset="0"/>
              </a:rPr>
              <a:t>“Father” as the term carries several assumptions that may not be completely accurate given the changing family structure. In the AAP guideline on fathers, father is defined broadly as “the male or males identified as most involved in caregiving and committed to the well-being of the child, regardless of living situation, marital status, or biological relation.” Along with the biological father, this definition includes foster fathers, stepfathers, and grandfathers. </a:t>
            </a:r>
            <a:r>
              <a:rPr lang="nl-NL" sz="1500">
                <a:solidFill>
                  <a:schemeClr val="bg1"/>
                </a:solidFill>
                <a:effectLst/>
                <a:latin typeface="Calibri" panose="020F0502020204030204" pitchFamily="34" charset="0"/>
                <a:ea typeface="Calibri" panose="020F0502020204030204" pitchFamily="34" charset="0"/>
              </a:rPr>
              <a:t>(</a:t>
            </a:r>
            <a:r>
              <a:rPr lang="nl-NL" sz="1500" err="1">
                <a:solidFill>
                  <a:schemeClr val="bg1"/>
                </a:solidFill>
                <a:effectLst/>
                <a:latin typeface="Calibri" panose="020F0502020204030204" pitchFamily="34" charset="0"/>
                <a:ea typeface="Calibri" panose="020F0502020204030204" pitchFamily="34" charset="0"/>
              </a:rPr>
              <a:t>Yogman</a:t>
            </a:r>
            <a:r>
              <a:rPr lang="nl-NL" sz="1500">
                <a:solidFill>
                  <a:schemeClr val="bg1"/>
                </a:solidFill>
                <a:effectLst/>
                <a:latin typeface="Calibri" panose="020F0502020204030204" pitchFamily="34" charset="0"/>
                <a:ea typeface="Calibri" panose="020F0502020204030204" pitchFamily="34" charset="0"/>
              </a:rPr>
              <a:t> et al., 2016)</a:t>
            </a:r>
            <a:endParaRPr lang="en-NL" sz="1500">
              <a:solidFill>
                <a:schemeClr val="bg1"/>
              </a:solidFill>
              <a:effectLst/>
              <a:latin typeface="Calibri" panose="020F0502020204030204" pitchFamily="34" charset="0"/>
              <a:ea typeface="Calibri" panose="020F0502020204030204" pitchFamily="34" charset="0"/>
            </a:endParaRPr>
          </a:p>
        </p:txBody>
      </p:sp>
      <p:sp>
        <p:nvSpPr>
          <p:cNvPr id="21" name="TextBox 20">
            <a:extLst>
              <a:ext uri="{FF2B5EF4-FFF2-40B4-BE49-F238E27FC236}">
                <a16:creationId xmlns:a16="http://schemas.microsoft.com/office/drawing/2014/main" id="{777A4ED0-3489-3B5D-BB41-405DDC31D4CB}"/>
              </a:ext>
            </a:extLst>
          </p:cNvPr>
          <p:cNvSpPr txBox="1"/>
          <p:nvPr/>
        </p:nvSpPr>
        <p:spPr>
          <a:xfrm>
            <a:off x="4982680" y="1632637"/>
            <a:ext cx="6465048" cy="4801314"/>
          </a:xfrm>
          <a:prstGeom prst="rect">
            <a:avLst/>
          </a:prstGeom>
          <a:noFill/>
        </p:spPr>
        <p:txBody>
          <a:bodyPr wrap="square">
            <a:spAutoFit/>
          </a:bodyPr>
          <a:lstStyle/>
          <a:p>
            <a:r>
              <a:rPr lang="en-GB" sz="1800">
                <a:solidFill>
                  <a:schemeClr val="bg1"/>
                </a:solidFill>
                <a:effectLst/>
                <a:latin typeface="Calibri" panose="020F0502020204030204" pitchFamily="34" charset="0"/>
                <a:ea typeface="Calibri" panose="020F0502020204030204" pitchFamily="34" charset="0"/>
              </a:rPr>
              <a:t>Although paternal behaviours and roles vary across and within sociocultural contexts, without a doubt, fathers and men matter a lot to children’s development. </a:t>
            </a:r>
          </a:p>
          <a:p>
            <a:pPr marL="285750" indent="-285750">
              <a:buFont typeface="Wingdings" pitchFamily="2" charset="2"/>
              <a:buChar char="Ø"/>
            </a:pPr>
            <a:r>
              <a:rPr lang="en-GB" sz="1800">
                <a:solidFill>
                  <a:schemeClr val="bg1"/>
                </a:solidFill>
                <a:effectLst/>
                <a:latin typeface="Calibri" panose="020F0502020204030204" pitchFamily="34" charset="0"/>
                <a:ea typeface="Calibri" panose="020F0502020204030204" pitchFamily="34" charset="0"/>
              </a:rPr>
              <a:t>Research findings confirm that young children raised by involved and nurturing fathers develop better linguistic and cognitive skills, including academic readiness, and are more emotionally secure and have better social connections with peers as they get older.  </a:t>
            </a:r>
          </a:p>
          <a:p>
            <a:pPr marL="285750" indent="-285750">
              <a:buFont typeface="Wingdings" pitchFamily="2" charset="2"/>
              <a:buChar char="Ø"/>
            </a:pPr>
            <a:r>
              <a:rPr lang="en-GB">
                <a:solidFill>
                  <a:schemeClr val="bg1"/>
                </a:solidFill>
                <a:latin typeface="Calibri" panose="020F0502020204030204" pitchFamily="34" charset="0"/>
                <a:ea typeface="Calibri" panose="020F0502020204030204" pitchFamily="34" charset="0"/>
              </a:rPr>
              <a:t>C</a:t>
            </a:r>
            <a:r>
              <a:rPr lang="en-GB" sz="1800">
                <a:solidFill>
                  <a:schemeClr val="bg1"/>
                </a:solidFill>
                <a:effectLst/>
                <a:latin typeface="Calibri" panose="020F0502020204030204" pitchFamily="34" charset="0"/>
                <a:ea typeface="Calibri" panose="020F0502020204030204" pitchFamily="34" charset="0"/>
              </a:rPr>
              <a:t>hildren whose fathers are more involved tend to have stronger, mental and physical health, self-esteem, resilience, social skills and levels of empathy and respect, as well as higher academic outcomes and the positive effects of father involvement are long lasting, from pre-kindergarten to early adulthood.</a:t>
            </a:r>
          </a:p>
          <a:p>
            <a:pPr marL="285750" indent="-285750">
              <a:buFont typeface="Wingdings" pitchFamily="2" charset="2"/>
              <a:buChar char="Ø"/>
            </a:pPr>
            <a:r>
              <a:rPr lang="en-GB" sz="1800">
                <a:solidFill>
                  <a:schemeClr val="bg1"/>
                </a:solidFill>
                <a:effectLst/>
                <a:latin typeface="Calibri" panose="020F0502020204030204" pitchFamily="34" charset="0"/>
                <a:ea typeface="Calibri" panose="020F0502020204030204" pitchFamily="34" charset="0"/>
              </a:rPr>
              <a:t> Cumulative research has shown that father’s and male caregivers’ involvement is positively related to child outcomes such as cognitive skills in early years and academic achievement in later years. </a:t>
            </a:r>
            <a:endParaRPr lang="en-NL" sz="14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1643506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Title 1">
            <a:extLst>
              <a:ext uri="{FF2B5EF4-FFF2-40B4-BE49-F238E27FC236}">
                <a16:creationId xmlns:a16="http://schemas.microsoft.com/office/drawing/2014/main" id="{BFD3B894-C586-CEFB-A0F2-622C7C0BC602}"/>
              </a:ext>
            </a:extLst>
          </p:cNvPr>
          <p:cNvSpPr txBox="1">
            <a:spLocks/>
          </p:cNvSpPr>
          <p:nvPr/>
        </p:nvSpPr>
        <p:spPr>
          <a:xfrm>
            <a:off x="1087272" y="1134672"/>
            <a:ext cx="3388419" cy="45132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Bef>
                <a:spcPts val="0"/>
              </a:spcBef>
            </a:pPr>
            <a:r>
              <a:rPr lang="en-US" sz="3200" b="1">
                <a:solidFill>
                  <a:schemeClr val="bg1"/>
                </a:solidFill>
                <a:latin typeface="Calibri" panose="020F0502020204030204" pitchFamily="34" charset="0"/>
                <a:ea typeface="Calibri" panose="020F0502020204030204" pitchFamily="34" charset="0"/>
              </a:rPr>
              <a:t>Engaging men and male caregivers </a:t>
            </a:r>
          </a:p>
        </p:txBody>
      </p:sp>
      <p:grpSp>
        <p:nvGrpSpPr>
          <p:cNvPr id="13" name="Group 12">
            <a:extLst>
              <a:ext uri="{FF2B5EF4-FFF2-40B4-BE49-F238E27FC236}">
                <a16:creationId xmlns:a16="http://schemas.microsoft.com/office/drawing/2014/main" id="{E1AC5074-56DD-86EC-5CCC-D38B302A7F5C}"/>
              </a:ext>
            </a:extLst>
          </p:cNvPr>
          <p:cNvGrpSpPr/>
          <p:nvPr/>
        </p:nvGrpSpPr>
        <p:grpSpPr>
          <a:xfrm>
            <a:off x="247364" y="175467"/>
            <a:ext cx="1045196" cy="1034589"/>
            <a:chOff x="4773591" y="2605139"/>
            <a:chExt cx="2561096" cy="2422207"/>
          </a:xfrm>
        </p:grpSpPr>
        <p:sp>
          <p:nvSpPr>
            <p:cNvPr id="18" name="Oval 17">
              <a:extLst>
                <a:ext uri="{FF2B5EF4-FFF2-40B4-BE49-F238E27FC236}">
                  <a16:creationId xmlns:a16="http://schemas.microsoft.com/office/drawing/2014/main" id="{16B12E6C-40EF-C201-3491-20218C4D90FC}"/>
                </a:ext>
              </a:extLst>
            </p:cNvPr>
            <p:cNvSpPr/>
            <p:nvPr/>
          </p:nvSpPr>
          <p:spPr>
            <a:xfrm>
              <a:off x="4773591" y="2605139"/>
              <a:ext cx="2561096" cy="2422207"/>
            </a:xfrm>
            <a:prstGeom prst="ellipse">
              <a:avLst/>
            </a:prstGeom>
          </p:spPr>
          <p:style>
            <a:lnRef idx="2">
              <a:schemeClr val="lt1">
                <a:hueOff val="0"/>
                <a:satOff val="0"/>
                <a:lumOff val="0"/>
                <a:alphaOff val="0"/>
              </a:schemeClr>
            </a:lnRef>
            <a:fillRef idx="1">
              <a:schemeClr val="accent5">
                <a:hueOff val="-3379271"/>
                <a:satOff val="-8710"/>
                <a:lumOff val="-5883"/>
                <a:alphaOff val="0"/>
              </a:schemeClr>
            </a:fillRef>
            <a:effectRef idx="0">
              <a:schemeClr val="accent5">
                <a:hueOff val="-3379271"/>
                <a:satOff val="-8710"/>
                <a:lumOff val="-5883"/>
                <a:alphaOff val="0"/>
              </a:schemeClr>
            </a:effectRef>
            <a:fontRef idx="minor">
              <a:schemeClr val="lt1"/>
            </a:fontRef>
          </p:style>
        </p:sp>
        <p:sp>
          <p:nvSpPr>
            <p:cNvPr id="19" name="Oval 4">
              <a:extLst>
                <a:ext uri="{FF2B5EF4-FFF2-40B4-BE49-F238E27FC236}">
                  <a16:creationId xmlns:a16="http://schemas.microsoft.com/office/drawing/2014/main" id="{FE9D4F4A-34CE-1381-BC80-6EC7D3E85E6B}"/>
                </a:ext>
              </a:extLst>
            </p:cNvPr>
            <p:cNvSpPr txBox="1"/>
            <p:nvPr/>
          </p:nvSpPr>
          <p:spPr>
            <a:xfrm>
              <a:off x="5148655" y="2959863"/>
              <a:ext cx="1810968" cy="171275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endParaRPr lang="nl-NL" sz="2200" kern="1200"/>
            </a:p>
          </p:txBody>
        </p:sp>
      </p:grpSp>
      <p:sp>
        <p:nvSpPr>
          <p:cNvPr id="17" name="TextBox 16">
            <a:extLst>
              <a:ext uri="{FF2B5EF4-FFF2-40B4-BE49-F238E27FC236}">
                <a16:creationId xmlns:a16="http://schemas.microsoft.com/office/drawing/2014/main" id="{615FDA61-180F-86B6-7806-B546BFD9E19E}"/>
              </a:ext>
            </a:extLst>
          </p:cNvPr>
          <p:cNvSpPr txBox="1"/>
          <p:nvPr/>
        </p:nvSpPr>
        <p:spPr>
          <a:xfrm>
            <a:off x="4936199" y="1467995"/>
            <a:ext cx="6621180" cy="4247317"/>
          </a:xfrm>
          <a:prstGeom prst="rect">
            <a:avLst/>
          </a:prstGeom>
          <a:noFill/>
        </p:spPr>
        <p:txBody>
          <a:bodyPr wrap="square">
            <a:spAutoFit/>
          </a:bodyPr>
          <a:lstStyle/>
          <a:p>
            <a:pPr algn="just"/>
            <a:r>
              <a:rPr lang="en-GB" sz="1800">
                <a:solidFill>
                  <a:schemeClr val="bg1"/>
                </a:solidFill>
                <a:effectLst/>
                <a:latin typeface="Calibri" panose="020F0502020204030204" pitchFamily="34" charset="0"/>
                <a:ea typeface="Calibri" panose="020F0502020204030204" pitchFamily="34" charset="0"/>
              </a:rPr>
              <a:t>Fathers’ and male caregivers’ engagement can take different forms:</a:t>
            </a:r>
          </a:p>
          <a:p>
            <a:pPr algn="just"/>
            <a:r>
              <a:rPr lang="en-GB" sz="1800">
                <a:solidFill>
                  <a:schemeClr val="bg1"/>
                </a:solidFill>
                <a:effectLst/>
                <a:latin typeface="Calibri" panose="020F0502020204030204" pitchFamily="34" charset="0"/>
                <a:ea typeface="Calibri" panose="020F0502020204030204" pitchFamily="34" charset="0"/>
              </a:rPr>
              <a:t>They can provide nurturing caregiving, </a:t>
            </a:r>
          </a:p>
          <a:p>
            <a:pPr algn="just"/>
            <a:r>
              <a:rPr lang="en-GB">
                <a:solidFill>
                  <a:schemeClr val="bg1"/>
                </a:solidFill>
                <a:latin typeface="Calibri" panose="020F0502020204030204" pitchFamily="34" charset="0"/>
                <a:ea typeface="Calibri" panose="020F0502020204030204" pitchFamily="34" charset="0"/>
              </a:rPr>
              <a:t>T</a:t>
            </a:r>
            <a:r>
              <a:rPr lang="en-GB" sz="1800">
                <a:solidFill>
                  <a:schemeClr val="bg1"/>
                </a:solidFill>
                <a:effectLst/>
                <a:latin typeface="Calibri" panose="020F0502020204030204" pitchFamily="34" charset="0"/>
                <a:ea typeface="Calibri" panose="020F0502020204030204" pitchFamily="34" charset="0"/>
              </a:rPr>
              <a:t>hey can participate to support and increase the academic achievement of their children (e.g. being involved in school life), </a:t>
            </a:r>
          </a:p>
          <a:p>
            <a:pPr algn="just"/>
            <a:r>
              <a:rPr lang="en-GB">
                <a:solidFill>
                  <a:schemeClr val="bg1"/>
                </a:solidFill>
                <a:latin typeface="Calibri" panose="020F0502020204030204" pitchFamily="34" charset="0"/>
                <a:ea typeface="Calibri" panose="020F0502020204030204" pitchFamily="34" charset="0"/>
              </a:rPr>
              <a:t>They can </a:t>
            </a:r>
            <a:r>
              <a:rPr lang="en-GB" sz="1800">
                <a:solidFill>
                  <a:schemeClr val="bg1"/>
                </a:solidFill>
                <a:effectLst/>
                <a:latin typeface="Calibri" panose="020F0502020204030204" pitchFamily="34" charset="0"/>
                <a:ea typeface="Calibri" panose="020F0502020204030204" pitchFamily="34" charset="0"/>
              </a:rPr>
              <a:t>foster psychological wellbeing of the child, (e.g. playing with them, listening to them, comforting them) etc.</a:t>
            </a:r>
          </a:p>
          <a:p>
            <a:pPr algn="just"/>
            <a:endParaRPr lang="en-GB">
              <a:solidFill>
                <a:schemeClr val="bg1"/>
              </a:solidFill>
              <a:latin typeface="Calibri" panose="020F0502020204030204" pitchFamily="34" charset="0"/>
              <a:ea typeface="Calibri" panose="020F0502020204030204" pitchFamily="34" charset="0"/>
            </a:endParaRPr>
          </a:p>
          <a:p>
            <a:pPr algn="just"/>
            <a:r>
              <a:rPr lang="en-GB" sz="1800">
                <a:solidFill>
                  <a:schemeClr val="bg1"/>
                </a:solidFill>
                <a:effectLst/>
                <a:latin typeface="Calibri" panose="020F0502020204030204" pitchFamily="34" charset="0"/>
                <a:ea typeface="Calibri" panose="020F0502020204030204" pitchFamily="34" charset="0"/>
              </a:rPr>
              <a:t>Several studies suggest that the influence of father involvement can show differences on outcomes between boys and girls. For example, paternal warmth was found to be positively related to boys’ self-efficacy on maths; adolescent girls’ wellbeing was positively associated with the quality of the relationship between the father and the daughter. Additionally, boys who grow up in households where there is active involvement of fathers and male caregivers are less likely to use violence against partners later in adulthood.</a:t>
            </a:r>
            <a:endParaRPr lang="en-NL" sz="1800">
              <a:solidFill>
                <a:schemeClr val="bg1"/>
              </a:solidFill>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350383076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A6B319F-86FE-4754-878E-06F0804D88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32385" cy="6858000"/>
          </a:xfrm>
          <a:prstGeom prst="rect">
            <a:avLst/>
          </a:prstGeom>
          <a:solidFill>
            <a:schemeClr val="accent5">
              <a:alpha val="7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D7D31"/>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CF7D1B5-3477-499F-ACC5-2C8B07F4ED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2385" y="0"/>
            <a:ext cx="3218914" cy="6858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882918A-548C-44BA-6B7A-9297F1B2EEC8}"/>
              </a:ext>
            </a:extLst>
          </p:cNvPr>
          <p:cNvSpPr>
            <a:spLocks noGrp="1"/>
          </p:cNvSpPr>
          <p:nvPr>
            <p:ph type="title"/>
          </p:nvPr>
        </p:nvSpPr>
        <p:spPr>
          <a:xfrm>
            <a:off x="992206" y="1608667"/>
            <a:ext cx="2823275" cy="4501127"/>
          </a:xfrm>
        </p:spPr>
        <p:txBody>
          <a:bodyPr vert="horz" lIns="91440" tIns="45720" rIns="91440" bIns="45720" rtlCol="0" anchor="t">
            <a:normAutofit/>
          </a:bodyPr>
          <a:lstStyle/>
          <a:p>
            <a:pPr algn="r"/>
            <a:r>
              <a:rPr lang="en-US" sz="3200" kern="1200">
                <a:solidFill>
                  <a:srgbClr val="FFFFFF"/>
                </a:solidFill>
                <a:latin typeface="+mj-lt"/>
                <a:ea typeface="+mj-ea"/>
                <a:cs typeface="+mj-cs"/>
              </a:rPr>
              <a:t> </a:t>
            </a:r>
          </a:p>
        </p:txBody>
      </p:sp>
      <p:pic>
        <p:nvPicPr>
          <p:cNvPr id="5" name="Content Placeholder 4" descr="Presentation with media outline">
            <a:extLst>
              <a:ext uri="{FF2B5EF4-FFF2-40B4-BE49-F238E27FC236}">
                <a16:creationId xmlns:a16="http://schemas.microsoft.com/office/drawing/2014/main" id="{2A5EB630-441F-7386-661D-0698DADC8CA0}"/>
              </a:ext>
            </a:extLst>
          </p:cNvPr>
          <p:cNvPicPr>
            <a:picLocks noGrp="1" noChangeAspect="1"/>
          </p:cNvPicPr>
          <p:nvPr>
            <p:ph idx="1"/>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63239" y="1473200"/>
            <a:ext cx="2123439" cy="2123439"/>
          </a:xfrm>
        </p:spPr>
      </p:pic>
      <p:sp>
        <p:nvSpPr>
          <p:cNvPr id="15" name="TextBox 14">
            <a:extLst>
              <a:ext uri="{FF2B5EF4-FFF2-40B4-BE49-F238E27FC236}">
                <a16:creationId xmlns:a16="http://schemas.microsoft.com/office/drawing/2014/main" id="{786F7C48-A657-8192-A643-3F69E959E3E3}"/>
              </a:ext>
            </a:extLst>
          </p:cNvPr>
          <p:cNvSpPr txBox="1"/>
          <p:nvPr/>
        </p:nvSpPr>
        <p:spPr>
          <a:xfrm>
            <a:off x="832385" y="3766745"/>
            <a:ext cx="2823275"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alibri" panose="020F0502020204030204"/>
                <a:ea typeface="+mn-ea"/>
                <a:cs typeface="+mn-cs"/>
              </a:rPr>
              <a:t>Watch the video</a:t>
            </a:r>
          </a:p>
        </p:txBody>
      </p:sp>
      <p:sp>
        <p:nvSpPr>
          <p:cNvPr id="9" name="TextBox 8">
            <a:extLst>
              <a:ext uri="{FF2B5EF4-FFF2-40B4-BE49-F238E27FC236}">
                <a16:creationId xmlns:a16="http://schemas.microsoft.com/office/drawing/2014/main" id="{219D0971-D0D3-4752-F658-6C14525A8B02}"/>
              </a:ext>
            </a:extLst>
          </p:cNvPr>
          <p:cNvSpPr txBox="1"/>
          <p:nvPr/>
        </p:nvSpPr>
        <p:spPr>
          <a:xfrm>
            <a:off x="4268731" y="743825"/>
            <a:ext cx="7743943" cy="4524059"/>
          </a:xfrm>
          <a:prstGeom prst="rect">
            <a:avLst/>
          </a:prstGeom>
          <a:noFill/>
        </p:spPr>
        <p:txBody>
          <a:bodyPr wrap="square">
            <a:spAutoFit/>
          </a:bodyPr>
          <a:lstStyle/>
          <a:p>
            <a:pPr>
              <a:lnSpc>
                <a:spcPct val="115000"/>
              </a:lnSpc>
            </a:pPr>
            <a:r>
              <a:rPr lang="en-GB" sz="2000">
                <a:effectLst/>
                <a:latin typeface="Calibri" panose="020F0502020204030204" pitchFamily="34" charset="0"/>
                <a:ea typeface="Calibri" panose="020F0502020204030204" pitchFamily="34" charset="0"/>
                <a:cs typeface="Times New Roman" panose="02020603050405020304" pitchFamily="18" charset="0"/>
              </a:rPr>
              <a:t>Watch the video</a:t>
            </a:r>
            <a:r>
              <a:rPr lang="en-GB" sz="2000">
                <a:effectLst/>
                <a:latin typeface="Calibri" panose="020F0502020204030204" pitchFamily="34" charset="0"/>
                <a:ea typeface="Calibri" panose="020F0502020204030204" pitchFamily="34" charset="0"/>
              </a:rPr>
              <a:t> </a:t>
            </a:r>
            <a:r>
              <a:rPr lang="en-US" sz="2000" u="sng">
                <a:effectLst/>
                <a:latin typeface="Calibri" panose="020F0502020204030204" pitchFamily="34" charset="0"/>
                <a:ea typeface="Calibri" panose="020F050202020403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"Being a Father:" A State of the World's Fathers Film</a:t>
            </a:r>
            <a:r>
              <a:rPr lang="en-GB" sz="2000">
                <a:effectLst/>
                <a:latin typeface="Calibri" panose="020F0502020204030204" pitchFamily="34" charset="0"/>
                <a:ea typeface="Calibri" panose="020F0502020204030204" pitchFamily="34" charset="0"/>
                <a:cs typeface="Times New Roman" panose="02020603050405020304" pitchFamily="18" charset="0"/>
              </a:rPr>
              <a:t>, </a:t>
            </a:r>
            <a:br>
              <a:rPr lang="en-US" sz="2000" u="sng">
                <a:effectLst/>
                <a:latin typeface="Calibri" panose="020F0502020204030204" pitchFamily="34" charset="0"/>
                <a:ea typeface="Calibri" panose="020F050202020403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br>
            <a:r>
              <a:rPr lang="en-US" sz="2000" u="sng">
                <a:effectLst/>
                <a:latin typeface="Calibri" panose="020F0502020204030204" pitchFamily="34" charset="0"/>
                <a:ea typeface="Calibri" panose="020F050202020403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MenCareCampaign</a:t>
            </a:r>
            <a:r>
              <a:rPr lang="en-GB" sz="2000">
                <a:effectLst/>
                <a:latin typeface="Calibri" panose="020F0502020204030204" pitchFamily="34" charset="0"/>
                <a:ea typeface="Calibri" panose="020F0502020204030204" pitchFamily="34" charset="0"/>
                <a:cs typeface="Times New Roman" panose="02020603050405020304" pitchFamily="18" charset="0"/>
              </a:rPr>
              <a:t>, 2015. </a:t>
            </a:r>
          </a:p>
          <a:p>
            <a:pPr>
              <a:lnSpc>
                <a:spcPct val="115000"/>
              </a:lnSpc>
            </a:pPr>
            <a:endParaRPr lang="en-NL" sz="2000">
              <a:effectLst/>
              <a:latin typeface="Calibri" panose="020F0502020204030204" pitchFamily="34" charset="0"/>
              <a:ea typeface="Calibri" panose="020F0502020204030204" pitchFamily="34" charset="0"/>
            </a:endParaRPr>
          </a:p>
          <a:p>
            <a:pPr marL="342900" lvl="0" indent="-342900">
              <a:lnSpc>
                <a:spcPct val="115000"/>
              </a:lnSpc>
              <a:buFont typeface="Symbol" pitchFamily="2" charset="2"/>
              <a:buChar char=""/>
            </a:pPr>
            <a:r>
              <a:rPr lang="en-GB" sz="2000">
                <a:effectLst/>
                <a:latin typeface="Calibri" panose="020F0502020204030204" pitchFamily="34" charset="0"/>
                <a:ea typeface="Calibri" panose="020F0502020204030204" pitchFamily="34" charset="0"/>
                <a:cs typeface="Times New Roman" panose="02020603050405020304" pitchFamily="18" charset="0"/>
              </a:rPr>
              <a:t>What did you hear fathers/male caregivers saying? What are the key messages? </a:t>
            </a:r>
            <a:endParaRPr lang="en-NL" sz="20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itchFamily="2" charset="2"/>
              <a:buChar char=""/>
            </a:pPr>
            <a:r>
              <a:rPr lang="en-GB" sz="2000">
                <a:effectLst/>
                <a:latin typeface="Calibri" panose="020F0502020204030204" pitchFamily="34" charset="0"/>
                <a:ea typeface="Calibri" panose="020F0502020204030204" pitchFamily="34" charset="0"/>
                <a:cs typeface="Times New Roman" panose="02020603050405020304" pitchFamily="18" charset="0"/>
              </a:rPr>
              <a:t>What did their partners and children say?</a:t>
            </a:r>
            <a:endParaRPr lang="en-NL" sz="20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800"/>
              </a:spcAft>
              <a:buFont typeface="Symbol" pitchFamily="2" charset="2"/>
              <a:buChar char=""/>
            </a:pPr>
            <a:r>
              <a:rPr lang="en-GB" sz="2000">
                <a:effectLst/>
                <a:latin typeface="Calibri" panose="020F0502020204030204" pitchFamily="34" charset="0"/>
                <a:ea typeface="Calibri" panose="020F0502020204030204" pitchFamily="34" charset="0"/>
                <a:cs typeface="Times New Roman" panose="02020603050405020304" pitchFamily="18" charset="0"/>
              </a:rPr>
              <a:t>What connects these fathers around the globe? </a:t>
            </a:r>
          </a:p>
          <a:p>
            <a:pPr lvl="0">
              <a:lnSpc>
                <a:spcPct val="115000"/>
              </a:lnSpc>
              <a:spcAft>
                <a:spcPts val="800"/>
              </a:spcAft>
            </a:pPr>
            <a:endParaRPr lang="en-NL" sz="200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pPr>
            <a:r>
              <a:rPr lang="en-GB" sz="2000">
                <a:effectLst/>
                <a:latin typeface="Calibri" panose="020F0502020204030204" pitchFamily="34" charset="0"/>
                <a:ea typeface="Calibri" panose="020F0502020204030204" pitchFamily="34" charset="0"/>
                <a:cs typeface="Times New Roman" panose="02020603050405020304" pitchFamily="18" charset="0"/>
              </a:rPr>
              <a:t>Did you hear them mentioning that they would like to have a paid leave?</a:t>
            </a:r>
            <a:endParaRPr lang="en-NL" sz="2000">
              <a:effectLst/>
              <a:latin typeface="Calibri" panose="020F0502020204030204" pitchFamily="34" charset="0"/>
              <a:ea typeface="Calibri" panose="020F0502020204030204" pitchFamily="34" charset="0"/>
            </a:endParaRPr>
          </a:p>
          <a:p>
            <a:pPr>
              <a:lnSpc>
                <a:spcPct val="115000"/>
              </a:lnSpc>
            </a:pPr>
            <a:r>
              <a:rPr lang="en-GB" sz="2000">
                <a:effectLst/>
                <a:latin typeface="Calibri" panose="020F0502020204030204" pitchFamily="34" charset="0"/>
                <a:ea typeface="Calibri" panose="020F0502020204030204" pitchFamily="34" charset="0"/>
                <a:cs typeface="Times New Roman" panose="02020603050405020304" pitchFamily="18" charset="0"/>
              </a:rPr>
              <a:t>Did you hear mothers/female caregivers saying that they are happier?</a:t>
            </a:r>
            <a:endParaRPr lang="en-NL" sz="2000">
              <a:effectLst/>
              <a:latin typeface="Calibri" panose="020F0502020204030204" pitchFamily="34" charset="0"/>
              <a:ea typeface="Calibri" panose="020F0502020204030204" pitchFamily="34" charset="0"/>
            </a:endParaRPr>
          </a:p>
          <a:p>
            <a:pPr>
              <a:lnSpc>
                <a:spcPct val="115000"/>
              </a:lnSpc>
            </a:pPr>
            <a:r>
              <a:rPr lang="en-GB" sz="2000">
                <a:effectLst/>
                <a:latin typeface="Calibri" panose="020F0502020204030204" pitchFamily="34" charset="0"/>
                <a:ea typeface="Calibri" panose="020F0502020204030204" pitchFamily="34" charset="0"/>
                <a:cs typeface="Times New Roman" panose="02020603050405020304" pitchFamily="18" charset="0"/>
              </a:rPr>
              <a:t>Did you hear them happy being involved? What kind of dreams they have?</a:t>
            </a:r>
            <a:endParaRPr lang="en-NL" sz="200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581068695"/>
      </p:ext>
    </p:extLst>
  </p:cSld>
  <p:clrMapOvr>
    <a:overrideClrMapping bg1="dk1" tx1="lt1" bg2="dk2" tx2="lt2" accent1="accent1" accent2="accent2" accent3="accent3" accent4="accent4" accent5="accent5" accent6="accent6" hlink="hlink" folHlink="folHlink"/>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5" name="Graphic 4" descr="Comment Important outline">
            <a:extLst>
              <a:ext uri="{FF2B5EF4-FFF2-40B4-BE49-F238E27FC236}">
                <a16:creationId xmlns:a16="http://schemas.microsoft.com/office/drawing/2014/main" id="{C025870D-ECE9-DBBE-4AA6-9FD198358FE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412155" y="2348356"/>
            <a:ext cx="1583563" cy="1583563"/>
          </a:xfrm>
          <a:prstGeom prst="rect">
            <a:avLst/>
          </a:prstGeom>
        </p:spPr>
      </p:pic>
      <p:sp>
        <p:nvSpPr>
          <p:cNvPr id="13" name="TextBox 12">
            <a:extLst>
              <a:ext uri="{FF2B5EF4-FFF2-40B4-BE49-F238E27FC236}">
                <a16:creationId xmlns:a16="http://schemas.microsoft.com/office/drawing/2014/main" id="{7FA35B85-F99C-DD62-D106-45CF285E8894}"/>
              </a:ext>
            </a:extLst>
          </p:cNvPr>
          <p:cNvSpPr txBox="1"/>
          <p:nvPr/>
        </p:nvSpPr>
        <p:spPr>
          <a:xfrm>
            <a:off x="4888921" y="1492047"/>
            <a:ext cx="6430600" cy="4727769"/>
          </a:xfrm>
          <a:prstGeom prst="rect">
            <a:avLst/>
          </a:prstGeom>
          <a:noFill/>
        </p:spPr>
        <p:txBody>
          <a:bodyPr wrap="square">
            <a:spAutoFit/>
          </a:bodyPr>
          <a:lstStyle/>
          <a:p>
            <a:r>
              <a:rPr lang="en-GB" sz="1800">
                <a:solidFill>
                  <a:schemeClr val="bg1"/>
                </a:solidFill>
                <a:effectLst/>
                <a:latin typeface="Calibri" panose="020F0502020204030204" pitchFamily="34" charset="0"/>
                <a:ea typeface="Calibri" panose="020F0502020204030204" pitchFamily="34" charset="0"/>
              </a:rPr>
              <a:t>According to a different research, fathers provide caregiving in a similar way as mothers, but there are also differences both on neuropsychological level as well as the </a:t>
            </a:r>
            <a:r>
              <a:rPr lang="en-GB" sz="1800" err="1">
                <a:solidFill>
                  <a:schemeClr val="bg1"/>
                </a:solidFill>
                <a:effectLst/>
                <a:latin typeface="Calibri" panose="020F0502020204030204" pitchFamily="34" charset="0"/>
                <a:ea typeface="Calibri" panose="020F0502020204030204" pitchFamily="34" charset="0"/>
              </a:rPr>
              <a:t>behavioral</a:t>
            </a:r>
            <a:r>
              <a:rPr lang="en-GB" sz="1800">
                <a:solidFill>
                  <a:schemeClr val="bg1"/>
                </a:solidFill>
                <a:effectLst/>
                <a:latin typeface="Calibri" panose="020F0502020204030204" pitchFamily="34" charset="0"/>
                <a:ea typeface="Calibri" panose="020F0502020204030204" pitchFamily="34" charset="0"/>
              </a:rPr>
              <a:t>:</a:t>
            </a:r>
            <a:endParaRPr lang="en-NL" sz="1800">
              <a:solidFill>
                <a:schemeClr val="bg1"/>
              </a:solidFill>
              <a:effectLst/>
              <a:latin typeface="Calibri" panose="020F0502020204030204" pitchFamily="34" charset="0"/>
              <a:ea typeface="Calibri" panose="020F0502020204030204" pitchFamily="34" charset="0"/>
            </a:endParaRPr>
          </a:p>
          <a:p>
            <a:pPr marL="342900" lvl="0" indent="-342900">
              <a:lnSpc>
                <a:spcPct val="106000"/>
              </a:lnSpc>
              <a:buFont typeface="Symbol" pitchFamily="2" charset="2"/>
              <a:buChar char=""/>
            </a:pPr>
            <a:r>
              <a:rPr lang="en-GB" sz="180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Fathers of children younger than 2 years old, use toys less often and more often engage in physical games than mothers</a:t>
            </a:r>
            <a:endParaRPr lang="en-NL" sz="18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buFont typeface="Symbol" pitchFamily="2" charset="2"/>
              <a:buChar char=""/>
            </a:pPr>
            <a:r>
              <a:rPr lang="en-GB" sz="180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Fathers tend to interrupt child’s activity more often than mothers, for example while child is playing fathers tend to come and start tickling a child</a:t>
            </a:r>
            <a:endParaRPr lang="en-NL" sz="18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buFont typeface="Symbol" pitchFamily="2" charset="2"/>
              <a:buChar char=""/>
            </a:pPr>
            <a:r>
              <a:rPr lang="en-GB" sz="180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Fathers tend to engage less in pretend games and more often propose unconventional play, for example, by using objects in ways that are not typical or by teasing the child </a:t>
            </a:r>
            <a:endParaRPr lang="en-NL" sz="18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buFont typeface="Symbol" pitchFamily="2" charset="2"/>
              <a:buChar char=""/>
            </a:pPr>
            <a:r>
              <a:rPr lang="en-GB" sz="180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Fathers tend to excite their children more and soothe their children less than mothers</a:t>
            </a:r>
            <a:endParaRPr lang="en-NL" sz="18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spcAft>
                <a:spcPts val="800"/>
              </a:spcAft>
              <a:buFont typeface="Symbol" pitchFamily="2" charset="2"/>
              <a:buChar char=""/>
            </a:pPr>
            <a:r>
              <a:rPr lang="en-GB" sz="180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Fathers seem to promote the autonomy of their children, especially during the early years, and have a vision of their children that is more focused on the future. </a:t>
            </a:r>
            <a:endParaRPr lang="en-NL" sz="18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0790843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A6B319F-86FE-4754-878E-06F0804D88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32385" cy="6858000"/>
          </a:xfrm>
          <a:prstGeom prst="rect">
            <a:avLst/>
          </a:prstGeom>
          <a:solidFill>
            <a:schemeClr val="accent5">
              <a:alpha val="7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D7D31"/>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CF7D1B5-3477-499F-ACC5-2C8B07F4ED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2385" y="0"/>
            <a:ext cx="3218914" cy="6858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882918A-548C-44BA-6B7A-9297F1B2EEC8}"/>
              </a:ext>
            </a:extLst>
          </p:cNvPr>
          <p:cNvSpPr>
            <a:spLocks noGrp="1"/>
          </p:cNvSpPr>
          <p:nvPr>
            <p:ph type="title"/>
          </p:nvPr>
        </p:nvSpPr>
        <p:spPr>
          <a:xfrm>
            <a:off x="992206" y="1608667"/>
            <a:ext cx="2823275" cy="4501127"/>
          </a:xfrm>
        </p:spPr>
        <p:txBody>
          <a:bodyPr vert="horz" lIns="91440" tIns="45720" rIns="91440" bIns="45720" rtlCol="0" anchor="t">
            <a:normAutofit/>
          </a:bodyPr>
          <a:lstStyle/>
          <a:p>
            <a:pPr algn="r"/>
            <a:r>
              <a:rPr lang="en-US" sz="3200" kern="1200">
                <a:solidFill>
                  <a:srgbClr val="FFFFFF"/>
                </a:solidFill>
                <a:latin typeface="+mj-lt"/>
                <a:ea typeface="+mj-ea"/>
                <a:cs typeface="+mj-cs"/>
              </a:rPr>
              <a:t> </a:t>
            </a:r>
          </a:p>
        </p:txBody>
      </p:sp>
      <p:pic>
        <p:nvPicPr>
          <p:cNvPr id="5" name="Content Placeholder 4" descr="Presentation with media outline">
            <a:extLst>
              <a:ext uri="{FF2B5EF4-FFF2-40B4-BE49-F238E27FC236}">
                <a16:creationId xmlns:a16="http://schemas.microsoft.com/office/drawing/2014/main" id="{2A5EB630-441F-7386-661D-0698DADC8CA0}"/>
              </a:ext>
            </a:extLst>
          </p:cNvPr>
          <p:cNvPicPr>
            <a:picLocks noGrp="1" noChangeAspect="1"/>
          </p:cNvPicPr>
          <p:nvPr>
            <p:ph idx="1"/>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63239" y="1473200"/>
            <a:ext cx="2123439" cy="2123439"/>
          </a:xfrm>
        </p:spPr>
      </p:pic>
      <p:sp>
        <p:nvSpPr>
          <p:cNvPr id="15" name="TextBox 14">
            <a:extLst>
              <a:ext uri="{FF2B5EF4-FFF2-40B4-BE49-F238E27FC236}">
                <a16:creationId xmlns:a16="http://schemas.microsoft.com/office/drawing/2014/main" id="{786F7C48-A657-8192-A643-3F69E959E3E3}"/>
              </a:ext>
            </a:extLst>
          </p:cNvPr>
          <p:cNvSpPr txBox="1"/>
          <p:nvPr/>
        </p:nvSpPr>
        <p:spPr>
          <a:xfrm>
            <a:off x="832385" y="3766745"/>
            <a:ext cx="2823275"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alibri" panose="020F0502020204030204"/>
                <a:ea typeface="+mn-ea"/>
                <a:cs typeface="+mn-cs"/>
              </a:rPr>
              <a:t>Watch the video</a:t>
            </a:r>
          </a:p>
        </p:txBody>
      </p:sp>
      <p:sp>
        <p:nvSpPr>
          <p:cNvPr id="9" name="TextBox 8">
            <a:extLst>
              <a:ext uri="{FF2B5EF4-FFF2-40B4-BE49-F238E27FC236}">
                <a16:creationId xmlns:a16="http://schemas.microsoft.com/office/drawing/2014/main" id="{219D0971-D0D3-4752-F658-6C14525A8B02}"/>
              </a:ext>
            </a:extLst>
          </p:cNvPr>
          <p:cNvSpPr txBox="1"/>
          <p:nvPr/>
        </p:nvSpPr>
        <p:spPr>
          <a:xfrm>
            <a:off x="4268731" y="732250"/>
            <a:ext cx="7743943" cy="5355312"/>
          </a:xfrm>
          <a:prstGeom prst="rect">
            <a:avLst/>
          </a:prstGeom>
          <a:noFill/>
        </p:spPr>
        <p:txBody>
          <a:bodyPr wrap="square">
            <a:spAutoFit/>
          </a:bodyPr>
          <a:lstStyle/>
          <a:p>
            <a:r>
              <a:rPr lang="en-GB"/>
              <a:t>If you are interested to learn more watch the video: We need to change the conversation about fathers | Anna Machin, TEDx Talks, 2018  — </a:t>
            </a:r>
            <a:r>
              <a:rPr lang="nl-NL" u="sng">
                <a:hlinkClick r:id="rId4" tooltip="https://www.youtube.com/watch?v=cul4l441x9o">
                  <a:extLst>
                    <a:ext uri="{A12FA001-AC4F-418D-AE19-62706E023703}">
                      <ahyp:hlinkClr xmlns:ahyp="http://schemas.microsoft.com/office/drawing/2018/hyperlinkcolor" val="tx"/>
                    </a:ext>
                  </a:extLst>
                </a:hlinkClick>
              </a:rPr>
              <a:t>https://www.youtube.com/watch?v=cul4L441x9o</a:t>
            </a:r>
            <a:r>
              <a:rPr lang="en-GB"/>
              <a:t> </a:t>
            </a:r>
          </a:p>
          <a:p>
            <a:endParaRPr lang="en-NL"/>
          </a:p>
          <a:p>
            <a:r>
              <a:rPr lang="en-GB" u="sng"/>
              <a:t>There are a few important points that Anna Machin mentions in the video:</a:t>
            </a:r>
          </a:p>
          <a:p>
            <a:endParaRPr lang="en-NL"/>
          </a:p>
          <a:p>
            <a:pPr marL="285750" lvl="0" indent="-285750">
              <a:buFont typeface="Wingdings" pitchFamily="2" charset="2"/>
              <a:buChar char="Ø"/>
            </a:pPr>
            <a:r>
              <a:rPr lang="en-GB"/>
              <a:t>A broader understanding of the term “father”, going beyond biological father and the notion of one father. Fathers can be foster fathers, stepfathers and grandfathers, any “ male or males identified as most involved in caregiving and committed to the wellbeing of the child, regardless of living situation, marital status, or biological relation.” (</a:t>
            </a:r>
            <a:r>
              <a:rPr lang="en-GB" err="1"/>
              <a:t>Yogman</a:t>
            </a:r>
            <a:r>
              <a:rPr lang="en-GB"/>
              <a:t> et al., 2016)  </a:t>
            </a:r>
          </a:p>
          <a:p>
            <a:pPr marL="285750" lvl="0" indent="-285750">
              <a:buFont typeface="Wingdings" pitchFamily="2" charset="2"/>
              <a:buChar char="Ø"/>
            </a:pPr>
            <a:endParaRPr lang="en-NL"/>
          </a:p>
          <a:p>
            <a:pPr marL="285750" lvl="0" indent="-285750">
              <a:buFont typeface="Wingdings" pitchFamily="2" charset="2"/>
              <a:buChar char="Ø"/>
            </a:pPr>
            <a:r>
              <a:rPr lang="en-GB"/>
              <a:t>A strength-based approach – building on what fathers have to offer as parents and how they want to do it.</a:t>
            </a:r>
          </a:p>
          <a:p>
            <a:pPr marL="285750" lvl="0" indent="-285750">
              <a:buFont typeface="Wingdings" pitchFamily="2" charset="2"/>
              <a:buChar char="Ø"/>
            </a:pPr>
            <a:endParaRPr lang="en-NL"/>
          </a:p>
          <a:p>
            <a:pPr marL="285750" lvl="0" indent="-285750">
              <a:buFont typeface="Wingdings" pitchFamily="2" charset="2"/>
              <a:buChar char="Ø"/>
            </a:pPr>
            <a:r>
              <a:rPr lang="en-GB"/>
              <a:t>The uniqueness of the child- father relationship – it  should not be simply an imitation of the child-mother relationship – why should both parents do the same thing?  </a:t>
            </a:r>
            <a:endParaRPr lang="en-NL"/>
          </a:p>
          <a:p>
            <a:r>
              <a:rPr lang="en-US"/>
              <a:t> </a:t>
            </a:r>
            <a:endParaRPr lang="en-NL"/>
          </a:p>
        </p:txBody>
      </p:sp>
    </p:spTree>
    <p:extLst>
      <p:ext uri="{BB962C8B-B14F-4D97-AF65-F5344CB8AC3E}">
        <p14:creationId xmlns:p14="http://schemas.microsoft.com/office/powerpoint/2010/main" val="3242113952"/>
      </p:ext>
    </p:extLst>
  </p:cSld>
  <p:clrMapOvr>
    <a:overrideClrMapping bg1="dk1" tx1="lt1" bg2="dk2" tx2="lt2" accent1="accent1" accent2="accent2" accent3="accent3" accent4="accent4" accent5="accent5" accent6="accent6" hlink="hlink" folHlink="folHlink"/>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a:extLst>
              <a:ext uri="{FF2B5EF4-FFF2-40B4-BE49-F238E27FC236}">
                <a16:creationId xmlns:a16="http://schemas.microsoft.com/office/drawing/2014/main" id="{3B40D0AA-FC2A-5039-5213-429D7B04D2F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42128" y="343626"/>
            <a:ext cx="4636271" cy="5812258"/>
          </a:xfrm>
          <a:prstGeom prst="rect">
            <a:avLst/>
          </a:prstGeom>
          <a:noFill/>
        </p:spPr>
      </p:pic>
      <p:graphicFrame>
        <p:nvGraphicFramePr>
          <p:cNvPr id="10" name="TextBox 7">
            <a:extLst>
              <a:ext uri="{FF2B5EF4-FFF2-40B4-BE49-F238E27FC236}">
                <a16:creationId xmlns:a16="http://schemas.microsoft.com/office/drawing/2014/main" id="{A4EBA016-A3FC-1BEA-2D43-3F018A0EF2BD}"/>
              </a:ext>
            </a:extLst>
          </p:cNvPr>
          <p:cNvGraphicFramePr/>
          <p:nvPr>
            <p:extLst>
              <p:ext uri="{D42A27DB-BD31-4B8C-83A1-F6EECF244321}">
                <p14:modId xmlns:p14="http://schemas.microsoft.com/office/powerpoint/2010/main" val="699285451"/>
              </p:ext>
            </p:extLst>
          </p:nvPr>
        </p:nvGraphicFramePr>
        <p:xfrm>
          <a:off x="5473906" y="94405"/>
          <a:ext cx="6096000" cy="64800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3702287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A6B319F-86FE-4754-878E-06F0804D88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32385" cy="6858000"/>
          </a:xfrm>
          <a:prstGeom prst="rect">
            <a:avLst/>
          </a:prstGeom>
          <a:solidFill>
            <a:schemeClr val="accent5">
              <a:alpha val="7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D7D31"/>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CF7D1B5-3477-499F-ACC5-2C8B07F4ED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2385" y="0"/>
            <a:ext cx="3218914" cy="6858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882918A-548C-44BA-6B7A-9297F1B2EEC8}"/>
              </a:ext>
            </a:extLst>
          </p:cNvPr>
          <p:cNvSpPr>
            <a:spLocks noGrp="1"/>
          </p:cNvSpPr>
          <p:nvPr>
            <p:ph type="title"/>
          </p:nvPr>
        </p:nvSpPr>
        <p:spPr>
          <a:xfrm>
            <a:off x="992206" y="1608667"/>
            <a:ext cx="2823275" cy="4501127"/>
          </a:xfrm>
        </p:spPr>
        <p:txBody>
          <a:bodyPr vert="horz" lIns="91440" tIns="45720" rIns="91440" bIns="45720" rtlCol="0" anchor="t">
            <a:normAutofit/>
          </a:bodyPr>
          <a:lstStyle/>
          <a:p>
            <a:pPr algn="r"/>
            <a:r>
              <a:rPr lang="en-US" sz="3200" kern="1200">
                <a:solidFill>
                  <a:srgbClr val="FFFFFF"/>
                </a:solidFill>
                <a:latin typeface="+mj-lt"/>
                <a:ea typeface="+mj-ea"/>
                <a:cs typeface="+mj-cs"/>
              </a:rPr>
              <a:t> </a:t>
            </a:r>
          </a:p>
        </p:txBody>
      </p:sp>
      <p:sp>
        <p:nvSpPr>
          <p:cNvPr id="4" name="Content Placeholder 3">
            <a:extLst>
              <a:ext uri="{FF2B5EF4-FFF2-40B4-BE49-F238E27FC236}">
                <a16:creationId xmlns:a16="http://schemas.microsoft.com/office/drawing/2014/main" id="{6586AE8A-4F11-B304-A0B9-B555305885DB}"/>
              </a:ext>
            </a:extLst>
          </p:cNvPr>
          <p:cNvSpPr>
            <a:spLocks noGrp="1"/>
          </p:cNvSpPr>
          <p:nvPr>
            <p:ph idx="1"/>
          </p:nvPr>
        </p:nvSpPr>
        <p:spPr>
          <a:xfrm>
            <a:off x="4561540" y="600919"/>
            <a:ext cx="7082327" cy="5302169"/>
          </a:xfrm>
        </p:spPr>
        <p:txBody>
          <a:bodyPr vert="horz" lIns="91440" tIns="45720" rIns="91440" bIns="45720" rtlCol="0">
            <a:noAutofit/>
          </a:bodyPr>
          <a:lstStyle/>
          <a:p>
            <a:pPr lvl="0"/>
            <a:r>
              <a:rPr lang="en-GB"/>
              <a:t>Why is so difficult to involve fathers/male caregivers?</a:t>
            </a:r>
            <a:endParaRPr lang="en-NL"/>
          </a:p>
          <a:p>
            <a:pPr lvl="0"/>
            <a:r>
              <a:rPr lang="en-GB"/>
              <a:t>What are the main challenges?</a:t>
            </a:r>
            <a:endParaRPr lang="en-NL"/>
          </a:p>
          <a:p>
            <a:pPr lvl="0"/>
            <a:r>
              <a:rPr lang="en-GB"/>
              <a:t>Are we picking wrong approaches?</a:t>
            </a:r>
            <a:endParaRPr lang="en-NL"/>
          </a:p>
          <a:p>
            <a:pPr lvl="0"/>
            <a:r>
              <a:rPr lang="en-GB"/>
              <a:t>Are we limited by our own stereotypes about men and their role in parenting?</a:t>
            </a:r>
            <a:endParaRPr lang="en-NL"/>
          </a:p>
          <a:p>
            <a:pPr lvl="0"/>
            <a:r>
              <a:rPr lang="en-GB"/>
              <a:t>Is the pressure coming from prevailing community values too strong?</a:t>
            </a:r>
            <a:endParaRPr lang="en-NL"/>
          </a:p>
          <a:p>
            <a:pPr lvl="0"/>
            <a:r>
              <a:rPr lang="en-GB"/>
              <a:t>What about the policies? Do they support fathers/male caregivers’ participation?</a:t>
            </a:r>
            <a:endParaRPr lang="en-NL"/>
          </a:p>
          <a:p>
            <a:pPr lvl="0"/>
            <a:r>
              <a:rPr lang="en-GB"/>
              <a:t>What has to change? What would you do?</a:t>
            </a:r>
            <a:endParaRPr lang="en-NL"/>
          </a:p>
        </p:txBody>
      </p:sp>
      <p:sp>
        <p:nvSpPr>
          <p:cNvPr id="15" name="TextBox 14">
            <a:extLst>
              <a:ext uri="{FF2B5EF4-FFF2-40B4-BE49-F238E27FC236}">
                <a16:creationId xmlns:a16="http://schemas.microsoft.com/office/drawing/2014/main" id="{786F7C48-A657-8192-A643-3F69E959E3E3}"/>
              </a:ext>
            </a:extLst>
          </p:cNvPr>
          <p:cNvSpPr txBox="1"/>
          <p:nvPr/>
        </p:nvSpPr>
        <p:spPr>
          <a:xfrm>
            <a:off x="870384" y="3652076"/>
            <a:ext cx="3218914" cy="1200329"/>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prstClr val="white"/>
                </a:solidFill>
                <a:effectLst/>
                <a:uLnTx/>
                <a:uFillTx/>
                <a:latin typeface="Calibri" panose="020F0502020204030204"/>
                <a:ea typeface="+mn-ea"/>
                <a:cs typeface="+mn-cs"/>
              </a:rPr>
              <a:t>Think and reflect</a:t>
            </a:r>
          </a:p>
        </p:txBody>
      </p:sp>
      <p:pic>
        <p:nvPicPr>
          <p:cNvPr id="6" name="Graphic 5" descr="Head with gears with solid fill">
            <a:extLst>
              <a:ext uri="{FF2B5EF4-FFF2-40B4-BE49-F238E27FC236}">
                <a16:creationId xmlns:a16="http://schemas.microsoft.com/office/drawing/2014/main" id="{A59F2648-E2BD-4711-6EB7-220B6BAFD00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70384" y="1170519"/>
            <a:ext cx="1676292" cy="1676292"/>
          </a:xfrm>
          <a:prstGeom prst="rect">
            <a:avLst/>
          </a:prstGeom>
        </p:spPr>
      </p:pic>
    </p:spTree>
    <p:extLst>
      <p:ext uri="{BB962C8B-B14F-4D97-AF65-F5344CB8AC3E}">
        <p14:creationId xmlns:p14="http://schemas.microsoft.com/office/powerpoint/2010/main" val="2711959131"/>
      </p:ext>
    </p:extLst>
  </p:cSld>
  <p:clrMapOvr>
    <a:overrideClrMapping bg1="dk1" tx1="lt1" bg2="dk2" tx2="lt2" accent1="accent1" accent2="accent2" accent3="accent3" accent4="accent4" accent5="accent5" accent6="accent6" hlink="hlink" folHlink="folHlink"/>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Title 1">
            <a:extLst>
              <a:ext uri="{FF2B5EF4-FFF2-40B4-BE49-F238E27FC236}">
                <a16:creationId xmlns:a16="http://schemas.microsoft.com/office/drawing/2014/main" id="{BFD3B894-C586-CEFB-A0F2-622C7C0BC602}"/>
              </a:ext>
            </a:extLst>
          </p:cNvPr>
          <p:cNvSpPr txBox="1">
            <a:spLocks/>
          </p:cNvSpPr>
          <p:nvPr/>
        </p:nvSpPr>
        <p:spPr>
          <a:xfrm>
            <a:off x="1087272" y="1134672"/>
            <a:ext cx="3388419" cy="45132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Bef>
                <a:spcPts val="0"/>
              </a:spcBef>
            </a:pPr>
            <a:r>
              <a:rPr lang="en-US" sz="3200" b="1">
                <a:solidFill>
                  <a:schemeClr val="bg1"/>
                </a:solidFill>
                <a:latin typeface="Calibri" panose="020F0502020204030204" pitchFamily="34" charset="0"/>
                <a:ea typeface="Calibri" panose="020F0502020204030204" pitchFamily="34" charset="0"/>
              </a:rPr>
              <a:t>Barriers for male caregivers/fathers’ involvement </a:t>
            </a:r>
          </a:p>
        </p:txBody>
      </p:sp>
      <p:graphicFrame>
        <p:nvGraphicFramePr>
          <p:cNvPr id="2" name="Table 1">
            <a:extLst>
              <a:ext uri="{FF2B5EF4-FFF2-40B4-BE49-F238E27FC236}">
                <a16:creationId xmlns:a16="http://schemas.microsoft.com/office/drawing/2014/main" id="{F5F0BF4F-FE4A-0804-7D75-D45EACBE93C0}"/>
              </a:ext>
            </a:extLst>
          </p:cNvPr>
          <p:cNvGraphicFramePr>
            <a:graphicFrameLocks noGrp="1"/>
          </p:cNvGraphicFramePr>
          <p:nvPr>
            <p:extLst>
              <p:ext uri="{D42A27DB-BD31-4B8C-83A1-F6EECF244321}">
                <p14:modId xmlns:p14="http://schemas.microsoft.com/office/powerpoint/2010/main" val="4155118809"/>
              </p:ext>
            </p:extLst>
          </p:nvPr>
        </p:nvGraphicFramePr>
        <p:xfrm>
          <a:off x="4930050" y="30480"/>
          <a:ext cx="7261950" cy="6827520"/>
        </p:xfrm>
        <a:graphic>
          <a:graphicData uri="http://schemas.openxmlformats.org/drawingml/2006/table">
            <a:tbl>
              <a:tblPr firstRow="1" firstCol="1" bandRow="1">
                <a:tableStyleId>{5C22544A-7EE6-4342-B048-85BDC9FD1C3A}</a:tableStyleId>
              </a:tblPr>
              <a:tblGrid>
                <a:gridCol w="1799059">
                  <a:extLst>
                    <a:ext uri="{9D8B030D-6E8A-4147-A177-3AD203B41FA5}">
                      <a16:colId xmlns:a16="http://schemas.microsoft.com/office/drawing/2014/main" val="392879446"/>
                    </a:ext>
                  </a:extLst>
                </a:gridCol>
                <a:gridCol w="5462891">
                  <a:extLst>
                    <a:ext uri="{9D8B030D-6E8A-4147-A177-3AD203B41FA5}">
                      <a16:colId xmlns:a16="http://schemas.microsoft.com/office/drawing/2014/main" val="2358412212"/>
                    </a:ext>
                  </a:extLst>
                </a:gridCol>
              </a:tblGrid>
              <a:tr h="3010574">
                <a:tc>
                  <a:txBody>
                    <a:bodyPr/>
                    <a:lstStyle/>
                    <a:p>
                      <a:pPr algn="just"/>
                      <a:r>
                        <a:rPr lang="en-GB" sz="1600">
                          <a:effectLst/>
                        </a:rPr>
                        <a:t>Policy level</a:t>
                      </a:r>
                      <a:endParaRPr lang="en-N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r>
                        <a:rPr lang="en-GB" sz="1600" b="0">
                          <a:effectLst/>
                        </a:rPr>
                        <a:t>Lack of clarity on what is expected from fathers</a:t>
                      </a:r>
                      <a:endParaRPr lang="en-NL" sz="1600" b="0">
                        <a:effectLst/>
                      </a:endParaRPr>
                    </a:p>
                    <a:p>
                      <a:pPr algn="just"/>
                      <a:r>
                        <a:rPr lang="en-GB" sz="1600" b="0">
                          <a:effectLst/>
                        </a:rPr>
                        <a:t>The new internationally recognized definition of fatherhood and father involvement is needed since the  existing social concept have to change according to the changes in the  role of women and men, of mothers and fathers. The concept of a good father, should also be a topic of debate on the level of the family, community and society at large.</a:t>
                      </a:r>
                      <a:endParaRPr lang="en-NL" sz="1600" b="0">
                        <a:effectLst/>
                      </a:endParaRPr>
                    </a:p>
                    <a:p>
                      <a:pPr algn="just"/>
                      <a:r>
                        <a:rPr lang="en-GB" sz="1600" b="0">
                          <a:effectLst/>
                        </a:rPr>
                        <a:t> </a:t>
                      </a:r>
                      <a:endParaRPr lang="en-NL" sz="1600" b="0">
                        <a:effectLst/>
                      </a:endParaRPr>
                    </a:p>
                    <a:p>
                      <a:pPr algn="just"/>
                      <a:r>
                        <a:rPr lang="en-GB" sz="1600" b="0">
                          <a:effectLst/>
                        </a:rPr>
                        <a:t>Lack of paid paternal leave and lack for support for men taking the leave</a:t>
                      </a:r>
                      <a:endParaRPr lang="en-NL" sz="1600" b="0">
                        <a:effectLst/>
                      </a:endParaRPr>
                    </a:p>
                    <a:p>
                      <a:pPr algn="just"/>
                      <a:r>
                        <a:rPr lang="en-GB" sz="1600" b="0">
                          <a:effectLst/>
                        </a:rPr>
                        <a:t>Most of the countries do not have policies which support paid parental leave, so fathers who are usually breadwinners cannot afford to leave their families without income. Even when paternity leave is available in many countries there is a low uptake for many different reasons, most notably financial concerns and cultural norms at the workplace and society at large (van Belle, 2016). </a:t>
                      </a:r>
                      <a:endParaRPr lang="en-NL" sz="16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475744364"/>
                  </a:ext>
                </a:extLst>
              </a:tr>
              <a:tr h="602115">
                <a:tc>
                  <a:txBody>
                    <a:bodyPr/>
                    <a:lstStyle/>
                    <a:p>
                      <a:r>
                        <a:rPr lang="en-GB" sz="1600">
                          <a:effectLst/>
                        </a:rPr>
                        <a:t>Practice and institutional level</a:t>
                      </a:r>
                      <a:endParaRPr lang="en-N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r>
                        <a:rPr lang="en-GB" sz="1600">
                          <a:effectLst/>
                        </a:rPr>
                        <a:t>Professional gatekeeping which includes gender norms and attitudes of frontline workers and matrifocal content and organization of program and services targeting families.</a:t>
                      </a:r>
                      <a:endParaRPr lang="en-N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81330485"/>
                  </a:ext>
                </a:extLst>
              </a:tr>
              <a:tr h="401410">
                <a:tc>
                  <a:txBody>
                    <a:bodyPr/>
                    <a:lstStyle/>
                    <a:p>
                      <a:pPr algn="just"/>
                      <a:r>
                        <a:rPr lang="en-GB" sz="1600">
                          <a:effectLst/>
                        </a:rPr>
                        <a:t>Individual and family level</a:t>
                      </a:r>
                      <a:endParaRPr lang="en-N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r>
                        <a:rPr lang="en-GB" sz="1600">
                          <a:effectLst/>
                        </a:rPr>
                        <a:t>Mother’s/women gatekeeping</a:t>
                      </a:r>
                      <a:endParaRPr lang="en-NL" sz="1600">
                        <a:effectLst/>
                      </a:endParaRPr>
                    </a:p>
                    <a:p>
                      <a:pPr algn="just"/>
                      <a:r>
                        <a:rPr lang="en-GB" sz="1600">
                          <a:effectLst/>
                        </a:rPr>
                        <a:t> </a:t>
                      </a:r>
                      <a:endParaRPr lang="en-N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27425062"/>
                  </a:ext>
                </a:extLst>
              </a:tr>
              <a:tr h="1204230">
                <a:tc>
                  <a:txBody>
                    <a:bodyPr/>
                    <a:lstStyle/>
                    <a:p>
                      <a:pPr algn="just"/>
                      <a:r>
                        <a:rPr lang="en-GB" sz="1600">
                          <a:effectLst/>
                        </a:rPr>
                        <a:t>Level of prevailing societal norms and practices in communities and society.</a:t>
                      </a:r>
                      <a:endParaRPr lang="en-N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r>
                        <a:rPr lang="en-GB" sz="1600">
                          <a:effectLst/>
                        </a:rPr>
                        <a:t>The burden of toxic masculinity </a:t>
                      </a:r>
                      <a:endParaRPr lang="en-NL" sz="1600">
                        <a:effectLst/>
                      </a:endParaRPr>
                    </a:p>
                    <a:p>
                      <a:pPr algn="just"/>
                      <a:r>
                        <a:rPr lang="en-GB" sz="1600">
                          <a:effectLst/>
                        </a:rPr>
                        <a:t>Fathers and men are under a great societal pressure to stay loyal to a traditional male role and suffer when do not act as expected, when they decide to recede from the expectations. They could be isolated,  labelled and excluded from their peers.</a:t>
                      </a:r>
                      <a:endParaRPr lang="en-NL" sz="1600">
                        <a:effectLst/>
                      </a:endParaRPr>
                    </a:p>
                    <a:p>
                      <a:pPr algn="just"/>
                      <a:r>
                        <a:rPr lang="en-GB" sz="1600">
                          <a:effectLst/>
                        </a:rPr>
                        <a:t> </a:t>
                      </a:r>
                      <a:endParaRPr lang="en-N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958226890"/>
                  </a:ext>
                </a:extLst>
              </a:tr>
            </a:tbl>
          </a:graphicData>
        </a:graphic>
      </p:graphicFrame>
      <p:sp>
        <p:nvSpPr>
          <p:cNvPr id="3" name="Rectangle 1">
            <a:extLst>
              <a:ext uri="{FF2B5EF4-FFF2-40B4-BE49-F238E27FC236}">
                <a16:creationId xmlns:a16="http://schemas.microsoft.com/office/drawing/2014/main" id="{A71C1E5F-9DAA-62D1-F086-100652FAFDA6}"/>
              </a:ext>
            </a:extLst>
          </p:cNvPr>
          <p:cNvSpPr>
            <a:spLocks noChangeArrowheads="1"/>
          </p:cNvSpPr>
          <p:nvPr/>
        </p:nvSpPr>
        <p:spPr bwMode="auto">
          <a:xfrm>
            <a:off x="3265749" y="276424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NL" altLang="en-NL" sz="1800" b="0" i="0" u="none" strike="noStrike" cap="none" normalizeH="0" baseline="0">
                <a:ln>
                  <a:noFill/>
                </a:ln>
                <a:solidFill>
                  <a:schemeClr val="tx1"/>
                </a:solidFill>
                <a:effectLst/>
                <a:latin typeface="Arial" panose="020B0604020202020204" pitchFamily="34" charset="0"/>
              </a:rPr>
            </a:br>
            <a:endParaRPr kumimoji="0" lang="en-NL" altLang="en-NL"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0839010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92F092CE-B741-5FEA-6658-BA5DDEDE3816}"/>
              </a:ext>
            </a:extLst>
          </p:cNvPr>
          <p:cNvPicPr>
            <a:picLocks noGrp="1" noChangeAspect="1"/>
          </p:cNvPicPr>
          <p:nvPr>
            <p:ph idx="1"/>
          </p:nvPr>
        </p:nvPicPr>
        <p:blipFill>
          <a:blip r:embed="rId2"/>
          <a:stretch>
            <a:fillRect/>
          </a:stretch>
        </p:blipFill>
        <p:spPr>
          <a:xfrm>
            <a:off x="2648607" y="265126"/>
            <a:ext cx="7525407" cy="6327748"/>
          </a:xfrm>
          <a:prstGeom prst="rect">
            <a:avLst/>
          </a:prstGeom>
        </p:spPr>
      </p:pic>
    </p:spTree>
    <p:extLst>
      <p:ext uri="{BB962C8B-B14F-4D97-AF65-F5344CB8AC3E}">
        <p14:creationId xmlns:p14="http://schemas.microsoft.com/office/powerpoint/2010/main" val="417079149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A6B319F-86FE-4754-878E-06F0804D88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32385" cy="6858000"/>
          </a:xfrm>
          <a:prstGeom prst="rect">
            <a:avLst/>
          </a:prstGeom>
          <a:solidFill>
            <a:schemeClr val="accent5">
              <a:alpha val="7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D7D31"/>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CF7D1B5-3477-499F-ACC5-2C8B07F4ED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2385" y="0"/>
            <a:ext cx="3218914" cy="6858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882918A-548C-44BA-6B7A-9297F1B2EEC8}"/>
              </a:ext>
            </a:extLst>
          </p:cNvPr>
          <p:cNvSpPr>
            <a:spLocks noGrp="1"/>
          </p:cNvSpPr>
          <p:nvPr>
            <p:ph type="title"/>
          </p:nvPr>
        </p:nvSpPr>
        <p:spPr>
          <a:xfrm>
            <a:off x="992206" y="1608667"/>
            <a:ext cx="2823275" cy="4501127"/>
          </a:xfrm>
        </p:spPr>
        <p:txBody>
          <a:bodyPr vert="horz" lIns="91440" tIns="45720" rIns="91440" bIns="45720" rtlCol="0" anchor="t">
            <a:normAutofit/>
          </a:bodyPr>
          <a:lstStyle/>
          <a:p>
            <a:pPr algn="r"/>
            <a:r>
              <a:rPr lang="en-US" sz="3200" kern="1200">
                <a:solidFill>
                  <a:srgbClr val="FFFFFF"/>
                </a:solidFill>
                <a:latin typeface="+mj-lt"/>
                <a:ea typeface="+mj-ea"/>
                <a:cs typeface="+mj-cs"/>
              </a:rPr>
              <a:t> </a:t>
            </a:r>
          </a:p>
        </p:txBody>
      </p:sp>
      <p:sp>
        <p:nvSpPr>
          <p:cNvPr id="15" name="TextBox 14">
            <a:extLst>
              <a:ext uri="{FF2B5EF4-FFF2-40B4-BE49-F238E27FC236}">
                <a16:creationId xmlns:a16="http://schemas.microsoft.com/office/drawing/2014/main" id="{786F7C48-A657-8192-A643-3F69E959E3E3}"/>
              </a:ext>
            </a:extLst>
          </p:cNvPr>
          <p:cNvSpPr txBox="1"/>
          <p:nvPr/>
        </p:nvSpPr>
        <p:spPr>
          <a:xfrm>
            <a:off x="870384" y="3652076"/>
            <a:ext cx="3218914" cy="646331"/>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sz="3600">
                <a:solidFill>
                  <a:prstClr val="white"/>
                </a:solidFill>
                <a:latin typeface="Calibri" panose="020F0502020204030204"/>
              </a:rPr>
              <a:t>Case Study</a:t>
            </a:r>
            <a:endParaRPr kumimoji="0" lang="en-US" sz="36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 name="Picture 9" descr="Blueprint outline">
            <a:extLst>
              <a:ext uri="{FF2B5EF4-FFF2-40B4-BE49-F238E27FC236}">
                <a16:creationId xmlns:a16="http://schemas.microsoft.com/office/drawing/2014/main" id="{B712C891-94D3-E5E3-3448-F39DB2F3B0B8}"/>
              </a:ext>
            </a:extLst>
          </p:cNvPr>
          <p:cNvPicPr>
            <a:picLocks noChangeAspect="1"/>
          </p:cNvPicPr>
          <p:nvPr/>
        </p:nvPicPr>
        <p:blipFill>
          <a:blip r:embed="rId2">
            <a:extLst>
              <a:ext uri="{28A0092B-C50C-407E-A947-70E740481C1C}">
                <a14:useLocalDpi xmlns:a14="http://schemas.microsoft.com/office/drawing/2010/main" val="0"/>
              </a:ext>
            </a:extLst>
          </a:blip>
          <a:srcRect l="-5733" t="-9747" r="-4526" b="-13109"/>
          <a:stretch>
            <a:fillRect/>
          </a:stretch>
        </p:blipFill>
        <p:spPr bwMode="auto">
          <a:xfrm>
            <a:off x="1555668" y="-1288014"/>
            <a:ext cx="848175" cy="848175"/>
          </a:xfrm>
          <a:prstGeom prst="rect">
            <a:avLst/>
          </a:prstGeom>
          <a:noFill/>
          <a:ln>
            <a:noFill/>
          </a:ln>
        </p:spPr>
      </p:pic>
      <p:pic>
        <p:nvPicPr>
          <p:cNvPr id="8" name="Graphic 7" descr="Blueprint with solid fill">
            <a:extLst>
              <a:ext uri="{FF2B5EF4-FFF2-40B4-BE49-F238E27FC236}">
                <a16:creationId xmlns:a16="http://schemas.microsoft.com/office/drawing/2014/main" id="{817A7B6B-3DC6-901E-A450-90FAC9448F9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92206" y="991280"/>
            <a:ext cx="1669516" cy="1669516"/>
          </a:xfrm>
          <a:prstGeom prst="rect">
            <a:avLst/>
          </a:prstGeom>
        </p:spPr>
      </p:pic>
      <p:sp>
        <p:nvSpPr>
          <p:cNvPr id="14" name="TextBox 13">
            <a:extLst>
              <a:ext uri="{FF2B5EF4-FFF2-40B4-BE49-F238E27FC236}">
                <a16:creationId xmlns:a16="http://schemas.microsoft.com/office/drawing/2014/main" id="{D3960244-B1CA-10A9-9349-75E184205AB2}"/>
              </a:ext>
            </a:extLst>
          </p:cNvPr>
          <p:cNvSpPr txBox="1"/>
          <p:nvPr/>
        </p:nvSpPr>
        <p:spPr>
          <a:xfrm>
            <a:off x="4248151" y="335845"/>
            <a:ext cx="7709105" cy="6186309"/>
          </a:xfrm>
          <a:prstGeom prst="rect">
            <a:avLst/>
          </a:prstGeom>
          <a:noFill/>
        </p:spPr>
        <p:txBody>
          <a:bodyPr wrap="square">
            <a:spAutoFit/>
          </a:bodyPr>
          <a:lstStyle/>
          <a:p>
            <a:pPr algn="just"/>
            <a:r>
              <a:rPr lang="en-GB" sz="1800">
                <a:effectLst/>
                <a:latin typeface="Calibri" panose="020F0502020204030204" pitchFamily="34" charset="0"/>
                <a:ea typeface="Calibri" panose="020F0502020204030204" pitchFamily="34" charset="0"/>
              </a:rPr>
              <a:t>You are organising a session with parents on how they support each other in rearing the children. The group is mixed, and they are all parents of the seven years old children. There are more mothers than fathers. Mothers are mostly talking. They talk about children as “their</a:t>
            </a:r>
            <a:r>
              <a:rPr lang="en-GB" sz="1800" i="1">
                <a:effectLst/>
                <a:latin typeface="Calibri" panose="020F0502020204030204" pitchFamily="34" charset="0"/>
                <a:ea typeface="Calibri" panose="020F0502020204030204" pitchFamily="34" charset="0"/>
              </a:rPr>
              <a:t> own ”</a:t>
            </a:r>
            <a:r>
              <a:rPr lang="en-GB" sz="1800">
                <a:effectLst/>
                <a:latin typeface="Calibri" panose="020F0502020204030204" pitchFamily="34" charset="0"/>
                <a:ea typeface="Calibri" panose="020F0502020204030204" pitchFamily="34" charset="0"/>
              </a:rPr>
              <a:t>. When asked about the father’s involvement most of them praise their partners saying that they are helping a lot, and how much they love their children. When you ask one of the mothers how it looks like she says: </a:t>
            </a:r>
          </a:p>
          <a:p>
            <a:pPr algn="just"/>
            <a:endParaRPr lang="en-GB" i="1">
              <a:latin typeface="Calibri" panose="020F0502020204030204" pitchFamily="34" charset="0"/>
              <a:ea typeface="Calibri" panose="020F0502020204030204" pitchFamily="34" charset="0"/>
            </a:endParaRPr>
          </a:p>
          <a:p>
            <a:pPr algn="just"/>
            <a:r>
              <a:rPr lang="en-GB" sz="1800" i="1">
                <a:effectLst/>
                <a:latin typeface="Calibri" panose="020F0502020204030204" pitchFamily="34" charset="0"/>
                <a:ea typeface="Calibri" panose="020F0502020204030204" pitchFamily="34" charset="0"/>
              </a:rPr>
              <a:t>“He is doing his best. When he comes from work he talks with him, play with him, takes him out to the park. He asks about school and what is new. So, while he’s having lunch after work, I help our son get dressed and  then they go to play ball in the park. I tell him where to go and who are the children our son likes to play with. When I have to go out I write him a note with what he has to do about the homework when they come back home. But usually I help with the homework. If I cannot make lunch, I ask my mother or my mother in law to come and help my husband. I want them to have cooked meal. I also tell him to leave the dishes, and that I will take care of that. No need for him to waste time on cleaning, and messing up my kitchen, He already have only a few hours to spend with the child. I am a mother, so I know my son the best, so I have to tell my husband everything he has to know about him.” </a:t>
            </a:r>
          </a:p>
          <a:p>
            <a:pPr algn="just"/>
            <a:endParaRPr lang="en-GB" i="1">
              <a:latin typeface="Calibri" panose="020F0502020204030204" pitchFamily="34" charset="0"/>
              <a:ea typeface="Calibri" panose="020F0502020204030204" pitchFamily="34" charset="0"/>
            </a:endParaRPr>
          </a:p>
          <a:p>
            <a:pPr algn="just"/>
            <a:r>
              <a:rPr lang="en-GB" sz="1800">
                <a:effectLst/>
                <a:latin typeface="Calibri" panose="020F0502020204030204" pitchFamily="34" charset="0"/>
                <a:ea typeface="Calibri" panose="020F0502020204030204" pitchFamily="34" charset="0"/>
              </a:rPr>
              <a:t>Fathers do not comment, other mothers nod their heads in agreement.</a:t>
            </a:r>
            <a:endParaRPr lang="en-NL" sz="180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3167483165"/>
      </p:ext>
    </p:extLst>
  </p:cSld>
  <p:clrMapOvr>
    <a:overrideClrMapping bg1="dk1" tx1="lt1" bg2="dk2" tx2="lt2" accent1="accent1" accent2="accent2" accent3="accent3" accent4="accent4" accent5="accent5" accent6="accent6" hlink="hlink" folHlink="folHlink"/>
  </p:clrMapOvr>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A6B319F-86FE-4754-878E-06F0804D88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32385" cy="6858000"/>
          </a:xfrm>
          <a:prstGeom prst="rect">
            <a:avLst/>
          </a:prstGeom>
          <a:solidFill>
            <a:schemeClr val="accent5">
              <a:alpha val="7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D7D31"/>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CF7D1B5-3477-499F-ACC5-2C8B07F4ED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2385" y="0"/>
            <a:ext cx="3218914" cy="6858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882918A-548C-44BA-6B7A-9297F1B2EEC8}"/>
              </a:ext>
            </a:extLst>
          </p:cNvPr>
          <p:cNvSpPr>
            <a:spLocks noGrp="1"/>
          </p:cNvSpPr>
          <p:nvPr>
            <p:ph type="title"/>
          </p:nvPr>
        </p:nvSpPr>
        <p:spPr>
          <a:xfrm>
            <a:off x="992206" y="1608667"/>
            <a:ext cx="2823275" cy="4501127"/>
          </a:xfrm>
        </p:spPr>
        <p:txBody>
          <a:bodyPr vert="horz" lIns="91440" tIns="45720" rIns="91440" bIns="45720" rtlCol="0" anchor="t">
            <a:normAutofit/>
          </a:bodyPr>
          <a:lstStyle/>
          <a:p>
            <a:pPr algn="r"/>
            <a:r>
              <a:rPr lang="en-US" sz="2400" kern="1200">
                <a:solidFill>
                  <a:srgbClr val="FFFFFF"/>
                </a:solidFill>
                <a:latin typeface="+mj-lt"/>
                <a:ea typeface="+mj-ea"/>
                <a:cs typeface="+mj-cs"/>
              </a:rPr>
              <a:t> </a:t>
            </a:r>
          </a:p>
        </p:txBody>
      </p:sp>
      <p:sp>
        <p:nvSpPr>
          <p:cNvPr id="15" name="TextBox 14">
            <a:extLst>
              <a:ext uri="{FF2B5EF4-FFF2-40B4-BE49-F238E27FC236}">
                <a16:creationId xmlns:a16="http://schemas.microsoft.com/office/drawing/2014/main" id="{786F7C48-A657-8192-A643-3F69E959E3E3}"/>
              </a:ext>
            </a:extLst>
          </p:cNvPr>
          <p:cNvSpPr txBox="1"/>
          <p:nvPr/>
        </p:nvSpPr>
        <p:spPr>
          <a:xfrm>
            <a:off x="832385" y="3906684"/>
            <a:ext cx="3218914" cy="58477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err="1">
                <a:ln>
                  <a:noFill/>
                </a:ln>
                <a:solidFill>
                  <a:prstClr val="white"/>
                </a:solidFill>
                <a:effectLst/>
                <a:uLnTx/>
                <a:uFillTx/>
                <a:latin typeface="Calibri" panose="020F0502020204030204"/>
                <a:ea typeface="+mn-ea"/>
                <a:cs typeface="+mn-cs"/>
              </a:rPr>
              <a:t>Thi</a:t>
            </a:r>
            <a:r>
              <a:rPr lang="en-US" sz="3200" err="1">
                <a:solidFill>
                  <a:prstClr val="white"/>
                </a:solidFill>
                <a:latin typeface="Calibri" panose="020F0502020204030204"/>
              </a:rPr>
              <a:t>nk</a:t>
            </a:r>
            <a:r>
              <a:rPr lang="en-US" sz="3200">
                <a:solidFill>
                  <a:prstClr val="white"/>
                </a:solidFill>
                <a:latin typeface="Calibri" panose="020F0502020204030204"/>
              </a:rPr>
              <a:t> and reflect</a:t>
            </a:r>
            <a:endParaRPr kumimoji="0" lang="en-US" sz="32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 name="Picture 9" descr="Blueprint outline">
            <a:extLst>
              <a:ext uri="{FF2B5EF4-FFF2-40B4-BE49-F238E27FC236}">
                <a16:creationId xmlns:a16="http://schemas.microsoft.com/office/drawing/2014/main" id="{B712C891-94D3-E5E3-3448-F39DB2F3B0B8}"/>
              </a:ext>
            </a:extLst>
          </p:cNvPr>
          <p:cNvPicPr>
            <a:picLocks noChangeAspect="1"/>
          </p:cNvPicPr>
          <p:nvPr/>
        </p:nvPicPr>
        <p:blipFill>
          <a:blip r:embed="rId2">
            <a:extLst>
              <a:ext uri="{28A0092B-C50C-407E-A947-70E740481C1C}">
                <a14:useLocalDpi xmlns:a14="http://schemas.microsoft.com/office/drawing/2010/main" val="0"/>
              </a:ext>
            </a:extLst>
          </a:blip>
          <a:srcRect l="-5733" t="-9747" r="-4526" b="-13109"/>
          <a:stretch>
            <a:fillRect/>
          </a:stretch>
        </p:blipFill>
        <p:spPr bwMode="auto">
          <a:xfrm>
            <a:off x="1555668" y="-1288014"/>
            <a:ext cx="848175" cy="848175"/>
          </a:xfrm>
          <a:prstGeom prst="rect">
            <a:avLst/>
          </a:prstGeom>
          <a:noFill/>
          <a:ln>
            <a:noFill/>
          </a:ln>
        </p:spPr>
      </p:pic>
      <p:pic>
        <p:nvPicPr>
          <p:cNvPr id="8" name="Graphic 7" descr="Blueprint with solid fill">
            <a:extLst>
              <a:ext uri="{FF2B5EF4-FFF2-40B4-BE49-F238E27FC236}">
                <a16:creationId xmlns:a16="http://schemas.microsoft.com/office/drawing/2014/main" id="{817A7B6B-3DC6-901E-A450-90FAC9448F9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98410" y="656576"/>
            <a:ext cx="1466025" cy="1466025"/>
          </a:xfrm>
          <a:prstGeom prst="rect">
            <a:avLst/>
          </a:prstGeom>
        </p:spPr>
      </p:pic>
      <p:sp>
        <p:nvSpPr>
          <p:cNvPr id="14" name="TextBox 13">
            <a:extLst>
              <a:ext uri="{FF2B5EF4-FFF2-40B4-BE49-F238E27FC236}">
                <a16:creationId xmlns:a16="http://schemas.microsoft.com/office/drawing/2014/main" id="{D3960244-B1CA-10A9-9349-75E184205AB2}"/>
              </a:ext>
            </a:extLst>
          </p:cNvPr>
          <p:cNvSpPr txBox="1"/>
          <p:nvPr/>
        </p:nvSpPr>
        <p:spPr>
          <a:xfrm>
            <a:off x="4210152" y="197346"/>
            <a:ext cx="7709105" cy="6740307"/>
          </a:xfrm>
          <a:prstGeom prst="rect">
            <a:avLst/>
          </a:prstGeom>
          <a:noFill/>
        </p:spPr>
        <p:txBody>
          <a:bodyPr wrap="square">
            <a:spAutoFit/>
          </a:bodyPr>
          <a:lstStyle/>
          <a:p>
            <a:r>
              <a:rPr lang="en-GB"/>
              <a:t>What are your thoughts on this situation? </a:t>
            </a:r>
            <a:endParaRPr lang="en-NL"/>
          </a:p>
          <a:p>
            <a:r>
              <a:rPr lang="en-GB"/>
              <a:t>Do you often hear these comments? How often something like that happens? Do you agree with the mother (mother’s). </a:t>
            </a:r>
            <a:endParaRPr lang="en-NL"/>
          </a:p>
          <a:p>
            <a:r>
              <a:rPr lang="en-GB"/>
              <a:t>What would you do in this situation?</a:t>
            </a:r>
          </a:p>
          <a:p>
            <a:endParaRPr lang="en-NL"/>
          </a:p>
          <a:p>
            <a:r>
              <a:rPr lang="en-GB"/>
              <a:t>Suggestion:</a:t>
            </a:r>
            <a:endParaRPr lang="en-NL"/>
          </a:p>
          <a:p>
            <a:r>
              <a:rPr lang="en-GB"/>
              <a:t>Step 1. Thank mother and acknowledge her attempts to provide time for her partner and son to spend quality time together. Offer fathers in the group to share their opinion, ask them how they feel in described situation, and do they need all this help and support? What would they like?</a:t>
            </a:r>
            <a:endParaRPr lang="en-NL"/>
          </a:p>
          <a:p>
            <a:r>
              <a:rPr lang="en-GB"/>
              <a:t>Step 2. Ask group what do children learn in a situation like this, about gender roles, responsibilities and opportunities.</a:t>
            </a:r>
            <a:endParaRPr lang="en-NL"/>
          </a:p>
          <a:p>
            <a:r>
              <a:rPr lang="en-GB"/>
              <a:t>Step 3. Explain the maternal gatekeeping behaviours to the group and the effects of it such as low father involvement, higher stress levels in mothers, lower satisfaction with how the family functions in general, lower satisfaction with parenting of both fathers and mothers and a less functional parenting alliance. (You can always adapt the language to the group)</a:t>
            </a:r>
            <a:endParaRPr lang="en-NL"/>
          </a:p>
          <a:p>
            <a:r>
              <a:rPr lang="en-GB"/>
              <a:t>Step 4. Ask the  group to brainstorm other solutions ( be sure that fathers contribute)</a:t>
            </a:r>
            <a:endParaRPr lang="en-NL"/>
          </a:p>
          <a:p>
            <a:r>
              <a:rPr lang="en-GB"/>
              <a:t>Step 5. Talk with the group about building parenting alliances, and how that benefit everybody. </a:t>
            </a:r>
            <a:endParaRPr lang="en-NL"/>
          </a:p>
          <a:p>
            <a:r>
              <a:rPr lang="en-GB"/>
              <a:t>Step 6. Ask each member of the group to commit to try something new next time.</a:t>
            </a:r>
            <a:endParaRPr lang="en-NL"/>
          </a:p>
          <a:p>
            <a:r>
              <a:rPr lang="en-GB"/>
              <a:t> </a:t>
            </a:r>
            <a:endParaRPr lang="en-NL"/>
          </a:p>
        </p:txBody>
      </p:sp>
      <p:pic>
        <p:nvPicPr>
          <p:cNvPr id="9" name="Graphic 8" descr="Head with gears with solid fill">
            <a:extLst>
              <a:ext uri="{FF2B5EF4-FFF2-40B4-BE49-F238E27FC236}">
                <a16:creationId xmlns:a16="http://schemas.microsoft.com/office/drawing/2014/main" id="{677A3394-C800-77B4-52A9-5B53D87040E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91238" y="2170857"/>
            <a:ext cx="1466025" cy="1466025"/>
          </a:xfrm>
          <a:prstGeom prst="rect">
            <a:avLst/>
          </a:prstGeom>
        </p:spPr>
      </p:pic>
    </p:spTree>
    <p:extLst>
      <p:ext uri="{BB962C8B-B14F-4D97-AF65-F5344CB8AC3E}">
        <p14:creationId xmlns:p14="http://schemas.microsoft.com/office/powerpoint/2010/main" val="3753749365"/>
      </p:ext>
    </p:extLst>
  </p:cSld>
  <p:clrMapOvr>
    <a:overrideClrMapping bg1="dk1" tx1="lt1" bg2="dk2" tx2="lt2" accent1="accent1" accent2="accent2" accent3="accent3" accent4="accent4" accent5="accent5" accent6="accent6" hlink="hlink" folHlink="folHlink"/>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Title 1">
            <a:extLst>
              <a:ext uri="{FF2B5EF4-FFF2-40B4-BE49-F238E27FC236}">
                <a16:creationId xmlns:a16="http://schemas.microsoft.com/office/drawing/2014/main" id="{BFD3B894-C586-CEFB-A0F2-622C7C0BC602}"/>
              </a:ext>
            </a:extLst>
          </p:cNvPr>
          <p:cNvSpPr txBox="1">
            <a:spLocks/>
          </p:cNvSpPr>
          <p:nvPr/>
        </p:nvSpPr>
        <p:spPr>
          <a:xfrm>
            <a:off x="1087272" y="1134672"/>
            <a:ext cx="3388419" cy="45132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Bef>
                <a:spcPts val="0"/>
              </a:spcBef>
            </a:pPr>
            <a:r>
              <a:rPr lang="en-US" sz="3200" b="1">
                <a:solidFill>
                  <a:schemeClr val="bg1"/>
                </a:solidFill>
                <a:latin typeface="Calibri" panose="020F0502020204030204" pitchFamily="34" charset="0"/>
                <a:ea typeface="Calibri" panose="020F0502020204030204" pitchFamily="34" charset="0"/>
              </a:rPr>
              <a:t>Maternal gatekeeping</a:t>
            </a:r>
          </a:p>
        </p:txBody>
      </p:sp>
      <p:sp>
        <p:nvSpPr>
          <p:cNvPr id="17" name="TextBox 16">
            <a:extLst>
              <a:ext uri="{FF2B5EF4-FFF2-40B4-BE49-F238E27FC236}">
                <a16:creationId xmlns:a16="http://schemas.microsoft.com/office/drawing/2014/main" id="{615FDA61-180F-86B6-7806-B546BFD9E19E}"/>
              </a:ext>
            </a:extLst>
          </p:cNvPr>
          <p:cNvSpPr txBox="1"/>
          <p:nvPr/>
        </p:nvSpPr>
        <p:spPr>
          <a:xfrm>
            <a:off x="4928342" y="1632637"/>
            <a:ext cx="6621180" cy="4247317"/>
          </a:xfrm>
          <a:prstGeom prst="rect">
            <a:avLst/>
          </a:prstGeom>
          <a:noFill/>
        </p:spPr>
        <p:txBody>
          <a:bodyPr wrap="square">
            <a:spAutoFit/>
          </a:bodyPr>
          <a:lstStyle/>
          <a:p>
            <a:r>
              <a:rPr lang="en-GB">
                <a:solidFill>
                  <a:schemeClr val="bg1"/>
                </a:solidFill>
              </a:rPr>
              <a:t>Mothers/ female caregivers are seen as primarily responsible for children, and partners. Mothers/women get a lot of messages such as that they are better prepared for raising children, and that men lack the ability to care for children and manage households. So they plan the fathers’ involvement, organize it and usually ask fathers/men to follow their model (to act like them). This has two folded effect:  women are overstretched and  overwhelmed, and fathers/male caregivers’ do not build confidence in their skills to contribute to the family. If unchallenged, this dynamic sends messages to children about mothers and fathers that they will likely transmit to their children.</a:t>
            </a:r>
          </a:p>
          <a:p>
            <a:pPr marL="285750" indent="-285750">
              <a:buFont typeface="Wingdings" pitchFamily="2" charset="2"/>
              <a:buChar char="Ø"/>
            </a:pPr>
            <a:r>
              <a:rPr lang="en-GB">
                <a:solidFill>
                  <a:schemeClr val="bg1"/>
                </a:solidFill>
              </a:rPr>
              <a:t> Frontline workers have an opportunity to challenge maternal gatekeeping and disrupt </a:t>
            </a:r>
            <a:r>
              <a:rPr lang="en-US">
                <a:solidFill>
                  <a:schemeClr val="bg1"/>
                </a:solidFill>
              </a:rPr>
              <a:t>the cycle by challenging maternal gatekeeping and suggesting a more equitable division of labor, instead of blaming women in a sexistic way. </a:t>
            </a:r>
            <a:endParaRPr lang="en-NL">
              <a:solidFill>
                <a:schemeClr val="bg1"/>
              </a:solidFill>
            </a:endParaRPr>
          </a:p>
        </p:txBody>
      </p:sp>
    </p:spTree>
    <p:extLst>
      <p:ext uri="{BB962C8B-B14F-4D97-AF65-F5344CB8AC3E}">
        <p14:creationId xmlns:p14="http://schemas.microsoft.com/office/powerpoint/2010/main" val="187619811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5" name="Graphic 4" descr="Comment Important outline">
            <a:extLst>
              <a:ext uri="{FF2B5EF4-FFF2-40B4-BE49-F238E27FC236}">
                <a16:creationId xmlns:a16="http://schemas.microsoft.com/office/drawing/2014/main" id="{C025870D-ECE9-DBBE-4AA6-9FD198358FE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95475" y="1144589"/>
            <a:ext cx="1583563" cy="1583563"/>
          </a:xfrm>
          <a:prstGeom prst="rect">
            <a:avLst/>
          </a:prstGeom>
        </p:spPr>
      </p:pic>
      <p:sp>
        <p:nvSpPr>
          <p:cNvPr id="11" name="TextBox 10">
            <a:extLst>
              <a:ext uri="{FF2B5EF4-FFF2-40B4-BE49-F238E27FC236}">
                <a16:creationId xmlns:a16="http://schemas.microsoft.com/office/drawing/2014/main" id="{9CC1BDE5-419A-27B1-C8B3-ED06DEA253FA}"/>
              </a:ext>
            </a:extLst>
          </p:cNvPr>
          <p:cNvSpPr txBox="1"/>
          <p:nvPr/>
        </p:nvSpPr>
        <p:spPr>
          <a:xfrm>
            <a:off x="1047361" y="3111007"/>
            <a:ext cx="3013763" cy="1200329"/>
          </a:xfrm>
          <a:prstGeom prst="rect">
            <a:avLst/>
          </a:prstGeom>
          <a:noFill/>
        </p:spPr>
        <p:txBody>
          <a:bodyPr wrap="square">
            <a:spAutoFit/>
          </a:bodyPr>
          <a:lstStyle/>
          <a:p>
            <a:r>
              <a:rPr lang="en-GB" sz="2400" b="1">
                <a:solidFill>
                  <a:schemeClr val="bg1"/>
                </a:solidFill>
                <a:effectLst/>
                <a:latin typeface="Calibri" panose="020F0502020204030204" pitchFamily="34" charset="0"/>
                <a:ea typeface="Calibri" panose="020F0502020204030204" pitchFamily="34" charset="0"/>
              </a:rPr>
              <a:t>Maternal gatekeeping can affect grandparents</a:t>
            </a:r>
            <a:endParaRPr lang="en-NL" sz="2400">
              <a:solidFill>
                <a:schemeClr val="bg1"/>
              </a:solidFill>
              <a:effectLst/>
              <a:latin typeface="Calibri" panose="020F0502020204030204" pitchFamily="34" charset="0"/>
              <a:ea typeface="Calibri" panose="020F0502020204030204" pitchFamily="34" charset="0"/>
            </a:endParaRPr>
          </a:p>
        </p:txBody>
      </p:sp>
      <p:sp>
        <p:nvSpPr>
          <p:cNvPr id="15" name="TextBox 14">
            <a:extLst>
              <a:ext uri="{FF2B5EF4-FFF2-40B4-BE49-F238E27FC236}">
                <a16:creationId xmlns:a16="http://schemas.microsoft.com/office/drawing/2014/main" id="{48F73C32-6FC0-DE77-2A62-85DBCD12D661}"/>
              </a:ext>
            </a:extLst>
          </p:cNvPr>
          <p:cNvSpPr txBox="1"/>
          <p:nvPr/>
        </p:nvSpPr>
        <p:spPr>
          <a:xfrm>
            <a:off x="5050569" y="1700981"/>
            <a:ext cx="6094070" cy="3970318"/>
          </a:xfrm>
          <a:prstGeom prst="rect">
            <a:avLst/>
          </a:prstGeom>
          <a:noFill/>
        </p:spPr>
        <p:txBody>
          <a:bodyPr wrap="square">
            <a:spAutoFit/>
          </a:bodyPr>
          <a:lstStyle/>
          <a:p>
            <a:r>
              <a:rPr lang="en-GB" sz="1800">
                <a:solidFill>
                  <a:schemeClr val="bg1"/>
                </a:solidFill>
                <a:effectLst/>
                <a:latin typeface="Calibri" panose="020F0502020204030204" pitchFamily="34" charset="0"/>
                <a:ea typeface="Calibri" panose="020F0502020204030204" pitchFamily="34" charset="0"/>
              </a:rPr>
              <a:t>Research shows that it’s really common </a:t>
            </a:r>
            <a:r>
              <a:rPr lang="en-GB">
                <a:solidFill>
                  <a:schemeClr val="bg1"/>
                </a:solidFill>
                <a:latin typeface="Calibri" panose="020F0502020204030204" pitchFamily="34" charset="0"/>
                <a:ea typeface="Calibri" panose="020F0502020204030204" pitchFamily="34" charset="0"/>
              </a:rPr>
              <a:t>for mothers-in-laws and daughters-in-laws to have difficult relationships, even compared to other in-law relationships. </a:t>
            </a:r>
          </a:p>
          <a:p>
            <a:pPr marL="285750" indent="-285750">
              <a:buFont typeface="Wingdings" pitchFamily="2" charset="2"/>
              <a:buChar char="Ø"/>
            </a:pPr>
            <a:r>
              <a:rPr lang="en-GB">
                <a:solidFill>
                  <a:schemeClr val="bg1"/>
                </a:solidFill>
                <a:latin typeface="Calibri" panose="020F0502020204030204" pitchFamily="34" charset="0"/>
                <a:ea typeface="Calibri" panose="020F0502020204030204" pitchFamily="34" charset="0"/>
              </a:rPr>
              <a:t>In almost all the countries around the globe, female </a:t>
            </a:r>
            <a:r>
              <a:rPr lang="en-GB" err="1">
                <a:solidFill>
                  <a:schemeClr val="bg1"/>
                </a:solidFill>
                <a:latin typeface="Calibri" panose="020F0502020204030204" pitchFamily="34" charset="0"/>
                <a:ea typeface="Calibri" panose="020F0502020204030204" pitchFamily="34" charset="0"/>
              </a:rPr>
              <a:t>cargivers</a:t>
            </a:r>
            <a:r>
              <a:rPr lang="en-GB">
                <a:solidFill>
                  <a:schemeClr val="bg1"/>
                </a:solidFill>
                <a:latin typeface="Calibri" panose="020F0502020204030204" pitchFamily="34" charset="0"/>
                <a:ea typeface="Calibri" panose="020F0502020204030204" pitchFamily="34" charset="0"/>
              </a:rPr>
              <a:t> </a:t>
            </a:r>
            <a:r>
              <a:rPr lang="en-GB" sz="1800">
                <a:solidFill>
                  <a:schemeClr val="bg1"/>
                </a:solidFill>
                <a:effectLst/>
                <a:latin typeface="Calibri" panose="020F0502020204030204" pitchFamily="34" charset="0"/>
                <a:ea typeface="Calibri" panose="020F0502020204030204" pitchFamily="34" charset="0"/>
              </a:rPr>
              <a:t>complain about resistance, and pressure from their and in-law parents when having more flexible and egalitarian gender attitudes and behaviours. </a:t>
            </a:r>
          </a:p>
          <a:p>
            <a:pPr marL="285750" indent="-285750">
              <a:buFont typeface="Wingdings" pitchFamily="2" charset="2"/>
              <a:buChar char="Ø"/>
            </a:pPr>
            <a:r>
              <a:rPr lang="en-GB" sz="1800">
                <a:solidFill>
                  <a:schemeClr val="bg1"/>
                </a:solidFill>
                <a:effectLst/>
                <a:latin typeface="Calibri" panose="020F0502020204030204" pitchFamily="34" charset="0"/>
                <a:ea typeface="Calibri" panose="020F0502020204030204" pitchFamily="34" charset="0"/>
              </a:rPr>
              <a:t>This resulted in a toxic stereotypes about mothers in law, which needs to be deconstructed. Yes, there are some mothers in law who are toxic (always right, she knows the best, you are not good enough as a mother etc.), however like any other relationship this one has to be nurtured. If the parental  alliance is strong the respectful relationships between all family members can be built. </a:t>
            </a:r>
            <a:endParaRPr lang="en-NL" sz="1800">
              <a:solidFill>
                <a:schemeClr val="bg1"/>
              </a:solidFill>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98998346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Title 1">
            <a:extLst>
              <a:ext uri="{FF2B5EF4-FFF2-40B4-BE49-F238E27FC236}">
                <a16:creationId xmlns:a16="http://schemas.microsoft.com/office/drawing/2014/main" id="{BFD3B894-C586-CEFB-A0F2-622C7C0BC602}"/>
              </a:ext>
            </a:extLst>
          </p:cNvPr>
          <p:cNvSpPr txBox="1">
            <a:spLocks/>
          </p:cNvSpPr>
          <p:nvPr/>
        </p:nvSpPr>
        <p:spPr>
          <a:xfrm>
            <a:off x="1087272" y="1134672"/>
            <a:ext cx="3388419" cy="45132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Bef>
                <a:spcPts val="0"/>
              </a:spcBef>
            </a:pPr>
            <a:r>
              <a:rPr lang="en-US" sz="3200" b="1">
                <a:solidFill>
                  <a:schemeClr val="bg1"/>
                </a:solidFill>
                <a:latin typeface="Calibri" panose="020F0502020204030204" pitchFamily="34" charset="0"/>
                <a:ea typeface="Calibri" panose="020F0502020204030204" pitchFamily="34" charset="0"/>
              </a:rPr>
              <a:t>Professional gatekeeping</a:t>
            </a:r>
          </a:p>
        </p:txBody>
      </p:sp>
      <p:sp>
        <p:nvSpPr>
          <p:cNvPr id="11" name="TextBox 10">
            <a:extLst>
              <a:ext uri="{FF2B5EF4-FFF2-40B4-BE49-F238E27FC236}">
                <a16:creationId xmlns:a16="http://schemas.microsoft.com/office/drawing/2014/main" id="{45766EE0-1242-FD07-81AD-66F91E119635}"/>
              </a:ext>
            </a:extLst>
          </p:cNvPr>
          <p:cNvSpPr txBox="1"/>
          <p:nvPr/>
        </p:nvSpPr>
        <p:spPr>
          <a:xfrm>
            <a:off x="4856529" y="1430159"/>
            <a:ext cx="6800184" cy="5173789"/>
          </a:xfrm>
          <a:prstGeom prst="rect">
            <a:avLst/>
          </a:prstGeom>
          <a:noFill/>
        </p:spPr>
        <p:txBody>
          <a:bodyPr wrap="square">
            <a:spAutoFit/>
          </a:bodyPr>
          <a:lstStyle/>
          <a:p>
            <a:pPr lvl="0">
              <a:lnSpc>
                <a:spcPct val="106000"/>
              </a:lnSpc>
              <a:spcAft>
                <a:spcPts val="800"/>
              </a:spcAft>
            </a:pPr>
            <a:r>
              <a:rPr lang="en-GB" sz="1800" u="sng">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The “matrifocal” (matricentric) content and organization of program and services for families, especially in early years.</a:t>
            </a:r>
            <a:r>
              <a:rPr lang="en-GB" sz="180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 </a:t>
            </a:r>
          </a:p>
          <a:p>
            <a:pPr lvl="0">
              <a:lnSpc>
                <a:spcPct val="106000"/>
              </a:lnSpc>
              <a:spcAft>
                <a:spcPts val="800"/>
              </a:spcAft>
            </a:pPr>
            <a:r>
              <a:rPr lang="en-GB" sz="180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In many cases, programs and services do not address the family as a system, but rather target explicitly or implicitly only mothers. Thus, fathers’ non-participation is not addressed as an issue, and it is in a way not visible. Even the names such as “maternal-child consultations”, “maternal ward,” Child and maternal health” etc. clearly assume absence of fathers. In this way responsibility of the father for a child is also invisible. Fathers are not seen as equal partners, and are expected to play the gendered role (</a:t>
            </a:r>
            <a:r>
              <a:rPr lang="en-GB" sz="1800" err="1">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i.g.</a:t>
            </a:r>
            <a:r>
              <a:rPr lang="en-GB" sz="180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 earn money, discipline children, etc.) . Even when we discuss father’s involvement in family lives they are usually seen as helpers, and support to mothers. Even in international organizations a lot of programs have in their title have “ mother” instead of parents. So the fathers feel excluded instead of responsible, competent and a part of the   caring space. The matrifocal focus of services and programs (un)intentionally perpetuate traditional gender roles. </a:t>
            </a:r>
            <a:endParaRPr lang="en-NL" sz="18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2638866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A6B319F-86FE-4754-878E-06F0804D88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32385" cy="6858000"/>
          </a:xfrm>
          <a:prstGeom prst="rect">
            <a:avLst/>
          </a:prstGeom>
          <a:solidFill>
            <a:schemeClr val="accent5">
              <a:alpha val="7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D7D31"/>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CF7D1B5-3477-499F-ACC5-2C8B07F4ED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2385" y="0"/>
            <a:ext cx="3218914" cy="6858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882918A-548C-44BA-6B7A-9297F1B2EEC8}"/>
              </a:ext>
            </a:extLst>
          </p:cNvPr>
          <p:cNvSpPr>
            <a:spLocks noGrp="1"/>
          </p:cNvSpPr>
          <p:nvPr>
            <p:ph type="title"/>
          </p:nvPr>
        </p:nvSpPr>
        <p:spPr>
          <a:xfrm>
            <a:off x="992206" y="1608667"/>
            <a:ext cx="2823275" cy="4501127"/>
          </a:xfrm>
        </p:spPr>
        <p:txBody>
          <a:bodyPr vert="horz" lIns="91440" tIns="45720" rIns="91440" bIns="45720" rtlCol="0" anchor="t">
            <a:normAutofit/>
          </a:bodyPr>
          <a:lstStyle/>
          <a:p>
            <a:pPr algn="r"/>
            <a:r>
              <a:rPr lang="en-US" sz="3200" kern="1200">
                <a:solidFill>
                  <a:srgbClr val="FFFFFF"/>
                </a:solidFill>
                <a:latin typeface="+mj-lt"/>
                <a:ea typeface="+mj-ea"/>
                <a:cs typeface="+mj-cs"/>
              </a:rPr>
              <a:t> </a:t>
            </a:r>
          </a:p>
        </p:txBody>
      </p:sp>
      <p:sp>
        <p:nvSpPr>
          <p:cNvPr id="4" name="Content Placeholder 3">
            <a:extLst>
              <a:ext uri="{FF2B5EF4-FFF2-40B4-BE49-F238E27FC236}">
                <a16:creationId xmlns:a16="http://schemas.microsoft.com/office/drawing/2014/main" id="{6586AE8A-4F11-B304-A0B9-B555305885DB}"/>
              </a:ext>
            </a:extLst>
          </p:cNvPr>
          <p:cNvSpPr>
            <a:spLocks noGrp="1"/>
          </p:cNvSpPr>
          <p:nvPr>
            <p:ph idx="1"/>
          </p:nvPr>
        </p:nvSpPr>
        <p:spPr>
          <a:xfrm>
            <a:off x="4561540" y="357851"/>
            <a:ext cx="7082327" cy="5302169"/>
          </a:xfrm>
        </p:spPr>
        <p:txBody>
          <a:bodyPr vert="horz" lIns="91440" tIns="45720" rIns="91440" bIns="45720" rtlCol="0">
            <a:noAutofit/>
          </a:bodyPr>
          <a:lstStyle/>
          <a:p>
            <a:r>
              <a:rPr lang="en-GB" sz="2200"/>
              <a:t>Did you ever consider how fathers feel when they come with their family for a check-up, for example,  to paediatrician and professional is addressing the mother as “mother or mama” and father by his family name e.g., Mr. X. Does father feels included? Or more like a stranger?</a:t>
            </a:r>
            <a:endParaRPr lang="en-NL" sz="2200"/>
          </a:p>
          <a:p>
            <a:r>
              <a:rPr lang="en-GB" sz="2200"/>
              <a:t>Health services and professionals may contribute to cultural marginalization or even exclusion of fathers. However, research and practice have also shown that engaging men through the health sector is a powerful and effective strategy.</a:t>
            </a:r>
            <a:endParaRPr lang="en-NL" sz="2200"/>
          </a:p>
          <a:p>
            <a:r>
              <a:rPr lang="en-GB" sz="2200"/>
              <a:t>It is also worth considering that in the situation described above a woman’s complex identity disappears and she is seen only as a “mom” while calling men by name recognizes their fuller personhood.</a:t>
            </a:r>
            <a:endParaRPr lang="en-NL" sz="2200"/>
          </a:p>
          <a:p>
            <a:r>
              <a:rPr lang="en-GB" sz="2200"/>
              <a:t>Discuss with your female colleagues and exchange your perspectives. </a:t>
            </a:r>
            <a:endParaRPr lang="en-NL" sz="2200"/>
          </a:p>
          <a:p>
            <a:r>
              <a:rPr lang="en-GB" sz="2200"/>
              <a:t>Transformative approach would be to ask parents how do they want to be addressed. </a:t>
            </a:r>
            <a:endParaRPr lang="en-NL" sz="2200"/>
          </a:p>
          <a:p>
            <a:endParaRPr lang="en-NL" sz="2200"/>
          </a:p>
        </p:txBody>
      </p:sp>
      <p:sp>
        <p:nvSpPr>
          <p:cNvPr id="15" name="TextBox 14">
            <a:extLst>
              <a:ext uri="{FF2B5EF4-FFF2-40B4-BE49-F238E27FC236}">
                <a16:creationId xmlns:a16="http://schemas.microsoft.com/office/drawing/2014/main" id="{786F7C48-A657-8192-A643-3F69E959E3E3}"/>
              </a:ext>
            </a:extLst>
          </p:cNvPr>
          <p:cNvSpPr txBox="1"/>
          <p:nvPr/>
        </p:nvSpPr>
        <p:spPr>
          <a:xfrm>
            <a:off x="870384" y="3652076"/>
            <a:ext cx="3218914" cy="1200329"/>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prstClr val="white"/>
                </a:solidFill>
                <a:effectLst/>
                <a:uLnTx/>
                <a:uFillTx/>
                <a:latin typeface="Calibri" panose="020F0502020204030204"/>
                <a:ea typeface="+mn-ea"/>
                <a:cs typeface="+mn-cs"/>
              </a:rPr>
              <a:t>Think and reflect</a:t>
            </a:r>
          </a:p>
        </p:txBody>
      </p:sp>
      <p:pic>
        <p:nvPicPr>
          <p:cNvPr id="6" name="Graphic 5" descr="Head with gears with solid fill">
            <a:extLst>
              <a:ext uri="{FF2B5EF4-FFF2-40B4-BE49-F238E27FC236}">
                <a16:creationId xmlns:a16="http://schemas.microsoft.com/office/drawing/2014/main" id="{A59F2648-E2BD-4711-6EB7-220B6BAFD00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70384" y="1170519"/>
            <a:ext cx="1676292" cy="1676292"/>
          </a:xfrm>
          <a:prstGeom prst="rect">
            <a:avLst/>
          </a:prstGeom>
        </p:spPr>
      </p:pic>
    </p:spTree>
    <p:extLst>
      <p:ext uri="{BB962C8B-B14F-4D97-AF65-F5344CB8AC3E}">
        <p14:creationId xmlns:p14="http://schemas.microsoft.com/office/powerpoint/2010/main" val="3129997863"/>
      </p:ext>
    </p:extLst>
  </p:cSld>
  <p:clrMapOvr>
    <a:overrideClrMapping bg1="dk1" tx1="lt1" bg2="dk2" tx2="lt2" accent1="accent1" accent2="accent2" accent3="accent3" accent4="accent4" accent5="accent5" accent6="accent6" hlink="hlink" folHlink="folHlink"/>
  </p:clrMapOvr>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20">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199E1B1-A8C0-4FE8-A5A8-1CB41D69F8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 y="0"/>
            <a:ext cx="12191998" cy="1575955"/>
          </a:xfrm>
          <a:prstGeom prst="rect">
            <a:avLst/>
          </a:prstGeom>
          <a:gradFill>
            <a:gsLst>
              <a:gs pos="0">
                <a:srgbClr val="000000">
                  <a:alpha val="96000"/>
                </a:srgbClr>
              </a:gs>
              <a:gs pos="100000">
                <a:schemeClr val="accent1">
                  <a:lumMod val="7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4A8DE83-DE75-4B41-9DB4-A7EC0B0DEC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128856" cy="1575461"/>
          </a:xfrm>
          <a:prstGeom prst="rect">
            <a:avLst/>
          </a:prstGeom>
          <a:gradFill>
            <a:gsLst>
              <a:gs pos="0">
                <a:schemeClr val="accent1">
                  <a:alpha val="41000"/>
                </a:schemeClr>
              </a:gs>
              <a:gs pos="74000">
                <a:schemeClr val="accent1">
                  <a:lumMod val="60000"/>
                  <a:lumOff val="40000"/>
                  <a:alpha val="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A7009A0A-BEF5-4EAC-AF15-E4F9F002E2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 y="-1"/>
            <a:ext cx="12192002" cy="1574311"/>
          </a:xfrm>
          <a:prstGeom prst="rect">
            <a:avLst/>
          </a:prstGeom>
          <a:gradFill>
            <a:gsLst>
              <a:gs pos="0">
                <a:srgbClr val="000000">
                  <a:alpha val="63000"/>
                </a:srgbClr>
              </a:gs>
              <a:gs pos="78000">
                <a:schemeClr val="accent1">
                  <a:alpha val="15000"/>
                </a:schemeClr>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A537EF70-2DB0-16ED-7971-8BE2773EA366}"/>
              </a:ext>
            </a:extLst>
          </p:cNvPr>
          <p:cNvSpPr txBox="1"/>
          <p:nvPr/>
        </p:nvSpPr>
        <p:spPr>
          <a:xfrm>
            <a:off x="1343412" y="169154"/>
            <a:ext cx="8817015" cy="369332"/>
          </a:xfrm>
          <a:prstGeom prst="rect">
            <a:avLst/>
          </a:prstGeom>
          <a:noFill/>
        </p:spPr>
        <p:txBody>
          <a:bodyPr wrap="square">
            <a:spAutoFit/>
          </a:bodyPr>
          <a:lstStyle/>
          <a:p>
            <a:pPr algn="just"/>
            <a:r>
              <a:rPr lang="en-GB" sz="1800">
                <a:solidFill>
                  <a:schemeClr val="bg1"/>
                </a:solidFill>
                <a:effectLst/>
                <a:latin typeface="Calibri" panose="020F0502020204030204" pitchFamily="34" charset="0"/>
                <a:ea typeface="Calibri" panose="020F0502020204030204" pitchFamily="34" charset="0"/>
              </a:rPr>
              <a:t>What can you do to support and enhance father’s/men involvement – tips for professionals</a:t>
            </a:r>
            <a:endParaRPr lang="en-NL" sz="1800">
              <a:solidFill>
                <a:schemeClr val="bg1"/>
              </a:solidFill>
              <a:effectLst/>
              <a:latin typeface="Calibri" panose="020F0502020204030204" pitchFamily="34" charset="0"/>
              <a:ea typeface="Calibri" panose="020F0502020204030204" pitchFamily="34" charset="0"/>
            </a:endParaRPr>
          </a:p>
        </p:txBody>
      </p:sp>
      <p:graphicFrame>
        <p:nvGraphicFramePr>
          <p:cNvPr id="2" name="Table 1">
            <a:extLst>
              <a:ext uri="{FF2B5EF4-FFF2-40B4-BE49-F238E27FC236}">
                <a16:creationId xmlns:a16="http://schemas.microsoft.com/office/drawing/2014/main" id="{12F4E907-73FD-6A0A-BBB9-46ED7CCD15A2}"/>
              </a:ext>
            </a:extLst>
          </p:cNvPr>
          <p:cNvGraphicFramePr>
            <a:graphicFrameLocks noGrp="1"/>
          </p:cNvGraphicFramePr>
          <p:nvPr>
            <p:extLst>
              <p:ext uri="{D42A27DB-BD31-4B8C-83A1-F6EECF244321}">
                <p14:modId xmlns:p14="http://schemas.microsoft.com/office/powerpoint/2010/main" val="2413763825"/>
              </p:ext>
            </p:extLst>
          </p:nvPr>
        </p:nvGraphicFramePr>
        <p:xfrm>
          <a:off x="-4" y="707640"/>
          <a:ext cx="12192002" cy="6150360"/>
        </p:xfrm>
        <a:graphic>
          <a:graphicData uri="http://schemas.openxmlformats.org/drawingml/2006/table">
            <a:tbl>
              <a:tblPr>
                <a:tableStyleId>{5C22544A-7EE6-4342-B048-85BDC9FD1C3A}</a:tableStyleId>
              </a:tblPr>
              <a:tblGrid>
                <a:gridCol w="3183042">
                  <a:extLst>
                    <a:ext uri="{9D8B030D-6E8A-4147-A177-3AD203B41FA5}">
                      <a16:colId xmlns:a16="http://schemas.microsoft.com/office/drawing/2014/main" val="999277527"/>
                    </a:ext>
                  </a:extLst>
                </a:gridCol>
                <a:gridCol w="9008960">
                  <a:extLst>
                    <a:ext uri="{9D8B030D-6E8A-4147-A177-3AD203B41FA5}">
                      <a16:colId xmlns:a16="http://schemas.microsoft.com/office/drawing/2014/main" val="1028032118"/>
                    </a:ext>
                  </a:extLst>
                </a:gridCol>
              </a:tblGrid>
              <a:tr h="1336941">
                <a:tc>
                  <a:txBody>
                    <a:bodyPr/>
                    <a:lstStyle/>
                    <a:p>
                      <a:pPr algn="l" fontAlgn="ctr"/>
                      <a:r>
                        <a:rPr lang="en-GB" sz="1600" u="none" strike="noStrike">
                          <a:effectLst/>
                        </a:rPr>
                        <a:t>Gaining the support of mothers/women is key to fathers’ engagement all around the world</a:t>
                      </a:r>
                      <a:endParaRPr lang="en-NL" sz="1600" b="1" i="0" u="none" strike="noStrike">
                        <a:solidFill>
                          <a:srgbClr val="2F5496"/>
                        </a:solidFill>
                        <a:effectLst/>
                        <a:latin typeface="Calibri" panose="020F0502020204030204" pitchFamily="34" charset="0"/>
                      </a:endParaRPr>
                    </a:p>
                  </a:txBody>
                  <a:tcPr marL="989" marR="989" marT="989" marB="0" anchor="ctr"/>
                </a:tc>
                <a:tc>
                  <a:txBody>
                    <a:bodyPr/>
                    <a:lstStyle/>
                    <a:p>
                      <a:pPr algn="l" fontAlgn="ctr"/>
                      <a:r>
                        <a:rPr lang="en-GB" sz="1600" u="none" strike="noStrike">
                          <a:effectLst/>
                        </a:rPr>
                        <a:t>While working individually or in a group of mothers challenge mothers’/female attitudes regarding fathers’ involvement. This is critical in determining if, how, and to what extent such participation actually takes place, starting from pregnancy. [1]  If the father isn’t with the mother during a home visit, or visit to the health center, or community center, practitioners can always brainstorm ideas with the mother for how to get the father involved in child upbringing.</a:t>
                      </a:r>
                      <a:endParaRPr lang="en-NL" sz="1600" b="0" i="0" u="none" strike="noStrike">
                        <a:solidFill>
                          <a:srgbClr val="0563C1"/>
                        </a:solidFill>
                        <a:effectLst/>
                        <a:latin typeface="Calibri" panose="020F0502020204030204" pitchFamily="34" charset="0"/>
                      </a:endParaRPr>
                    </a:p>
                  </a:txBody>
                  <a:tcPr marL="989" marR="989" marT="989" marB="0" anchor="ctr"/>
                </a:tc>
                <a:extLst>
                  <a:ext uri="{0D108BD9-81ED-4DB2-BD59-A6C34878D82A}">
                    <a16:rowId xmlns:a16="http://schemas.microsoft.com/office/drawing/2014/main" val="3453087184"/>
                  </a:ext>
                </a:extLst>
              </a:tr>
              <a:tr h="1336941">
                <a:tc>
                  <a:txBody>
                    <a:bodyPr/>
                    <a:lstStyle/>
                    <a:p>
                      <a:pPr algn="l" fontAlgn="ctr"/>
                      <a:r>
                        <a:rPr lang="en-GB" sz="1600" u="none" strike="noStrike">
                          <a:effectLst/>
                        </a:rPr>
                        <a:t>Promote parenting alliances </a:t>
                      </a:r>
                      <a:endParaRPr lang="en-NL" sz="1600" b="1" i="0" u="none" strike="noStrike">
                        <a:solidFill>
                          <a:srgbClr val="2F5496"/>
                        </a:solidFill>
                        <a:effectLst/>
                        <a:latin typeface="Calibri" panose="020F0502020204030204" pitchFamily="34" charset="0"/>
                      </a:endParaRPr>
                    </a:p>
                  </a:txBody>
                  <a:tcPr marL="989" marR="989" marT="989" marB="0" anchor="ctr"/>
                </a:tc>
                <a:tc>
                  <a:txBody>
                    <a:bodyPr/>
                    <a:lstStyle/>
                    <a:p>
                      <a:pPr algn="l" fontAlgn="ctr"/>
                      <a:r>
                        <a:rPr lang="en-GB" sz="1600" u="none" strike="noStrike">
                          <a:effectLst/>
                        </a:rPr>
                        <a:t>Work with couples or mixed groups of male caregivers/fathers and female caregivers/mothers to convey the importance of fathers’ engagement as co-parents. Help them deal with their disputes in a constructive and non-violent ways. That will help building parental alliances. Interventions with one parent are not recommended as by default they tend to only reach the mother. However, it may be necessary to work periodically on more sensitive subjects separately with mothers or fathers.  </a:t>
                      </a:r>
                      <a:endParaRPr lang="en-NL" sz="1600" b="0" i="0" u="none" strike="noStrike">
                        <a:solidFill>
                          <a:srgbClr val="2F5496"/>
                        </a:solidFill>
                        <a:effectLst/>
                        <a:latin typeface="Calibri" panose="020F0502020204030204" pitchFamily="34" charset="0"/>
                      </a:endParaRPr>
                    </a:p>
                  </a:txBody>
                  <a:tcPr marL="989" marR="989" marT="989" marB="0" anchor="ctr"/>
                </a:tc>
                <a:extLst>
                  <a:ext uri="{0D108BD9-81ED-4DB2-BD59-A6C34878D82A}">
                    <a16:rowId xmlns:a16="http://schemas.microsoft.com/office/drawing/2014/main" val="2811429835"/>
                  </a:ext>
                </a:extLst>
              </a:tr>
              <a:tr h="1871283">
                <a:tc>
                  <a:txBody>
                    <a:bodyPr/>
                    <a:lstStyle/>
                    <a:p>
                      <a:pPr algn="l" fontAlgn="ctr"/>
                      <a:r>
                        <a:rPr lang="en-GB" sz="1600" u="none" strike="noStrike">
                          <a:effectLst/>
                        </a:rPr>
                        <a:t>Involve more male staff and facilitators</a:t>
                      </a:r>
                      <a:endParaRPr lang="en-NL" sz="1600" b="1" i="0" u="none" strike="noStrike">
                        <a:solidFill>
                          <a:srgbClr val="2F5496"/>
                        </a:solidFill>
                        <a:effectLst/>
                        <a:latin typeface="Calibri" panose="020F0502020204030204" pitchFamily="34" charset="0"/>
                      </a:endParaRPr>
                    </a:p>
                  </a:txBody>
                  <a:tcPr marL="989" marR="989" marT="989" marB="0" anchor="ctr"/>
                </a:tc>
                <a:tc>
                  <a:txBody>
                    <a:bodyPr/>
                    <a:lstStyle/>
                    <a:p>
                      <a:pPr algn="l" fontAlgn="ctr"/>
                      <a:r>
                        <a:rPr lang="en-GB" sz="1600" u="none" strike="noStrike">
                          <a:effectLst/>
                        </a:rPr>
                        <a:t>Couple trainers, have gender mixed couple of trainers to model cooperation and partnership between men and women. Male caregivers/fathers represent a diverse group of individuals. Some fathers can be hard to engage because they are often from a different group or class from those that provide services to them. Additional barriers include personal resources (e.g., esteem, self-efficacy and confidence), lifestyle practices, difficulties with communication, poor health, and negative experiences in the past with service providers. Thus, for working with men, it is preferred that the pair of trainers personifies heterogeneity, for example, the trainers are of different genders and/or from different religions, class, ethnic, age, or cultural groups.</a:t>
                      </a:r>
                      <a:endParaRPr lang="en-NL" sz="1600" b="0" i="0" u="none" strike="noStrike">
                        <a:solidFill>
                          <a:srgbClr val="2F5496"/>
                        </a:solidFill>
                        <a:effectLst/>
                        <a:latin typeface="Calibri" panose="020F0502020204030204" pitchFamily="34" charset="0"/>
                      </a:endParaRPr>
                    </a:p>
                  </a:txBody>
                  <a:tcPr marL="989" marR="989" marT="989" marB="0" anchor="ctr"/>
                </a:tc>
                <a:extLst>
                  <a:ext uri="{0D108BD9-81ED-4DB2-BD59-A6C34878D82A}">
                    <a16:rowId xmlns:a16="http://schemas.microsoft.com/office/drawing/2014/main" val="4087172326"/>
                  </a:ext>
                </a:extLst>
              </a:tr>
              <a:tr h="1069769">
                <a:tc>
                  <a:txBody>
                    <a:bodyPr/>
                    <a:lstStyle/>
                    <a:p>
                      <a:pPr algn="l" fontAlgn="ctr"/>
                      <a:r>
                        <a:rPr lang="en-GB" sz="1600" u="none" strike="noStrike">
                          <a:effectLst/>
                        </a:rPr>
                        <a:t>Follow the men and male caregivers/fathers</a:t>
                      </a:r>
                      <a:endParaRPr lang="en-NL" sz="1600" b="1" i="0" u="none" strike="noStrike">
                        <a:solidFill>
                          <a:srgbClr val="2F5496"/>
                        </a:solidFill>
                        <a:effectLst/>
                        <a:latin typeface="Calibri" panose="020F0502020204030204" pitchFamily="34" charset="0"/>
                      </a:endParaRPr>
                    </a:p>
                  </a:txBody>
                  <a:tcPr marL="989" marR="989" marT="989" marB="0" anchor="ctr"/>
                </a:tc>
                <a:tc>
                  <a:txBody>
                    <a:bodyPr/>
                    <a:lstStyle/>
                    <a:p>
                      <a:pPr algn="l" fontAlgn="ctr"/>
                      <a:r>
                        <a:rPr lang="en-GB" sz="1600" u="none" strike="noStrike">
                          <a:effectLst/>
                        </a:rPr>
                        <a:t>Reach out to fathers and men, and organize meeting with them when and where it suits them. Help them understand how important their involvement is. Even if you do not talk with them about gender and positive gender socialisation, the fact that they are getting involved is child’s rearing is popularly called a “quiet revolution.” By engaging men the gender dynamic is changing and a positive masculinity is promoted. </a:t>
                      </a:r>
                      <a:endParaRPr lang="en-NL" sz="1600" b="0" i="0" u="none" strike="noStrike">
                        <a:solidFill>
                          <a:srgbClr val="2F5496"/>
                        </a:solidFill>
                        <a:effectLst/>
                        <a:latin typeface="Calibri" panose="020F0502020204030204" pitchFamily="34" charset="0"/>
                      </a:endParaRPr>
                    </a:p>
                  </a:txBody>
                  <a:tcPr marL="989" marR="989" marT="989" marB="0" anchor="ctr"/>
                </a:tc>
                <a:extLst>
                  <a:ext uri="{0D108BD9-81ED-4DB2-BD59-A6C34878D82A}">
                    <a16:rowId xmlns:a16="http://schemas.microsoft.com/office/drawing/2014/main" val="2396266315"/>
                  </a:ext>
                </a:extLst>
              </a:tr>
              <a:tr h="535426">
                <a:tc>
                  <a:txBody>
                    <a:bodyPr/>
                    <a:lstStyle/>
                    <a:p>
                      <a:pPr algn="l" fontAlgn="ctr"/>
                      <a:r>
                        <a:rPr lang="en-GB" sz="1600" u="none" strike="noStrike">
                          <a:effectLst/>
                        </a:rPr>
                        <a:t>Make male caregivers/ fathers visible</a:t>
                      </a:r>
                      <a:endParaRPr lang="en-NL" sz="1600" b="1" i="0" u="none" strike="noStrike">
                        <a:solidFill>
                          <a:srgbClr val="2F5496"/>
                        </a:solidFill>
                        <a:effectLst/>
                        <a:latin typeface="Calibri" panose="020F0502020204030204" pitchFamily="34" charset="0"/>
                      </a:endParaRPr>
                    </a:p>
                  </a:txBody>
                  <a:tcPr marL="989" marR="989" marT="989" marB="0" anchor="ctr"/>
                </a:tc>
                <a:tc>
                  <a:txBody>
                    <a:bodyPr/>
                    <a:lstStyle/>
                    <a:p>
                      <a:pPr algn="l" fontAlgn="ctr"/>
                      <a:r>
                        <a:rPr lang="en-GB" sz="1600" u="none" strike="noStrike">
                          <a:effectLst/>
                        </a:rPr>
                        <a:t>Use inclusive language, images of fathers in brochures, posters, materials, messages etc. Talk about parents and not only mothers.</a:t>
                      </a:r>
                      <a:endParaRPr lang="en-NL" sz="1600" b="0" i="0" u="none" strike="noStrike">
                        <a:solidFill>
                          <a:srgbClr val="2F5496"/>
                        </a:solidFill>
                        <a:effectLst/>
                        <a:latin typeface="Calibri" panose="020F0502020204030204" pitchFamily="34" charset="0"/>
                      </a:endParaRPr>
                    </a:p>
                  </a:txBody>
                  <a:tcPr marL="989" marR="989" marT="989" marB="0" anchor="ctr"/>
                </a:tc>
                <a:extLst>
                  <a:ext uri="{0D108BD9-81ED-4DB2-BD59-A6C34878D82A}">
                    <a16:rowId xmlns:a16="http://schemas.microsoft.com/office/drawing/2014/main" val="1229455541"/>
                  </a:ext>
                </a:extLst>
              </a:tr>
            </a:tbl>
          </a:graphicData>
        </a:graphic>
      </p:graphicFrame>
    </p:spTree>
    <p:extLst>
      <p:ext uri="{BB962C8B-B14F-4D97-AF65-F5344CB8AC3E}">
        <p14:creationId xmlns:p14="http://schemas.microsoft.com/office/powerpoint/2010/main" val="386827598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20">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199E1B1-A8C0-4FE8-A5A8-1CB41D69F8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 y="0"/>
            <a:ext cx="12191998" cy="1575955"/>
          </a:xfrm>
          <a:prstGeom prst="rect">
            <a:avLst/>
          </a:prstGeom>
          <a:gradFill>
            <a:gsLst>
              <a:gs pos="0">
                <a:srgbClr val="000000">
                  <a:alpha val="96000"/>
                </a:srgbClr>
              </a:gs>
              <a:gs pos="100000">
                <a:schemeClr val="accent1">
                  <a:lumMod val="7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4A8DE83-DE75-4B41-9DB4-A7EC0B0DEC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128856" cy="1575461"/>
          </a:xfrm>
          <a:prstGeom prst="rect">
            <a:avLst/>
          </a:prstGeom>
          <a:gradFill>
            <a:gsLst>
              <a:gs pos="0">
                <a:schemeClr val="accent1">
                  <a:alpha val="41000"/>
                </a:schemeClr>
              </a:gs>
              <a:gs pos="74000">
                <a:schemeClr val="accent1">
                  <a:lumMod val="60000"/>
                  <a:lumOff val="40000"/>
                  <a:alpha val="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A7009A0A-BEF5-4EAC-AF15-E4F9F002E2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 y="-1"/>
            <a:ext cx="12192002" cy="1574311"/>
          </a:xfrm>
          <a:prstGeom prst="rect">
            <a:avLst/>
          </a:prstGeom>
          <a:gradFill>
            <a:gsLst>
              <a:gs pos="0">
                <a:srgbClr val="000000">
                  <a:alpha val="63000"/>
                </a:srgbClr>
              </a:gs>
              <a:gs pos="78000">
                <a:schemeClr val="accent1">
                  <a:alpha val="15000"/>
                </a:schemeClr>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A537EF70-2DB0-16ED-7971-8BE2773EA366}"/>
              </a:ext>
            </a:extLst>
          </p:cNvPr>
          <p:cNvSpPr txBox="1"/>
          <p:nvPr/>
        </p:nvSpPr>
        <p:spPr>
          <a:xfrm>
            <a:off x="1343412" y="169154"/>
            <a:ext cx="8817015" cy="369332"/>
          </a:xfrm>
          <a:prstGeom prst="rect">
            <a:avLst/>
          </a:prstGeom>
          <a:noFill/>
        </p:spPr>
        <p:txBody>
          <a:bodyPr wrap="square">
            <a:spAutoFit/>
          </a:bodyPr>
          <a:lstStyle/>
          <a:p>
            <a:pPr algn="just"/>
            <a:r>
              <a:rPr lang="en-GB" sz="1800">
                <a:solidFill>
                  <a:schemeClr val="bg1"/>
                </a:solidFill>
                <a:effectLst/>
                <a:latin typeface="Calibri" panose="020F0502020204030204" pitchFamily="34" charset="0"/>
                <a:ea typeface="Calibri" panose="020F0502020204030204" pitchFamily="34" charset="0"/>
              </a:rPr>
              <a:t>What can you do to support and enhance father’s/men involvement – tips for professionals</a:t>
            </a:r>
            <a:endParaRPr lang="en-NL" sz="1800">
              <a:solidFill>
                <a:schemeClr val="bg1"/>
              </a:solidFill>
              <a:effectLst/>
              <a:latin typeface="Calibri" panose="020F0502020204030204" pitchFamily="34" charset="0"/>
              <a:ea typeface="Calibri" panose="020F0502020204030204" pitchFamily="34" charset="0"/>
            </a:endParaRPr>
          </a:p>
        </p:txBody>
      </p:sp>
      <p:graphicFrame>
        <p:nvGraphicFramePr>
          <p:cNvPr id="2" name="Table 1">
            <a:extLst>
              <a:ext uri="{FF2B5EF4-FFF2-40B4-BE49-F238E27FC236}">
                <a16:creationId xmlns:a16="http://schemas.microsoft.com/office/drawing/2014/main" id="{12F4E907-73FD-6A0A-BBB9-46ED7CCD15A2}"/>
              </a:ext>
            </a:extLst>
          </p:cNvPr>
          <p:cNvGraphicFramePr>
            <a:graphicFrameLocks noGrp="1"/>
          </p:cNvGraphicFramePr>
          <p:nvPr>
            <p:extLst>
              <p:ext uri="{D42A27DB-BD31-4B8C-83A1-F6EECF244321}">
                <p14:modId xmlns:p14="http://schemas.microsoft.com/office/powerpoint/2010/main" val="3200960722"/>
              </p:ext>
            </p:extLst>
          </p:nvPr>
        </p:nvGraphicFramePr>
        <p:xfrm>
          <a:off x="-4" y="559510"/>
          <a:ext cx="12191998" cy="6298491"/>
        </p:xfrm>
        <a:graphic>
          <a:graphicData uri="http://schemas.openxmlformats.org/drawingml/2006/table">
            <a:tbl>
              <a:tblPr>
                <a:tableStyleId>{5C22544A-7EE6-4342-B048-85BDC9FD1C3A}</a:tableStyleId>
              </a:tblPr>
              <a:tblGrid>
                <a:gridCol w="3865948">
                  <a:extLst>
                    <a:ext uri="{9D8B030D-6E8A-4147-A177-3AD203B41FA5}">
                      <a16:colId xmlns:a16="http://schemas.microsoft.com/office/drawing/2014/main" val="999277527"/>
                    </a:ext>
                  </a:extLst>
                </a:gridCol>
                <a:gridCol w="8326050">
                  <a:extLst>
                    <a:ext uri="{9D8B030D-6E8A-4147-A177-3AD203B41FA5}">
                      <a16:colId xmlns:a16="http://schemas.microsoft.com/office/drawing/2014/main" val="1028032118"/>
                    </a:ext>
                  </a:extLst>
                </a:gridCol>
              </a:tblGrid>
              <a:tr h="1836572">
                <a:tc>
                  <a:txBody>
                    <a:bodyPr/>
                    <a:lstStyle/>
                    <a:p>
                      <a:pPr algn="l" fontAlgn="ctr"/>
                      <a:r>
                        <a:rPr lang="en-GB" sz="1600" u="none" strike="noStrike">
                          <a:effectLst/>
                        </a:rPr>
                        <a:t>Involve men and fathers from the beginning</a:t>
                      </a:r>
                      <a:endParaRPr lang="en-NL" sz="1600" b="1" i="0" u="none" strike="noStrike">
                        <a:solidFill>
                          <a:srgbClr val="2F5496"/>
                        </a:solidFill>
                        <a:effectLst/>
                        <a:latin typeface="Calibri" panose="020F0502020204030204" pitchFamily="34" charset="0"/>
                      </a:endParaRPr>
                    </a:p>
                  </a:txBody>
                  <a:tcPr marL="989" marR="989" marT="989" marB="0" anchor="ctr"/>
                </a:tc>
                <a:tc>
                  <a:txBody>
                    <a:bodyPr/>
                    <a:lstStyle/>
                    <a:p>
                      <a:pPr algn="l" fontAlgn="ctr"/>
                      <a:r>
                        <a:rPr lang="en-GB" sz="1600" u="none" strike="noStrike">
                          <a:effectLst/>
                        </a:rPr>
                        <a:t>According to the Fatherhood Institute, research findings generally indicate that men who understand the risk of pregnancy complications will support their partner’s use of appropriate services, mothers who have a calm and supportive birth partner have better labours, and sharing the birth of their child can strengthen parents’ relationship.   Some research is showing how critical is paternal involvement just after a child is born. Fathers who spend 2 weeks or more at home after the birth are almost 2 times as likely to be involved in diapering, feeding, cleaning, and caring for their baby at 9 months (ISSA/UNICEF, Module 5). </a:t>
                      </a:r>
                      <a:endParaRPr lang="en-NL" sz="1600" b="0" i="0" u="none" strike="noStrike">
                        <a:solidFill>
                          <a:srgbClr val="2F5496"/>
                        </a:solidFill>
                        <a:effectLst/>
                        <a:latin typeface="Calibri" panose="020F0502020204030204" pitchFamily="34" charset="0"/>
                      </a:endParaRPr>
                    </a:p>
                  </a:txBody>
                  <a:tcPr marL="989" marR="989" marT="989" marB="0" anchor="ctr"/>
                </a:tc>
                <a:extLst>
                  <a:ext uri="{0D108BD9-81ED-4DB2-BD59-A6C34878D82A}">
                    <a16:rowId xmlns:a16="http://schemas.microsoft.com/office/drawing/2014/main" val="2532066160"/>
                  </a:ext>
                </a:extLst>
              </a:tr>
              <a:tr h="1574357">
                <a:tc>
                  <a:txBody>
                    <a:bodyPr/>
                    <a:lstStyle/>
                    <a:p>
                      <a:pPr algn="l" fontAlgn="ctr"/>
                      <a:r>
                        <a:rPr lang="en-GB" sz="1600" u="none" strike="noStrike">
                          <a:effectLst/>
                        </a:rPr>
                        <a:t>Show empathy and appreciation for male caregivers/fathers</a:t>
                      </a:r>
                      <a:endParaRPr lang="en-NL" sz="1600" b="1" i="0" u="none" strike="noStrike">
                        <a:solidFill>
                          <a:srgbClr val="2F5496"/>
                        </a:solidFill>
                        <a:effectLst/>
                        <a:latin typeface="Calibri" panose="020F0502020204030204" pitchFamily="34" charset="0"/>
                      </a:endParaRPr>
                    </a:p>
                  </a:txBody>
                  <a:tcPr marL="989" marR="989" marT="989" marB="0" anchor="ctr"/>
                </a:tc>
                <a:tc>
                  <a:txBody>
                    <a:bodyPr/>
                    <a:lstStyle/>
                    <a:p>
                      <a:pPr algn="l" fontAlgn="ctr"/>
                      <a:r>
                        <a:rPr lang="en-GB" sz="1600" u="none" strike="noStrike">
                          <a:effectLst/>
                        </a:rPr>
                        <a:t>Avoid blaming male caregivers/fathers. Acknowledge the challenges fathers may face (e.g., pressure to earn money, feeling stressed, tired, or fathers believing that parenting is a woman’s job) to help them feel validated. Talk with them and how much they  matter to their child and child’s development as a way to affirm the value of their role, which can often be diminished. Give fathers a lot of positive reinforcement. Praise, acknowledgement, and attention help everyone, including fathers, feel good about what they are doing and motivate them to repeat it.</a:t>
                      </a:r>
                      <a:endParaRPr lang="en-NL" sz="1600" b="0" i="0" u="none" strike="noStrike">
                        <a:solidFill>
                          <a:srgbClr val="2F5496"/>
                        </a:solidFill>
                        <a:effectLst/>
                        <a:latin typeface="Calibri" panose="020F0502020204030204" pitchFamily="34" charset="0"/>
                      </a:endParaRPr>
                    </a:p>
                  </a:txBody>
                  <a:tcPr marL="989" marR="989" marT="989" marB="0" anchor="ctr"/>
                </a:tc>
                <a:extLst>
                  <a:ext uri="{0D108BD9-81ED-4DB2-BD59-A6C34878D82A}">
                    <a16:rowId xmlns:a16="http://schemas.microsoft.com/office/drawing/2014/main" val="3631738028"/>
                  </a:ext>
                </a:extLst>
              </a:tr>
              <a:tr h="1836572">
                <a:tc>
                  <a:txBody>
                    <a:bodyPr/>
                    <a:lstStyle/>
                    <a:p>
                      <a:pPr algn="l" fontAlgn="ctr"/>
                      <a:r>
                        <a:rPr lang="en-GB" sz="1600" u="none" strike="noStrike">
                          <a:effectLst/>
                        </a:rPr>
                        <a:t>Follow the interests and lead of the male caregivers/fathers</a:t>
                      </a:r>
                      <a:endParaRPr lang="en-NL" sz="1600" b="1" i="0" u="none" strike="noStrike">
                        <a:solidFill>
                          <a:srgbClr val="2F5496"/>
                        </a:solidFill>
                        <a:effectLst/>
                        <a:latin typeface="Calibri" panose="020F0502020204030204" pitchFamily="34" charset="0"/>
                      </a:endParaRPr>
                    </a:p>
                  </a:txBody>
                  <a:tcPr marL="989" marR="989" marT="989" marB="0" anchor="ctr"/>
                </a:tc>
                <a:tc>
                  <a:txBody>
                    <a:bodyPr/>
                    <a:lstStyle/>
                    <a:p>
                      <a:pPr algn="l" fontAlgn="ctr"/>
                      <a:r>
                        <a:rPr lang="en-GB" sz="1600" u="none" strike="noStrike">
                          <a:effectLst/>
                        </a:rPr>
                        <a:t>Provide a father-friendly environment. Start with how fathers want to participate and what is interesting for them and what will benefit their children, partners and themselves. Let fathers take the lead by asking not telling, since this helps to build their confidence, sense of ownership, and buy-in. They are more likely to use an idea they come up with themselves than one they were told to do. You can always enrich their way of thinking by offering alternative ideas, and suggestions for interactions based on the type of play fathers like to have so that they are more inclined to use them.</a:t>
                      </a:r>
                      <a:endParaRPr lang="en-NL" sz="1600" b="0" i="0" u="none" strike="noStrike">
                        <a:solidFill>
                          <a:srgbClr val="2F5496"/>
                        </a:solidFill>
                        <a:effectLst/>
                        <a:latin typeface="Calibri" panose="020F0502020204030204" pitchFamily="34" charset="0"/>
                      </a:endParaRPr>
                    </a:p>
                  </a:txBody>
                  <a:tcPr marL="989" marR="989" marT="989" marB="0" anchor="ctr"/>
                </a:tc>
                <a:extLst>
                  <a:ext uri="{0D108BD9-81ED-4DB2-BD59-A6C34878D82A}">
                    <a16:rowId xmlns:a16="http://schemas.microsoft.com/office/drawing/2014/main" val="3226294276"/>
                  </a:ext>
                </a:extLst>
              </a:tr>
              <a:tr h="525495">
                <a:tc>
                  <a:txBody>
                    <a:bodyPr/>
                    <a:lstStyle/>
                    <a:p>
                      <a:pPr algn="l" fontAlgn="ctr"/>
                      <a:r>
                        <a:rPr lang="en-GB" sz="1600" u="none" strike="noStrike">
                          <a:effectLst/>
                        </a:rPr>
                        <a:t>Engage with the community-or national level champions</a:t>
                      </a:r>
                      <a:endParaRPr lang="en-NL" sz="1600" b="1" i="0" u="none" strike="noStrike">
                        <a:solidFill>
                          <a:srgbClr val="2F5496"/>
                        </a:solidFill>
                        <a:effectLst/>
                        <a:latin typeface="Calibri" panose="020F0502020204030204" pitchFamily="34" charset="0"/>
                      </a:endParaRPr>
                    </a:p>
                  </a:txBody>
                  <a:tcPr marL="989" marR="989" marT="989" marB="0" anchor="ctr"/>
                </a:tc>
                <a:tc>
                  <a:txBody>
                    <a:bodyPr/>
                    <a:lstStyle/>
                    <a:p>
                      <a:pPr algn="l" fontAlgn="ctr"/>
                      <a:r>
                        <a:rPr lang="en-GB" sz="1600" u="none" strike="noStrike">
                          <a:effectLst/>
                        </a:rPr>
                        <a:t>Connect with respected, famous and influential men and ask them to be role models and advocates to other men to get more involved.</a:t>
                      </a:r>
                      <a:endParaRPr lang="en-NL" sz="1600" b="0" i="0" u="none" strike="noStrike">
                        <a:solidFill>
                          <a:srgbClr val="2F5496"/>
                        </a:solidFill>
                        <a:effectLst/>
                        <a:latin typeface="Calibri" panose="020F0502020204030204" pitchFamily="34" charset="0"/>
                      </a:endParaRPr>
                    </a:p>
                  </a:txBody>
                  <a:tcPr marL="989" marR="989" marT="989" marB="0" anchor="ctr"/>
                </a:tc>
                <a:extLst>
                  <a:ext uri="{0D108BD9-81ED-4DB2-BD59-A6C34878D82A}">
                    <a16:rowId xmlns:a16="http://schemas.microsoft.com/office/drawing/2014/main" val="712432705"/>
                  </a:ext>
                </a:extLst>
              </a:tr>
              <a:tr h="525495">
                <a:tc>
                  <a:txBody>
                    <a:bodyPr/>
                    <a:lstStyle/>
                    <a:p>
                      <a:pPr algn="l" fontAlgn="ctr"/>
                      <a:r>
                        <a:rPr lang="en-GB" sz="1600" u="none" strike="noStrike">
                          <a:effectLst/>
                        </a:rPr>
                        <a:t>Include different groups of male caregivers/fathers</a:t>
                      </a:r>
                      <a:endParaRPr lang="en-NL" sz="1600" b="1" i="0" u="none" strike="noStrike">
                        <a:solidFill>
                          <a:srgbClr val="2F5496"/>
                        </a:solidFill>
                        <a:effectLst/>
                        <a:latin typeface="Calibri" panose="020F0502020204030204" pitchFamily="34" charset="0"/>
                      </a:endParaRPr>
                    </a:p>
                  </a:txBody>
                  <a:tcPr marL="989" marR="989" marT="989" marB="0" anchor="ctr"/>
                </a:tc>
                <a:tc>
                  <a:txBody>
                    <a:bodyPr/>
                    <a:lstStyle/>
                    <a:p>
                      <a:pPr algn="l" fontAlgn="ctr"/>
                      <a:r>
                        <a:rPr lang="en-GB" sz="1600" u="none" strike="noStrike">
                          <a:effectLst/>
                        </a:rPr>
                        <a:t>Do not forget to reach out to non-resident fathers, fathers in prisons, fathers absent due to the military service etc. </a:t>
                      </a:r>
                      <a:endParaRPr lang="en-NL" sz="1600" b="0" i="0" u="none" strike="noStrike">
                        <a:solidFill>
                          <a:srgbClr val="2F5496"/>
                        </a:solidFill>
                        <a:effectLst/>
                        <a:latin typeface="Calibri" panose="020F0502020204030204" pitchFamily="34" charset="0"/>
                      </a:endParaRPr>
                    </a:p>
                  </a:txBody>
                  <a:tcPr marL="989" marR="989" marT="989" marB="0" anchor="ctr"/>
                </a:tc>
                <a:extLst>
                  <a:ext uri="{0D108BD9-81ED-4DB2-BD59-A6C34878D82A}">
                    <a16:rowId xmlns:a16="http://schemas.microsoft.com/office/drawing/2014/main" val="1363195082"/>
                  </a:ext>
                </a:extLst>
              </a:tr>
            </a:tbl>
          </a:graphicData>
        </a:graphic>
      </p:graphicFrame>
    </p:spTree>
    <p:extLst>
      <p:ext uri="{BB962C8B-B14F-4D97-AF65-F5344CB8AC3E}">
        <p14:creationId xmlns:p14="http://schemas.microsoft.com/office/powerpoint/2010/main" val="230885871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A6B319F-86FE-4754-878E-06F0804D88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32385" cy="6858000"/>
          </a:xfrm>
          <a:prstGeom prst="rect">
            <a:avLst/>
          </a:prstGeom>
          <a:solidFill>
            <a:schemeClr val="accent5">
              <a:alpha val="7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D7D31"/>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CF7D1B5-3477-499F-ACC5-2C8B07F4ED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2385" y="0"/>
            <a:ext cx="3218914" cy="6858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882918A-548C-44BA-6B7A-9297F1B2EEC8}"/>
              </a:ext>
            </a:extLst>
          </p:cNvPr>
          <p:cNvSpPr>
            <a:spLocks noGrp="1"/>
          </p:cNvSpPr>
          <p:nvPr>
            <p:ph type="title"/>
          </p:nvPr>
        </p:nvSpPr>
        <p:spPr>
          <a:xfrm>
            <a:off x="362673" y="1552136"/>
            <a:ext cx="2920196" cy="3125379"/>
          </a:xfrm>
        </p:spPr>
        <p:txBody>
          <a:bodyPr vert="horz" lIns="91440" tIns="45720" rIns="91440" bIns="45720" rtlCol="0" anchor="t">
            <a:noAutofit/>
          </a:bodyPr>
          <a:lstStyle/>
          <a:p>
            <a:r>
              <a:rPr lang="en-GB" sz="2800" b="1"/>
              <a:t>Specific tips on how policymakers and service providers can support and encourage positive father involvement</a:t>
            </a:r>
            <a:r>
              <a:rPr lang="en-NL" sz="1800"/>
              <a:t> </a:t>
            </a:r>
            <a:endParaRPr lang="en-US" sz="1100" kern="1200">
              <a:solidFill>
                <a:srgbClr val="FFFFFF"/>
              </a:solidFill>
              <a:latin typeface="+mj-lt"/>
              <a:ea typeface="+mj-ea"/>
              <a:cs typeface="+mj-cs"/>
            </a:endParaRPr>
          </a:p>
        </p:txBody>
      </p:sp>
      <p:pic>
        <p:nvPicPr>
          <p:cNvPr id="11" name="Content Placeholder 7" descr="Lights On with solid fill">
            <a:extLst>
              <a:ext uri="{FF2B5EF4-FFF2-40B4-BE49-F238E27FC236}">
                <a16:creationId xmlns:a16="http://schemas.microsoft.com/office/drawing/2014/main" id="{A939A263-BB81-3591-3510-7FCD79AF171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04687" y="0"/>
            <a:ext cx="1307939" cy="1307939"/>
          </a:xfrm>
          <a:prstGeom prst="rect">
            <a:avLst/>
          </a:prstGeom>
        </p:spPr>
      </p:pic>
      <p:graphicFrame>
        <p:nvGraphicFramePr>
          <p:cNvPr id="5" name="Table 4">
            <a:extLst>
              <a:ext uri="{FF2B5EF4-FFF2-40B4-BE49-F238E27FC236}">
                <a16:creationId xmlns:a16="http://schemas.microsoft.com/office/drawing/2014/main" id="{D16E2B73-4B27-CFFD-4147-3657036F4D6F}"/>
              </a:ext>
            </a:extLst>
          </p:cNvPr>
          <p:cNvGraphicFramePr>
            <a:graphicFrameLocks noGrp="1"/>
          </p:cNvGraphicFramePr>
          <p:nvPr>
            <p:extLst>
              <p:ext uri="{D42A27DB-BD31-4B8C-83A1-F6EECF244321}">
                <p14:modId xmlns:p14="http://schemas.microsoft.com/office/powerpoint/2010/main" val="3162844440"/>
              </p:ext>
            </p:extLst>
          </p:nvPr>
        </p:nvGraphicFramePr>
        <p:xfrm>
          <a:off x="4115254" y="498463"/>
          <a:ext cx="8025192" cy="5861073"/>
        </p:xfrm>
        <a:graphic>
          <a:graphicData uri="http://schemas.openxmlformats.org/drawingml/2006/table">
            <a:tbl>
              <a:tblPr firstRow="1" firstCol="1" bandRow="1">
                <a:tableStyleId>{69CF1AB2-1976-4502-BF36-3FF5EA218861}</a:tableStyleId>
              </a:tblPr>
              <a:tblGrid>
                <a:gridCol w="1677180">
                  <a:extLst>
                    <a:ext uri="{9D8B030D-6E8A-4147-A177-3AD203B41FA5}">
                      <a16:colId xmlns:a16="http://schemas.microsoft.com/office/drawing/2014/main" val="2077764442"/>
                    </a:ext>
                  </a:extLst>
                </a:gridCol>
                <a:gridCol w="6348012">
                  <a:extLst>
                    <a:ext uri="{9D8B030D-6E8A-4147-A177-3AD203B41FA5}">
                      <a16:colId xmlns:a16="http://schemas.microsoft.com/office/drawing/2014/main" val="1619403535"/>
                    </a:ext>
                  </a:extLst>
                </a:gridCol>
              </a:tblGrid>
              <a:tr h="1421002">
                <a:tc>
                  <a:txBody>
                    <a:bodyPr/>
                    <a:lstStyle/>
                    <a:p>
                      <a:pPr marL="0" algn="l" fontAlgn="base">
                        <a:lnSpc>
                          <a:spcPct val="106000"/>
                        </a:lnSpc>
                      </a:pPr>
                      <a:r>
                        <a:rPr lang="en-GB" sz="1800">
                          <a:effectLst/>
                        </a:rPr>
                        <a:t>Policymakers</a:t>
                      </a:r>
                      <a:endParaRPr lang="en-NL" sz="1800">
                        <a:effectLst/>
                        <a:latin typeface="Calibri" panose="020F0502020204030204" pitchFamily="34" charset="0"/>
                        <a:ea typeface="Calibri" panose="020F0502020204030204" pitchFamily="34" charset="0"/>
                        <a:cs typeface="Times New Roman" panose="02020603050405020304" pitchFamily="18" charset="0"/>
                      </a:endParaRPr>
                    </a:p>
                  </a:txBody>
                  <a:tcPr marL="62700" marR="62700" marT="0" marB="0"/>
                </a:tc>
                <a:tc>
                  <a:txBody>
                    <a:bodyPr/>
                    <a:lstStyle/>
                    <a:p>
                      <a:pPr marL="0" algn="l" fontAlgn="base">
                        <a:lnSpc>
                          <a:spcPct val="106000"/>
                        </a:lnSpc>
                      </a:pPr>
                      <a:r>
                        <a:rPr lang="en-GB" sz="1800" b="0">
                          <a:effectLst/>
                        </a:rPr>
                        <a:t>Provide paid paternal leave to allow fathers to stay home and bond with their infants and care for sick children.</a:t>
                      </a:r>
                      <a:endParaRPr lang="en-NL" sz="1800" b="0">
                        <a:effectLst/>
                      </a:endParaRPr>
                    </a:p>
                    <a:p>
                      <a:pPr marL="0" algn="l" fontAlgn="base">
                        <a:lnSpc>
                          <a:spcPct val="106000"/>
                        </a:lnSpc>
                      </a:pPr>
                      <a:r>
                        <a:rPr lang="en-GB" sz="1800" b="0">
                          <a:effectLst/>
                        </a:rPr>
                        <a:t> </a:t>
                      </a:r>
                      <a:endParaRPr lang="en-NL" sz="1800" b="0">
                        <a:effectLst/>
                      </a:endParaRPr>
                    </a:p>
                    <a:p>
                      <a:pPr marL="0" algn="l" fontAlgn="base">
                        <a:lnSpc>
                          <a:spcPct val="106000"/>
                        </a:lnSpc>
                      </a:pPr>
                      <a:r>
                        <a:rPr lang="en-GB" sz="1800" b="0">
                          <a:effectLst/>
                        </a:rPr>
                        <a:t>Fund public-service announcements promoting positive, involved fathers and modelling effective coparenting relationships</a:t>
                      </a:r>
                      <a:endParaRPr lang="en-NL" sz="1800" b="0">
                        <a:effectLst/>
                      </a:endParaRPr>
                    </a:p>
                  </a:txBody>
                  <a:tcPr marL="62700" marR="62700" marT="0" marB="0"/>
                </a:tc>
                <a:extLst>
                  <a:ext uri="{0D108BD9-81ED-4DB2-BD59-A6C34878D82A}">
                    <a16:rowId xmlns:a16="http://schemas.microsoft.com/office/drawing/2014/main" val="1221779952"/>
                  </a:ext>
                </a:extLst>
              </a:tr>
              <a:tr h="557344">
                <a:tc>
                  <a:txBody>
                    <a:bodyPr/>
                    <a:lstStyle/>
                    <a:p>
                      <a:pPr marL="0" algn="l" fontAlgn="base">
                        <a:lnSpc>
                          <a:spcPct val="106000"/>
                        </a:lnSpc>
                      </a:pPr>
                      <a:r>
                        <a:rPr lang="en-GB" sz="1800">
                          <a:effectLst/>
                        </a:rPr>
                        <a:t>Paediatricians</a:t>
                      </a:r>
                      <a:endParaRPr lang="en-NL" sz="1800">
                        <a:effectLst/>
                        <a:latin typeface="Calibri" panose="020F0502020204030204" pitchFamily="34" charset="0"/>
                        <a:ea typeface="Calibri" panose="020F0502020204030204" pitchFamily="34" charset="0"/>
                        <a:cs typeface="Times New Roman" panose="02020603050405020304" pitchFamily="18" charset="0"/>
                      </a:endParaRPr>
                    </a:p>
                  </a:txBody>
                  <a:tcPr marL="62700" marR="62700" marT="0" marB="0"/>
                </a:tc>
                <a:tc>
                  <a:txBody>
                    <a:bodyPr/>
                    <a:lstStyle/>
                    <a:p>
                      <a:pPr marL="0" algn="l" fontAlgn="base">
                        <a:lnSpc>
                          <a:spcPct val="106000"/>
                        </a:lnSpc>
                      </a:pPr>
                      <a:r>
                        <a:rPr lang="en-GB" sz="1800" b="0">
                          <a:effectLst/>
                        </a:rPr>
                        <a:t>Involve fathers in health care discussions during appointments.</a:t>
                      </a:r>
                      <a:endParaRPr lang="en-NL" sz="1800" b="0">
                        <a:effectLst/>
                      </a:endParaRPr>
                    </a:p>
                    <a:p>
                      <a:pPr marL="0" algn="l" fontAlgn="base">
                        <a:lnSpc>
                          <a:spcPct val="106000"/>
                        </a:lnSpc>
                        <a:spcAft>
                          <a:spcPts val="800"/>
                        </a:spcAft>
                      </a:pPr>
                      <a:r>
                        <a:rPr lang="en-GB" sz="1800" b="0">
                          <a:effectLst/>
                        </a:rPr>
                        <a:t> </a:t>
                      </a:r>
                      <a:endParaRPr lang="en-NL" sz="1800" b="0">
                        <a:effectLst/>
                        <a:latin typeface="Calibri" panose="020F0502020204030204" pitchFamily="34" charset="0"/>
                        <a:ea typeface="Calibri" panose="020F0502020204030204" pitchFamily="34" charset="0"/>
                        <a:cs typeface="Times New Roman" panose="02020603050405020304" pitchFamily="18" charset="0"/>
                      </a:endParaRPr>
                    </a:p>
                  </a:txBody>
                  <a:tcPr marL="62700" marR="62700" marT="0" marB="0"/>
                </a:tc>
                <a:extLst>
                  <a:ext uri="{0D108BD9-81ED-4DB2-BD59-A6C34878D82A}">
                    <a16:rowId xmlns:a16="http://schemas.microsoft.com/office/drawing/2014/main" val="858347645"/>
                  </a:ext>
                </a:extLst>
              </a:tr>
              <a:tr h="1389884">
                <a:tc>
                  <a:txBody>
                    <a:bodyPr/>
                    <a:lstStyle/>
                    <a:p>
                      <a:pPr marL="0" algn="l" fontAlgn="base">
                        <a:lnSpc>
                          <a:spcPct val="106000"/>
                        </a:lnSpc>
                        <a:spcAft>
                          <a:spcPts val="800"/>
                        </a:spcAft>
                      </a:pPr>
                      <a:r>
                        <a:rPr lang="en-GB" sz="1800">
                          <a:effectLst/>
                        </a:rPr>
                        <a:t>Social service providers</a:t>
                      </a:r>
                      <a:endParaRPr lang="en-NL" sz="1800">
                        <a:effectLst/>
                        <a:latin typeface="Calibri" panose="020F0502020204030204" pitchFamily="34" charset="0"/>
                        <a:ea typeface="Calibri" panose="020F0502020204030204" pitchFamily="34" charset="0"/>
                        <a:cs typeface="Times New Roman" panose="02020603050405020304" pitchFamily="18" charset="0"/>
                      </a:endParaRPr>
                    </a:p>
                  </a:txBody>
                  <a:tcPr marL="62700" marR="62700" marT="0" marB="0"/>
                </a:tc>
                <a:tc>
                  <a:txBody>
                    <a:bodyPr/>
                    <a:lstStyle/>
                    <a:p>
                      <a:pPr algn="l"/>
                      <a:r>
                        <a:rPr lang="en-GB" sz="1800" b="0">
                          <a:effectLst/>
                        </a:rPr>
                        <a:t>Improve “father-friendliness” of programs and help fathers take stock of what they are doing for their children and where they could do more.</a:t>
                      </a:r>
                      <a:endParaRPr lang="en-NL" sz="1800" b="0">
                        <a:effectLst/>
                      </a:endParaRPr>
                    </a:p>
                    <a:p>
                      <a:pPr algn="l"/>
                      <a:r>
                        <a:rPr lang="en-GB" sz="1800" b="0">
                          <a:effectLst/>
                        </a:rPr>
                        <a:t> </a:t>
                      </a:r>
                      <a:endParaRPr lang="en-NL" sz="1800" b="0">
                        <a:effectLst/>
                      </a:endParaRPr>
                    </a:p>
                    <a:p>
                      <a:pPr algn="l"/>
                      <a:r>
                        <a:rPr lang="en-GB" sz="1800" b="0">
                          <a:effectLst/>
                        </a:rPr>
                        <a:t>Encourage positive coparenting to help facilitate </a:t>
                      </a:r>
                      <a:r>
                        <a:rPr lang="en-GB" sz="1800" b="0" err="1">
                          <a:effectLst/>
                        </a:rPr>
                        <a:t>nonresident</a:t>
                      </a:r>
                      <a:r>
                        <a:rPr lang="en-GB" sz="1800" b="0">
                          <a:effectLst/>
                        </a:rPr>
                        <a:t> father involvement with their children.</a:t>
                      </a:r>
                      <a:endParaRPr lang="en-NL" sz="1800" b="0">
                        <a:effectLst/>
                      </a:endParaRPr>
                    </a:p>
                    <a:p>
                      <a:pPr marL="457200" algn="l" fontAlgn="base">
                        <a:lnSpc>
                          <a:spcPct val="106000"/>
                        </a:lnSpc>
                        <a:spcAft>
                          <a:spcPts val="800"/>
                        </a:spcAft>
                      </a:pPr>
                      <a:r>
                        <a:rPr lang="en-GB" sz="1800" b="0">
                          <a:effectLst/>
                        </a:rPr>
                        <a:t> </a:t>
                      </a:r>
                      <a:endParaRPr lang="en-NL" sz="1800" b="0">
                        <a:effectLst/>
                        <a:latin typeface="Calibri" panose="020F0502020204030204" pitchFamily="34" charset="0"/>
                        <a:ea typeface="Calibri" panose="020F0502020204030204" pitchFamily="34" charset="0"/>
                        <a:cs typeface="Times New Roman" panose="02020603050405020304" pitchFamily="18" charset="0"/>
                      </a:endParaRPr>
                    </a:p>
                  </a:txBody>
                  <a:tcPr marL="62700" marR="62700" marT="0" marB="0"/>
                </a:tc>
                <a:extLst>
                  <a:ext uri="{0D108BD9-81ED-4DB2-BD59-A6C34878D82A}">
                    <a16:rowId xmlns:a16="http://schemas.microsoft.com/office/drawing/2014/main" val="4120538978"/>
                  </a:ext>
                </a:extLst>
              </a:tr>
              <a:tr h="809106">
                <a:tc>
                  <a:txBody>
                    <a:bodyPr/>
                    <a:lstStyle/>
                    <a:p>
                      <a:pPr marL="0" algn="l" fontAlgn="base">
                        <a:lnSpc>
                          <a:spcPct val="106000"/>
                        </a:lnSpc>
                      </a:pPr>
                      <a:r>
                        <a:rPr lang="en-GB" sz="1800">
                          <a:effectLst/>
                        </a:rPr>
                        <a:t>Child support caseworkers</a:t>
                      </a:r>
                      <a:endParaRPr lang="en-NL" sz="1800">
                        <a:effectLst/>
                        <a:latin typeface="Calibri" panose="020F0502020204030204" pitchFamily="34" charset="0"/>
                        <a:ea typeface="Calibri" panose="020F0502020204030204" pitchFamily="34" charset="0"/>
                        <a:cs typeface="Times New Roman" panose="02020603050405020304" pitchFamily="18" charset="0"/>
                      </a:endParaRPr>
                    </a:p>
                  </a:txBody>
                  <a:tcPr marL="62700" marR="62700" marT="0" marB="0"/>
                </a:tc>
                <a:tc>
                  <a:txBody>
                    <a:bodyPr/>
                    <a:lstStyle/>
                    <a:p>
                      <a:pPr marL="0" algn="l" fontAlgn="base">
                        <a:lnSpc>
                          <a:spcPct val="106000"/>
                        </a:lnSpc>
                      </a:pPr>
                      <a:r>
                        <a:rPr lang="en-GB" sz="1800" b="0">
                          <a:effectLst/>
                        </a:rPr>
                        <a:t>Inquire about noncustodial fathers’ barriers to spending time with their children and offer to help facilitate visits.</a:t>
                      </a:r>
                      <a:endParaRPr lang="en-NL" sz="1800" b="0">
                        <a:effectLst/>
                      </a:endParaRPr>
                    </a:p>
                    <a:p>
                      <a:pPr marL="0" algn="l" fontAlgn="base">
                        <a:lnSpc>
                          <a:spcPct val="106000"/>
                        </a:lnSpc>
                        <a:spcAft>
                          <a:spcPts val="800"/>
                        </a:spcAft>
                      </a:pPr>
                      <a:r>
                        <a:rPr lang="en-GB" sz="1800" b="0">
                          <a:effectLst/>
                        </a:rPr>
                        <a:t> </a:t>
                      </a:r>
                      <a:endParaRPr lang="en-NL" sz="1800" b="0">
                        <a:effectLst/>
                        <a:latin typeface="Calibri" panose="020F0502020204030204" pitchFamily="34" charset="0"/>
                        <a:ea typeface="Calibri" panose="020F0502020204030204" pitchFamily="34" charset="0"/>
                        <a:cs typeface="Times New Roman" panose="02020603050405020304" pitchFamily="18" charset="0"/>
                      </a:endParaRPr>
                    </a:p>
                  </a:txBody>
                  <a:tcPr marL="62700" marR="62700" marT="0" marB="0"/>
                </a:tc>
                <a:extLst>
                  <a:ext uri="{0D108BD9-81ED-4DB2-BD59-A6C34878D82A}">
                    <a16:rowId xmlns:a16="http://schemas.microsoft.com/office/drawing/2014/main" val="2764255129"/>
                  </a:ext>
                </a:extLst>
              </a:tr>
              <a:tr h="1065996">
                <a:tc>
                  <a:txBody>
                    <a:bodyPr/>
                    <a:lstStyle/>
                    <a:p>
                      <a:pPr marL="0" algn="l" fontAlgn="base">
                        <a:lnSpc>
                          <a:spcPct val="106000"/>
                        </a:lnSpc>
                      </a:pPr>
                      <a:r>
                        <a:rPr lang="en-GB" sz="1800">
                          <a:effectLst/>
                        </a:rPr>
                        <a:t>Home-visiting providers</a:t>
                      </a:r>
                      <a:endParaRPr lang="en-NL" sz="1800">
                        <a:effectLst/>
                        <a:latin typeface="Calibri" panose="020F0502020204030204" pitchFamily="34" charset="0"/>
                        <a:ea typeface="Calibri" panose="020F0502020204030204" pitchFamily="34" charset="0"/>
                        <a:cs typeface="Times New Roman" panose="02020603050405020304" pitchFamily="18" charset="0"/>
                      </a:endParaRPr>
                    </a:p>
                  </a:txBody>
                  <a:tcPr marL="62700" marR="62700" marT="0" marB="0"/>
                </a:tc>
                <a:tc>
                  <a:txBody>
                    <a:bodyPr/>
                    <a:lstStyle/>
                    <a:p>
                      <a:pPr marL="0" algn="l" fontAlgn="base">
                        <a:lnSpc>
                          <a:spcPct val="106000"/>
                        </a:lnSpc>
                        <a:spcAft>
                          <a:spcPts val="800"/>
                        </a:spcAft>
                      </a:pPr>
                      <a:r>
                        <a:rPr lang="en-GB" sz="1800" b="0">
                          <a:effectLst/>
                        </a:rPr>
                        <a:t>Engage fathers together with mothers or during the separate meetings from maternal home visits.</a:t>
                      </a:r>
                      <a:endParaRPr lang="en-NL" sz="1800" b="0">
                        <a:effectLst/>
                        <a:latin typeface="Calibri" panose="020F0502020204030204" pitchFamily="34" charset="0"/>
                        <a:ea typeface="Calibri" panose="020F0502020204030204" pitchFamily="34" charset="0"/>
                        <a:cs typeface="Times New Roman" panose="02020603050405020304" pitchFamily="18" charset="0"/>
                      </a:endParaRPr>
                    </a:p>
                  </a:txBody>
                  <a:tcPr marL="62700" marR="62700" marT="0" marB="0"/>
                </a:tc>
                <a:extLst>
                  <a:ext uri="{0D108BD9-81ED-4DB2-BD59-A6C34878D82A}">
                    <a16:rowId xmlns:a16="http://schemas.microsoft.com/office/drawing/2014/main" val="3115846465"/>
                  </a:ext>
                </a:extLst>
              </a:tr>
            </a:tbl>
          </a:graphicData>
        </a:graphic>
      </p:graphicFrame>
    </p:spTree>
    <p:extLst>
      <p:ext uri="{BB962C8B-B14F-4D97-AF65-F5344CB8AC3E}">
        <p14:creationId xmlns:p14="http://schemas.microsoft.com/office/powerpoint/2010/main" val="973515277"/>
      </p:ext>
    </p:extLst>
  </p:cSld>
  <p:clrMapOvr>
    <a:overrideClrMapping bg1="dk1" tx1="lt1" bg2="dk2" tx2="lt2" accent1="accent1" accent2="accent2" accent3="accent3" accent4="accent4" accent5="accent5" accent6="accent6" hlink="hlink" folHlink="folHlink"/>
  </p:clrMapOvr>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5" name="Graphic 4" descr="Comment Important outline">
            <a:extLst>
              <a:ext uri="{FF2B5EF4-FFF2-40B4-BE49-F238E27FC236}">
                <a16:creationId xmlns:a16="http://schemas.microsoft.com/office/drawing/2014/main" id="{C025870D-ECE9-DBBE-4AA6-9FD198358FE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730972" y="2602134"/>
            <a:ext cx="1779619" cy="1779619"/>
          </a:xfrm>
          <a:prstGeom prst="rect">
            <a:avLst/>
          </a:prstGeom>
        </p:spPr>
      </p:pic>
      <p:sp>
        <p:nvSpPr>
          <p:cNvPr id="11" name="TextBox 10">
            <a:extLst>
              <a:ext uri="{FF2B5EF4-FFF2-40B4-BE49-F238E27FC236}">
                <a16:creationId xmlns:a16="http://schemas.microsoft.com/office/drawing/2014/main" id="{7BAD5BCC-B038-47E3-003D-92194498A97B}"/>
              </a:ext>
            </a:extLst>
          </p:cNvPr>
          <p:cNvSpPr txBox="1"/>
          <p:nvPr/>
        </p:nvSpPr>
        <p:spPr>
          <a:xfrm>
            <a:off x="5111966" y="2602134"/>
            <a:ext cx="6094070" cy="2308324"/>
          </a:xfrm>
          <a:prstGeom prst="rect">
            <a:avLst/>
          </a:prstGeom>
          <a:noFill/>
        </p:spPr>
        <p:txBody>
          <a:bodyPr wrap="square">
            <a:spAutoFit/>
          </a:bodyPr>
          <a:lstStyle/>
          <a:p>
            <a:pPr algn="just" fontAlgn="base"/>
            <a:r>
              <a:rPr lang="en-GB" sz="1800" b="1">
                <a:solidFill>
                  <a:schemeClr val="bg1"/>
                </a:solidFill>
                <a:effectLst/>
                <a:latin typeface="Calibri" panose="020F0502020204030204" pitchFamily="34" charset="0"/>
                <a:ea typeface="Calibri" panose="020F0502020204030204" pitchFamily="34" charset="0"/>
              </a:rPr>
              <a:t>A small intervention with great impact:</a:t>
            </a:r>
            <a:endParaRPr lang="en-NL" sz="1800">
              <a:solidFill>
                <a:schemeClr val="bg1"/>
              </a:solidFill>
              <a:effectLst/>
              <a:latin typeface="Calibri" panose="020F0502020204030204" pitchFamily="34" charset="0"/>
              <a:ea typeface="Calibri" panose="020F0502020204030204" pitchFamily="34" charset="0"/>
            </a:endParaRPr>
          </a:p>
          <a:p>
            <a:pPr algn="just" fontAlgn="base"/>
            <a:r>
              <a:rPr lang="en-GB" sz="1800">
                <a:solidFill>
                  <a:schemeClr val="bg1"/>
                </a:solidFill>
                <a:effectLst/>
                <a:latin typeface="Calibri" panose="020F0502020204030204" pitchFamily="34" charset="0"/>
                <a:ea typeface="Calibri" panose="020F0502020204030204" pitchFamily="34" charset="0"/>
              </a:rPr>
              <a:t>In Grantham, Lincolnshire in the UK (2009) two Home Visitors conducted a comparative study in which one continued to use the standard letter about the primary birth visit (“Dear parents”) while the other used a new father-inclusive version (“Dear new mum and dad”). With the standard letter 3 out of 15 dads attended’. With the father-inclusive letter 11/16 dads attended. (Module 5: Engaging Fathers, pg. 18)</a:t>
            </a:r>
            <a:endParaRPr lang="en-NL" sz="1800">
              <a:solidFill>
                <a:schemeClr val="bg1"/>
              </a:solidFill>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42868149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499F22-3884-04FA-5B2B-04EA26B60B41}"/>
              </a:ext>
            </a:extLst>
          </p:cNvPr>
          <p:cNvSpPr>
            <a:spLocks noGrp="1"/>
          </p:cNvSpPr>
          <p:nvPr>
            <p:ph type="title"/>
          </p:nvPr>
        </p:nvSpPr>
        <p:spPr/>
        <p:txBody>
          <a:bodyPr/>
          <a:lstStyle/>
          <a:p>
            <a:endParaRPr lang="en-US"/>
          </a:p>
        </p:txBody>
      </p:sp>
      <p:pic>
        <p:nvPicPr>
          <p:cNvPr id="4" name="Content Placeholder 3" descr="Text&#10;&#10;Description automatically generated with medium confidence">
            <a:extLst>
              <a:ext uri="{FF2B5EF4-FFF2-40B4-BE49-F238E27FC236}">
                <a16:creationId xmlns:a16="http://schemas.microsoft.com/office/drawing/2014/main" id="{467E8708-D949-2019-F7A4-27A806CA6AD8}"/>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49784" y="365125"/>
            <a:ext cx="10626449" cy="6127750"/>
          </a:xfrm>
          <a:prstGeom prst="rect">
            <a:avLst/>
          </a:prstGeom>
          <a:noFill/>
        </p:spPr>
      </p:pic>
    </p:spTree>
    <p:extLst>
      <p:ext uri="{BB962C8B-B14F-4D97-AF65-F5344CB8AC3E}">
        <p14:creationId xmlns:p14="http://schemas.microsoft.com/office/powerpoint/2010/main" val="30275913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C56DE03-F196-32CA-2E20-5B57EFE10796}"/>
              </a:ext>
            </a:extLst>
          </p:cNvPr>
          <p:cNvSpPr>
            <a:spLocks noGrp="1"/>
          </p:cNvSpPr>
          <p:nvPr>
            <p:ph type="title"/>
          </p:nvPr>
        </p:nvSpPr>
        <p:spPr>
          <a:xfrm>
            <a:off x="934872" y="982272"/>
            <a:ext cx="3388419" cy="4513272"/>
          </a:xfrm>
        </p:spPr>
        <p:txBody>
          <a:bodyPr>
            <a:noAutofit/>
          </a:bodyPr>
          <a:lstStyle/>
          <a:p>
            <a:pPr marL="0" marR="0" lvl="0" indent="0" defTabSz="914400" rtl="0" eaLnBrk="1" fontAlgn="auto" latinLnBrk="0" hangingPunct="1">
              <a:lnSpc>
                <a:spcPct val="106000"/>
              </a:lnSpc>
              <a:spcBef>
                <a:spcPts val="200"/>
              </a:spcBef>
              <a:spcAft>
                <a:spcPts val="0"/>
              </a:spcAft>
              <a:tabLst/>
              <a:defRPr/>
            </a:pPr>
            <a:r>
              <a:rPr kumimoji="0" lang="en-US" sz="2000" b="1" i="0" u="none" strike="noStrike" kern="1200" cap="none" spc="0" normalizeH="0" baseline="0" noProof="0">
                <a:ln>
                  <a:noFill/>
                </a:ln>
                <a:solidFill>
                  <a:schemeClr val="bg1"/>
                </a:solidFill>
                <a:effectLst/>
                <a:uLnTx/>
                <a:uFillTx/>
                <a:latin typeface="Calibri Light" panose="020F0302020204030204" pitchFamily="34" charset="0"/>
                <a:ea typeface="Yu Gothic Light" panose="020B0300000000000000" pitchFamily="34" charset="-128"/>
                <a:cs typeface="Times New Roman" panose="02020603050405020304" pitchFamily="18" charset="0"/>
              </a:rPr>
              <a:t>Working across sectors and different levels of the system to support and promote gender transformative parenting and create a change</a:t>
            </a:r>
            <a:br>
              <a:rPr kumimoji="0" lang="en-NL" sz="1800" b="1" i="0" u="none" strike="noStrike" kern="1200" cap="none" spc="0" normalizeH="0" baseline="0" noProof="0">
                <a:ln>
                  <a:noFill/>
                </a:ln>
                <a:solidFill>
                  <a:srgbClr val="2F5496"/>
                </a:solidFill>
                <a:effectLst/>
                <a:uLnTx/>
                <a:uFillTx/>
                <a:latin typeface="Calibri Light" panose="020F0302020204030204" pitchFamily="34" charset="0"/>
                <a:ea typeface="Yu Gothic Light" panose="020B0300000000000000" pitchFamily="34" charset="-128"/>
                <a:cs typeface="Times New Roman" panose="02020603050405020304" pitchFamily="18" charset="0"/>
              </a:rPr>
            </a:br>
            <a:endParaRPr lang="en-US" sz="3200" b="1">
              <a:solidFill>
                <a:schemeClr val="bg1"/>
              </a:solidFill>
              <a:latin typeface="Calibri" panose="020F0502020204030204" pitchFamily="34" charset="0"/>
              <a:ea typeface="Calibri" panose="020F0502020204030204" pitchFamily="34" charset="0"/>
            </a:endParaRPr>
          </a:p>
        </p:txBody>
      </p:sp>
      <p:sp>
        <p:nvSpPr>
          <p:cNvPr id="16"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B2DA0A9D-61D5-3788-923D-6368D079CA12}"/>
              </a:ext>
            </a:extLst>
          </p:cNvPr>
          <p:cNvSpPr txBox="1"/>
          <p:nvPr/>
        </p:nvSpPr>
        <p:spPr>
          <a:xfrm>
            <a:off x="5176473" y="2885918"/>
            <a:ext cx="6094070" cy="1938992"/>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a:ln>
                  <a:noFill/>
                </a:ln>
                <a:solidFill>
                  <a:prstClr val="white"/>
                </a:solidFill>
                <a:effectLst/>
                <a:uLnTx/>
                <a:uFillTx/>
                <a:latin typeface="Calibri" panose="020F0502020204030204" pitchFamily="34" charset="0"/>
                <a:ea typeface="Calibri" panose="020F0502020204030204" pitchFamily="34" charset="0"/>
                <a:cs typeface="+mn-cs"/>
              </a:rPr>
              <a:t>Given its complex nature, </a:t>
            </a:r>
            <a:r>
              <a:rPr kumimoji="0" lang="en-US" sz="2000" b="0" i="0" u="none" strike="noStrike" kern="1200" cap="none" spc="0" normalizeH="0" baseline="0" noProof="0">
                <a:ln>
                  <a:noFill/>
                </a:ln>
                <a:solidFill>
                  <a:prstClr val="white"/>
                </a:solidFill>
                <a:effectLst/>
                <a:uLnTx/>
                <a:uFillTx/>
                <a:latin typeface="Calibri" panose="020F0502020204030204" pitchFamily="34" charset="0"/>
                <a:ea typeface="Calibri" panose="020F0502020204030204" pitchFamily="34" charset="0"/>
                <a:cs typeface="+mn-cs"/>
              </a:rPr>
              <a:t>challenging, and </a:t>
            </a:r>
            <a:r>
              <a:rPr kumimoji="0" lang="en-GB" sz="2000" b="0" i="0" u="none" strike="noStrike" kern="1200" cap="none" spc="0" normalizeH="0" baseline="0" noProof="0">
                <a:ln>
                  <a:noFill/>
                </a:ln>
                <a:solidFill>
                  <a:prstClr val="white"/>
                </a:solidFill>
                <a:effectLst/>
                <a:uLnTx/>
                <a:uFillTx/>
                <a:latin typeface="Calibri" panose="020F0502020204030204" pitchFamily="34" charset="0"/>
                <a:ea typeface="Calibri" panose="020F0502020204030204" pitchFamily="34" charset="0"/>
                <a:cs typeface="+mn-cs"/>
              </a:rPr>
              <a:t>transforming gender socialization and norms and working towards gender equity and equality requires a collaborative approach, cutting across sectors and different system levels, especially for the most vulnerable groups of women and girls. </a:t>
            </a:r>
            <a:endParaRPr kumimoji="0" lang="nl-NL" sz="2000" b="0" i="0" u="none" strike="noStrike" kern="1200" cap="none" spc="0" normalizeH="0" baseline="0" noProof="0">
              <a:ln>
                <a:noFill/>
              </a:ln>
              <a:solidFill>
                <a:prstClr val="white"/>
              </a:solidFill>
              <a:effectLst/>
              <a:uLnTx/>
              <a:uFillTx/>
              <a:latin typeface="Calibri" panose="020F0502020204030204" pitchFamily="34" charset="0"/>
              <a:ea typeface="Calibri" panose="020F0502020204030204" pitchFamily="34" charset="0"/>
              <a:cs typeface="+mn-cs"/>
            </a:endParaRPr>
          </a:p>
        </p:txBody>
      </p:sp>
      <p:sp>
        <p:nvSpPr>
          <p:cNvPr id="11" name="Oval 10">
            <a:extLst>
              <a:ext uri="{FF2B5EF4-FFF2-40B4-BE49-F238E27FC236}">
                <a16:creationId xmlns:a16="http://schemas.microsoft.com/office/drawing/2014/main" id="{3549DE7C-76F4-378E-C30C-B2E54FB87229}"/>
              </a:ext>
            </a:extLst>
          </p:cNvPr>
          <p:cNvSpPr/>
          <p:nvPr/>
        </p:nvSpPr>
        <p:spPr>
          <a:xfrm>
            <a:off x="124345" y="151352"/>
            <a:ext cx="1280548" cy="1211104"/>
          </a:xfrm>
          <a:prstGeom prst="ellipse">
            <a:avLst/>
          </a:prstGeom>
        </p:spPr>
        <p:style>
          <a:lnRef idx="2">
            <a:schemeClr val="lt1">
              <a:hueOff val="0"/>
              <a:satOff val="0"/>
              <a:lumOff val="0"/>
              <a:alphaOff val="0"/>
            </a:schemeClr>
          </a:lnRef>
          <a:fillRef idx="1">
            <a:schemeClr val="accent5">
              <a:hueOff val="-6758543"/>
              <a:satOff val="-17419"/>
              <a:lumOff val="-11765"/>
              <a:alphaOff val="0"/>
            </a:schemeClr>
          </a:fillRef>
          <a:effectRef idx="0">
            <a:schemeClr val="accent5">
              <a:hueOff val="-6758543"/>
              <a:satOff val="-17419"/>
              <a:lumOff val="-11765"/>
              <a:alphaOff val="0"/>
            </a:schemeClr>
          </a:effectRef>
          <a:fontRef idx="minor">
            <a:schemeClr val="lt1"/>
          </a:fontRef>
        </p:style>
      </p:sp>
    </p:spTree>
    <p:extLst>
      <p:ext uri="{BB962C8B-B14F-4D97-AF65-F5344CB8AC3E}">
        <p14:creationId xmlns:p14="http://schemas.microsoft.com/office/powerpoint/2010/main" val="248488934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A6B319F-86FE-4754-878E-06F0804D88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32385" cy="6858000"/>
          </a:xfrm>
          <a:prstGeom prst="rect">
            <a:avLst/>
          </a:prstGeom>
          <a:solidFill>
            <a:schemeClr val="accent5">
              <a:alpha val="7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D7D31"/>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CF7D1B5-3477-499F-ACC5-2C8B07F4ED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2385" y="0"/>
            <a:ext cx="3218914" cy="6858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882918A-548C-44BA-6B7A-9297F1B2EEC8}"/>
              </a:ext>
            </a:extLst>
          </p:cNvPr>
          <p:cNvSpPr>
            <a:spLocks noGrp="1"/>
          </p:cNvSpPr>
          <p:nvPr>
            <p:ph type="title"/>
          </p:nvPr>
        </p:nvSpPr>
        <p:spPr>
          <a:xfrm>
            <a:off x="992206" y="1608667"/>
            <a:ext cx="2823275" cy="4501127"/>
          </a:xfrm>
        </p:spPr>
        <p:txBody>
          <a:bodyPr vert="horz" lIns="91440" tIns="45720" rIns="91440" bIns="45720" rtlCol="0" anchor="t">
            <a:normAutofit/>
          </a:bodyPr>
          <a:lstStyle/>
          <a:p>
            <a:pPr algn="r"/>
            <a:r>
              <a:rPr lang="en-US" sz="3200" kern="1200">
                <a:solidFill>
                  <a:srgbClr val="FFFFFF"/>
                </a:solidFill>
                <a:latin typeface="+mj-lt"/>
                <a:ea typeface="+mj-ea"/>
                <a:cs typeface="+mj-cs"/>
              </a:rPr>
              <a:t> </a:t>
            </a:r>
          </a:p>
        </p:txBody>
      </p:sp>
      <p:graphicFrame>
        <p:nvGraphicFramePr>
          <p:cNvPr id="3" name="Content Placeholder 2">
            <a:extLst>
              <a:ext uri="{FF2B5EF4-FFF2-40B4-BE49-F238E27FC236}">
                <a16:creationId xmlns:a16="http://schemas.microsoft.com/office/drawing/2014/main" id="{1D776465-28B2-5FB1-7996-B522A72AE5CD}"/>
              </a:ext>
            </a:extLst>
          </p:cNvPr>
          <p:cNvGraphicFramePr>
            <a:graphicFrameLocks noGrp="1"/>
          </p:cNvGraphicFramePr>
          <p:nvPr>
            <p:ph idx="1"/>
          </p:nvPr>
        </p:nvGraphicFramePr>
        <p:xfrm>
          <a:off x="4457417" y="1372122"/>
          <a:ext cx="7366571" cy="4737672"/>
        </p:xfrm>
        <a:graphic>
          <a:graphicData uri="http://schemas.openxmlformats.org/drawingml/2006/table">
            <a:tbl>
              <a:tblPr firstRow="1" firstCol="1" bandRow="1"/>
              <a:tblGrid>
                <a:gridCol w="1472989">
                  <a:extLst>
                    <a:ext uri="{9D8B030D-6E8A-4147-A177-3AD203B41FA5}">
                      <a16:colId xmlns:a16="http://schemas.microsoft.com/office/drawing/2014/main" val="3240339459"/>
                    </a:ext>
                  </a:extLst>
                </a:gridCol>
                <a:gridCol w="1472989">
                  <a:extLst>
                    <a:ext uri="{9D8B030D-6E8A-4147-A177-3AD203B41FA5}">
                      <a16:colId xmlns:a16="http://schemas.microsoft.com/office/drawing/2014/main" val="3130763643"/>
                    </a:ext>
                  </a:extLst>
                </a:gridCol>
                <a:gridCol w="1472989">
                  <a:extLst>
                    <a:ext uri="{9D8B030D-6E8A-4147-A177-3AD203B41FA5}">
                      <a16:colId xmlns:a16="http://schemas.microsoft.com/office/drawing/2014/main" val="1206357794"/>
                    </a:ext>
                  </a:extLst>
                </a:gridCol>
                <a:gridCol w="1473802">
                  <a:extLst>
                    <a:ext uri="{9D8B030D-6E8A-4147-A177-3AD203B41FA5}">
                      <a16:colId xmlns:a16="http://schemas.microsoft.com/office/drawing/2014/main" val="550223202"/>
                    </a:ext>
                  </a:extLst>
                </a:gridCol>
                <a:gridCol w="1473802">
                  <a:extLst>
                    <a:ext uri="{9D8B030D-6E8A-4147-A177-3AD203B41FA5}">
                      <a16:colId xmlns:a16="http://schemas.microsoft.com/office/drawing/2014/main" val="2526559154"/>
                    </a:ext>
                  </a:extLst>
                </a:gridCol>
              </a:tblGrid>
              <a:tr h="494015">
                <a:tc>
                  <a:txBody>
                    <a:bodyPr/>
                    <a:lstStyle/>
                    <a:p>
                      <a:pPr marL="0" marR="0">
                        <a:spcBef>
                          <a:spcPts val="0"/>
                        </a:spcBef>
                        <a:spcAft>
                          <a:spcPts val="0"/>
                        </a:spcAft>
                      </a:pPr>
                      <a:r>
                        <a:rPr lang="en-GB" sz="1200">
                          <a:effectLst/>
                          <a:latin typeface="Calibri" panose="020F0502020204030204" pitchFamily="34" charset="0"/>
                          <a:ea typeface="Calibri" panose="020F0502020204030204" pitchFamily="34" charset="0"/>
                          <a:cs typeface="Times New Roman" panose="02020603050405020304" pitchFamily="18" charset="0"/>
                        </a:rPr>
                        <a:t>Service</a:t>
                      </a:r>
                      <a:endParaRPr lang="nl-NL"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200">
                          <a:effectLst/>
                          <a:latin typeface="Calibri" panose="020F0502020204030204" pitchFamily="34" charset="0"/>
                          <a:ea typeface="Calibri" panose="020F0502020204030204" pitchFamily="34" charset="0"/>
                          <a:cs typeface="Times New Roman" panose="02020603050405020304" pitchFamily="18" charset="0"/>
                        </a:rPr>
                        <a:t>Identified problem</a:t>
                      </a:r>
                      <a:endParaRPr lang="nl-NL"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200">
                          <a:effectLst/>
                          <a:latin typeface="Calibri" panose="020F0502020204030204" pitchFamily="34" charset="0"/>
                          <a:ea typeface="Calibri" panose="020F0502020204030204" pitchFamily="34" charset="0"/>
                          <a:cs typeface="Times New Roman" panose="02020603050405020304" pitchFamily="18" charset="0"/>
                        </a:rPr>
                        <a:t>When and why</a:t>
                      </a:r>
                      <a:endParaRPr lang="nl-NL"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200">
                          <a:effectLst/>
                          <a:latin typeface="Calibri" panose="020F0502020204030204" pitchFamily="34" charset="0"/>
                          <a:ea typeface="Calibri" panose="020F0502020204030204" pitchFamily="34" charset="0"/>
                          <a:cs typeface="Times New Roman" panose="02020603050405020304" pitchFamily="18" charset="0"/>
                        </a:rPr>
                        <a:t>Challenges</a:t>
                      </a:r>
                      <a:endParaRPr lang="nl-NL"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200">
                          <a:effectLst/>
                          <a:latin typeface="Calibri" panose="020F0502020204030204" pitchFamily="34" charset="0"/>
                          <a:ea typeface="Calibri" panose="020F0502020204030204" pitchFamily="34" charset="0"/>
                          <a:cs typeface="Times New Roman" panose="02020603050405020304" pitchFamily="18" charset="0"/>
                        </a:rPr>
                        <a:t>Possible solutions</a:t>
                      </a:r>
                      <a:endParaRPr lang="nl-NL"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79600975"/>
                  </a:ext>
                </a:extLst>
              </a:tr>
              <a:tr h="3502633">
                <a:tc>
                  <a:txBody>
                    <a:bodyPr/>
                    <a:lstStyle/>
                    <a:p>
                      <a:pPr marL="0" marR="0">
                        <a:spcBef>
                          <a:spcPts val="0"/>
                        </a:spcBef>
                        <a:spcAft>
                          <a:spcPts val="0"/>
                        </a:spcAft>
                      </a:pPr>
                      <a:r>
                        <a:rPr lang="en-GB" sz="1200">
                          <a:effectLst/>
                          <a:latin typeface="Calibri" panose="020F0502020204030204" pitchFamily="34" charset="0"/>
                          <a:ea typeface="Calibri" panose="020F0502020204030204" pitchFamily="34" charset="0"/>
                          <a:cs typeface="Times New Roman" panose="02020603050405020304" pitchFamily="18" charset="0"/>
                        </a:rPr>
                        <a:t>Child protection</a:t>
                      </a:r>
                      <a:endParaRPr lang="nl-NL"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200">
                          <a:effectLst/>
                          <a:latin typeface="Calibri" panose="020F0502020204030204" pitchFamily="34" charset="0"/>
                          <a:ea typeface="Calibri" panose="020F0502020204030204" pitchFamily="34" charset="0"/>
                          <a:cs typeface="Times New Roman" panose="02020603050405020304" pitchFamily="18" charset="0"/>
                        </a:rPr>
                        <a:t>Girl child looks neglected – fed less than her brother</a:t>
                      </a:r>
                      <a:endParaRPr lang="nl-NL"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200">
                          <a:effectLst/>
                          <a:latin typeface="Calibri" panose="020F0502020204030204" pitchFamily="34" charset="0"/>
                          <a:ea typeface="Calibri" panose="020F0502020204030204" pitchFamily="34" charset="0"/>
                          <a:cs typeface="Times New Roman" panose="02020603050405020304" pitchFamily="18" charset="0"/>
                        </a:rPr>
                        <a:t>You, as a </a:t>
                      </a:r>
                      <a:r>
                        <a:rPr lang="en-GB" sz="1200" err="1">
                          <a:effectLst/>
                          <a:latin typeface="Calibri" panose="020F0502020204030204" pitchFamily="34" charset="0"/>
                          <a:ea typeface="Calibri" panose="020F0502020204030204" pitchFamily="34" charset="0"/>
                          <a:cs typeface="Times New Roman" panose="02020603050405020304" pitchFamily="18" charset="0"/>
                        </a:rPr>
                        <a:t>pediatrician</a:t>
                      </a:r>
                      <a:r>
                        <a:rPr lang="en-GB" sz="1200">
                          <a:effectLst/>
                          <a:latin typeface="Calibri" panose="020F0502020204030204" pitchFamily="34" charset="0"/>
                          <a:ea typeface="Calibri" panose="020F0502020204030204" pitchFamily="34" charset="0"/>
                          <a:cs typeface="Times New Roman" panose="02020603050405020304" pitchFamily="18" charset="0"/>
                        </a:rPr>
                        <a:t>, need legal advice and support</a:t>
                      </a:r>
                      <a:endParaRPr lang="nl-NL"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200">
                          <a:effectLst/>
                          <a:latin typeface="Calibri" panose="020F0502020204030204" pitchFamily="34" charset="0"/>
                          <a:ea typeface="Calibri" panose="020F0502020204030204" pitchFamily="34" charset="0"/>
                          <a:cs typeface="Times New Roman" panose="02020603050405020304" pitchFamily="18" charset="0"/>
                        </a:rPr>
                        <a:t>You do not want the child to be taken from home, and you want to find a way to support the family to make a change</a:t>
                      </a:r>
                      <a:endParaRPr lang="nl-NL"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200">
                          <a:effectLst/>
                          <a:latin typeface="Calibri" panose="020F0502020204030204" pitchFamily="34" charset="0"/>
                          <a:ea typeface="Calibri" panose="020F0502020204030204" pitchFamily="34" charset="0"/>
                          <a:cs typeface="Times New Roman" panose="02020603050405020304" pitchFamily="18" charset="0"/>
                        </a:rPr>
                        <a:t>Before sending the family to child protection service, you discuss with the family and detect the main reasons for the problem.</a:t>
                      </a:r>
                      <a:endParaRPr lang="nl-NL" sz="120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GB" sz="1200">
                          <a:effectLst/>
                          <a:latin typeface="Calibri" panose="020F0502020204030204" pitchFamily="34" charset="0"/>
                          <a:ea typeface="Calibri" panose="020F0502020204030204" pitchFamily="34" charset="0"/>
                          <a:cs typeface="Times New Roman" panose="02020603050405020304" pitchFamily="18" charset="0"/>
                        </a:rPr>
                        <a:t>With the colleague from child protection,                                                                                                                      you discuss who else can be included, what can be done to support the family while protecting the child, etc. </a:t>
                      </a:r>
                      <a:endParaRPr lang="nl-NL"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7659060"/>
                  </a:ext>
                </a:extLst>
              </a:tr>
              <a:tr h="247008">
                <a:tc>
                  <a:txBody>
                    <a:bodyPr/>
                    <a:lstStyle/>
                    <a:p>
                      <a:pPr marL="0" marR="0">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33262353"/>
                  </a:ext>
                </a:extLst>
              </a:tr>
              <a:tr h="247008">
                <a:tc>
                  <a:txBody>
                    <a:bodyPr/>
                    <a:lstStyle/>
                    <a:p>
                      <a:pPr marL="0" marR="0">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0467446"/>
                  </a:ext>
                </a:extLst>
              </a:tr>
              <a:tr h="247008">
                <a:tc>
                  <a:txBody>
                    <a:bodyPr/>
                    <a:lstStyle/>
                    <a:p>
                      <a:pPr marL="0" marR="0">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10271032"/>
                  </a:ext>
                </a:extLst>
              </a:tr>
            </a:tbl>
          </a:graphicData>
        </a:graphic>
      </p:graphicFrame>
      <p:sp>
        <p:nvSpPr>
          <p:cNvPr id="15" name="TextBox 14">
            <a:extLst>
              <a:ext uri="{FF2B5EF4-FFF2-40B4-BE49-F238E27FC236}">
                <a16:creationId xmlns:a16="http://schemas.microsoft.com/office/drawing/2014/main" id="{786F7C48-A657-8192-A643-3F69E959E3E3}"/>
              </a:ext>
            </a:extLst>
          </p:cNvPr>
          <p:cNvSpPr txBox="1"/>
          <p:nvPr/>
        </p:nvSpPr>
        <p:spPr>
          <a:xfrm>
            <a:off x="893459" y="3007737"/>
            <a:ext cx="3218914" cy="304698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alibri" panose="020F0502020204030204"/>
                <a:ea typeface="+mn-ea"/>
                <a:cs typeface="+mn-cs"/>
              </a:rPr>
              <a:t>Think and reflect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alibri" panose="020F0502020204030204"/>
                <a:ea typeface="+mn-ea"/>
                <a:cs typeface="+mn-cs"/>
              </a:rPr>
              <a:t>Working across sectors – Mapping the services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Calibri" panose="020F0502020204030204"/>
                <a:ea typeface="+mn-ea"/>
                <a:cs typeface="+mn-cs"/>
              </a:rPr>
              <a:t>Fill the table</a:t>
            </a:r>
          </a:p>
        </p:txBody>
      </p:sp>
      <p:pic>
        <p:nvPicPr>
          <p:cNvPr id="6" name="Graphic 5" descr="Head with gears with solid fill">
            <a:extLst>
              <a:ext uri="{FF2B5EF4-FFF2-40B4-BE49-F238E27FC236}">
                <a16:creationId xmlns:a16="http://schemas.microsoft.com/office/drawing/2014/main" id="{A59F2648-E2BD-4711-6EB7-220B6BAFD00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70384" y="1170519"/>
            <a:ext cx="1676292" cy="1676292"/>
          </a:xfrm>
          <a:prstGeom prst="rect">
            <a:avLst/>
          </a:prstGeom>
        </p:spPr>
      </p:pic>
    </p:spTree>
    <p:extLst>
      <p:ext uri="{BB962C8B-B14F-4D97-AF65-F5344CB8AC3E}">
        <p14:creationId xmlns:p14="http://schemas.microsoft.com/office/powerpoint/2010/main" val="1414332669"/>
      </p:ext>
    </p:extLst>
  </p:cSld>
  <p:clrMapOvr>
    <a:overrideClrMapping bg1="dk1" tx1="lt1" bg2="dk2" tx2="lt2" accent1="accent1" accent2="accent2" accent3="accent3" accent4="accent4" accent5="accent5" accent6="accent6" hlink="hlink" folHlink="folHlink"/>
  </p:clrMapOvr>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2A6B319F-86FE-4754-878E-06F0804D88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32385" cy="6858000"/>
          </a:xfrm>
          <a:prstGeom prst="rect">
            <a:avLst/>
          </a:prstGeom>
          <a:solidFill>
            <a:schemeClr val="accent5">
              <a:alpha val="7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D7D31"/>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id="{DCF7D1B5-3477-499F-ACC5-2C8B07F4ED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2385" y="0"/>
            <a:ext cx="3218914" cy="6858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CD80F402-3C69-B20B-3BBE-CF0F1D306E1F}"/>
              </a:ext>
            </a:extLst>
          </p:cNvPr>
          <p:cNvSpPr>
            <a:spLocks noGrp="1"/>
          </p:cNvSpPr>
          <p:nvPr>
            <p:ph type="title"/>
          </p:nvPr>
        </p:nvSpPr>
        <p:spPr>
          <a:xfrm>
            <a:off x="992206" y="1608667"/>
            <a:ext cx="2823275" cy="4501127"/>
          </a:xfrm>
        </p:spPr>
        <p:txBody>
          <a:bodyPr anchor="t">
            <a:normAutofit/>
          </a:bodyPr>
          <a:lstStyle/>
          <a:p>
            <a:pPr algn="r"/>
            <a:r>
              <a:rPr lang="en-GB" sz="2000">
                <a:solidFill>
                  <a:srgbClr val="FFFFFF"/>
                </a:solidFill>
                <a:latin typeface="Calibri" panose="020F0502020204030204" pitchFamily="34" charset="0"/>
                <a:ea typeface="Calibri" panose="020F0502020204030204" pitchFamily="34" charset="0"/>
                <a:cs typeface="Times New Roman" panose="02020603050405020304" pitchFamily="18" charset="0"/>
              </a:rPr>
              <a:t>As an individual professional, you can make positive changes in the lives of many children and families by modelling and promoting gender-transformative approaches to parenting. However, you cannot </a:t>
            </a:r>
            <a:r>
              <a:rPr lang="en-US" sz="2000">
                <a:solidFill>
                  <a:srgbClr val="FFFFFF"/>
                </a:solidFill>
                <a:latin typeface="Calibri" panose="020F0502020204030204" pitchFamily="34" charset="0"/>
                <a:ea typeface="Calibri" panose="020F0502020204030204" pitchFamily="34" charset="0"/>
                <a:cs typeface="Times New Roman" panose="02020603050405020304" pitchFamily="18" charset="0"/>
              </a:rPr>
              <a:t>provide all the support families need, and you cannot promote sustainable change and transformation in gender parenting if you are alone. </a:t>
            </a:r>
            <a:endParaRPr lang="en-US" sz="2000">
              <a:solidFill>
                <a:srgbClr val="FFFFFF"/>
              </a:solidFill>
            </a:endParaRPr>
          </a:p>
        </p:txBody>
      </p:sp>
      <p:sp>
        <p:nvSpPr>
          <p:cNvPr id="5" name="Content Placeholder 4">
            <a:extLst>
              <a:ext uri="{FF2B5EF4-FFF2-40B4-BE49-F238E27FC236}">
                <a16:creationId xmlns:a16="http://schemas.microsoft.com/office/drawing/2014/main" id="{497366FA-A1AF-77B6-B570-1A6C85C6EF59}"/>
              </a:ext>
            </a:extLst>
          </p:cNvPr>
          <p:cNvSpPr>
            <a:spLocks noGrp="1"/>
          </p:cNvSpPr>
          <p:nvPr>
            <p:ph sz="half" idx="1"/>
          </p:nvPr>
        </p:nvSpPr>
        <p:spPr>
          <a:xfrm>
            <a:off x="4547698" y="1608667"/>
            <a:ext cx="3421958" cy="4501127"/>
          </a:xfrm>
        </p:spPr>
        <p:txBody>
          <a:bodyPr>
            <a:normAutofit/>
          </a:bodyPr>
          <a:lstStyle/>
          <a:p>
            <a:pPr marL="0" marR="0" indent="0">
              <a:spcBef>
                <a:spcPts val="0"/>
              </a:spcBef>
              <a:spcAft>
                <a:spcPts val="0"/>
              </a:spcAft>
              <a:buNone/>
            </a:pPr>
            <a:r>
              <a:rPr lang="nl-NL" sz="2000" err="1">
                <a:effectLst/>
                <a:latin typeface="Calibri" panose="020F0502020204030204" pitchFamily="34" charset="0"/>
                <a:ea typeface="Calibri" panose="020F0502020204030204" pitchFamily="34" charset="0"/>
                <a:cs typeface="Times New Roman" panose="02020603050405020304" pitchFamily="18" charset="0"/>
              </a:rPr>
              <a:t>What</a:t>
            </a:r>
            <a:r>
              <a:rPr lang="nl-NL" sz="2000">
                <a:effectLst/>
                <a:latin typeface="Calibri" panose="020F0502020204030204" pitchFamily="34" charset="0"/>
                <a:ea typeface="Calibri" panose="020F0502020204030204" pitchFamily="34" charset="0"/>
                <a:cs typeface="Times New Roman" panose="02020603050405020304" pitchFamily="18" charset="0"/>
              </a:rPr>
              <a:t> is </a:t>
            </a:r>
            <a:r>
              <a:rPr lang="nl-NL" sz="2000" err="1">
                <a:effectLst/>
                <a:latin typeface="Calibri" panose="020F0502020204030204" pitchFamily="34" charset="0"/>
                <a:ea typeface="Calibri" panose="020F0502020204030204" pitchFamily="34" charset="0"/>
                <a:cs typeface="Times New Roman" panose="02020603050405020304" pitchFamily="18" charset="0"/>
              </a:rPr>
              <a:t>needed</a:t>
            </a:r>
            <a:r>
              <a:rPr lang="nl-NL" sz="2000">
                <a:effectLst/>
                <a:latin typeface="Calibri" panose="020F0502020204030204" pitchFamily="34" charset="0"/>
                <a:ea typeface="Calibri" panose="020F0502020204030204" pitchFamily="34" charset="0"/>
                <a:cs typeface="Times New Roman" panose="02020603050405020304" pitchFamily="18" charset="0"/>
              </a:rPr>
              <a:t>:</a:t>
            </a:r>
          </a:p>
          <a:p>
            <a:pPr marL="0" marR="0" indent="0">
              <a:spcBef>
                <a:spcPts val="0"/>
              </a:spcBef>
              <a:spcAft>
                <a:spcPts val="0"/>
              </a:spcAft>
              <a:buNone/>
            </a:pPr>
            <a:endParaRPr lang="nl-NL" sz="20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GB" sz="2000">
                <a:effectLst/>
                <a:latin typeface="Calibri" panose="020F0502020204030204" pitchFamily="34" charset="0"/>
                <a:ea typeface="Calibri" panose="020F0502020204030204" pitchFamily="34" charset="0"/>
                <a:cs typeface="Times New Roman" panose="02020603050405020304" pitchFamily="18" charset="0"/>
              </a:rPr>
              <a:t>You need to know the families and the support they need.</a:t>
            </a:r>
            <a:endParaRPr lang="nl-NL" sz="20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2000">
                <a:effectLst/>
                <a:latin typeface="Calibri" panose="020F0502020204030204" pitchFamily="34" charset="0"/>
                <a:ea typeface="Calibri" panose="020F0502020204030204" pitchFamily="34" charset="0"/>
                <a:cs typeface="Times New Roman" panose="02020603050405020304" pitchFamily="18" charset="0"/>
              </a:rPr>
              <a:t>You need to know available and appropriate resources in the community so that you can connect and refer families to them</a:t>
            </a:r>
            <a:endParaRPr lang="nl-NL" sz="20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800"/>
              </a:spcAft>
              <a:buFont typeface="Symbol" panose="05050102010706020507" pitchFamily="18" charset="2"/>
              <a:buChar char=""/>
            </a:pPr>
            <a:r>
              <a:rPr lang="en-US" sz="2000">
                <a:effectLst/>
                <a:latin typeface="Calibri" panose="020F0502020204030204" pitchFamily="34" charset="0"/>
                <a:ea typeface="Calibri" panose="020F0502020204030204" pitchFamily="34" charset="0"/>
                <a:cs typeface="Times New Roman" panose="02020603050405020304" pitchFamily="18" charset="0"/>
              </a:rPr>
              <a:t>You need to be familiar with the best ways to assess the usefulness of services. </a:t>
            </a:r>
            <a:endParaRPr lang="nl-NL" sz="2000">
              <a:effectLst/>
              <a:latin typeface="Calibri" panose="020F0502020204030204" pitchFamily="34" charset="0"/>
              <a:ea typeface="Calibri" panose="020F0502020204030204" pitchFamily="34" charset="0"/>
              <a:cs typeface="Times New Roman" panose="02020603050405020304" pitchFamily="18" charset="0"/>
            </a:endParaRPr>
          </a:p>
          <a:p>
            <a:endParaRPr lang="en-US" sz="2000"/>
          </a:p>
        </p:txBody>
      </p:sp>
      <p:sp>
        <p:nvSpPr>
          <p:cNvPr id="6" name="Content Placeholder 5">
            <a:extLst>
              <a:ext uri="{FF2B5EF4-FFF2-40B4-BE49-F238E27FC236}">
                <a16:creationId xmlns:a16="http://schemas.microsoft.com/office/drawing/2014/main" id="{6FD4BEEA-4726-C5A6-E067-EDEB869E6E06}"/>
              </a:ext>
            </a:extLst>
          </p:cNvPr>
          <p:cNvSpPr>
            <a:spLocks noGrp="1"/>
          </p:cNvSpPr>
          <p:nvPr>
            <p:ph sz="half" idx="2"/>
          </p:nvPr>
        </p:nvSpPr>
        <p:spPr>
          <a:xfrm>
            <a:off x="8289696" y="863029"/>
            <a:ext cx="3421957" cy="5246765"/>
          </a:xfrm>
        </p:spPr>
        <p:txBody>
          <a:bodyPr>
            <a:normAutofit/>
          </a:bodyPr>
          <a:lstStyle/>
          <a:p>
            <a:pPr marL="0" indent="0">
              <a:buNone/>
            </a:pPr>
            <a:r>
              <a:rPr lang="en-GB" sz="1600">
                <a:latin typeface="Calibri" panose="020F0502020204030204" pitchFamily="34" charset="0"/>
                <a:ea typeface="Calibri" panose="020F0502020204030204" pitchFamily="34" charset="0"/>
              </a:rPr>
              <a:t>You have to be connected with your peers from different sectors. </a:t>
            </a:r>
          </a:p>
          <a:p>
            <a:pPr marL="0" indent="0">
              <a:buNone/>
            </a:pPr>
            <a:endParaRPr lang="en-GB" sz="1600">
              <a:latin typeface="Calibri" panose="020F0502020204030204" pitchFamily="34" charset="0"/>
              <a:ea typeface="Calibri" panose="020F0502020204030204" pitchFamily="34" charset="0"/>
            </a:endParaRPr>
          </a:p>
          <a:p>
            <a:pPr marL="0" indent="0">
              <a:buNone/>
            </a:pPr>
            <a:r>
              <a:rPr lang="en-GB" sz="1600">
                <a:latin typeface="Calibri" panose="020F0502020204030204" pitchFamily="34" charset="0"/>
                <a:ea typeface="Calibri" panose="020F0502020204030204" pitchFamily="34" charset="0"/>
              </a:rPr>
              <a:t>You need to share the vision and values to send the same message to parents about positive gender socialisation, equitable norms and transformative parenting, and take coordinated actions that benefit children, parents, communities, and society as a whole.</a:t>
            </a:r>
          </a:p>
          <a:p>
            <a:pPr marL="0" indent="0">
              <a:buNone/>
            </a:pPr>
            <a:endParaRPr lang="en-GB" sz="1600">
              <a:latin typeface="Calibri" panose="020F0502020204030204" pitchFamily="34" charset="0"/>
              <a:ea typeface="Calibri" panose="020F0502020204030204" pitchFamily="34" charset="0"/>
            </a:endParaRPr>
          </a:p>
          <a:p>
            <a:pPr marL="0" indent="0">
              <a:buNone/>
            </a:pPr>
            <a:r>
              <a:rPr lang="en-GB" sz="1600">
                <a:latin typeface="Calibri" panose="020F0502020204030204" pitchFamily="34" charset="0"/>
                <a:ea typeface="Calibri" panose="020F0502020204030204" pitchFamily="34" charset="0"/>
              </a:rPr>
              <a:t>You can also become a </a:t>
            </a:r>
            <a:r>
              <a:rPr lang="en-US" sz="1600">
                <a:latin typeface="Calibri" panose="020F0502020204030204" pitchFamily="34" charset="0"/>
                <a:ea typeface="Calibri" panose="020F0502020204030204" pitchFamily="34" charset="0"/>
              </a:rPr>
              <a:t> part of initiatives in the larger professional community for challenging gender roles, for example, joining or creating inter-sectoral working groups, organizing joint training and professional development events, supporting advocacy efforts, etc.</a:t>
            </a:r>
            <a:endParaRPr lang="nl-NL" sz="1600">
              <a:latin typeface="Calibri" panose="020F0502020204030204" pitchFamily="34" charset="0"/>
              <a:ea typeface="Calibri" panose="020F0502020204030204" pitchFamily="34" charset="0"/>
            </a:endParaRPr>
          </a:p>
          <a:p>
            <a:endParaRPr lang="en-US" sz="1400"/>
          </a:p>
        </p:txBody>
      </p:sp>
      <p:cxnSp>
        <p:nvCxnSpPr>
          <p:cNvPr id="8" name="Straight Connector 7">
            <a:extLst>
              <a:ext uri="{FF2B5EF4-FFF2-40B4-BE49-F238E27FC236}">
                <a16:creationId xmlns:a16="http://schemas.microsoft.com/office/drawing/2014/main" id="{B62AD3C4-9DC4-F02D-B88E-01DEB8011331}"/>
              </a:ext>
            </a:extLst>
          </p:cNvPr>
          <p:cNvCxnSpPr/>
          <p:nvPr/>
        </p:nvCxnSpPr>
        <p:spPr>
          <a:xfrm>
            <a:off x="7870004" y="380144"/>
            <a:ext cx="0" cy="57296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5138751"/>
      </p:ext>
    </p:extLst>
  </p:cSld>
  <p:clrMapOvr>
    <a:overrideClrMapping bg1="dk1" tx1="lt1" bg2="dk2" tx2="lt2" accent1="accent1" accent2="accent2" accent3="accent3" accent4="accent4" accent5="accent5" accent6="accent6" hlink="hlink" folHlink="folHlink"/>
  </p:clrMapOvr>
</p:sld>
</file>

<file path=ppt/slides/slide93.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42C3D5-5CFB-01F8-00C8-9B4ED53EEA9D}"/>
              </a:ext>
            </a:extLst>
          </p:cNvPr>
          <p:cNvSpPr>
            <a:spLocks noGrp="1"/>
          </p:cNvSpPr>
          <p:nvPr>
            <p:ph type="title"/>
          </p:nvPr>
        </p:nvSpPr>
        <p:spPr>
          <a:xfrm>
            <a:off x="648929" y="629266"/>
            <a:ext cx="3505495" cy="1622321"/>
          </a:xfrm>
        </p:spPr>
        <p:txBody>
          <a:bodyPr vert="horz" lIns="91440" tIns="45720" rIns="91440" bIns="45720" rtlCol="0" anchor="ctr">
            <a:normAutofit/>
          </a:bodyPr>
          <a:lstStyle/>
          <a:p>
            <a:pPr marL="0" marR="0">
              <a:spcAft>
                <a:spcPts val="0"/>
              </a:spcAft>
            </a:pPr>
            <a:r>
              <a:rPr lang="en-US" sz="2400" b="1" kern="1200">
                <a:solidFill>
                  <a:schemeClr val="bg1"/>
                </a:solidFill>
                <a:effectLst/>
                <a:latin typeface="+mj-lt"/>
                <a:ea typeface="+mj-ea"/>
                <a:cs typeface="+mj-cs"/>
              </a:rPr>
              <a:t>Working on the different levels of the system</a:t>
            </a:r>
            <a:br>
              <a:rPr lang="en-US" sz="2400" kern="1200">
                <a:solidFill>
                  <a:schemeClr val="tx1"/>
                </a:solidFill>
                <a:effectLst/>
                <a:latin typeface="+mj-lt"/>
                <a:ea typeface="+mj-ea"/>
                <a:cs typeface="+mj-cs"/>
              </a:rPr>
            </a:br>
            <a:endParaRPr lang="en-US" sz="2400" kern="1200">
              <a:solidFill>
                <a:schemeClr val="tx1"/>
              </a:solidFill>
              <a:latin typeface="+mj-lt"/>
              <a:ea typeface="+mj-ea"/>
              <a:cs typeface="+mj-cs"/>
            </a:endParaRPr>
          </a:p>
        </p:txBody>
      </p:sp>
      <p:sp>
        <p:nvSpPr>
          <p:cNvPr id="3" name="Content Placeholder 2">
            <a:extLst>
              <a:ext uri="{FF2B5EF4-FFF2-40B4-BE49-F238E27FC236}">
                <a16:creationId xmlns:a16="http://schemas.microsoft.com/office/drawing/2014/main" id="{055D26AA-7AF1-97B9-11B7-ED6CA03AEEB4}"/>
              </a:ext>
            </a:extLst>
          </p:cNvPr>
          <p:cNvSpPr>
            <a:spLocks noGrp="1"/>
          </p:cNvSpPr>
          <p:nvPr>
            <p:ph sz="half" idx="1"/>
          </p:nvPr>
        </p:nvSpPr>
        <p:spPr>
          <a:xfrm>
            <a:off x="648931" y="2438400"/>
            <a:ext cx="3505494" cy="3785419"/>
          </a:xfrm>
        </p:spPr>
        <p:txBody>
          <a:bodyPr vert="horz" lIns="91440" tIns="45720" rIns="91440" bIns="45720" rtlCol="0">
            <a:normAutofit/>
          </a:bodyPr>
          <a:lstStyle/>
          <a:p>
            <a:pPr marL="0" marR="0" indent="0">
              <a:spcBef>
                <a:spcPts val="0"/>
              </a:spcBef>
              <a:spcAft>
                <a:spcPts val="0"/>
              </a:spcAft>
              <a:buNone/>
            </a:pPr>
            <a:r>
              <a:rPr lang="en-US" sz="1600">
                <a:solidFill>
                  <a:schemeClr val="bg1"/>
                </a:solidFill>
                <a:effectLst/>
              </a:rPr>
              <a:t>To create a sustainable change, you need allies, peers from different sectors, and key stakeholders from different levels of the system. You need to step from your traditional role and:</a:t>
            </a:r>
          </a:p>
          <a:p>
            <a:pPr marL="0" marR="0">
              <a:spcBef>
                <a:spcPts val="0"/>
              </a:spcBef>
              <a:spcAft>
                <a:spcPts val="0"/>
              </a:spcAft>
            </a:pPr>
            <a:endParaRPr lang="en-US" sz="1600">
              <a:solidFill>
                <a:schemeClr val="bg1"/>
              </a:solidFill>
              <a:effectLst/>
            </a:endParaRPr>
          </a:p>
          <a:p>
            <a:pPr marL="342900" marR="0" lvl="0">
              <a:spcBef>
                <a:spcPts val="0"/>
              </a:spcBef>
              <a:spcAft>
                <a:spcPts val="0"/>
              </a:spcAft>
            </a:pPr>
            <a:r>
              <a:rPr lang="en-US" sz="1600">
                <a:solidFill>
                  <a:schemeClr val="bg1"/>
                </a:solidFill>
                <a:effectLst/>
              </a:rPr>
              <a:t>name the problems </a:t>
            </a:r>
          </a:p>
          <a:p>
            <a:pPr marL="342900" marR="0" lvl="0">
              <a:spcBef>
                <a:spcPts val="0"/>
              </a:spcBef>
              <a:spcAft>
                <a:spcPts val="0"/>
              </a:spcAft>
            </a:pPr>
            <a:r>
              <a:rPr lang="en-US" sz="1600">
                <a:solidFill>
                  <a:schemeClr val="bg1"/>
                </a:solidFill>
                <a:effectLst/>
              </a:rPr>
              <a:t>speak out on behalf of women and girls who are usually silenced, stressing the devastating effects of gendered parenting and harmful gender norms and practices, and</a:t>
            </a:r>
          </a:p>
          <a:p>
            <a:pPr marL="342900" marR="0" lvl="0">
              <a:spcBef>
                <a:spcPts val="0"/>
              </a:spcBef>
              <a:spcAft>
                <a:spcPts val="800"/>
              </a:spcAft>
            </a:pPr>
            <a:r>
              <a:rPr lang="en-US" sz="1600">
                <a:solidFill>
                  <a:schemeClr val="bg1"/>
                </a:solidFill>
                <a:effectLst/>
              </a:rPr>
              <a:t>build alliances on different levels of the system.  </a:t>
            </a:r>
          </a:p>
          <a:p>
            <a:endParaRPr lang="en-US" sz="1600"/>
          </a:p>
        </p:txBody>
      </p:sp>
      <p:sp>
        <p:nvSpPr>
          <p:cNvPr id="10" name="Rectangle 9">
            <a:extLst>
              <a:ext uri="{FF2B5EF4-FFF2-40B4-BE49-F238E27FC236}">
                <a16:creationId xmlns:a16="http://schemas.microsoft.com/office/drawing/2014/main" id="{5E39A796-BE83-48B1-B33F-35C4A32AAB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9056" y="0"/>
            <a:ext cx="7552944"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ounded Rectangle 9">
            <a:extLst>
              <a:ext uri="{FF2B5EF4-FFF2-40B4-BE49-F238E27FC236}">
                <a16:creationId xmlns:a16="http://schemas.microsoft.com/office/drawing/2014/main" id="{72F84B47-E267-4194-8194-831DB7B554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23688" y="557784"/>
            <a:ext cx="6584098"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Content Placeholder 4">
            <a:extLst>
              <a:ext uri="{FF2B5EF4-FFF2-40B4-BE49-F238E27FC236}">
                <a16:creationId xmlns:a16="http://schemas.microsoft.com/office/drawing/2014/main" id="{DE597947-DDF1-03C1-8AEA-0150BB82608A}"/>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5405862" y="1446378"/>
            <a:ext cx="6019331" cy="3961998"/>
          </a:xfrm>
          <a:prstGeom prst="rect">
            <a:avLst/>
          </a:prstGeom>
          <a:noFill/>
          <a:effectLst/>
        </p:spPr>
      </p:pic>
      <p:sp>
        <p:nvSpPr>
          <p:cNvPr id="6" name="TextBox 5">
            <a:extLst>
              <a:ext uri="{FF2B5EF4-FFF2-40B4-BE49-F238E27FC236}">
                <a16:creationId xmlns:a16="http://schemas.microsoft.com/office/drawing/2014/main" id="{63F98039-DEFF-E13C-B42D-8683DDB87624}"/>
              </a:ext>
            </a:extLst>
          </p:cNvPr>
          <p:cNvSpPr txBox="1"/>
          <p:nvPr/>
        </p:nvSpPr>
        <p:spPr>
          <a:xfrm>
            <a:off x="6349429" y="5681609"/>
            <a:ext cx="4089115"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t>Socioecological model</a:t>
            </a:r>
          </a:p>
        </p:txBody>
      </p:sp>
    </p:spTree>
    <p:extLst>
      <p:ext uri="{BB962C8B-B14F-4D97-AF65-F5344CB8AC3E}">
        <p14:creationId xmlns:p14="http://schemas.microsoft.com/office/powerpoint/2010/main" val="252931805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A6B319F-86FE-4754-878E-06F0804D88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32385" cy="6858000"/>
          </a:xfrm>
          <a:prstGeom prst="rect">
            <a:avLst/>
          </a:prstGeom>
          <a:solidFill>
            <a:schemeClr val="accent5">
              <a:alpha val="7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D7D31"/>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CF7D1B5-3477-499F-ACC5-2C8B07F4ED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2385" y="0"/>
            <a:ext cx="3218914" cy="6858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882918A-548C-44BA-6B7A-9297F1B2EEC8}"/>
              </a:ext>
            </a:extLst>
          </p:cNvPr>
          <p:cNvSpPr>
            <a:spLocks noGrp="1"/>
          </p:cNvSpPr>
          <p:nvPr>
            <p:ph type="title"/>
          </p:nvPr>
        </p:nvSpPr>
        <p:spPr>
          <a:xfrm>
            <a:off x="992206" y="1608667"/>
            <a:ext cx="2823275" cy="2727027"/>
          </a:xfrm>
        </p:spPr>
        <p:txBody>
          <a:bodyPr vert="horz" lIns="91440" tIns="45720" rIns="91440" bIns="45720" rtlCol="0" anchor="t">
            <a:normAutofit/>
          </a:bodyPr>
          <a:lstStyle/>
          <a:p>
            <a:pPr algn="r"/>
            <a:r>
              <a:rPr lang="en-US" sz="3200" kern="1200">
                <a:solidFill>
                  <a:srgbClr val="FFFFFF"/>
                </a:solidFill>
                <a:latin typeface="+mj-lt"/>
                <a:ea typeface="+mj-ea"/>
                <a:cs typeface="+mj-cs"/>
              </a:rPr>
              <a:t> </a:t>
            </a:r>
          </a:p>
        </p:txBody>
      </p:sp>
      <p:pic>
        <p:nvPicPr>
          <p:cNvPr id="9" name="Picture 8" descr="Blueprint outline">
            <a:extLst>
              <a:ext uri="{FF2B5EF4-FFF2-40B4-BE49-F238E27FC236}">
                <a16:creationId xmlns:a16="http://schemas.microsoft.com/office/drawing/2014/main" id="{87CF7259-46B2-7E0C-451F-5E86ABD3AB7C}"/>
              </a:ext>
            </a:extLst>
          </p:cNvPr>
          <p:cNvPicPr>
            <a:picLocks noChangeAspect="1"/>
          </p:cNvPicPr>
          <p:nvPr/>
        </p:nvPicPr>
        <p:blipFill>
          <a:blip r:embed="rId2">
            <a:extLst>
              <a:ext uri="{28A0092B-C50C-407E-A947-70E740481C1C}">
                <a14:useLocalDpi xmlns:a14="http://schemas.microsoft.com/office/drawing/2010/main" val="0"/>
              </a:ext>
            </a:extLst>
          </a:blip>
          <a:srcRect l="-5733" t="-9747" r="-4526" b="-13109"/>
          <a:stretch>
            <a:fillRect/>
          </a:stretch>
        </p:blipFill>
        <p:spPr bwMode="auto">
          <a:xfrm>
            <a:off x="1343951" y="1859808"/>
            <a:ext cx="1766970" cy="1766970"/>
          </a:xfrm>
          <a:prstGeom prst="rect">
            <a:avLst/>
          </a:prstGeom>
          <a:solidFill>
            <a:schemeClr val="tx1"/>
          </a:solidFill>
          <a:ln>
            <a:solidFill>
              <a:schemeClr val="bg1"/>
            </a:solidFill>
          </a:ln>
        </p:spPr>
      </p:pic>
      <p:sp>
        <p:nvSpPr>
          <p:cNvPr id="13" name="TextBox 12">
            <a:extLst>
              <a:ext uri="{FF2B5EF4-FFF2-40B4-BE49-F238E27FC236}">
                <a16:creationId xmlns:a16="http://schemas.microsoft.com/office/drawing/2014/main" id="{1708DF22-D797-7718-36A0-EBDD9FDF3004}"/>
              </a:ext>
            </a:extLst>
          </p:cNvPr>
          <p:cNvSpPr txBox="1"/>
          <p:nvPr/>
        </p:nvSpPr>
        <p:spPr>
          <a:xfrm>
            <a:off x="4211120" y="559106"/>
            <a:ext cx="7665806" cy="6463308"/>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panose="020F0502020204030204" pitchFamily="34" charset="0"/>
                <a:ea typeface="Calibri" panose="020F0502020204030204" pitchFamily="34" charset="0"/>
                <a:cs typeface="+mn-cs"/>
              </a:rPr>
              <a:t>You are a teacher working with the family of a teenage girl. She is doing well in school, but her parents think it is time for her to leave school. In their opinion, she is a girl and does not need further education.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pitchFamily="34" charset="0"/>
              <a:ea typeface="Calibri" panose="020F0502020204030204" pitchFamily="34"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kumimoji="0" lang="en-GB" sz="1800" b="1" i="0" u="none" strike="noStrike" kern="1200" cap="none" spc="0" normalizeH="0" baseline="0" noProof="0">
                <a:ln>
                  <a:noFill/>
                </a:ln>
                <a:solidFill>
                  <a:prstClr val="white"/>
                </a:solidFill>
                <a:effectLst/>
                <a:uLnTx/>
                <a:uFillTx/>
                <a:latin typeface="Calibri" panose="020F0502020204030204" pitchFamily="34" charset="0"/>
                <a:ea typeface="Calibri" panose="020F0502020204030204" pitchFamily="34" charset="0"/>
                <a:cs typeface="+mn-cs"/>
              </a:rPr>
              <a:t>What are the resources in the family you can rely on, and what can you offer the family? </a:t>
            </a:r>
            <a:endParaRPr kumimoji="0" lang="nl-NL" sz="1800" b="0" i="0" u="none" strike="noStrike" kern="1200" cap="none" spc="0" normalizeH="0" baseline="0" noProof="0">
              <a:ln>
                <a:noFill/>
              </a:ln>
              <a:solidFill>
                <a:prstClr val="white"/>
              </a:solidFill>
              <a:effectLst/>
              <a:uLnTx/>
              <a:uFillTx/>
              <a:latin typeface="Calibri" panose="020F0502020204030204" pitchFamily="34" charset="0"/>
              <a:ea typeface="Calibri" panose="020F050202020403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panose="020F0502020204030204" pitchFamily="34" charset="0"/>
                <a:ea typeface="Calibri" panose="020F0502020204030204" pitchFamily="34" charset="0"/>
                <a:cs typeface="+mn-cs"/>
              </a:rPr>
              <a:t>You can,</a:t>
            </a:r>
            <a:r>
              <a:rPr kumimoji="0" lang="en-GB" sz="1800" b="1" i="0" u="none" strike="noStrike" kern="1200" cap="none" spc="0" normalizeH="0" baseline="0" noProof="0">
                <a:ln>
                  <a:noFill/>
                </a:ln>
                <a:solidFill>
                  <a:prstClr val="white"/>
                </a:solidFill>
                <a:effectLst/>
                <a:uLnTx/>
                <a:uFillTx/>
                <a:latin typeface="Calibri" panose="020F0502020204030204" pitchFamily="34" charset="0"/>
                <a:ea typeface="Calibri" panose="020F0502020204030204" pitchFamily="34" charset="0"/>
                <a:cs typeface="+mn-cs"/>
              </a:rPr>
              <a:t> </a:t>
            </a:r>
            <a:r>
              <a:rPr kumimoji="0" lang="en-GB" sz="1800" b="0" i="0" u="none" strike="noStrike" kern="1200" cap="none" spc="0" normalizeH="0" baseline="0" noProof="0">
                <a:ln>
                  <a:noFill/>
                </a:ln>
                <a:solidFill>
                  <a:prstClr val="white"/>
                </a:solidFill>
                <a:effectLst/>
                <a:uLnTx/>
                <a:uFillTx/>
                <a:latin typeface="Calibri" panose="020F0502020204030204" pitchFamily="34" charset="0"/>
                <a:ea typeface="Calibri" panose="020F0502020204030204" pitchFamily="34" charset="0"/>
                <a:cs typeface="+mn-cs"/>
              </a:rPr>
              <a:t>for</a:t>
            </a:r>
            <a:r>
              <a:rPr kumimoji="0" lang="en-GB" sz="1800" b="1" i="0" u="none" strike="noStrike" kern="1200" cap="none" spc="0" normalizeH="0" baseline="0" noProof="0">
                <a:ln>
                  <a:noFill/>
                </a:ln>
                <a:solidFill>
                  <a:prstClr val="white"/>
                </a:solidFill>
                <a:effectLst/>
                <a:uLnTx/>
                <a:uFillTx/>
                <a:latin typeface="Calibri" panose="020F0502020204030204" pitchFamily="34" charset="0"/>
                <a:ea typeface="Calibri" panose="020F0502020204030204" pitchFamily="34" charset="0"/>
                <a:cs typeface="+mn-cs"/>
              </a:rPr>
              <a:t> </a:t>
            </a:r>
            <a:r>
              <a:rPr kumimoji="0" lang="en-GB" sz="1800" b="0" i="0" u="none" strike="noStrike" kern="1200" cap="none" spc="0" normalizeH="0" baseline="0" noProof="0">
                <a:ln>
                  <a:noFill/>
                </a:ln>
                <a:solidFill>
                  <a:prstClr val="white"/>
                </a:solidFill>
                <a:effectLst/>
                <a:uLnTx/>
                <a:uFillTx/>
                <a:latin typeface="Calibri" panose="020F0502020204030204" pitchFamily="34" charset="0"/>
                <a:ea typeface="Calibri" panose="020F0502020204030204" pitchFamily="34" charset="0"/>
                <a:cs typeface="+mn-cs"/>
              </a:rPr>
              <a:t>example, explain to parents the importance of education, provide them with literature and movies, and advise them to talk with cousins, grandparents, and friends with girls in schools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pitchFamily="34" charset="0"/>
              <a:ea typeface="Calibri" panose="020F0502020204030204" pitchFamily="34"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kumimoji="0" lang="en-GB" sz="1800" b="1" i="0" u="none" strike="noStrike" kern="1200" cap="none" spc="0" normalizeH="0" baseline="0" noProof="0">
                <a:ln>
                  <a:noFill/>
                </a:ln>
                <a:solidFill>
                  <a:prstClr val="white"/>
                </a:solidFill>
                <a:effectLst/>
                <a:uLnTx/>
                <a:uFillTx/>
                <a:latin typeface="Calibri" panose="020F0502020204030204" pitchFamily="34" charset="0"/>
                <a:ea typeface="Calibri" panose="020F0502020204030204" pitchFamily="34" charset="0"/>
                <a:cs typeface="+mn-cs"/>
              </a:rPr>
              <a:t>What are the resources in the community that you can rely on? </a:t>
            </a:r>
            <a:r>
              <a:rPr kumimoji="0" lang="en-GB" sz="1800" b="0" i="0" u="none" strike="noStrike" kern="1200" cap="none" spc="0" normalizeH="0" baseline="0" noProof="0">
                <a:ln>
                  <a:noFill/>
                </a:ln>
                <a:solidFill>
                  <a:prstClr val="white"/>
                </a:solidFill>
                <a:effectLst/>
                <a:uLnTx/>
                <a:uFillTx/>
                <a:latin typeface="Calibri" panose="020F0502020204030204" pitchFamily="34" charset="0"/>
                <a:ea typeface="Calibri" panose="020F0502020204030204" pitchFamily="34" charset="0"/>
                <a:cs typeface="+mn-cs"/>
              </a:rPr>
              <a:t> </a:t>
            </a:r>
            <a:endParaRPr kumimoji="0" lang="nl-NL" sz="1800" b="0" i="0" u="none" strike="noStrike" kern="1200" cap="none" spc="0" normalizeH="0" baseline="0" noProof="0">
              <a:ln>
                <a:noFill/>
              </a:ln>
              <a:solidFill>
                <a:prstClr val="white"/>
              </a:solidFill>
              <a:effectLst/>
              <a:uLnTx/>
              <a:uFillTx/>
              <a:latin typeface="Calibri" panose="020F0502020204030204" pitchFamily="34" charset="0"/>
              <a:ea typeface="Calibri" panose="020F050202020403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panose="020F0502020204030204" pitchFamily="34" charset="0"/>
                <a:ea typeface="Calibri" panose="020F0502020204030204" pitchFamily="34" charset="0"/>
                <a:cs typeface="+mn-cs"/>
              </a:rPr>
              <a:t>You can ask for support from Influential religious leaders and faith communities, and colleagues from different sectors such as law and child protection, asking them to look at the laws protecting the girl.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pitchFamily="34" charset="0"/>
              <a:ea typeface="Calibri" panose="020F0502020204030204" pitchFamily="34"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kumimoji="0" lang="en-GB" sz="1800" b="1" i="0" u="none" strike="noStrike" kern="1200" cap="none" spc="0" normalizeH="0" baseline="0" noProof="0">
                <a:ln>
                  <a:noFill/>
                </a:ln>
                <a:solidFill>
                  <a:prstClr val="white"/>
                </a:solidFill>
                <a:effectLst/>
                <a:uLnTx/>
                <a:uFillTx/>
                <a:latin typeface="Calibri" panose="020F0502020204030204" pitchFamily="34" charset="0"/>
                <a:ea typeface="Calibri" panose="020F0502020204030204" pitchFamily="34" charset="0"/>
                <a:cs typeface="+mn-cs"/>
              </a:rPr>
              <a:t>What can you do at the level of your institution? </a:t>
            </a:r>
            <a:endParaRPr kumimoji="0" lang="nl-NL" sz="1800" b="0" i="0" u="none" strike="noStrike" kern="1200" cap="none" spc="0" normalizeH="0" baseline="0" noProof="0">
              <a:ln>
                <a:noFill/>
              </a:ln>
              <a:solidFill>
                <a:prstClr val="white"/>
              </a:solidFill>
              <a:effectLst/>
              <a:uLnTx/>
              <a:uFillTx/>
              <a:latin typeface="Calibri" panose="020F0502020204030204" pitchFamily="34" charset="0"/>
              <a:ea typeface="Calibri" panose="020F050202020403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panose="020F0502020204030204" pitchFamily="34" charset="0"/>
                <a:ea typeface="Calibri" panose="020F0502020204030204" pitchFamily="34" charset="0"/>
                <a:cs typeface="+mn-cs"/>
              </a:rPr>
              <a:t>You can mobilize the school, school </a:t>
            </a:r>
            <a:r>
              <a:rPr kumimoji="0" lang="en-GB" sz="1800" b="0" i="0" u="none" strike="noStrike" kern="1200" cap="none" spc="0" normalizeH="0" baseline="0" noProof="0" err="1">
                <a:ln>
                  <a:noFill/>
                </a:ln>
                <a:solidFill>
                  <a:prstClr val="white"/>
                </a:solidFill>
                <a:effectLst/>
                <a:uLnTx/>
                <a:uFillTx/>
                <a:latin typeface="Calibri" panose="020F0502020204030204" pitchFamily="34" charset="0"/>
                <a:ea typeface="Calibri" panose="020F0502020204030204" pitchFamily="34" charset="0"/>
                <a:cs typeface="+mn-cs"/>
              </a:rPr>
              <a:t>counselor</a:t>
            </a:r>
            <a:r>
              <a:rPr kumimoji="0" lang="en-GB" sz="1800" b="0" i="0" u="none" strike="noStrike" kern="1200" cap="none" spc="0" normalizeH="0" baseline="0" noProof="0">
                <a:ln>
                  <a:noFill/>
                </a:ln>
                <a:solidFill>
                  <a:prstClr val="white"/>
                </a:solidFill>
                <a:effectLst/>
                <a:uLnTx/>
                <a:uFillTx/>
                <a:latin typeface="Calibri" panose="020F0502020204030204" pitchFamily="34" charset="0"/>
                <a:ea typeface="Calibri" panose="020F0502020204030204" pitchFamily="34" charset="0"/>
                <a:cs typeface="+mn-cs"/>
              </a:rPr>
              <a:t>, and management, organize parent support groups, etc.</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pitchFamily="34" charset="0"/>
              <a:ea typeface="Calibri" panose="020F0502020204030204" pitchFamily="34"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kumimoji="0" lang="en-GB" sz="1800" b="1" i="0" u="none" strike="noStrike" kern="1200" cap="none" spc="0" normalizeH="0" baseline="0" noProof="0">
                <a:ln>
                  <a:noFill/>
                </a:ln>
                <a:solidFill>
                  <a:prstClr val="white"/>
                </a:solidFill>
                <a:effectLst/>
                <a:uLnTx/>
                <a:uFillTx/>
                <a:latin typeface="Calibri" panose="020F0502020204030204" pitchFamily="34" charset="0"/>
                <a:ea typeface="Calibri" panose="020F0502020204030204" pitchFamily="34" charset="0"/>
                <a:cs typeface="+mn-cs"/>
              </a:rPr>
              <a:t>What societal factors are important</a:t>
            </a:r>
            <a:r>
              <a:rPr kumimoji="0" lang="en-GB" sz="1800" b="0" i="0" u="none" strike="noStrike" kern="1200" cap="none" spc="0" normalizeH="0" baseline="0" noProof="0">
                <a:ln>
                  <a:noFill/>
                </a:ln>
                <a:solidFill>
                  <a:prstClr val="white"/>
                </a:solidFill>
                <a:effectLst/>
                <a:uLnTx/>
                <a:uFillTx/>
                <a:latin typeface="Calibri" panose="020F0502020204030204" pitchFamily="34" charset="0"/>
                <a:ea typeface="Calibri" panose="020F0502020204030204" pitchFamily="34" charset="0"/>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panose="020F0502020204030204" pitchFamily="34" charset="0"/>
                <a:ea typeface="Calibri" panose="020F0502020204030204" pitchFamily="34" charset="0"/>
                <a:cs typeface="+mn-cs"/>
              </a:rPr>
              <a:t> Together with colleagues, give visibility to the problem, advocate for the change of laws, and protect the girls.  </a:t>
            </a:r>
            <a:endParaRPr kumimoji="0" lang="nl-NL" sz="1800" b="0" i="0" u="none" strike="noStrike" kern="1200" cap="none" spc="0" normalizeH="0" baseline="0" noProof="0">
              <a:ln>
                <a:noFill/>
              </a:ln>
              <a:solidFill>
                <a:prstClr val="white"/>
              </a:solidFill>
              <a:effectLst/>
              <a:uLnTx/>
              <a:uFillTx/>
              <a:latin typeface="Calibri" panose="020F0502020204030204" pitchFamily="34" charset="0"/>
              <a:ea typeface="Calibri" panose="020F0502020204030204" pitchFamily="34" charset="0"/>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458832211"/>
      </p:ext>
    </p:extLst>
  </p:cSld>
  <p:clrMapOvr>
    <a:overrideClrMapping bg1="dk1" tx1="lt1" bg2="dk2" tx2="lt2" accent1="accent1" accent2="accent2" accent3="accent3" accent4="accent4" accent5="accent5" accent6="accent6" hlink="hlink" folHlink="folHlink"/>
  </p:clrMapOvr>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F8044959-7919-58CB-ECEF-C89E08F5CD8B}"/>
              </a:ext>
            </a:extLst>
          </p:cNvPr>
          <p:cNvSpPr>
            <a:spLocks noGrp="1"/>
          </p:cNvSpPr>
          <p:nvPr>
            <p:ph idx="1"/>
          </p:nvPr>
        </p:nvSpPr>
        <p:spPr>
          <a:xfrm>
            <a:off x="5176473" y="1627904"/>
            <a:ext cx="5948831" cy="4608030"/>
          </a:xfrm>
        </p:spPr>
        <p:txBody>
          <a:bodyPr anchor="ctr">
            <a:normAutofit/>
          </a:bodyPr>
          <a:lstStyle/>
          <a:p>
            <a:pPr marL="0" marR="0" indent="0" algn="just">
              <a:spcBef>
                <a:spcPts val="0"/>
              </a:spcBef>
              <a:spcAft>
                <a:spcPts val="0"/>
              </a:spcAft>
              <a:buNone/>
            </a:pPr>
            <a:r>
              <a:rPr lang="en-US" sz="2400">
                <a:solidFill>
                  <a:schemeClr val="bg1"/>
                </a:solidFill>
                <a:effectLst/>
                <a:latin typeface="Calibri" panose="020F0502020204030204" pitchFamily="34" charset="0"/>
                <a:ea typeface="Calibri" panose="020F0502020204030204" pitchFamily="34" charset="0"/>
              </a:rPr>
              <a:t>As an individual professional, you are NOT necessarily responsible for changing community and institutional-level norms in the short term. Still, you should see yourself contributing to the gradual change towards accepting transformative gender parenting approaches. </a:t>
            </a:r>
          </a:p>
          <a:p>
            <a:pPr marL="0" marR="0" indent="0" algn="just">
              <a:spcBef>
                <a:spcPts val="0"/>
              </a:spcBef>
              <a:spcAft>
                <a:spcPts val="0"/>
              </a:spcAft>
              <a:buNone/>
            </a:pPr>
            <a:endParaRPr lang="en-US" sz="2400">
              <a:solidFill>
                <a:schemeClr val="bg1"/>
              </a:solidFill>
              <a:effectLst/>
              <a:latin typeface="Calibri" panose="020F0502020204030204" pitchFamily="34" charset="0"/>
              <a:ea typeface="Calibri" panose="020F0502020204030204" pitchFamily="34" charset="0"/>
            </a:endParaRPr>
          </a:p>
          <a:p>
            <a:pPr marL="0" marR="0" indent="0" algn="just">
              <a:spcBef>
                <a:spcPts val="0"/>
              </a:spcBef>
              <a:spcAft>
                <a:spcPts val="0"/>
              </a:spcAft>
              <a:buNone/>
            </a:pPr>
            <a:r>
              <a:rPr lang="en-US" sz="2400">
                <a:solidFill>
                  <a:schemeClr val="bg1"/>
                </a:solidFill>
                <a:effectLst/>
                <a:latin typeface="Calibri" panose="020F0502020204030204" pitchFamily="34" charset="0"/>
                <a:ea typeface="Calibri" panose="020F0502020204030204" pitchFamily="34" charset="0"/>
              </a:rPr>
              <a:t>As mentioned above, you need to build alliances with colleagues and key stakeholders and step out of your comfort zone.</a:t>
            </a:r>
            <a:endParaRPr lang="nl-NL" sz="2400">
              <a:solidFill>
                <a:schemeClr val="bg1"/>
              </a:solidFill>
              <a:effectLst/>
              <a:latin typeface="Calibri" panose="020F0502020204030204" pitchFamily="34" charset="0"/>
              <a:ea typeface="Calibri" panose="020F050202020403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2800" b="0" i="0" u="none" strike="noStrike" kern="1200" cap="none" spc="0" normalizeH="0" baseline="0" noProof="0">
              <a:ln>
                <a:noFill/>
              </a:ln>
              <a:solidFill>
                <a:schemeClr val="bg1"/>
              </a:solidFill>
              <a:effectLst/>
              <a:uLnTx/>
              <a:uFillTx/>
              <a:latin typeface="Calibri" panose="020F0502020204030204"/>
              <a:ea typeface="+mn-ea"/>
              <a:cs typeface="+mn-cs"/>
            </a:endParaRPr>
          </a:p>
        </p:txBody>
      </p:sp>
      <p:pic>
        <p:nvPicPr>
          <p:cNvPr id="5" name="Graphic 4" descr="Comment Important outline">
            <a:extLst>
              <a:ext uri="{FF2B5EF4-FFF2-40B4-BE49-F238E27FC236}">
                <a16:creationId xmlns:a16="http://schemas.microsoft.com/office/drawing/2014/main" id="{C025870D-ECE9-DBBE-4AA6-9FD198358FE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33720" y="2238565"/>
            <a:ext cx="1762366" cy="1762366"/>
          </a:xfrm>
          <a:prstGeom prst="rect">
            <a:avLst/>
          </a:prstGeom>
        </p:spPr>
      </p:pic>
      <p:sp>
        <p:nvSpPr>
          <p:cNvPr id="11" name="Oval 10">
            <a:extLst>
              <a:ext uri="{FF2B5EF4-FFF2-40B4-BE49-F238E27FC236}">
                <a16:creationId xmlns:a16="http://schemas.microsoft.com/office/drawing/2014/main" id="{59EDDA45-40CE-E5C6-1DD3-6EFCDABFF49C}"/>
              </a:ext>
            </a:extLst>
          </p:cNvPr>
          <p:cNvSpPr/>
          <p:nvPr/>
        </p:nvSpPr>
        <p:spPr>
          <a:xfrm>
            <a:off x="166269" y="169377"/>
            <a:ext cx="936704" cy="931135"/>
          </a:xfrm>
          <a:prstGeom prst="ellipse">
            <a:avLst/>
          </a:prstGeom>
        </p:spPr>
        <p:style>
          <a:lnRef idx="2">
            <a:schemeClr val="lt1">
              <a:hueOff val="0"/>
              <a:satOff val="0"/>
              <a:lumOff val="0"/>
              <a:alphaOff val="0"/>
            </a:schemeClr>
          </a:lnRef>
          <a:fillRef idx="1">
            <a:schemeClr val="accent5">
              <a:hueOff val="-6758543"/>
              <a:satOff val="-17419"/>
              <a:lumOff val="-11765"/>
              <a:alphaOff val="0"/>
            </a:schemeClr>
          </a:fillRef>
          <a:effectRef idx="0">
            <a:schemeClr val="accent5">
              <a:hueOff val="-6758543"/>
              <a:satOff val="-17419"/>
              <a:lumOff val="-11765"/>
              <a:alphaOff val="0"/>
            </a:schemeClr>
          </a:effectRef>
          <a:fontRef idx="minor">
            <a:schemeClr val="lt1"/>
          </a:fontRef>
        </p:style>
      </p:sp>
    </p:spTree>
    <p:extLst>
      <p:ext uri="{BB962C8B-B14F-4D97-AF65-F5344CB8AC3E}">
        <p14:creationId xmlns:p14="http://schemas.microsoft.com/office/powerpoint/2010/main" val="43845831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aphicFrame>
        <p:nvGraphicFramePr>
          <p:cNvPr id="13" name="Diagram 12">
            <a:extLst>
              <a:ext uri="{FF2B5EF4-FFF2-40B4-BE49-F238E27FC236}">
                <a16:creationId xmlns:a16="http://schemas.microsoft.com/office/drawing/2014/main" id="{3E2B70D1-B45C-FE85-CC4C-CC829C9AB832}"/>
              </a:ext>
            </a:extLst>
          </p:cNvPr>
          <p:cNvGraphicFramePr/>
          <p:nvPr>
            <p:extLst>
              <p:ext uri="{D42A27DB-BD31-4B8C-83A1-F6EECF244321}">
                <p14:modId xmlns:p14="http://schemas.microsoft.com/office/powerpoint/2010/main" val="907158533"/>
              </p:ext>
            </p:extLst>
          </p:nvPr>
        </p:nvGraphicFramePr>
        <p:xfrm>
          <a:off x="4802558" y="1442600"/>
          <a:ext cx="6951420" cy="50710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a:extLst>
              <a:ext uri="{FF2B5EF4-FFF2-40B4-BE49-F238E27FC236}">
                <a16:creationId xmlns:a16="http://schemas.microsoft.com/office/drawing/2014/main" id="{227BFEF0-E994-3EB8-4816-AB7998353852}"/>
              </a:ext>
            </a:extLst>
          </p:cNvPr>
          <p:cNvSpPr txBox="1"/>
          <p:nvPr/>
        </p:nvSpPr>
        <p:spPr>
          <a:xfrm>
            <a:off x="1106305" y="1119434"/>
            <a:ext cx="2948125" cy="646331"/>
          </a:xfrm>
          <a:prstGeom prst="rect">
            <a:avLst/>
          </a:prstGeom>
          <a:noFill/>
        </p:spPr>
        <p:txBody>
          <a:bodyPr wrap="square" rtlCol="0">
            <a:spAutoFit/>
          </a:bodyPr>
          <a:lstStyle/>
          <a:p>
            <a:r>
              <a:rPr lang="en-US">
                <a:solidFill>
                  <a:schemeClr val="bg1"/>
                </a:solidFill>
              </a:rPr>
              <a:t>As frontline workers when working with diverse families:</a:t>
            </a:r>
          </a:p>
        </p:txBody>
      </p:sp>
      <p:sp>
        <p:nvSpPr>
          <p:cNvPr id="15" name="TextBox 14">
            <a:extLst>
              <a:ext uri="{FF2B5EF4-FFF2-40B4-BE49-F238E27FC236}">
                <a16:creationId xmlns:a16="http://schemas.microsoft.com/office/drawing/2014/main" id="{7A82F4CE-88DE-BDDD-9AD5-83F3FF3EC884}"/>
              </a:ext>
            </a:extLst>
          </p:cNvPr>
          <p:cNvSpPr txBox="1"/>
          <p:nvPr/>
        </p:nvSpPr>
        <p:spPr>
          <a:xfrm>
            <a:off x="924666" y="1927337"/>
            <a:ext cx="3234860" cy="3139321"/>
          </a:xfrm>
          <a:prstGeom prst="rect">
            <a:avLst/>
          </a:prstGeom>
          <a:noFill/>
        </p:spPr>
        <p:txBody>
          <a:bodyPr wrap="square" rtlCol="0">
            <a:spAutoFit/>
          </a:bodyPr>
          <a:lstStyle/>
          <a:p>
            <a:pPr marL="285750" indent="-285750">
              <a:buFont typeface="Wingdings" pitchFamily="2" charset="2"/>
              <a:buChar char="Ø"/>
            </a:pPr>
            <a:r>
              <a:rPr lang="en-US">
                <a:solidFill>
                  <a:schemeClr val="bg1"/>
                </a:solidFill>
              </a:rPr>
              <a:t>Prevent discrimination</a:t>
            </a:r>
          </a:p>
          <a:p>
            <a:pPr marL="285750" indent="-285750">
              <a:buFont typeface="Wingdings" pitchFamily="2" charset="2"/>
              <a:buChar char="Ø"/>
            </a:pPr>
            <a:r>
              <a:rPr lang="en-US">
                <a:solidFill>
                  <a:schemeClr val="bg1"/>
                </a:solidFill>
              </a:rPr>
              <a:t>Protect privacy</a:t>
            </a:r>
          </a:p>
          <a:p>
            <a:pPr marL="285750" indent="-285750">
              <a:buFont typeface="Wingdings" pitchFamily="2" charset="2"/>
              <a:buChar char="Ø"/>
            </a:pPr>
            <a:r>
              <a:rPr lang="en-US">
                <a:solidFill>
                  <a:schemeClr val="bg1"/>
                </a:solidFill>
              </a:rPr>
              <a:t>Create a gender equal and inclusive workspace</a:t>
            </a:r>
          </a:p>
          <a:p>
            <a:pPr marL="285750" indent="-285750">
              <a:buFont typeface="Wingdings" pitchFamily="2" charset="2"/>
              <a:buChar char="Ø"/>
            </a:pPr>
            <a:endParaRPr lang="en-US">
              <a:solidFill>
                <a:schemeClr val="bg1"/>
              </a:solidFill>
            </a:endParaRPr>
          </a:p>
          <a:p>
            <a:pPr marL="285750" indent="-285750">
              <a:buFont typeface="Wingdings" pitchFamily="2" charset="2"/>
              <a:buChar char="Ø"/>
            </a:pPr>
            <a:r>
              <a:rPr lang="en-US">
                <a:solidFill>
                  <a:schemeClr val="bg1"/>
                </a:solidFill>
              </a:rPr>
              <a:t>Be a role model in being gender responsive:</a:t>
            </a:r>
          </a:p>
          <a:p>
            <a:pPr marL="285750" indent="-285750">
              <a:buFont typeface="Wingdings" pitchFamily="2" charset="2"/>
              <a:buChar char="Ø"/>
            </a:pPr>
            <a:r>
              <a:rPr lang="en-US">
                <a:solidFill>
                  <a:schemeClr val="bg1"/>
                </a:solidFill>
              </a:rPr>
              <a:t>Use gender neutral language</a:t>
            </a:r>
          </a:p>
          <a:p>
            <a:pPr marL="285750" indent="-285750">
              <a:buFont typeface="Wingdings" pitchFamily="2" charset="2"/>
              <a:buChar char="Ø"/>
            </a:pPr>
            <a:r>
              <a:rPr lang="en-US">
                <a:solidFill>
                  <a:schemeClr val="bg1"/>
                </a:solidFill>
              </a:rPr>
              <a:t>Promote PGS and building parenting alliances</a:t>
            </a:r>
          </a:p>
          <a:p>
            <a:endParaRPr lang="en-US">
              <a:solidFill>
                <a:schemeClr val="bg1"/>
              </a:solidFill>
            </a:endParaRPr>
          </a:p>
        </p:txBody>
      </p:sp>
    </p:spTree>
    <p:extLst>
      <p:ext uri="{BB962C8B-B14F-4D97-AF65-F5344CB8AC3E}">
        <p14:creationId xmlns:p14="http://schemas.microsoft.com/office/powerpoint/2010/main" val="321452522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2A6B319F-86FE-4754-878E-06F0804D88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32385" cy="6858000"/>
          </a:xfrm>
          <a:prstGeom prst="rect">
            <a:avLst/>
          </a:prstGeom>
          <a:solidFill>
            <a:schemeClr val="accent5">
              <a:alpha val="7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D7D31"/>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id="{DCF7D1B5-3477-499F-ACC5-2C8B07F4ED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2385" y="0"/>
            <a:ext cx="3218914" cy="6858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ounded Rectangle 13">
            <a:extLst>
              <a:ext uri="{FF2B5EF4-FFF2-40B4-BE49-F238E27FC236}">
                <a16:creationId xmlns:a16="http://schemas.microsoft.com/office/drawing/2014/main" id="{A8F06909-94A9-F88E-7AB6-AF048DF2971E}"/>
              </a:ext>
            </a:extLst>
          </p:cNvPr>
          <p:cNvSpPr/>
          <p:nvPr/>
        </p:nvSpPr>
        <p:spPr>
          <a:xfrm>
            <a:off x="89968" y="200995"/>
            <a:ext cx="3632200" cy="6893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t>Single Parent/caregiver households</a:t>
            </a:r>
          </a:p>
        </p:txBody>
      </p:sp>
      <p:sp>
        <p:nvSpPr>
          <p:cNvPr id="15" name="Rounded Rectangle 14">
            <a:extLst>
              <a:ext uri="{FF2B5EF4-FFF2-40B4-BE49-F238E27FC236}">
                <a16:creationId xmlns:a16="http://schemas.microsoft.com/office/drawing/2014/main" id="{5301530E-CDE9-0B00-22A0-FC64812F839A}"/>
              </a:ext>
            </a:extLst>
          </p:cNvPr>
          <p:cNvSpPr/>
          <p:nvPr/>
        </p:nvSpPr>
        <p:spPr>
          <a:xfrm>
            <a:off x="6204845" y="200995"/>
            <a:ext cx="3632200" cy="6893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t>Same sex parents/caregivers</a:t>
            </a:r>
          </a:p>
        </p:txBody>
      </p:sp>
      <p:sp>
        <p:nvSpPr>
          <p:cNvPr id="19" name="TextBox 18">
            <a:extLst>
              <a:ext uri="{FF2B5EF4-FFF2-40B4-BE49-F238E27FC236}">
                <a16:creationId xmlns:a16="http://schemas.microsoft.com/office/drawing/2014/main" id="{327352B1-F506-9AB1-D420-8F3AEA3A318D}"/>
              </a:ext>
            </a:extLst>
          </p:cNvPr>
          <p:cNvSpPr txBox="1"/>
          <p:nvPr/>
        </p:nvSpPr>
        <p:spPr>
          <a:xfrm>
            <a:off x="89968" y="1091342"/>
            <a:ext cx="3961330" cy="5632311"/>
          </a:xfrm>
          <a:prstGeom prst="rect">
            <a:avLst/>
          </a:prstGeom>
          <a:noFill/>
        </p:spPr>
        <p:txBody>
          <a:bodyPr wrap="square">
            <a:spAutoFit/>
          </a:bodyPr>
          <a:lstStyle/>
          <a:p>
            <a:r>
              <a:rPr lang="en-GB" sz="1800">
                <a:effectLst/>
                <a:latin typeface="Calibri" panose="020F0502020204030204" pitchFamily="34" charset="0"/>
                <a:ea typeface="Calibri" panose="020F0502020204030204" pitchFamily="34" charset="0"/>
              </a:rPr>
              <a:t>Single mothers' and their daughters' feminine traits were both higher than their masculine traits, and sons' masculine traits were higher than their feminine traits; the majority gender-role type of single parents and their children was androgyny (both male and female); significant differences were found between children's gender-role types depending on different raiser, the proportion of girls' masculine traits raised by single fathers was significantly higher than those who were raised by single mothers; (b) family socio-economic status and single parents' gender-role types positively influenced parental child-rearing gender-role attitude, which in turn, influenced the children's gender traits, and further affected children's social adjustment</a:t>
            </a:r>
            <a:r>
              <a:rPr lang="en-NL">
                <a:effectLst/>
              </a:rPr>
              <a:t> </a:t>
            </a:r>
            <a:endParaRPr lang="en-US"/>
          </a:p>
        </p:txBody>
      </p:sp>
      <p:sp>
        <p:nvSpPr>
          <p:cNvPr id="21" name="TextBox 20">
            <a:extLst>
              <a:ext uri="{FF2B5EF4-FFF2-40B4-BE49-F238E27FC236}">
                <a16:creationId xmlns:a16="http://schemas.microsoft.com/office/drawing/2014/main" id="{5C8414AF-5C70-3BEC-B695-43A43D83FF63}"/>
              </a:ext>
            </a:extLst>
          </p:cNvPr>
          <p:cNvSpPr txBox="1"/>
          <p:nvPr/>
        </p:nvSpPr>
        <p:spPr>
          <a:xfrm>
            <a:off x="4211954" y="1091342"/>
            <a:ext cx="7890078" cy="5355312"/>
          </a:xfrm>
          <a:prstGeom prst="rect">
            <a:avLst/>
          </a:prstGeom>
          <a:noFill/>
        </p:spPr>
        <p:txBody>
          <a:bodyPr wrap="square">
            <a:spAutoFit/>
          </a:bodyPr>
          <a:lstStyle/>
          <a:p>
            <a:r>
              <a:rPr lang="en-GB" sz="1800">
                <a:effectLst/>
                <a:latin typeface="Calibri" panose="020F0502020204030204" pitchFamily="34" charset="0"/>
                <a:ea typeface="Calibri" panose="020F0502020204030204" pitchFamily="34" charset="0"/>
              </a:rPr>
              <a:t>Research into the development of children raised by same-sex couples has been conducted for decades, and the findings range from no identified differences between the children raised by homo- and heterosexual families, to differences determined in certain areas of socialisation (Goldberg, 2010), although it has been recognized that same-sex families are exposed to greater stress due to the stigma associated with the parents’ sexual orientation. Indeed, the evidence to date suggests that home environments provided by lesbian and gay parents are as likely as those provided by heterosexual parents to support and enable children's psychosocial growth.</a:t>
            </a:r>
            <a:endParaRPr lang="en-NL" sz="1800">
              <a:effectLst/>
              <a:latin typeface="Calibri" panose="020F0502020204030204" pitchFamily="34" charset="0"/>
              <a:ea typeface="Calibri" panose="020F0502020204030204" pitchFamily="34" charset="0"/>
            </a:endParaRPr>
          </a:p>
          <a:p>
            <a:r>
              <a:rPr lang="en-GB" sz="1800">
                <a:effectLst/>
                <a:latin typeface="Calibri" panose="020F0502020204030204" pitchFamily="34" charset="0"/>
                <a:ea typeface="Calibri" panose="020F0502020204030204" pitchFamily="34" charset="0"/>
              </a:rPr>
              <a:t>Research from the Netherlands show that children in lesbian families feel less parental pressure to conform to gender stereotypes, are less likely to experience their own gender as superior (intergroup bias) and are more likely to question future heterosexual romantic involvement than children in heterosexual two-parent families.</a:t>
            </a:r>
            <a:endParaRPr lang="en-NL" sz="1800">
              <a:effectLst/>
              <a:latin typeface="Calibri" panose="020F0502020204030204" pitchFamily="34" charset="0"/>
              <a:ea typeface="Calibri" panose="020F0502020204030204" pitchFamily="34" charset="0"/>
            </a:endParaRPr>
          </a:p>
          <a:p>
            <a:r>
              <a:rPr lang="en-GB" sz="1800">
                <a:effectLst/>
                <a:latin typeface="Calibri" panose="020F0502020204030204" pitchFamily="34" charset="0"/>
                <a:ea typeface="Calibri" panose="020F0502020204030204" pitchFamily="34" charset="0"/>
              </a:rPr>
              <a:t>There is some evidence that children in gay households are more likely to resist and challenge stereotypical male-female </a:t>
            </a:r>
            <a:r>
              <a:rPr lang="en-GB" sz="1800" err="1">
                <a:effectLst/>
                <a:latin typeface="Calibri" panose="020F0502020204030204" pitchFamily="34" charset="0"/>
                <a:ea typeface="Calibri" panose="020F0502020204030204" pitchFamily="34" charset="0"/>
              </a:rPr>
              <a:t>behavior</a:t>
            </a:r>
            <a:r>
              <a:rPr lang="en-GB" sz="1800">
                <a:effectLst/>
                <a:latin typeface="Calibri" panose="020F0502020204030204" pitchFamily="34" charset="0"/>
                <a:ea typeface="Calibri" panose="020F0502020204030204" pitchFamily="34" charset="0"/>
              </a:rPr>
              <a:t>. For example, boys raised by lesbians appear to be less aggressive and more nurturing than boys raised in heterosexual families. Daughters of lesbians are more likely to aspire to become doctors, lawyers, engineers, and astronauts</a:t>
            </a:r>
            <a:r>
              <a:rPr lang="en-NL" sz="1800">
                <a:latin typeface="Calibri" panose="020F0502020204030204" pitchFamily="34" charset="0"/>
                <a:ea typeface="Calibri" panose="020F0502020204030204" pitchFamily="34" charset="0"/>
              </a:rPr>
              <a:t>.</a:t>
            </a:r>
            <a:endParaRPr lang="en-NL" sz="14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47801801"/>
      </p:ext>
    </p:extLst>
  </p:cSld>
  <p:clrMapOvr>
    <a:overrideClrMapping bg1="dk1" tx1="lt1" bg2="dk2" tx2="lt2" accent1="accent1" accent2="accent2" accent3="accent3" accent4="accent4" accent5="accent5" accent6="accent6" hlink="hlink" folHlink="folHlink"/>
  </p:clrMapOvr>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5" name="Graphic 4" descr="Comment Important outline">
            <a:extLst>
              <a:ext uri="{FF2B5EF4-FFF2-40B4-BE49-F238E27FC236}">
                <a16:creationId xmlns:a16="http://schemas.microsoft.com/office/drawing/2014/main" id="{C025870D-ECE9-DBBE-4AA6-9FD198358FE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765683" y="479495"/>
            <a:ext cx="1583563" cy="1583563"/>
          </a:xfrm>
          <a:prstGeom prst="rect">
            <a:avLst/>
          </a:prstGeom>
        </p:spPr>
      </p:pic>
      <p:sp>
        <p:nvSpPr>
          <p:cNvPr id="13" name="TextBox 12">
            <a:extLst>
              <a:ext uri="{FF2B5EF4-FFF2-40B4-BE49-F238E27FC236}">
                <a16:creationId xmlns:a16="http://schemas.microsoft.com/office/drawing/2014/main" id="{651EB8B7-A56B-931A-F40D-E2C649E80FB2}"/>
              </a:ext>
            </a:extLst>
          </p:cNvPr>
          <p:cNvSpPr txBox="1"/>
          <p:nvPr/>
        </p:nvSpPr>
        <p:spPr>
          <a:xfrm>
            <a:off x="4942795" y="1352301"/>
            <a:ext cx="6290937" cy="5170390"/>
          </a:xfrm>
          <a:prstGeom prst="rect">
            <a:avLst/>
          </a:prstGeom>
          <a:noFill/>
        </p:spPr>
        <p:txBody>
          <a:bodyPr wrap="square">
            <a:spAutoFit/>
          </a:bodyPr>
          <a:lstStyle/>
          <a:p>
            <a:pPr>
              <a:lnSpc>
                <a:spcPct val="115000"/>
              </a:lnSpc>
            </a:pPr>
            <a:r>
              <a:rPr lang="en-GB" sz="1800">
                <a:solidFill>
                  <a:schemeClr val="bg1"/>
                </a:solidFill>
                <a:effectLst/>
                <a:latin typeface="Calibri" panose="020F0502020204030204" pitchFamily="34" charset="0"/>
                <a:ea typeface="Calibri" panose="020F0502020204030204" pitchFamily="34" charset="0"/>
              </a:rPr>
              <a:t>As frontline workers and practitioners, you might encounter such parents/caregivers in your practice. Although it can be challenging, it is important to stay child-</a:t>
            </a:r>
            <a:r>
              <a:rPr lang="en-GB" sz="1800" err="1">
                <a:solidFill>
                  <a:schemeClr val="bg1"/>
                </a:solidFill>
                <a:effectLst/>
                <a:latin typeface="Calibri" panose="020F0502020204030204" pitchFamily="34" charset="0"/>
                <a:ea typeface="Calibri" panose="020F0502020204030204" pitchFamily="34" charset="0"/>
              </a:rPr>
              <a:t>centered</a:t>
            </a:r>
            <a:r>
              <a:rPr lang="en-GB" sz="1800">
                <a:solidFill>
                  <a:schemeClr val="bg1"/>
                </a:solidFill>
                <a:effectLst/>
                <a:latin typeface="Calibri" panose="020F0502020204030204" pitchFamily="34" charset="0"/>
                <a:ea typeface="Calibri" panose="020F0502020204030204" pitchFamily="34" charset="0"/>
              </a:rPr>
              <a:t> in your approach to begin with promote positive gender socialisation. It is important to:</a:t>
            </a:r>
            <a:endParaRPr lang="en-NL" sz="1800">
              <a:solidFill>
                <a:schemeClr val="bg1"/>
              </a:solidFill>
              <a:effectLst/>
              <a:latin typeface="Calibri" panose="020F0502020204030204" pitchFamily="34" charset="0"/>
              <a:ea typeface="Calibri" panose="020F0502020204030204" pitchFamily="34" charset="0"/>
            </a:endParaRPr>
          </a:p>
          <a:p>
            <a:pPr>
              <a:lnSpc>
                <a:spcPct val="115000"/>
              </a:lnSpc>
            </a:pPr>
            <a:r>
              <a:rPr lang="en-GB" sz="1800">
                <a:solidFill>
                  <a:schemeClr val="bg1"/>
                </a:solidFill>
                <a:effectLst/>
                <a:latin typeface="Calibri" panose="020F0502020204030204" pitchFamily="34" charset="0"/>
                <a:ea typeface="Calibri" panose="020F0502020204030204" pitchFamily="34" charset="0"/>
              </a:rPr>
              <a:t>-Protect privacy and confidentiality of these parents/caregivers’ and families;</a:t>
            </a:r>
            <a:endParaRPr lang="en-NL" sz="1800">
              <a:solidFill>
                <a:schemeClr val="bg1"/>
              </a:solidFill>
              <a:effectLst/>
              <a:latin typeface="Calibri" panose="020F0502020204030204" pitchFamily="34" charset="0"/>
              <a:ea typeface="Calibri" panose="020F0502020204030204" pitchFamily="34" charset="0"/>
            </a:endParaRPr>
          </a:p>
          <a:p>
            <a:pPr>
              <a:lnSpc>
                <a:spcPct val="115000"/>
              </a:lnSpc>
            </a:pPr>
            <a:r>
              <a:rPr lang="en-GB" sz="1800">
                <a:solidFill>
                  <a:schemeClr val="bg1"/>
                </a:solidFill>
                <a:effectLst/>
                <a:latin typeface="Calibri" panose="020F0502020204030204" pitchFamily="34" charset="0"/>
                <a:ea typeface="Calibri" panose="020F0502020204030204" pitchFamily="34" charset="0"/>
              </a:rPr>
              <a:t>-Refrain from putting them in any type of danger;</a:t>
            </a:r>
            <a:endParaRPr lang="en-NL" sz="1800">
              <a:solidFill>
                <a:schemeClr val="bg1"/>
              </a:solidFill>
              <a:effectLst/>
              <a:latin typeface="Calibri" panose="020F0502020204030204" pitchFamily="34" charset="0"/>
              <a:ea typeface="Calibri" panose="020F0502020204030204" pitchFamily="34" charset="0"/>
            </a:endParaRPr>
          </a:p>
          <a:p>
            <a:pPr>
              <a:lnSpc>
                <a:spcPct val="115000"/>
              </a:lnSpc>
            </a:pPr>
            <a:r>
              <a:rPr lang="en-GB" sz="1800">
                <a:solidFill>
                  <a:schemeClr val="bg1"/>
                </a:solidFill>
                <a:effectLst/>
                <a:latin typeface="Calibri" panose="020F0502020204030204" pitchFamily="34" charset="0"/>
                <a:ea typeface="Calibri" panose="020F0502020204030204" pitchFamily="34" charset="0"/>
              </a:rPr>
              <a:t>-Ensure you treat every individual equally in your practice;</a:t>
            </a:r>
            <a:endParaRPr lang="en-NL" sz="1800">
              <a:solidFill>
                <a:schemeClr val="bg1"/>
              </a:solidFill>
              <a:effectLst/>
              <a:latin typeface="Calibri" panose="020F0502020204030204" pitchFamily="34" charset="0"/>
              <a:ea typeface="Calibri" panose="020F0502020204030204" pitchFamily="34" charset="0"/>
            </a:endParaRPr>
          </a:p>
          <a:p>
            <a:pPr>
              <a:lnSpc>
                <a:spcPct val="115000"/>
              </a:lnSpc>
            </a:pPr>
            <a:r>
              <a:rPr lang="en-GB" sz="1800">
                <a:solidFill>
                  <a:schemeClr val="bg1"/>
                </a:solidFill>
                <a:effectLst/>
                <a:latin typeface="Calibri" panose="020F0502020204030204" pitchFamily="34" charset="0"/>
                <a:ea typeface="Calibri" panose="020F0502020204030204" pitchFamily="34" charset="0"/>
              </a:rPr>
              <a:t>- Challenge and reflect on your own biases, keep an open mind for learning and understanding different perspectives.</a:t>
            </a:r>
            <a:endParaRPr lang="en-NL" sz="1800">
              <a:solidFill>
                <a:schemeClr val="bg1"/>
              </a:solidFill>
              <a:effectLst/>
              <a:latin typeface="Calibri" panose="020F0502020204030204" pitchFamily="34" charset="0"/>
              <a:ea typeface="Calibri" panose="020F0502020204030204" pitchFamily="34" charset="0"/>
            </a:endParaRPr>
          </a:p>
          <a:p>
            <a:pPr>
              <a:lnSpc>
                <a:spcPct val="115000"/>
              </a:lnSpc>
            </a:pPr>
            <a:r>
              <a:rPr lang="en-GB" sz="1800">
                <a:solidFill>
                  <a:schemeClr val="bg1"/>
                </a:solidFill>
                <a:effectLst/>
                <a:latin typeface="Calibri" panose="020F0502020204030204" pitchFamily="34" charset="0"/>
                <a:ea typeface="Calibri" panose="020F0502020204030204" pitchFamily="34" charset="0"/>
              </a:rPr>
              <a:t>-Regardless of parents’ caregivers’ sexual orientation enabling environments for holistic child development can be created and gender responsive parenting can be engaged in. make sure you focus on strengths and skills of parents/caregivers in supporting them in gender responsive parenting. </a:t>
            </a:r>
            <a:endParaRPr lang="en-NL" sz="1800">
              <a:solidFill>
                <a:schemeClr val="bg1"/>
              </a:solidFill>
              <a:effectLst/>
              <a:latin typeface="Calibri" panose="020F0502020204030204" pitchFamily="34" charset="0"/>
              <a:ea typeface="Calibri" panose="020F0502020204030204" pitchFamily="34" charset="0"/>
            </a:endParaRPr>
          </a:p>
        </p:txBody>
      </p:sp>
      <p:sp>
        <p:nvSpPr>
          <p:cNvPr id="15" name="TextBox 14">
            <a:extLst>
              <a:ext uri="{FF2B5EF4-FFF2-40B4-BE49-F238E27FC236}">
                <a16:creationId xmlns:a16="http://schemas.microsoft.com/office/drawing/2014/main" id="{0DB715DA-4BDF-3F6D-B672-3FAF3E3A5F5A}"/>
              </a:ext>
            </a:extLst>
          </p:cNvPr>
          <p:cNvSpPr txBox="1"/>
          <p:nvPr/>
        </p:nvSpPr>
        <p:spPr>
          <a:xfrm>
            <a:off x="784150" y="1742442"/>
            <a:ext cx="3660529" cy="4214744"/>
          </a:xfrm>
          <a:prstGeom prst="rect">
            <a:avLst/>
          </a:prstGeom>
          <a:noFill/>
        </p:spPr>
        <p:txBody>
          <a:bodyPr wrap="square">
            <a:spAutoFit/>
          </a:bodyPr>
          <a:lstStyle/>
          <a:p>
            <a:pPr>
              <a:lnSpc>
                <a:spcPct val="115000"/>
              </a:lnSpc>
            </a:pPr>
            <a:r>
              <a:rPr lang="en-GB" sz="1800">
                <a:solidFill>
                  <a:schemeClr val="bg1"/>
                </a:solidFill>
                <a:effectLst/>
                <a:latin typeface="Calibri" panose="020F0502020204030204" pitchFamily="34" charset="0"/>
                <a:ea typeface="Calibri" panose="020F0502020204030204" pitchFamily="34" charset="0"/>
              </a:rPr>
              <a:t>Norms and attitudes towards same sex parenting as well as LGBTQI communities show a wide variation across countries around the world. In some countries, sexual orientation, non-binary gender identities and differences in family structures are regarded as normal, widely accepted, and legal whereas in some countries this acceptance is lower in varying degrees and even illegal, although nobody should be criminalized for their sexual orientation or identity.</a:t>
            </a:r>
            <a:endParaRPr lang="en-NL" sz="1800">
              <a:solidFill>
                <a:schemeClr val="bg1"/>
              </a:solidFill>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82299154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2A6B319F-86FE-4754-878E-06F0804D88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32385" cy="6858000"/>
          </a:xfrm>
          <a:prstGeom prst="rect">
            <a:avLst/>
          </a:prstGeom>
          <a:solidFill>
            <a:schemeClr val="accent5">
              <a:alpha val="7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ED7D31"/>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id="{DCF7D1B5-3477-499F-ACC5-2C8B07F4ED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2385" y="0"/>
            <a:ext cx="3218914" cy="6858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ounded Rectangle 15">
            <a:extLst>
              <a:ext uri="{FF2B5EF4-FFF2-40B4-BE49-F238E27FC236}">
                <a16:creationId xmlns:a16="http://schemas.microsoft.com/office/drawing/2014/main" id="{BB8B0239-A5E7-3C87-B0CA-1919C6A5361B}"/>
              </a:ext>
            </a:extLst>
          </p:cNvPr>
          <p:cNvSpPr/>
          <p:nvPr/>
        </p:nvSpPr>
        <p:spPr>
          <a:xfrm>
            <a:off x="4156276" y="131545"/>
            <a:ext cx="3632200" cy="6893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t>Adolescent Parents</a:t>
            </a:r>
          </a:p>
        </p:txBody>
      </p:sp>
      <p:sp>
        <p:nvSpPr>
          <p:cNvPr id="11" name="TextBox 10">
            <a:extLst>
              <a:ext uri="{FF2B5EF4-FFF2-40B4-BE49-F238E27FC236}">
                <a16:creationId xmlns:a16="http://schemas.microsoft.com/office/drawing/2014/main" id="{482F9DC4-DC5A-8941-C89B-F5994D69E2E6}"/>
              </a:ext>
            </a:extLst>
          </p:cNvPr>
          <p:cNvSpPr txBox="1"/>
          <p:nvPr/>
        </p:nvSpPr>
        <p:spPr>
          <a:xfrm>
            <a:off x="4156276" y="1015944"/>
            <a:ext cx="7103961" cy="2622000"/>
          </a:xfrm>
          <a:prstGeom prst="rect">
            <a:avLst/>
          </a:prstGeom>
          <a:noFill/>
          <a:ln>
            <a:solidFill>
              <a:schemeClr val="tx1"/>
            </a:solidFill>
          </a:ln>
        </p:spPr>
        <p:txBody>
          <a:bodyPr wrap="square">
            <a:spAutoFit/>
          </a:bodyPr>
          <a:lstStyle/>
          <a:p>
            <a:pPr algn="just">
              <a:lnSpc>
                <a:spcPct val="115000"/>
              </a:lnSpc>
            </a:pPr>
            <a:r>
              <a:rPr lang="en-GB" sz="1800">
                <a:effectLst/>
                <a:latin typeface="Calibri" panose="020F0502020204030204" pitchFamily="34" charset="0"/>
                <a:ea typeface="Times New Roman" panose="02020603050405020304" pitchFamily="18" charset="0"/>
                <a:cs typeface="Calibri" panose="020F0502020204030204" pitchFamily="34" charset="0"/>
              </a:rPr>
              <a:t>There are several factors that influences adolescent pregnancies:</a:t>
            </a:r>
            <a:endParaRPr lang="en-NL" sz="1800">
              <a:effectLst/>
              <a:latin typeface="Calibri" panose="020F0502020204030204" pitchFamily="34" charset="0"/>
              <a:ea typeface="Calibri" panose="020F0502020204030204" pitchFamily="34" charset="0"/>
            </a:endParaRPr>
          </a:p>
          <a:p>
            <a:pPr marL="342900" lvl="0" indent="-342900" algn="just">
              <a:lnSpc>
                <a:spcPct val="115000"/>
              </a:lnSpc>
              <a:buFont typeface="Symbol" pitchFamily="2" charset="2"/>
              <a:buChar char=""/>
            </a:pPr>
            <a:r>
              <a:rPr lang="en-GB" sz="1800">
                <a:effectLst/>
                <a:latin typeface="Calibri" panose="020F0502020204030204" pitchFamily="34" charset="0"/>
                <a:ea typeface="Times New Roman" panose="02020603050405020304" pitchFamily="18" charset="0"/>
                <a:cs typeface="Calibri" panose="020F0502020204030204" pitchFamily="34" charset="0"/>
              </a:rPr>
              <a:t>Girls might be under pressure to get married and have children early in some cultures and societies.</a:t>
            </a:r>
            <a:endParaRPr lang="en-NL" sz="18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Symbol" pitchFamily="2" charset="2"/>
              <a:buChar char=""/>
            </a:pPr>
            <a:r>
              <a:rPr lang="en-GB" sz="1800">
                <a:effectLst/>
                <a:latin typeface="Calibri" panose="020F0502020204030204" pitchFamily="34" charset="0"/>
                <a:ea typeface="Times New Roman" panose="02020603050405020304" pitchFamily="18" charset="0"/>
                <a:cs typeface="Calibri" panose="020F0502020204030204" pitchFamily="34" charset="0"/>
              </a:rPr>
              <a:t>Limited educational pathways and employment opportunities. </a:t>
            </a:r>
            <a:endParaRPr lang="en-NL" sz="18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Symbol" pitchFamily="2" charset="2"/>
              <a:buChar char=""/>
            </a:pPr>
            <a:r>
              <a:rPr lang="en-GB" sz="1800">
                <a:effectLst/>
                <a:latin typeface="Calibri" panose="020F0502020204030204" pitchFamily="34" charset="0"/>
                <a:ea typeface="Times New Roman" panose="02020603050405020304" pitchFamily="18" charset="0"/>
                <a:cs typeface="Calibri" panose="020F0502020204030204" pitchFamily="34" charset="0"/>
              </a:rPr>
              <a:t>Lack of sex education, lack of or limited knowledge of contraception, as well as limited agency of adolescents to access and use the correct contraceptive methods. </a:t>
            </a:r>
            <a:endParaRPr lang="en-NL" sz="18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800"/>
              </a:spcAft>
              <a:buFont typeface="Symbol" pitchFamily="2" charset="2"/>
              <a:buChar char=""/>
            </a:pPr>
            <a:r>
              <a:rPr lang="en-GB" sz="1800">
                <a:effectLst/>
                <a:latin typeface="Calibri" panose="020F0502020204030204" pitchFamily="34" charset="0"/>
                <a:ea typeface="Times New Roman" panose="02020603050405020304" pitchFamily="18" charset="0"/>
                <a:cs typeface="Calibri" panose="020F0502020204030204" pitchFamily="34" charset="0"/>
              </a:rPr>
              <a:t>Exposure to sexual violence and coerced, unplanned sex. </a:t>
            </a:r>
            <a:endParaRPr lang="en-NL" sz="14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99396E2A-F651-224C-5806-DEA85D34FE13}"/>
              </a:ext>
            </a:extLst>
          </p:cNvPr>
          <p:cNvSpPr txBox="1"/>
          <p:nvPr/>
        </p:nvSpPr>
        <p:spPr>
          <a:xfrm>
            <a:off x="234388" y="522521"/>
            <a:ext cx="3469511" cy="5488939"/>
          </a:xfrm>
          <a:prstGeom prst="rect">
            <a:avLst/>
          </a:prstGeom>
          <a:noFill/>
        </p:spPr>
        <p:txBody>
          <a:bodyPr wrap="square">
            <a:spAutoFit/>
          </a:bodyPr>
          <a:lstStyle/>
          <a:p>
            <a:pPr>
              <a:lnSpc>
                <a:spcPct val="115000"/>
              </a:lnSpc>
            </a:pPr>
            <a:r>
              <a:rPr lang="en-GB" sz="1800" b="1">
                <a:effectLst/>
                <a:latin typeface="Calibri" panose="020F0502020204030204" pitchFamily="34" charset="0"/>
                <a:ea typeface="Calibri" panose="020F0502020204030204" pitchFamily="34" charset="0"/>
              </a:rPr>
              <a:t>Around the world, nearly 12 million girls aging between 15 and 19 years of age give birth in mainly developing low- and middle-income countries. These estimations show a large variation across regions, for example, showing high rates in sub-Saharan Africa and South-central and South-Eastern </a:t>
            </a:r>
            <a:r>
              <a:rPr lang="en-GB" sz="1800" b="1">
                <a:effectLst/>
                <a:latin typeface="Calibri" panose="020F0502020204030204" pitchFamily="34" charset="0"/>
                <a:ea typeface="Calibri" panose="020F0502020204030204" pitchFamily="34" charset="0"/>
                <a:cs typeface="Calibri" panose="020F0502020204030204" pitchFamily="34" charset="0"/>
              </a:rPr>
              <a:t>Asia. </a:t>
            </a:r>
            <a:r>
              <a:rPr lang="en-GB" sz="1800" b="1">
                <a:effectLst/>
                <a:latin typeface="Calibri" panose="020F0502020204030204" pitchFamily="34" charset="0"/>
                <a:ea typeface="Times New Roman" panose="02020603050405020304" pitchFamily="18" charset="0"/>
                <a:cs typeface="Calibri" panose="020F0502020204030204" pitchFamily="34" charset="0"/>
              </a:rPr>
              <a:t>Adolescent parents may be married and unmarried. Depending on the context, the pregnancies can be regarded as a normal cultural-societal practice, or it can be regarded as shameful and inappropriate.</a:t>
            </a:r>
            <a:endParaRPr lang="en-NL" sz="1800" b="1">
              <a:effectLst/>
              <a:latin typeface="Calibri" panose="020F0502020204030204" pitchFamily="34" charset="0"/>
              <a:ea typeface="Calibri" panose="020F0502020204030204" pitchFamily="34" charset="0"/>
            </a:endParaRPr>
          </a:p>
        </p:txBody>
      </p:sp>
      <p:sp>
        <p:nvSpPr>
          <p:cNvPr id="17" name="TextBox 16">
            <a:extLst>
              <a:ext uri="{FF2B5EF4-FFF2-40B4-BE49-F238E27FC236}">
                <a16:creationId xmlns:a16="http://schemas.microsoft.com/office/drawing/2014/main" id="{050540DC-F0E2-3A37-2C5C-F55694253C2D}"/>
              </a:ext>
            </a:extLst>
          </p:cNvPr>
          <p:cNvSpPr txBox="1"/>
          <p:nvPr/>
        </p:nvSpPr>
        <p:spPr>
          <a:xfrm>
            <a:off x="4040688" y="3924683"/>
            <a:ext cx="8078191" cy="2554545"/>
          </a:xfrm>
          <a:prstGeom prst="rect">
            <a:avLst/>
          </a:prstGeom>
          <a:noFill/>
        </p:spPr>
        <p:txBody>
          <a:bodyPr wrap="square">
            <a:spAutoFit/>
          </a:bodyPr>
          <a:lstStyle/>
          <a:p>
            <a:r>
              <a:rPr lang="en-GB" sz="1600" b="1">
                <a:effectLst/>
                <a:latin typeface="Calibri" panose="020F0502020204030204" pitchFamily="34" charset="0"/>
                <a:ea typeface="Times New Roman" panose="02020603050405020304" pitchFamily="18" charset="0"/>
              </a:rPr>
              <a:t>Pregnancies in adolescence lead to negative consequences for adolescents in terms of health, social and economic consequences, especially for girls. </a:t>
            </a:r>
            <a:r>
              <a:rPr lang="en-GB" sz="1600">
                <a:effectLst/>
                <a:latin typeface="Calibri" panose="020F0502020204030204" pitchFamily="34" charset="0"/>
                <a:ea typeface="Times New Roman" panose="02020603050405020304" pitchFamily="18" charset="0"/>
              </a:rPr>
              <a:t>The leading cause of death among girls aging between 15 and 19 is pregnancy and childbirth complications. Unsafe abortions in this age range add to the rates of maternal mortality and lasting health problems. Not only girls but also new-borns born to mothers younger than 20 years of age are under risk of preterm delivery, low-birth weight and severe conditions. Pregnant adolescent girls are more likely to drop out of school, which might negatively impact their future education and employment opportunities. In some cases, pregnant girls and adolescent parents/caregivers might face exclusion and stigmatization. Additionally, pregnant adolescent girls and adolescent mothers are more likely to experience violence from their partners.</a:t>
            </a:r>
            <a:endParaRPr lang="en-NL" sz="12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22143861"/>
      </p:ext>
    </p:extLst>
  </p:cSld>
  <p:clrMapOvr>
    <a:overrideClrMapping bg1="dk1" tx1="lt1" bg2="dk2" tx2="lt2" accent1="accent1" accent2="accent2" accent3="accent3" accent4="accent4" accent5="accent5" accent6="accent6" hlink="hlink" folHlink="folHlink"/>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Notes xmlns="1ca0401a-f24a-4e95-b907-db93911c5480" xsi:nil="true"/>
    <_Flow_SignoffStatus xmlns="1ca0401a-f24a-4e95-b907-db93911c5480"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6C8FA5C92CD6D47ABAEB48686702B67" ma:contentTypeVersion="18" ma:contentTypeDescription="Create a new document." ma:contentTypeScope="" ma:versionID="6b1b1a5b40ff57514aed67e5c86a6874">
  <xsd:schema xmlns:xsd="http://www.w3.org/2001/XMLSchema" xmlns:xs="http://www.w3.org/2001/XMLSchema" xmlns:p="http://schemas.microsoft.com/office/2006/metadata/properties" xmlns:ns1="http://schemas.microsoft.com/sharepoint/v3" xmlns:ns2="1ca0401a-f24a-4e95-b907-db93911c5480" xmlns:ns3="ddb89307-c83b-4b17-8ae7-11ec45b15561" targetNamespace="http://schemas.microsoft.com/office/2006/metadata/properties" ma:root="true" ma:fieldsID="39ef489465f9ff8cfad1aac665fb4f18" ns1:_="" ns2:_="" ns3:_="">
    <xsd:import namespace="http://schemas.microsoft.com/sharepoint/v3"/>
    <xsd:import namespace="1ca0401a-f24a-4e95-b907-db93911c5480"/>
    <xsd:import namespace="ddb89307-c83b-4b17-8ae7-11ec45b1556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ServiceLocation" minOccurs="0"/>
                <xsd:element ref="ns3:SharedWithUsers" minOccurs="0"/>
                <xsd:element ref="ns3:SharedWithDetails" minOccurs="0"/>
                <xsd:element ref="ns1:_ip_UnifiedCompliancePolicyProperties" minOccurs="0"/>
                <xsd:element ref="ns1:_ip_UnifiedCompliancePolicyUIAction" minOccurs="0"/>
                <xsd:element ref="ns2:MediaLengthInSeconds" minOccurs="0"/>
                <xsd:element ref="ns2:Notes" minOccurs="0"/>
                <xsd:element ref="ns2: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a0401a-f24a-4e95-b907-db93911c548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Notes" ma:index="23" nillable="true" ma:displayName="Notes" ma:description="Additional notes on the document" ma:format="Dropdown" ma:internalName="Notes">
      <xsd:simpleType>
        <xsd:restriction base="dms:Text">
          <xsd:maxLength value="255"/>
        </xsd:restriction>
      </xsd:simpleType>
    </xsd:element>
    <xsd:element name="_Flow_SignoffStatus" ma:index="24" nillable="true" ma:displayName="Sign-off status" ma:internalName="Sign_x002d_off_x0020_status">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db89307-c83b-4b17-8ae7-11ec45b15561"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A7676E8-6D0C-49EB-96ED-BDF584D08765}">
  <ds:schemaRefs>
    <ds:schemaRef ds:uri="1ca0401a-f24a-4e95-b907-db93911c5480"/>
    <ds:schemaRef ds:uri="ddb89307-c83b-4b17-8ae7-11ec45b1556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4BF5302C-560F-45B8-BE79-BEAEEACB1ECE}">
  <ds:schemaRefs>
    <ds:schemaRef ds:uri="1ca0401a-f24a-4e95-b907-db93911c5480"/>
    <ds:schemaRef ds:uri="ddb89307-c83b-4b17-8ae7-11ec45b1556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79ADAD6D-2E80-4676-B71F-B8BB59209AB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34</TotalTime>
  <Words>13538</Words>
  <Application>Microsoft Office PowerPoint</Application>
  <PresentationFormat>Widescreen</PresentationFormat>
  <Paragraphs>875</Paragraphs>
  <Slides>101</Slides>
  <Notes>5</Notes>
  <HiddenSlides>0</HiddenSlides>
  <MMClips>0</MMClips>
  <ScaleCrop>false</ScaleCrop>
  <HeadingPairs>
    <vt:vector size="4" baseType="variant">
      <vt:variant>
        <vt:lpstr>Theme</vt:lpstr>
      </vt:variant>
      <vt:variant>
        <vt:i4>1</vt:i4>
      </vt:variant>
      <vt:variant>
        <vt:lpstr>Slide Titles</vt:lpstr>
      </vt:variant>
      <vt:variant>
        <vt:i4>101</vt:i4>
      </vt:variant>
    </vt:vector>
  </HeadingPairs>
  <TitlesOfParts>
    <vt:vector size="102" baseType="lpstr">
      <vt:lpstr>Office Theme</vt:lpstr>
      <vt:lpstr>A BOY OR A GIRL,  DOES IT REALLY MATTER   Gender transformative parenting </vt:lpstr>
      <vt:lpstr> </vt:lpstr>
      <vt:lpstr> </vt:lpstr>
      <vt:lpstr> </vt:lpstr>
      <vt:lpstr>Before we start talking about gender transformative parenting</vt:lpstr>
      <vt:lpstr>PowerPoint Presentation</vt:lpstr>
      <vt:lpstr> </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 </vt:lpstr>
      <vt:lpstr>PowerPoint Presentation</vt:lpstr>
      <vt:lpstr>Gender stereotypes are:</vt:lpstr>
      <vt:lpstr> </vt:lpstr>
      <vt:lpstr> </vt:lpstr>
      <vt:lpstr>What can we learn from the video</vt:lpstr>
      <vt:lpstr>What would be transformative approach</vt:lpstr>
      <vt:lpstr>Intergenerational transmission of gender roles and norms</vt:lpstr>
      <vt:lpstr>Intergenerational transmission of gender roles and norms</vt:lpstr>
      <vt:lpstr>Gender-based violence is preventable:  Gender transformative parenting may prevent the intergenerational transmission of the GBV </vt:lpstr>
      <vt:lpstr>PowerPoint Presentation</vt:lpstr>
      <vt:lpstr> </vt:lpstr>
      <vt:lpstr>Intergenerational transmission of GBV</vt:lpstr>
      <vt:lpstr>Gender-based violence risk factors</vt:lpstr>
      <vt:lpstr>Gender-based violence what frontline workers can do</vt:lpstr>
      <vt:lpstr> </vt:lpstr>
      <vt:lpstr> </vt:lpstr>
      <vt:lpstr>PowerPoint Presentation</vt:lpstr>
      <vt:lpstr>PowerPoint Presentation</vt:lpstr>
      <vt:lpstr> </vt:lpstr>
      <vt:lpstr> </vt:lpstr>
      <vt:lpstr>What is gender identity and how diverse it is?</vt:lpstr>
      <vt:lpstr>What is gender identity and how diverse it is?</vt:lpstr>
      <vt:lpstr>What can parent do to support their children’s gender identity development? </vt:lpstr>
      <vt:lpstr>What can frontline workers do to support parents?  </vt:lpstr>
      <vt:lpstr>PowerPoint Presentation</vt:lpstr>
      <vt:lpstr>Parenting </vt:lpstr>
      <vt:lpstr>What does it mean to be a responsive parent?  </vt:lpstr>
      <vt:lpstr>PowerPoint Presentation</vt:lpstr>
      <vt:lpstr>Two components of responsive parenting  </vt:lpstr>
      <vt:lpstr> </vt:lpstr>
      <vt:lpstr> </vt:lpstr>
      <vt:lpstr> </vt:lpstr>
      <vt:lpstr> </vt:lpstr>
      <vt:lpstr> </vt:lpstr>
      <vt:lpstr>Gender Traditional Parenting </vt:lpstr>
      <vt:lpstr>PowerPoint Presentation</vt:lpstr>
      <vt:lpstr> </vt:lpstr>
      <vt:lpstr> </vt:lpstr>
      <vt:lpstr>Gender TransformativeParenting </vt:lpstr>
      <vt:lpstr>PowerPoint Presentation</vt:lpstr>
      <vt:lpstr> </vt:lpstr>
      <vt:lpstr> </vt:lpstr>
      <vt:lpstr> </vt:lpstr>
      <vt:lpstr>Gender socialization  Differences between gendered and gender-transformative parenting  </vt:lpstr>
      <vt:lpstr>Gender socialization - Differences between gendered and gender-transformative parenting  </vt:lpstr>
      <vt:lpstr>Gender socialization - Differences between gendered and gender-transformative parenting  </vt:lpstr>
      <vt:lpstr> </vt:lpstr>
      <vt:lpstr>The main ingredients of transformative parenting   </vt:lpstr>
      <vt:lpstr>Gender equality starts at home.  Tips and highlights </vt:lpstr>
      <vt:lpstr> </vt:lpstr>
      <vt:lpstr> </vt:lpstr>
      <vt:lpstr>PowerPoint Presentation</vt:lpstr>
      <vt:lpstr>Building Parenting Alliances</vt:lpstr>
      <vt:lpstr>PowerPoint Presentation</vt:lpstr>
      <vt:lpstr> </vt:lpstr>
      <vt:lpstr>PowerPoint Presentation</vt:lpstr>
      <vt:lpstr>PowerPoint Presentation</vt:lpstr>
      <vt:lpstr> </vt:lpstr>
      <vt:lpstr>PowerPoint Presentation</vt:lpstr>
      <vt:lpstr> </vt:lpstr>
      <vt:lpstr>PowerPoint Presentation</vt:lpstr>
      <vt:lpstr> </vt:lpstr>
      <vt:lpstr>PowerPoint Presentation</vt:lpstr>
      <vt:lpstr> </vt:lpstr>
      <vt:lpstr> </vt:lpstr>
      <vt:lpstr>PowerPoint Presentation</vt:lpstr>
      <vt:lpstr>PowerPoint Presentation</vt:lpstr>
      <vt:lpstr>PowerPoint Presentation</vt:lpstr>
      <vt:lpstr> </vt:lpstr>
      <vt:lpstr>PowerPoint Presentation</vt:lpstr>
      <vt:lpstr>PowerPoint Presentation</vt:lpstr>
      <vt:lpstr>Specific tips on how policymakers and service providers can support and encourage positive father involvement </vt:lpstr>
      <vt:lpstr>PowerPoint Presentation</vt:lpstr>
      <vt:lpstr>Working across sectors and different levels of the system to support and promote gender transformative parenting and create a change </vt:lpstr>
      <vt:lpstr> </vt:lpstr>
      <vt:lpstr>As an individual professional, you can make positive changes in the lives of many children and families by modelling and promoting gender-transformative approaches to parenting. However, you cannot provide all the support families need, and you cannot promote sustainable change and transformation in gender parenting if you are alone. </vt:lpstr>
      <vt:lpstr>Working on the different levels of the system </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Zorica Trikic</dc:creator>
  <cp:lastModifiedBy>Zorica Trikic</cp:lastModifiedBy>
  <cp:revision>19</cp:revision>
  <dcterms:created xsi:type="dcterms:W3CDTF">2022-05-14T12:37:36Z</dcterms:created>
  <dcterms:modified xsi:type="dcterms:W3CDTF">2023-02-07T12:58:29Z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0x010100C6C8FA5C92CD6D47ABAEB48686702B67</vt:lpwstr>
  </property>
</Properties>
</file>