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9"/>
  </p:notesMasterIdLst>
  <p:handoutMasterIdLst>
    <p:handoutMasterId r:id="rId30"/>
  </p:handoutMasterIdLst>
  <p:sldIdLst>
    <p:sldId id="317" r:id="rId5"/>
    <p:sldId id="318" r:id="rId6"/>
    <p:sldId id="323" r:id="rId7"/>
    <p:sldId id="325" r:id="rId8"/>
    <p:sldId id="328" r:id="rId9"/>
    <p:sldId id="347" r:id="rId10"/>
    <p:sldId id="333" r:id="rId11"/>
    <p:sldId id="329" r:id="rId12"/>
    <p:sldId id="327" r:id="rId13"/>
    <p:sldId id="330" r:id="rId14"/>
    <p:sldId id="331" r:id="rId15"/>
    <p:sldId id="332" r:id="rId16"/>
    <p:sldId id="343" r:id="rId17"/>
    <p:sldId id="334" r:id="rId18"/>
    <p:sldId id="339" r:id="rId19"/>
    <p:sldId id="336" r:id="rId20"/>
    <p:sldId id="346" r:id="rId21"/>
    <p:sldId id="338" r:id="rId22"/>
    <p:sldId id="345" r:id="rId23"/>
    <p:sldId id="344" r:id="rId24"/>
    <p:sldId id="335" r:id="rId25"/>
    <p:sldId id="337" r:id="rId26"/>
    <p:sldId id="340" r:id="rId27"/>
    <p:sldId id="341"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73">
          <p15:clr>
            <a:srgbClr val="A4A3A4"/>
          </p15:clr>
        </p15:guide>
        <p15:guide id="2" orient="horz" pos="738">
          <p15:clr>
            <a:srgbClr val="A4A3A4"/>
          </p15:clr>
        </p15:guide>
        <p15:guide id="3" orient="horz" pos="997">
          <p15:clr>
            <a:srgbClr val="A4A3A4"/>
          </p15:clr>
        </p15:guide>
        <p15:guide id="4" pos="5658">
          <p15:clr>
            <a:srgbClr val="A4A3A4"/>
          </p15:clr>
        </p15:guide>
        <p15:guide id="5" pos="95">
          <p15:clr>
            <a:srgbClr val="A4A3A4"/>
          </p15:clr>
        </p15:guide>
        <p15:guide id="6" pos="272">
          <p15:clr>
            <a:srgbClr val="A4A3A4"/>
          </p15:clr>
        </p15:guide>
        <p15:guide id="7" pos="287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4" clrIdx="0"/>
  <p:cmAuthor id="2" name="O'Flynn, Sarah" initials="OS" lastIdx="1" clrIdx="1">
    <p:extLst>
      <p:ext uri="{19B8F6BF-5375-455C-9EA6-DF929625EA0E}">
        <p15:presenceInfo xmlns:p15="http://schemas.microsoft.com/office/powerpoint/2012/main" userId="S::soflynn@savechildren.org::3bdc2615-c09b-41a7-ab5f-05c5bdee3e8e" providerId="AD"/>
      </p:ext>
    </p:extLst>
  </p:cmAuthor>
  <p:cmAuthor id="3" name="tessa magnuson" initials="tm" lastIdx="1" clrIdx="2">
    <p:extLst>
      <p:ext uri="{19B8F6BF-5375-455C-9EA6-DF929625EA0E}">
        <p15:presenceInfo xmlns:p15="http://schemas.microsoft.com/office/powerpoint/2012/main" userId="b2eb8ff42f53f10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A0007"/>
    <a:srgbClr val="F60006"/>
    <a:srgbClr val="F1030A"/>
    <a:srgbClr val="ED0409"/>
    <a:srgbClr val="ED100C"/>
    <a:srgbClr val="ED1C10"/>
    <a:srgbClr val="ED1F13"/>
    <a:srgbClr val="EA1F17"/>
    <a:srgbClr val="E12417"/>
    <a:srgbClr val="DD2B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FFA509-C3E6-FD3C-FBA5-BD98B94F71EC}" v="50" dt="2022-07-20T19:50:50.520"/>
    <p1510:client id="{53C76EF4-9FAA-2033-8C7B-015C885E1DC3}" v="97" dt="2022-07-22T20:32:23.938"/>
    <p1510:client id="{5BF68E50-F162-8ECC-C132-A087755D1C7E}" v="1" dt="2022-07-20T19:41:46.901"/>
    <p1510:client id="{808FFDCD-5084-8236-B39D-5470E9FCF8B5}" v="2" dt="2022-07-19T19:50:10.104"/>
    <p1510:client id="{A005E50E-3806-A265-B569-07070FC1AC85}" v="47" dt="2022-06-16T16:49:53.136"/>
    <p1510:client id="{F0F8BA4E-295F-17E5-DA81-63032B79A575}" v="5" dt="2022-07-10T21:18:19.6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7185" autoAdjust="0"/>
  </p:normalViewPr>
  <p:slideViewPr>
    <p:cSldViewPr snapToGrid="0">
      <p:cViewPr varScale="1">
        <p:scale>
          <a:sx n="35" d="100"/>
          <a:sy n="35" d="100"/>
        </p:scale>
        <p:origin x="2180" y="32"/>
      </p:cViewPr>
      <p:guideLst>
        <p:guide orient="horz" pos="3973"/>
        <p:guide orient="horz" pos="738"/>
        <p:guide orient="horz" pos="997"/>
        <p:guide pos="5658"/>
        <p:guide pos="95"/>
        <p:guide pos="272"/>
        <p:guide pos="287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ard, Delaney" userId="S::dward@savechildren.org::bde064eb-26f8-446c-a458-291869f0c338" providerId="AD" clId="Web-{F0F8BA4E-295F-17E5-DA81-63032B79A575}"/>
    <pc:docChg chg="modSld">
      <pc:chgData name="Ward, Delaney" userId="S::dward@savechildren.org::bde064eb-26f8-446c-a458-291869f0c338" providerId="AD" clId="Web-{F0F8BA4E-295F-17E5-DA81-63032B79A575}" dt="2022-07-10T21:18:19.672" v="4" actId="20577"/>
      <pc:docMkLst>
        <pc:docMk/>
      </pc:docMkLst>
      <pc:sldChg chg="modSp">
        <pc:chgData name="Ward, Delaney" userId="S::dward@savechildren.org::bde064eb-26f8-446c-a458-291869f0c338" providerId="AD" clId="Web-{F0F8BA4E-295F-17E5-DA81-63032B79A575}" dt="2022-07-10T21:18:19.672" v="4" actId="20577"/>
        <pc:sldMkLst>
          <pc:docMk/>
          <pc:sldMk cId="3602833538" sldId="318"/>
        </pc:sldMkLst>
        <pc:spChg chg="mod">
          <ac:chgData name="Ward, Delaney" userId="S::dward@savechildren.org::bde064eb-26f8-446c-a458-291869f0c338" providerId="AD" clId="Web-{F0F8BA4E-295F-17E5-DA81-63032B79A575}" dt="2022-07-10T21:18:19.672" v="4" actId="20577"/>
          <ac:spMkLst>
            <pc:docMk/>
            <pc:sldMk cId="3602833538" sldId="318"/>
            <ac:spMk id="77827" creationId="{00000000-0000-0000-0000-000000000000}"/>
          </ac:spMkLst>
        </pc:spChg>
      </pc:sldChg>
      <pc:sldChg chg="delCm">
        <pc:chgData name="Ward, Delaney" userId="S::dward@savechildren.org::bde064eb-26f8-446c-a458-291869f0c338" providerId="AD" clId="Web-{F0F8BA4E-295F-17E5-DA81-63032B79A575}" dt="2022-07-10T21:16:28.101" v="1"/>
        <pc:sldMkLst>
          <pc:docMk/>
          <pc:sldMk cId="3304716517" sldId="327"/>
        </pc:sldMkLst>
      </pc:sldChg>
      <pc:sldChg chg="delCm">
        <pc:chgData name="Ward, Delaney" userId="S::dward@savechildren.org::bde064eb-26f8-446c-a458-291869f0c338" providerId="AD" clId="Web-{F0F8BA4E-295F-17E5-DA81-63032B79A575}" dt="2022-07-10T21:16:22.648" v="0"/>
        <pc:sldMkLst>
          <pc:docMk/>
          <pc:sldMk cId="621649055" sldId="329"/>
        </pc:sldMkLst>
      </pc:sldChg>
      <pc:sldChg chg="delCm">
        <pc:chgData name="Ward, Delaney" userId="S::dward@savechildren.org::bde064eb-26f8-446c-a458-291869f0c338" providerId="AD" clId="Web-{F0F8BA4E-295F-17E5-DA81-63032B79A575}" dt="2022-07-10T21:16:40.587" v="2"/>
        <pc:sldMkLst>
          <pc:docMk/>
          <pc:sldMk cId="666896614" sldId="337"/>
        </pc:sldMkLst>
      </pc:sldChg>
    </pc:docChg>
  </pc:docChgLst>
  <pc:docChgLst>
    <pc:chgData name="Schwartz, Helene" userId="S::hschwartz@savechildren.org::d9f600d9-c1c0-4a73-98a9-3cae424fd972" providerId="AD" clId="Web-{808FFDCD-5084-8236-B39D-5470E9FCF8B5}"/>
    <pc:docChg chg="modSld">
      <pc:chgData name="Schwartz, Helene" userId="S::hschwartz@savechildren.org::d9f600d9-c1c0-4a73-98a9-3cae424fd972" providerId="AD" clId="Web-{808FFDCD-5084-8236-B39D-5470E9FCF8B5}" dt="2022-07-19T20:29:37.419" v="2"/>
      <pc:docMkLst>
        <pc:docMk/>
      </pc:docMkLst>
      <pc:sldChg chg="modSp">
        <pc:chgData name="Schwartz, Helene" userId="S::hschwartz@savechildren.org::d9f600d9-c1c0-4a73-98a9-3cae424fd972" providerId="AD" clId="Web-{808FFDCD-5084-8236-B39D-5470E9FCF8B5}" dt="2022-07-19T19:50:10.104" v="1" actId="1076"/>
        <pc:sldMkLst>
          <pc:docMk/>
          <pc:sldMk cId="2050738658" sldId="331"/>
        </pc:sldMkLst>
        <pc:spChg chg="mod">
          <ac:chgData name="Schwartz, Helene" userId="S::hschwartz@savechildren.org::d9f600d9-c1c0-4a73-98a9-3cae424fd972" providerId="AD" clId="Web-{808FFDCD-5084-8236-B39D-5470E9FCF8B5}" dt="2022-07-19T19:50:10.104" v="1" actId="1076"/>
          <ac:spMkLst>
            <pc:docMk/>
            <pc:sldMk cId="2050738658" sldId="331"/>
            <ac:spMk id="9" creationId="{8C34F31B-0B4D-A8A9-612B-E7183DFBBDE1}"/>
          </ac:spMkLst>
        </pc:spChg>
      </pc:sldChg>
      <pc:sldChg chg="modNotes">
        <pc:chgData name="Schwartz, Helene" userId="S::hschwartz@savechildren.org::d9f600d9-c1c0-4a73-98a9-3cae424fd972" providerId="AD" clId="Web-{808FFDCD-5084-8236-B39D-5470E9FCF8B5}" dt="2022-07-19T20:29:37.419" v="2"/>
        <pc:sldMkLst>
          <pc:docMk/>
          <pc:sldMk cId="1017182918" sldId="336"/>
        </pc:sldMkLst>
      </pc:sldChg>
    </pc:docChg>
  </pc:docChgLst>
  <pc:docChgLst>
    <pc:chgData name="Thami, Pratima" userId="S::pthami@savechildren.org::4d3763cf-a706-4e7e-9740-f66bd8f1b052" providerId="AD" clId="Web-{43FFA509-C3E6-FD3C-FBA5-BD98B94F71EC}"/>
    <pc:docChg chg="modSld">
      <pc:chgData name="Thami, Pratima" userId="S::pthami@savechildren.org::4d3763cf-a706-4e7e-9740-f66bd8f1b052" providerId="AD" clId="Web-{43FFA509-C3E6-FD3C-FBA5-BD98B94F71EC}" dt="2022-07-20T19:50:50.520" v="50" actId="20577"/>
      <pc:docMkLst>
        <pc:docMk/>
      </pc:docMkLst>
      <pc:sldChg chg="modSp">
        <pc:chgData name="Thami, Pratima" userId="S::pthami@savechildren.org::4d3763cf-a706-4e7e-9740-f66bd8f1b052" providerId="AD" clId="Web-{43FFA509-C3E6-FD3C-FBA5-BD98B94F71EC}" dt="2022-07-20T19:50:50.520" v="50" actId="20577"/>
        <pc:sldMkLst>
          <pc:docMk/>
          <pc:sldMk cId="1998039789" sldId="340"/>
        </pc:sldMkLst>
        <pc:spChg chg="mod">
          <ac:chgData name="Thami, Pratima" userId="S::pthami@savechildren.org::4d3763cf-a706-4e7e-9740-f66bd8f1b052" providerId="AD" clId="Web-{43FFA509-C3E6-FD3C-FBA5-BD98B94F71EC}" dt="2022-07-20T19:50:50.520" v="50" actId="20577"/>
          <ac:spMkLst>
            <pc:docMk/>
            <pc:sldMk cId="1998039789" sldId="340"/>
            <ac:spMk id="3" creationId="{AFC93E9E-8EE6-373F-D1C3-DC9290466E1E}"/>
          </ac:spMkLst>
        </pc:spChg>
      </pc:sldChg>
    </pc:docChg>
  </pc:docChgLst>
  <pc:docChgLst>
    <pc:chgData name="Thami, Pratima" userId="S::pthami@savechildren.org::4d3763cf-a706-4e7e-9740-f66bd8f1b052" providerId="AD" clId="Web-{5BF68E50-F162-8ECC-C132-A087755D1C7E}"/>
    <pc:docChg chg="modSld">
      <pc:chgData name="Thami, Pratima" userId="S::pthami@savechildren.org::4d3763cf-a706-4e7e-9740-f66bd8f1b052" providerId="AD" clId="Web-{5BF68E50-F162-8ECC-C132-A087755D1C7E}" dt="2022-07-20T19:41:46.901" v="0" actId="20577"/>
      <pc:docMkLst>
        <pc:docMk/>
      </pc:docMkLst>
      <pc:sldChg chg="modSp">
        <pc:chgData name="Thami, Pratima" userId="S::pthami@savechildren.org::4d3763cf-a706-4e7e-9740-f66bd8f1b052" providerId="AD" clId="Web-{5BF68E50-F162-8ECC-C132-A087755D1C7E}" dt="2022-07-20T19:41:46.901" v="0" actId="20577"/>
        <pc:sldMkLst>
          <pc:docMk/>
          <pc:sldMk cId="1998039789" sldId="340"/>
        </pc:sldMkLst>
        <pc:spChg chg="mod">
          <ac:chgData name="Thami, Pratima" userId="S::pthami@savechildren.org::4d3763cf-a706-4e7e-9740-f66bd8f1b052" providerId="AD" clId="Web-{5BF68E50-F162-8ECC-C132-A087755D1C7E}" dt="2022-07-20T19:41:46.901" v="0" actId="20577"/>
          <ac:spMkLst>
            <pc:docMk/>
            <pc:sldMk cId="1998039789" sldId="340"/>
            <ac:spMk id="3" creationId="{AFC93E9E-8EE6-373F-D1C3-DC9290466E1E}"/>
          </ac:spMkLst>
        </pc:spChg>
      </pc:sldChg>
    </pc:docChg>
  </pc:docChgLst>
  <pc:docChgLst>
    <pc:chgData name="O'Flynn, Sarah" userId="S::soflynn@savechildren.org::3bdc2615-c09b-41a7-ab5f-05c5bdee3e8e" providerId="AD" clId="Web-{A005E50E-3806-A265-B569-07070FC1AC85}"/>
    <pc:docChg chg="modSld">
      <pc:chgData name="O'Flynn, Sarah" userId="S::soflynn@savechildren.org::3bdc2615-c09b-41a7-ab5f-05c5bdee3e8e" providerId="AD" clId="Web-{A005E50E-3806-A265-B569-07070FC1AC85}" dt="2022-06-16T16:49:53.136" v="54"/>
      <pc:docMkLst>
        <pc:docMk/>
      </pc:docMkLst>
      <pc:sldChg chg="addSp modSp">
        <pc:chgData name="O'Flynn, Sarah" userId="S::soflynn@savechildren.org::3bdc2615-c09b-41a7-ab5f-05c5bdee3e8e" providerId="AD" clId="Web-{A005E50E-3806-A265-B569-07070FC1AC85}" dt="2022-06-16T16:47:05.108" v="42" actId="1076"/>
        <pc:sldMkLst>
          <pc:docMk/>
          <pc:sldMk cId="3075126938" sldId="328"/>
        </pc:sldMkLst>
        <pc:spChg chg="mod">
          <ac:chgData name="O'Flynn, Sarah" userId="S::soflynn@savechildren.org::3bdc2615-c09b-41a7-ab5f-05c5bdee3e8e" providerId="AD" clId="Web-{A005E50E-3806-A265-B569-07070FC1AC85}" dt="2022-06-16T16:46:19.839" v="16" actId="14100"/>
          <ac:spMkLst>
            <pc:docMk/>
            <pc:sldMk cId="3075126938" sldId="328"/>
            <ac:spMk id="3" creationId="{596753DC-89CC-2F73-49C5-AABE1C7EFCBE}"/>
          </ac:spMkLst>
        </pc:spChg>
        <pc:spChg chg="add mod">
          <ac:chgData name="O'Flynn, Sarah" userId="S::soflynn@savechildren.org::3bdc2615-c09b-41a7-ab5f-05c5bdee3e8e" providerId="AD" clId="Web-{A005E50E-3806-A265-B569-07070FC1AC85}" dt="2022-06-16T16:47:05.108" v="42" actId="1076"/>
          <ac:spMkLst>
            <pc:docMk/>
            <pc:sldMk cId="3075126938" sldId="328"/>
            <ac:spMk id="8" creationId="{D00495CA-5D7F-0E5F-FD84-0FD369C0077C}"/>
          </ac:spMkLst>
        </pc:spChg>
      </pc:sldChg>
      <pc:sldChg chg="modSp">
        <pc:chgData name="O'Flynn, Sarah" userId="S::soflynn@savechildren.org::3bdc2615-c09b-41a7-ab5f-05c5bdee3e8e" providerId="AD" clId="Web-{A005E50E-3806-A265-B569-07070FC1AC85}" dt="2022-06-16T16:49:28.259" v="51" actId="14100"/>
        <pc:sldMkLst>
          <pc:docMk/>
          <pc:sldMk cId="3845725374" sldId="330"/>
        </pc:sldMkLst>
        <pc:spChg chg="mod">
          <ac:chgData name="O'Flynn, Sarah" userId="S::soflynn@savechildren.org::3bdc2615-c09b-41a7-ab5f-05c5bdee3e8e" providerId="AD" clId="Web-{A005E50E-3806-A265-B569-07070FC1AC85}" dt="2022-06-16T16:49:28.259" v="51" actId="14100"/>
          <ac:spMkLst>
            <pc:docMk/>
            <pc:sldMk cId="3845725374" sldId="330"/>
            <ac:spMk id="2" creationId="{C6A634BB-374E-5BCB-8E9F-277C903F4E6D}"/>
          </ac:spMkLst>
        </pc:spChg>
      </pc:sldChg>
      <pc:sldChg chg="modSp">
        <pc:chgData name="O'Flynn, Sarah" userId="S::soflynn@savechildren.org::3bdc2615-c09b-41a7-ab5f-05c5bdee3e8e" providerId="AD" clId="Web-{A005E50E-3806-A265-B569-07070FC1AC85}" dt="2022-06-16T16:49:34.462" v="52" actId="14100"/>
        <pc:sldMkLst>
          <pc:docMk/>
          <pc:sldMk cId="2050738658" sldId="331"/>
        </pc:sldMkLst>
        <pc:spChg chg="mod">
          <ac:chgData name="O'Flynn, Sarah" userId="S::soflynn@savechildren.org::3bdc2615-c09b-41a7-ab5f-05c5bdee3e8e" providerId="AD" clId="Web-{A005E50E-3806-A265-B569-07070FC1AC85}" dt="2022-06-16T16:49:34.462" v="52" actId="14100"/>
          <ac:spMkLst>
            <pc:docMk/>
            <pc:sldMk cId="2050738658" sldId="331"/>
            <ac:spMk id="6" creationId="{6A875D4F-BD81-4D90-8DF9-046BAF0CCD4D}"/>
          </ac:spMkLst>
        </pc:spChg>
      </pc:sldChg>
      <pc:sldChg chg="modSp">
        <pc:chgData name="O'Flynn, Sarah" userId="S::soflynn@savechildren.org::3bdc2615-c09b-41a7-ab5f-05c5bdee3e8e" providerId="AD" clId="Web-{A005E50E-3806-A265-B569-07070FC1AC85}" dt="2022-06-16T16:49:40.432" v="53" actId="14100"/>
        <pc:sldMkLst>
          <pc:docMk/>
          <pc:sldMk cId="1385151560" sldId="332"/>
        </pc:sldMkLst>
        <pc:spChg chg="mod">
          <ac:chgData name="O'Flynn, Sarah" userId="S::soflynn@savechildren.org::3bdc2615-c09b-41a7-ab5f-05c5bdee3e8e" providerId="AD" clId="Web-{A005E50E-3806-A265-B569-07070FC1AC85}" dt="2022-06-16T16:49:40.432" v="53" actId="14100"/>
          <ac:spMkLst>
            <pc:docMk/>
            <pc:sldMk cId="1385151560" sldId="332"/>
            <ac:spMk id="6" creationId="{6A875D4F-BD81-4D90-8DF9-046BAF0CCD4D}"/>
          </ac:spMkLst>
        </pc:spChg>
        <pc:spChg chg="mod">
          <ac:chgData name="O'Flynn, Sarah" userId="S::soflynn@savechildren.org::3bdc2615-c09b-41a7-ab5f-05c5bdee3e8e" providerId="AD" clId="Web-{A005E50E-3806-A265-B569-07070FC1AC85}" dt="2022-06-16T16:48:59.366" v="50" actId="14100"/>
          <ac:spMkLst>
            <pc:docMk/>
            <pc:sldMk cId="1385151560" sldId="332"/>
            <ac:spMk id="11" creationId="{08DF7522-C585-1AFF-3759-7FE4185264E4}"/>
          </ac:spMkLst>
        </pc:spChg>
      </pc:sldChg>
      <pc:sldChg chg="delCm">
        <pc:chgData name="O'Flynn, Sarah" userId="S::soflynn@savechildren.org::3bdc2615-c09b-41a7-ab5f-05c5bdee3e8e" providerId="AD" clId="Web-{A005E50E-3806-A265-B569-07070FC1AC85}" dt="2022-06-16T16:49:53.136" v="54"/>
        <pc:sldMkLst>
          <pc:docMk/>
          <pc:sldMk cId="1908596438" sldId="339"/>
        </pc:sldMkLst>
      </pc:sldChg>
      <pc:sldChg chg="addSp delSp">
        <pc:chgData name="O'Flynn, Sarah" userId="S::soflynn@savechildren.org::3bdc2615-c09b-41a7-ab5f-05c5bdee3e8e" providerId="AD" clId="Web-{A005E50E-3806-A265-B569-07070FC1AC85}" dt="2022-06-16T16:48:20.129" v="49"/>
        <pc:sldMkLst>
          <pc:docMk/>
          <pc:sldMk cId="3087458662" sldId="345"/>
        </pc:sldMkLst>
        <pc:picChg chg="add">
          <ac:chgData name="O'Flynn, Sarah" userId="S::soflynn@savechildren.org::3bdc2615-c09b-41a7-ab5f-05c5bdee3e8e" providerId="AD" clId="Web-{A005E50E-3806-A265-B569-07070FC1AC85}" dt="2022-06-16T16:48:20.129" v="49"/>
          <ac:picMkLst>
            <pc:docMk/>
            <pc:sldMk cId="3087458662" sldId="345"/>
            <ac:picMk id="8" creationId="{B672BF81-6A9B-0A71-A438-C1178F87D8D8}"/>
          </ac:picMkLst>
        </pc:picChg>
        <pc:picChg chg="del">
          <ac:chgData name="O'Flynn, Sarah" userId="S::soflynn@savechildren.org::3bdc2615-c09b-41a7-ab5f-05c5bdee3e8e" providerId="AD" clId="Web-{A005E50E-3806-A265-B569-07070FC1AC85}" dt="2022-06-16T16:48:19.645" v="48"/>
          <ac:picMkLst>
            <pc:docMk/>
            <pc:sldMk cId="3087458662" sldId="345"/>
            <ac:picMk id="18" creationId="{7582F2A0-907D-FE90-3926-E8BE763F5B9B}"/>
          </ac:picMkLst>
        </pc:picChg>
      </pc:sldChg>
      <pc:sldChg chg="addSp delSp modSp">
        <pc:chgData name="O'Flynn, Sarah" userId="S::soflynn@savechildren.org::3bdc2615-c09b-41a7-ab5f-05c5bdee3e8e" providerId="AD" clId="Web-{A005E50E-3806-A265-B569-07070FC1AC85}" dt="2022-06-16T16:47:52.565" v="47" actId="1076"/>
        <pc:sldMkLst>
          <pc:docMk/>
          <pc:sldMk cId="1249570104" sldId="347"/>
        </pc:sldMkLst>
        <pc:spChg chg="add del">
          <ac:chgData name="O'Flynn, Sarah" userId="S::soflynn@savechildren.org::3bdc2615-c09b-41a7-ab5f-05c5bdee3e8e" providerId="AD" clId="Web-{A005E50E-3806-A265-B569-07070FC1AC85}" dt="2022-06-16T16:47:24.922" v="44"/>
          <ac:spMkLst>
            <pc:docMk/>
            <pc:sldMk cId="1249570104" sldId="347"/>
            <ac:spMk id="8" creationId="{EE31B783-77B2-133A-2C6F-5E5195F75F98}"/>
          </ac:spMkLst>
        </pc:spChg>
        <pc:picChg chg="add mod">
          <ac:chgData name="O'Flynn, Sarah" userId="S::soflynn@savechildren.org::3bdc2615-c09b-41a7-ab5f-05c5bdee3e8e" providerId="AD" clId="Web-{A005E50E-3806-A265-B569-07070FC1AC85}" dt="2022-06-16T16:47:52.565" v="47" actId="1076"/>
          <ac:picMkLst>
            <pc:docMk/>
            <pc:sldMk cId="1249570104" sldId="347"/>
            <ac:picMk id="9" creationId="{8442E4B0-AA9D-FE77-755B-2AF74C6A12BA}"/>
          </ac:picMkLst>
        </pc:picChg>
      </pc:sldChg>
    </pc:docChg>
  </pc:docChgLst>
  <pc:docChgLst>
    <pc:chgData name="Garcia, Andrea" userId="S::agarcia@savechildren.org::225d6f08-ccaf-4957-8a26-a500d0df06e7" providerId="AD" clId="Web-{BAA2CA52-B978-F323-D5E7-34F3CE689D88}"/>
    <pc:docChg chg="modSld">
      <pc:chgData name="Garcia, Andrea" userId="S::agarcia@savechildren.org::225d6f08-ccaf-4957-8a26-a500d0df06e7" providerId="AD" clId="Web-{BAA2CA52-B978-F323-D5E7-34F3CE689D88}" dt="2022-07-26T00:28:11.169" v="10"/>
      <pc:docMkLst>
        <pc:docMk/>
      </pc:docMkLst>
      <pc:sldChg chg="modNotes">
        <pc:chgData name="Garcia, Andrea" userId="S::agarcia@savechildren.org::225d6f08-ccaf-4957-8a26-a500d0df06e7" providerId="AD" clId="Web-{BAA2CA52-B978-F323-D5E7-34F3CE689D88}" dt="2022-07-26T00:28:11.169" v="10"/>
        <pc:sldMkLst>
          <pc:docMk/>
          <pc:sldMk cId="3087458662" sldId="345"/>
        </pc:sldMkLst>
      </pc:sldChg>
    </pc:docChg>
  </pc:docChgLst>
  <pc:docChgLst>
    <pc:chgData name="Guest User" userId="S::urn:spo:anon#8070eba42356ab290665d0609fdfdcb5457123826feca12fefa5920dbbf624a6::" providerId="AD" clId="Web-{53C76EF4-9FAA-2033-8C7B-015C885E1DC3}"/>
    <pc:docChg chg="modSld">
      <pc:chgData name="Guest User" userId="S::urn:spo:anon#8070eba42356ab290665d0609fdfdcb5457123826feca12fefa5920dbbf624a6::" providerId="AD" clId="Web-{53C76EF4-9FAA-2033-8C7B-015C885E1DC3}" dt="2022-07-22T20:32:21.032" v="160" actId="20577"/>
      <pc:docMkLst>
        <pc:docMk/>
      </pc:docMkLst>
      <pc:sldChg chg="modNotes">
        <pc:chgData name="Guest User" userId="S::urn:spo:anon#8070eba42356ab290665d0609fdfdcb5457123826feca12fefa5920dbbf624a6::" providerId="AD" clId="Web-{53C76EF4-9FAA-2033-8C7B-015C885E1DC3}" dt="2022-07-22T20:11:07.395" v="0"/>
        <pc:sldMkLst>
          <pc:docMk/>
          <pc:sldMk cId="2018076286" sldId="317"/>
        </pc:sldMkLst>
      </pc:sldChg>
      <pc:sldChg chg="modNotes">
        <pc:chgData name="Guest User" userId="S::urn:spo:anon#8070eba42356ab290665d0609fdfdcb5457123826feca12fefa5920dbbf624a6::" providerId="AD" clId="Web-{53C76EF4-9FAA-2033-8C7B-015C885E1DC3}" dt="2022-07-22T20:13:59.973" v="3"/>
        <pc:sldMkLst>
          <pc:docMk/>
          <pc:sldMk cId="976316497" sldId="325"/>
        </pc:sldMkLst>
      </pc:sldChg>
      <pc:sldChg chg="modNotes">
        <pc:chgData name="Guest User" userId="S::urn:spo:anon#8070eba42356ab290665d0609fdfdcb5457123826feca12fefa5920dbbf624a6::" providerId="AD" clId="Web-{53C76EF4-9FAA-2033-8C7B-015C885E1DC3}" dt="2022-07-22T20:19:53.003" v="27"/>
        <pc:sldMkLst>
          <pc:docMk/>
          <pc:sldMk cId="1017182918" sldId="336"/>
        </pc:sldMkLst>
      </pc:sldChg>
      <pc:sldChg chg="modSp modNotes">
        <pc:chgData name="Guest User" userId="S::urn:spo:anon#8070eba42356ab290665d0609fdfdcb5457123826feca12fefa5920dbbf624a6::" providerId="AD" clId="Web-{53C76EF4-9FAA-2033-8C7B-015C885E1DC3}" dt="2022-07-22T20:32:21.032" v="160" actId="20577"/>
        <pc:sldMkLst>
          <pc:docMk/>
          <pc:sldMk cId="666896614" sldId="337"/>
        </pc:sldMkLst>
        <pc:spChg chg="mod">
          <ac:chgData name="Guest User" userId="S::urn:spo:anon#8070eba42356ab290665d0609fdfdcb5457123826feca12fefa5920dbbf624a6::" providerId="AD" clId="Web-{53C76EF4-9FAA-2033-8C7B-015C885E1DC3}" dt="2022-07-22T20:32:21.032" v="160" actId="20577"/>
          <ac:spMkLst>
            <pc:docMk/>
            <pc:sldMk cId="666896614" sldId="337"/>
            <ac:spMk id="15" creationId="{32A2522C-1026-9BCE-ED68-226AAD6DBFCE}"/>
          </ac:spMkLst>
        </pc:spChg>
      </pc:sldChg>
      <pc:sldChg chg="addSp modSp addAnim modAnim modNotes">
        <pc:chgData name="Guest User" userId="S::urn:spo:anon#8070eba42356ab290665d0609fdfdcb5457123826feca12fefa5920dbbf624a6::" providerId="AD" clId="Web-{53C76EF4-9FAA-2033-8C7B-015C885E1DC3}" dt="2022-07-22T20:25:16.377" v="49" actId="20577"/>
        <pc:sldMkLst>
          <pc:docMk/>
          <pc:sldMk cId="1638621470" sldId="338"/>
        </pc:sldMkLst>
        <pc:spChg chg="add mod">
          <ac:chgData name="Guest User" userId="S::urn:spo:anon#8070eba42356ab290665d0609fdfdcb5457123826feca12fefa5920dbbf624a6::" providerId="AD" clId="Web-{53C76EF4-9FAA-2033-8C7B-015C885E1DC3}" dt="2022-07-22T20:25:16.377" v="49" actId="20577"/>
          <ac:spMkLst>
            <pc:docMk/>
            <pc:sldMk cId="1638621470" sldId="338"/>
            <ac:spMk id="3" creationId="{703137EA-79A8-EEDF-B8E0-8C7DA3A5D4B2}"/>
          </ac:spMkLst>
        </pc:spChg>
        <pc:spChg chg="mod">
          <ac:chgData name="Guest User" userId="S::urn:spo:anon#8070eba42356ab290665d0609fdfdcb5457123826feca12fefa5920dbbf624a6::" providerId="AD" clId="Web-{53C76EF4-9FAA-2033-8C7B-015C885E1DC3}" dt="2022-07-22T20:24:40.955" v="43" actId="1076"/>
          <ac:spMkLst>
            <pc:docMk/>
            <pc:sldMk cId="1638621470" sldId="338"/>
            <ac:spMk id="10" creationId="{0FFA09D0-786D-4B0E-D217-1FFFB7DFAA6D}"/>
          </ac:spMkLst>
        </pc:spChg>
      </pc:sldChg>
      <pc:sldChg chg="modNotes">
        <pc:chgData name="Guest User" userId="S::urn:spo:anon#8070eba42356ab290665d0609fdfdcb5457123826feca12fefa5920dbbf624a6::" providerId="AD" clId="Web-{53C76EF4-9FAA-2033-8C7B-015C885E1DC3}" dt="2022-07-22T20:19:02.284" v="25"/>
        <pc:sldMkLst>
          <pc:docMk/>
          <pc:sldMk cId="1908596438" sldId="339"/>
        </pc:sldMkLst>
      </pc:sldChg>
      <pc:sldChg chg="addAnim modAnim modNotes">
        <pc:chgData name="Guest User" userId="S::urn:spo:anon#8070eba42356ab290665d0609fdfdcb5457123826feca12fefa5920dbbf624a6::" providerId="AD" clId="Web-{53C76EF4-9FAA-2033-8C7B-015C885E1DC3}" dt="2022-07-22T20:17:35.722" v="22"/>
        <pc:sldMkLst>
          <pc:docMk/>
          <pc:sldMk cId="2157114568" sldId="343"/>
        </pc:sldMkLst>
      </pc:sldChg>
      <pc:sldChg chg="modNotes">
        <pc:chgData name="Guest User" userId="S::urn:spo:anon#8070eba42356ab290665d0609fdfdcb5457123826feca12fefa5920dbbf624a6::" providerId="AD" clId="Web-{53C76EF4-9FAA-2033-8C7B-015C885E1DC3}" dt="2022-07-22T20:26:49.048" v="56"/>
        <pc:sldMkLst>
          <pc:docMk/>
          <pc:sldMk cId="1082694720" sldId="344"/>
        </pc:sldMkLst>
      </pc:sldChg>
      <pc:sldChg chg="modNotes">
        <pc:chgData name="Guest User" userId="S::urn:spo:anon#8070eba42356ab290665d0609fdfdcb5457123826feca12fefa5920dbbf624a6::" providerId="AD" clId="Web-{53C76EF4-9FAA-2033-8C7B-015C885E1DC3}" dt="2022-07-22T20:26:20.658" v="53"/>
        <pc:sldMkLst>
          <pc:docMk/>
          <pc:sldMk cId="3087458662" sldId="345"/>
        </pc:sldMkLst>
      </pc:sldChg>
      <pc:sldChg chg="modNotes">
        <pc:chgData name="Guest User" userId="S::urn:spo:anon#8070eba42356ab290665d0609fdfdcb5457123826feca12fefa5920dbbf624a6::" providerId="AD" clId="Web-{53C76EF4-9FAA-2033-8C7B-015C885E1DC3}" dt="2022-07-22T20:21:28.143" v="32"/>
        <pc:sldMkLst>
          <pc:docMk/>
          <pc:sldMk cId="1526329846" sldId="346"/>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ED7E25-F174-4351-AE34-D46DADD48910}" type="doc">
      <dgm:prSet loTypeId="urn:microsoft.com/office/officeart/2005/8/layout/equation2" loCatId="relationship" qsTypeId="urn:microsoft.com/office/officeart/2005/8/quickstyle/simple1" qsCatId="simple" csTypeId="urn:microsoft.com/office/officeart/2005/8/colors/accent2_2" csCatId="accent2" phldr="1"/>
      <dgm:spPr/>
    </dgm:pt>
    <dgm:pt modelId="{FE7FB282-4A80-4A66-A310-02FF77C6A2EC}">
      <dgm:prSet phldrT="[Text]" phldr="0" custT="1"/>
      <dgm:spPr>
        <a:solidFill>
          <a:schemeClr val="accent2"/>
        </a:solidFill>
      </dgm:spPr>
      <dgm:t>
        <a:bodyPr/>
        <a:lstStyle/>
        <a:p>
          <a:pPr rtl="0"/>
          <a:r>
            <a:rPr lang="en-US" sz="1200" b="1">
              <a:latin typeface="Lato" panose="020F0502020204030203" pitchFamily="34" charset="77"/>
            </a:rPr>
            <a:t>Response Gaps</a:t>
          </a:r>
        </a:p>
      </dgm:t>
    </dgm:pt>
    <dgm:pt modelId="{3A7195B1-3DFF-4DA1-9718-46B11702E38F}" type="parTrans" cxnId="{F0C9CCF7-6D91-45B9-8181-4D85C9A6084D}">
      <dgm:prSet/>
      <dgm:spPr/>
      <dgm:t>
        <a:bodyPr/>
        <a:lstStyle/>
        <a:p>
          <a:endParaRPr lang="en-US"/>
        </a:p>
      </dgm:t>
    </dgm:pt>
    <dgm:pt modelId="{46556B48-662B-4645-9EAB-AFE45C4F43D7}" type="sibTrans" cxnId="{F0C9CCF7-6D91-45B9-8181-4D85C9A6084D}">
      <dgm:prSet/>
      <dgm:spPr/>
      <dgm:t>
        <a:bodyPr/>
        <a:lstStyle/>
        <a:p>
          <a:endParaRPr lang="en-US"/>
        </a:p>
      </dgm:t>
    </dgm:pt>
    <dgm:pt modelId="{194BD89B-C207-44BA-8546-97778F379622}">
      <dgm:prSet phldrT="[Text]" phldr="0" custT="1"/>
      <dgm:spPr>
        <a:solidFill>
          <a:schemeClr val="accent2"/>
        </a:solidFill>
      </dgm:spPr>
      <dgm:t>
        <a:bodyPr/>
        <a:lstStyle/>
        <a:p>
          <a:pPr rtl="0"/>
          <a:r>
            <a:rPr lang="en-US" sz="1200" b="1">
              <a:latin typeface="Lato" panose="020F0502020204030203" pitchFamily="34" charset="77"/>
            </a:rPr>
            <a:t>Coordination Gaps</a:t>
          </a:r>
        </a:p>
      </dgm:t>
    </dgm:pt>
    <dgm:pt modelId="{071E033B-0923-456E-AF4F-56D75BFFD4DB}" type="parTrans" cxnId="{41B6EFC7-EE85-4883-8CB1-D40B37A36DD0}">
      <dgm:prSet/>
      <dgm:spPr/>
      <dgm:t>
        <a:bodyPr/>
        <a:lstStyle/>
        <a:p>
          <a:endParaRPr lang="en-US"/>
        </a:p>
      </dgm:t>
    </dgm:pt>
    <dgm:pt modelId="{F585608D-53BD-4307-88AC-44C965B49E5C}" type="sibTrans" cxnId="{41B6EFC7-EE85-4883-8CB1-D40B37A36DD0}">
      <dgm:prSet/>
      <dgm:spPr/>
      <dgm:t>
        <a:bodyPr/>
        <a:lstStyle/>
        <a:p>
          <a:endParaRPr lang="en-US"/>
        </a:p>
      </dgm:t>
    </dgm:pt>
    <dgm:pt modelId="{4586167B-FDD8-4E12-ABF3-7FCBF974BF22}">
      <dgm:prSet phldrT="[Text]" phldr="0" custT="1"/>
      <dgm:spPr>
        <a:solidFill>
          <a:schemeClr val="accent2"/>
        </a:solidFill>
      </dgm:spPr>
      <dgm:t>
        <a:bodyPr/>
        <a:lstStyle/>
        <a:p>
          <a:pPr rtl="0"/>
          <a:r>
            <a:rPr lang="en-US" sz="1200" b="1">
              <a:latin typeface="Lato" panose="020F0502020204030203" pitchFamily="34" charset="77"/>
            </a:rPr>
            <a:t>National authority capacity unable to coordinate and respond to all needs</a:t>
          </a:r>
        </a:p>
      </dgm:t>
    </dgm:pt>
    <dgm:pt modelId="{449CEEDA-1A17-47F7-9DE4-6112409C295F}" type="parTrans" cxnId="{9319CC78-80CE-4FE3-9715-A0B5C94C3A5A}">
      <dgm:prSet/>
      <dgm:spPr/>
      <dgm:t>
        <a:bodyPr/>
        <a:lstStyle/>
        <a:p>
          <a:endParaRPr lang="en-US"/>
        </a:p>
      </dgm:t>
    </dgm:pt>
    <dgm:pt modelId="{3DD78DEB-24A6-49DE-AA8A-E009F4B3BD35}" type="sibTrans" cxnId="{9319CC78-80CE-4FE3-9715-A0B5C94C3A5A}">
      <dgm:prSet/>
      <dgm:spPr/>
      <dgm:t>
        <a:bodyPr/>
        <a:lstStyle/>
        <a:p>
          <a:endParaRPr lang="en-US"/>
        </a:p>
      </dgm:t>
    </dgm:pt>
    <dgm:pt modelId="{881CD4CB-A5C9-4846-8A53-956808F83918}">
      <dgm:prSet phldr="0"/>
      <dgm:spPr>
        <a:solidFill>
          <a:schemeClr val="accent5"/>
        </a:solidFill>
      </dgm:spPr>
      <dgm:t>
        <a:bodyPr/>
        <a:lstStyle/>
        <a:p>
          <a:pPr rtl="0"/>
          <a:r>
            <a:rPr lang="en-US" b="1">
              <a:latin typeface="Lato" panose="020F0502020204030203" pitchFamily="34" charset="77"/>
            </a:rPr>
            <a:t>CLUSTER ACTIVATION</a:t>
          </a:r>
        </a:p>
      </dgm:t>
    </dgm:pt>
    <dgm:pt modelId="{80CBAA4F-BE4A-4BE9-B3CD-65715CDF7971}" type="parTrans" cxnId="{474F2078-2909-47B5-8650-AF5EA38ACB63}">
      <dgm:prSet/>
      <dgm:spPr/>
      <dgm:t>
        <a:bodyPr/>
        <a:lstStyle/>
        <a:p>
          <a:endParaRPr lang="en-US"/>
        </a:p>
      </dgm:t>
    </dgm:pt>
    <dgm:pt modelId="{C495B22F-7D17-4EC2-BC89-3CFC15DC2366}" type="sibTrans" cxnId="{474F2078-2909-47B5-8650-AF5EA38ACB63}">
      <dgm:prSet/>
      <dgm:spPr/>
      <dgm:t>
        <a:bodyPr/>
        <a:lstStyle/>
        <a:p>
          <a:endParaRPr lang="en-US"/>
        </a:p>
      </dgm:t>
    </dgm:pt>
    <dgm:pt modelId="{7EEFF74D-456B-4911-B9CE-BE34BD02EE1F}" type="pres">
      <dgm:prSet presAssocID="{02ED7E25-F174-4351-AE34-D46DADD48910}" presName="Name0" presStyleCnt="0">
        <dgm:presLayoutVars>
          <dgm:dir/>
          <dgm:resizeHandles val="exact"/>
        </dgm:presLayoutVars>
      </dgm:prSet>
      <dgm:spPr/>
    </dgm:pt>
    <dgm:pt modelId="{7238B675-7D87-4C8F-9924-A66F4E9D8CDC}" type="pres">
      <dgm:prSet presAssocID="{02ED7E25-F174-4351-AE34-D46DADD48910}" presName="vNodes" presStyleCnt="0"/>
      <dgm:spPr/>
    </dgm:pt>
    <dgm:pt modelId="{375AB9A6-4CDC-42F8-8584-6D34ED8C42CD}" type="pres">
      <dgm:prSet presAssocID="{FE7FB282-4A80-4A66-A310-02FF77C6A2EC}" presName="node" presStyleLbl="node1" presStyleIdx="0" presStyleCnt="4" custScaleX="1145418" custScaleY="1145418">
        <dgm:presLayoutVars>
          <dgm:bulletEnabled val="1"/>
        </dgm:presLayoutVars>
      </dgm:prSet>
      <dgm:spPr/>
      <dgm:t>
        <a:bodyPr/>
        <a:lstStyle/>
        <a:p>
          <a:endParaRPr lang="en-US"/>
        </a:p>
      </dgm:t>
    </dgm:pt>
    <dgm:pt modelId="{10E2A051-04B3-4001-B8D3-A32A33CF2B5C}" type="pres">
      <dgm:prSet presAssocID="{46556B48-662B-4645-9EAB-AFE45C4F43D7}" presName="spacerT" presStyleCnt="0"/>
      <dgm:spPr/>
    </dgm:pt>
    <dgm:pt modelId="{274CCD43-0902-406C-87A2-A39D7A79F92D}" type="pres">
      <dgm:prSet presAssocID="{46556B48-662B-4645-9EAB-AFE45C4F43D7}" presName="sibTrans" presStyleLbl="sibTrans2D1" presStyleIdx="0" presStyleCnt="3" custScaleX="422910" custScaleY="422910"/>
      <dgm:spPr/>
      <dgm:t>
        <a:bodyPr/>
        <a:lstStyle/>
        <a:p>
          <a:endParaRPr lang="en-US"/>
        </a:p>
      </dgm:t>
    </dgm:pt>
    <dgm:pt modelId="{E2A1CC48-938E-49B2-8C2F-880EB143D223}" type="pres">
      <dgm:prSet presAssocID="{46556B48-662B-4645-9EAB-AFE45C4F43D7}" presName="spacerB" presStyleCnt="0"/>
      <dgm:spPr/>
    </dgm:pt>
    <dgm:pt modelId="{6265A8FB-3CC4-458F-B8DD-B6D74600DF91}" type="pres">
      <dgm:prSet presAssocID="{194BD89B-C207-44BA-8546-97778F379622}" presName="node" presStyleLbl="node1" presStyleIdx="1" presStyleCnt="4" custScaleX="1126498" custScaleY="1126498">
        <dgm:presLayoutVars>
          <dgm:bulletEnabled val="1"/>
        </dgm:presLayoutVars>
      </dgm:prSet>
      <dgm:spPr/>
      <dgm:t>
        <a:bodyPr/>
        <a:lstStyle/>
        <a:p>
          <a:endParaRPr lang="en-US"/>
        </a:p>
      </dgm:t>
    </dgm:pt>
    <dgm:pt modelId="{985090D0-11FE-458A-931B-D56A95855485}" type="pres">
      <dgm:prSet presAssocID="{F585608D-53BD-4307-88AC-44C965B49E5C}" presName="spacerT" presStyleCnt="0"/>
      <dgm:spPr/>
    </dgm:pt>
    <dgm:pt modelId="{D20B7F78-72DB-461A-B1DD-C7B0E1228BF0}" type="pres">
      <dgm:prSet presAssocID="{F585608D-53BD-4307-88AC-44C965B49E5C}" presName="sibTrans" presStyleLbl="sibTrans2D1" presStyleIdx="1" presStyleCnt="3" custScaleX="400036" custScaleY="400036"/>
      <dgm:spPr/>
      <dgm:t>
        <a:bodyPr/>
        <a:lstStyle/>
        <a:p>
          <a:endParaRPr lang="en-US"/>
        </a:p>
      </dgm:t>
    </dgm:pt>
    <dgm:pt modelId="{1E9DA745-266F-431E-A485-F87A6074961F}" type="pres">
      <dgm:prSet presAssocID="{F585608D-53BD-4307-88AC-44C965B49E5C}" presName="spacerB" presStyleCnt="0"/>
      <dgm:spPr/>
    </dgm:pt>
    <dgm:pt modelId="{77425D6C-FD63-4BD1-9B9E-F2E4CB735E2B}" type="pres">
      <dgm:prSet presAssocID="{4586167B-FDD8-4E12-ABF3-7FCBF974BF22}" presName="node" presStyleLbl="node1" presStyleIdx="2" presStyleCnt="4" custScaleX="1127135" custScaleY="1127135">
        <dgm:presLayoutVars>
          <dgm:bulletEnabled val="1"/>
        </dgm:presLayoutVars>
      </dgm:prSet>
      <dgm:spPr/>
      <dgm:t>
        <a:bodyPr/>
        <a:lstStyle/>
        <a:p>
          <a:endParaRPr lang="en-US"/>
        </a:p>
      </dgm:t>
    </dgm:pt>
    <dgm:pt modelId="{8F18AAB0-6AB3-414E-A7E2-40ADC8D246AC}" type="pres">
      <dgm:prSet presAssocID="{02ED7E25-F174-4351-AE34-D46DADD48910}" presName="sibTransLast" presStyleLbl="sibTrans2D1" presStyleIdx="2" presStyleCnt="3" custScaleX="73586" custScaleY="708562"/>
      <dgm:spPr/>
      <dgm:t>
        <a:bodyPr/>
        <a:lstStyle/>
        <a:p>
          <a:endParaRPr lang="en-US"/>
        </a:p>
      </dgm:t>
    </dgm:pt>
    <dgm:pt modelId="{5EEB369C-4713-4286-AD74-E76748420937}" type="pres">
      <dgm:prSet presAssocID="{02ED7E25-F174-4351-AE34-D46DADD48910}" presName="connectorText" presStyleLbl="sibTrans2D1" presStyleIdx="2" presStyleCnt="3"/>
      <dgm:spPr/>
      <dgm:t>
        <a:bodyPr/>
        <a:lstStyle/>
        <a:p>
          <a:endParaRPr lang="en-US"/>
        </a:p>
      </dgm:t>
    </dgm:pt>
    <dgm:pt modelId="{8E2E4732-50F8-42A1-839F-572B2E81DA68}" type="pres">
      <dgm:prSet presAssocID="{02ED7E25-F174-4351-AE34-D46DADD48910}" presName="lastNode" presStyleLbl="node1" presStyleIdx="3" presStyleCnt="4" custScaleX="677045" custScaleY="677043" custLinFactX="200000" custLinFactNeighborX="220609" custLinFactNeighborY="-984">
        <dgm:presLayoutVars>
          <dgm:bulletEnabled val="1"/>
        </dgm:presLayoutVars>
      </dgm:prSet>
      <dgm:spPr>
        <a:solidFill>
          <a:schemeClr val="tx2"/>
        </a:solidFill>
      </dgm:spPr>
      <dgm:t>
        <a:bodyPr/>
        <a:lstStyle/>
        <a:p>
          <a:endParaRPr lang="en-US"/>
        </a:p>
      </dgm:t>
    </dgm:pt>
  </dgm:ptLst>
  <dgm:cxnLst>
    <dgm:cxn modelId="{4DD894BA-9A05-4D88-AF86-68E61F615699}" type="presOf" srcId="{02ED7E25-F174-4351-AE34-D46DADD48910}" destId="{7EEFF74D-456B-4911-B9CE-BE34BD02EE1F}" srcOrd="0" destOrd="0" presId="urn:microsoft.com/office/officeart/2005/8/layout/equation2"/>
    <dgm:cxn modelId="{9319CC78-80CE-4FE3-9715-A0B5C94C3A5A}" srcId="{02ED7E25-F174-4351-AE34-D46DADD48910}" destId="{4586167B-FDD8-4E12-ABF3-7FCBF974BF22}" srcOrd="2" destOrd="0" parTransId="{449CEEDA-1A17-47F7-9DE4-6112409C295F}" sibTransId="{3DD78DEB-24A6-49DE-AA8A-E009F4B3BD35}"/>
    <dgm:cxn modelId="{C8346897-AA1C-48FE-B632-E8A785E319B3}" type="presOf" srcId="{3DD78DEB-24A6-49DE-AA8A-E009F4B3BD35}" destId="{5EEB369C-4713-4286-AD74-E76748420937}" srcOrd="1" destOrd="0" presId="urn:microsoft.com/office/officeart/2005/8/layout/equation2"/>
    <dgm:cxn modelId="{4E74B411-7E36-47D6-924E-0FB55B3F3595}" type="presOf" srcId="{FE7FB282-4A80-4A66-A310-02FF77C6A2EC}" destId="{375AB9A6-4CDC-42F8-8584-6D34ED8C42CD}" srcOrd="0" destOrd="0" presId="urn:microsoft.com/office/officeart/2005/8/layout/equation2"/>
    <dgm:cxn modelId="{F0C9CCF7-6D91-45B9-8181-4D85C9A6084D}" srcId="{02ED7E25-F174-4351-AE34-D46DADD48910}" destId="{FE7FB282-4A80-4A66-A310-02FF77C6A2EC}" srcOrd="0" destOrd="0" parTransId="{3A7195B1-3DFF-4DA1-9718-46B11702E38F}" sibTransId="{46556B48-662B-4645-9EAB-AFE45C4F43D7}"/>
    <dgm:cxn modelId="{41B6EFC7-EE85-4883-8CB1-D40B37A36DD0}" srcId="{02ED7E25-F174-4351-AE34-D46DADD48910}" destId="{194BD89B-C207-44BA-8546-97778F379622}" srcOrd="1" destOrd="0" parTransId="{071E033B-0923-456E-AF4F-56D75BFFD4DB}" sibTransId="{F585608D-53BD-4307-88AC-44C965B49E5C}"/>
    <dgm:cxn modelId="{9A18E0E0-222B-4DDD-865F-5D75EFE28BF5}" type="presOf" srcId="{194BD89B-C207-44BA-8546-97778F379622}" destId="{6265A8FB-3CC4-458F-B8DD-B6D74600DF91}" srcOrd="0" destOrd="0" presId="urn:microsoft.com/office/officeart/2005/8/layout/equation2"/>
    <dgm:cxn modelId="{2AAB285E-249B-4814-813A-DF4EF630FCBD}" type="presOf" srcId="{F585608D-53BD-4307-88AC-44C965B49E5C}" destId="{D20B7F78-72DB-461A-B1DD-C7B0E1228BF0}" srcOrd="0" destOrd="0" presId="urn:microsoft.com/office/officeart/2005/8/layout/equation2"/>
    <dgm:cxn modelId="{474F2078-2909-47B5-8650-AF5EA38ACB63}" srcId="{02ED7E25-F174-4351-AE34-D46DADD48910}" destId="{881CD4CB-A5C9-4846-8A53-956808F83918}" srcOrd="3" destOrd="0" parTransId="{80CBAA4F-BE4A-4BE9-B3CD-65715CDF7971}" sibTransId="{C495B22F-7D17-4EC2-BC89-3CFC15DC2366}"/>
    <dgm:cxn modelId="{2E87E6B9-CEE0-4229-8DCF-DEC937F19464}" type="presOf" srcId="{4586167B-FDD8-4E12-ABF3-7FCBF974BF22}" destId="{77425D6C-FD63-4BD1-9B9E-F2E4CB735E2B}" srcOrd="0" destOrd="0" presId="urn:microsoft.com/office/officeart/2005/8/layout/equation2"/>
    <dgm:cxn modelId="{C6E04579-F23F-46E8-BBE1-67A63FD3F4C6}" type="presOf" srcId="{3DD78DEB-24A6-49DE-AA8A-E009F4B3BD35}" destId="{8F18AAB0-6AB3-414E-A7E2-40ADC8D246AC}" srcOrd="0" destOrd="0" presId="urn:microsoft.com/office/officeart/2005/8/layout/equation2"/>
    <dgm:cxn modelId="{959913AD-E9ED-4309-B078-2665F7FB1F9B}" type="presOf" srcId="{881CD4CB-A5C9-4846-8A53-956808F83918}" destId="{8E2E4732-50F8-42A1-839F-572B2E81DA68}" srcOrd="0" destOrd="0" presId="urn:microsoft.com/office/officeart/2005/8/layout/equation2"/>
    <dgm:cxn modelId="{6311D262-1138-4169-AA91-B57D00FCEB4A}" type="presOf" srcId="{46556B48-662B-4645-9EAB-AFE45C4F43D7}" destId="{274CCD43-0902-406C-87A2-A39D7A79F92D}" srcOrd="0" destOrd="0" presId="urn:microsoft.com/office/officeart/2005/8/layout/equation2"/>
    <dgm:cxn modelId="{2AD2AF26-E2BB-4744-87DB-6FA2B9F6E185}" type="presParOf" srcId="{7EEFF74D-456B-4911-B9CE-BE34BD02EE1F}" destId="{7238B675-7D87-4C8F-9924-A66F4E9D8CDC}" srcOrd="0" destOrd="0" presId="urn:microsoft.com/office/officeart/2005/8/layout/equation2"/>
    <dgm:cxn modelId="{704ED37A-E47F-415F-AA12-D1142838CBF7}" type="presParOf" srcId="{7238B675-7D87-4C8F-9924-A66F4E9D8CDC}" destId="{375AB9A6-4CDC-42F8-8584-6D34ED8C42CD}" srcOrd="0" destOrd="0" presId="urn:microsoft.com/office/officeart/2005/8/layout/equation2"/>
    <dgm:cxn modelId="{E06C0C17-FFBA-4179-B607-DCDBCBFE53AD}" type="presParOf" srcId="{7238B675-7D87-4C8F-9924-A66F4E9D8CDC}" destId="{10E2A051-04B3-4001-B8D3-A32A33CF2B5C}" srcOrd="1" destOrd="0" presId="urn:microsoft.com/office/officeart/2005/8/layout/equation2"/>
    <dgm:cxn modelId="{C13BBFE8-CC3F-47F0-A08F-CDD23EADBEBD}" type="presParOf" srcId="{7238B675-7D87-4C8F-9924-A66F4E9D8CDC}" destId="{274CCD43-0902-406C-87A2-A39D7A79F92D}" srcOrd="2" destOrd="0" presId="urn:microsoft.com/office/officeart/2005/8/layout/equation2"/>
    <dgm:cxn modelId="{FA808B51-B059-4FEB-AA23-F05A77044128}" type="presParOf" srcId="{7238B675-7D87-4C8F-9924-A66F4E9D8CDC}" destId="{E2A1CC48-938E-49B2-8C2F-880EB143D223}" srcOrd="3" destOrd="0" presId="urn:microsoft.com/office/officeart/2005/8/layout/equation2"/>
    <dgm:cxn modelId="{08E1817F-F6BB-408E-A006-E8165ED996C9}" type="presParOf" srcId="{7238B675-7D87-4C8F-9924-A66F4E9D8CDC}" destId="{6265A8FB-3CC4-458F-B8DD-B6D74600DF91}" srcOrd="4" destOrd="0" presId="urn:microsoft.com/office/officeart/2005/8/layout/equation2"/>
    <dgm:cxn modelId="{637D06E7-4CDB-4F5E-9213-530CEAEF7BEB}" type="presParOf" srcId="{7238B675-7D87-4C8F-9924-A66F4E9D8CDC}" destId="{985090D0-11FE-458A-931B-D56A95855485}" srcOrd="5" destOrd="0" presId="urn:microsoft.com/office/officeart/2005/8/layout/equation2"/>
    <dgm:cxn modelId="{79AACE53-8897-48E1-92C0-D8140B18C52E}" type="presParOf" srcId="{7238B675-7D87-4C8F-9924-A66F4E9D8CDC}" destId="{D20B7F78-72DB-461A-B1DD-C7B0E1228BF0}" srcOrd="6" destOrd="0" presId="urn:microsoft.com/office/officeart/2005/8/layout/equation2"/>
    <dgm:cxn modelId="{BD819380-5097-492B-B006-6F43A4682E89}" type="presParOf" srcId="{7238B675-7D87-4C8F-9924-A66F4E9D8CDC}" destId="{1E9DA745-266F-431E-A485-F87A6074961F}" srcOrd="7" destOrd="0" presId="urn:microsoft.com/office/officeart/2005/8/layout/equation2"/>
    <dgm:cxn modelId="{F6CEE3E5-BCD6-4ADF-94C2-A69DEEA110D5}" type="presParOf" srcId="{7238B675-7D87-4C8F-9924-A66F4E9D8CDC}" destId="{77425D6C-FD63-4BD1-9B9E-F2E4CB735E2B}" srcOrd="8" destOrd="0" presId="urn:microsoft.com/office/officeart/2005/8/layout/equation2"/>
    <dgm:cxn modelId="{EFF8D7C5-D1B3-48C0-86B7-4E5CB68FBE97}" type="presParOf" srcId="{7EEFF74D-456B-4911-B9CE-BE34BD02EE1F}" destId="{8F18AAB0-6AB3-414E-A7E2-40ADC8D246AC}" srcOrd="1" destOrd="0" presId="urn:microsoft.com/office/officeart/2005/8/layout/equation2"/>
    <dgm:cxn modelId="{34B2B255-6AB5-4B37-921F-EF0212EE9BDB}" type="presParOf" srcId="{8F18AAB0-6AB3-414E-A7E2-40ADC8D246AC}" destId="{5EEB369C-4713-4286-AD74-E76748420937}" srcOrd="0" destOrd="0" presId="urn:microsoft.com/office/officeart/2005/8/layout/equation2"/>
    <dgm:cxn modelId="{F2D91172-1EC5-493B-8C41-075391F2DEFF}" type="presParOf" srcId="{7EEFF74D-456B-4911-B9CE-BE34BD02EE1F}" destId="{8E2E4732-50F8-42A1-839F-572B2E81DA68}" srcOrd="2" destOrd="0" presId="urn:microsoft.com/office/officeart/2005/8/layout/equati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5AB9A6-4CDC-42F8-8584-6D34ED8C42CD}">
      <dsp:nvSpPr>
        <dsp:cNvPr id="0" name=""/>
        <dsp:cNvSpPr/>
      </dsp:nvSpPr>
      <dsp:spPr>
        <a:xfrm>
          <a:off x="2597747" y="1496"/>
          <a:ext cx="1378410" cy="1378410"/>
        </a:xfrm>
        <a:prstGeom prst="ellipse">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0">
            <a:lnSpc>
              <a:spcPct val="90000"/>
            </a:lnSpc>
            <a:spcBef>
              <a:spcPct val="0"/>
            </a:spcBef>
            <a:spcAft>
              <a:spcPct val="35000"/>
            </a:spcAft>
          </a:pPr>
          <a:r>
            <a:rPr lang="en-US" sz="1200" b="1" kern="1200">
              <a:latin typeface="Lato" panose="020F0502020204030203" pitchFamily="34" charset="77"/>
            </a:rPr>
            <a:t>Response Gaps</a:t>
          </a:r>
        </a:p>
      </dsp:txBody>
      <dsp:txXfrm>
        <a:off x="2799610" y="203359"/>
        <a:ext cx="974684" cy="974684"/>
      </dsp:txXfrm>
    </dsp:sp>
    <dsp:sp modelId="{274CCD43-0902-406C-87A2-A39D7A79F92D}">
      <dsp:nvSpPr>
        <dsp:cNvPr id="0" name=""/>
        <dsp:cNvSpPr/>
      </dsp:nvSpPr>
      <dsp:spPr>
        <a:xfrm>
          <a:off x="3139361" y="1389677"/>
          <a:ext cx="295182" cy="295182"/>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a:off x="3178487" y="1502555"/>
        <a:ext cx="216930" cy="69426"/>
      </dsp:txXfrm>
    </dsp:sp>
    <dsp:sp modelId="{6265A8FB-3CC4-458F-B8DD-B6D74600DF91}">
      <dsp:nvSpPr>
        <dsp:cNvPr id="0" name=""/>
        <dsp:cNvSpPr/>
      </dsp:nvSpPr>
      <dsp:spPr>
        <a:xfrm>
          <a:off x="2609131" y="1694631"/>
          <a:ext cx="1355641" cy="1355641"/>
        </a:xfrm>
        <a:prstGeom prst="ellipse">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0">
            <a:lnSpc>
              <a:spcPct val="90000"/>
            </a:lnSpc>
            <a:spcBef>
              <a:spcPct val="0"/>
            </a:spcBef>
            <a:spcAft>
              <a:spcPct val="35000"/>
            </a:spcAft>
          </a:pPr>
          <a:r>
            <a:rPr lang="en-US" sz="1200" b="1" kern="1200">
              <a:latin typeface="Lato" panose="020F0502020204030203" pitchFamily="34" charset="77"/>
            </a:rPr>
            <a:t>Coordination Gaps</a:t>
          </a:r>
        </a:p>
      </dsp:txBody>
      <dsp:txXfrm>
        <a:off x="2807660" y="1893160"/>
        <a:ext cx="958583" cy="958583"/>
      </dsp:txXfrm>
    </dsp:sp>
    <dsp:sp modelId="{D20B7F78-72DB-461A-B1DD-C7B0E1228BF0}">
      <dsp:nvSpPr>
        <dsp:cNvPr id="0" name=""/>
        <dsp:cNvSpPr/>
      </dsp:nvSpPr>
      <dsp:spPr>
        <a:xfrm>
          <a:off x="3147343" y="3060045"/>
          <a:ext cx="279216" cy="279216"/>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a:off x="3184353" y="3166817"/>
        <a:ext cx="205196" cy="65672"/>
      </dsp:txXfrm>
    </dsp:sp>
    <dsp:sp modelId="{77425D6C-FD63-4BD1-9B9E-F2E4CB735E2B}">
      <dsp:nvSpPr>
        <dsp:cNvPr id="0" name=""/>
        <dsp:cNvSpPr/>
      </dsp:nvSpPr>
      <dsp:spPr>
        <a:xfrm>
          <a:off x="2608748" y="3349033"/>
          <a:ext cx="1356408" cy="1356408"/>
        </a:xfrm>
        <a:prstGeom prst="ellipse">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0">
            <a:lnSpc>
              <a:spcPct val="90000"/>
            </a:lnSpc>
            <a:spcBef>
              <a:spcPct val="0"/>
            </a:spcBef>
            <a:spcAft>
              <a:spcPct val="35000"/>
            </a:spcAft>
          </a:pPr>
          <a:r>
            <a:rPr lang="en-US" sz="1200" b="1" kern="1200">
              <a:latin typeface="Lato" panose="020F0502020204030203" pitchFamily="34" charset="77"/>
            </a:rPr>
            <a:t>National authority capacity unable to coordinate and respond to all needs</a:t>
          </a:r>
        </a:p>
      </dsp:txBody>
      <dsp:txXfrm>
        <a:off x="2807389" y="3547674"/>
        <a:ext cx="959126" cy="959126"/>
      </dsp:txXfrm>
    </dsp:sp>
    <dsp:sp modelId="{8F18AAB0-6AB3-414E-A7E2-40ADC8D246AC}">
      <dsp:nvSpPr>
        <dsp:cNvPr id="0" name=""/>
        <dsp:cNvSpPr/>
      </dsp:nvSpPr>
      <dsp:spPr>
        <a:xfrm rot="21596420">
          <a:off x="4222567" y="2193737"/>
          <a:ext cx="300319" cy="317201"/>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4222567" y="2257224"/>
        <a:ext cx="210223" cy="190321"/>
      </dsp:txXfrm>
    </dsp:sp>
    <dsp:sp modelId="{8E2E4732-50F8-42A1-839F-572B2E81DA68}">
      <dsp:nvSpPr>
        <dsp:cNvPr id="0" name=""/>
        <dsp:cNvSpPr/>
      </dsp:nvSpPr>
      <dsp:spPr>
        <a:xfrm>
          <a:off x="4746195" y="1536338"/>
          <a:ext cx="1629528" cy="1629523"/>
        </a:xfrm>
        <a:prstGeom prst="ellipse">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n-US" sz="1400" b="1" kern="1200">
              <a:latin typeface="Lato" panose="020F0502020204030203" pitchFamily="34" charset="77"/>
            </a:rPr>
            <a:t>CLUSTER ACTIVATION</a:t>
          </a:r>
        </a:p>
      </dsp:txBody>
      <dsp:txXfrm>
        <a:off x="4984834" y="1774976"/>
        <a:ext cx="1152250" cy="1152247"/>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E0D6A37-291F-4E46-BB73-3B99CE153558}" type="datetimeFigureOut">
              <a:rPr lang="en-US" smtClean="0"/>
              <a:t>7/28/2022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BB6E366-02D8-9240-8F65-12E2F8F2864D}" type="slidenum">
              <a:rPr lang="en-US" smtClean="0"/>
              <a:t>‹#›</a:t>
            </a:fld>
            <a:endParaRPr lang="en-US"/>
          </a:p>
        </p:txBody>
      </p:sp>
    </p:spTree>
    <p:extLst>
      <p:ext uri="{BB962C8B-B14F-4D97-AF65-F5344CB8AC3E}">
        <p14:creationId xmlns:p14="http://schemas.microsoft.com/office/powerpoint/2010/main" val="27867992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CCD24-79A0-1B45-AEA8-F931F4D6188E}" type="datetimeFigureOut">
              <a:rPr lang="en-US" smtClean="0"/>
              <a:t>7/28/2022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FFFF08-BA74-3E4E-B67B-CFCBDE5D9836}" type="slidenum">
              <a:rPr lang="en-US" smtClean="0"/>
              <a:t>‹#›</a:t>
            </a:fld>
            <a:endParaRPr lang="en-US"/>
          </a:p>
        </p:txBody>
      </p:sp>
    </p:spTree>
    <p:extLst>
      <p:ext uri="{BB962C8B-B14F-4D97-AF65-F5344CB8AC3E}">
        <p14:creationId xmlns:p14="http://schemas.microsoft.com/office/powerpoint/2010/main" val="155473884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360.articulate.com/review/content/9d329f4d-5916-490c-ac5d-48dd19a2d78c/review"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corehumanitarianstandard.org/the-standard/language-versions"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dirty="0">
              <a:ea typeface="MS PGothic"/>
              <a:cs typeface="Calibri"/>
            </a:endParaRPr>
          </a:p>
        </p:txBody>
      </p:sp>
      <p:sp>
        <p:nvSpPr>
          <p:cNvPr id="11469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Arial" pitchFamily="34" charset="0"/>
                <a:ea typeface="MS PGothic" pitchFamily="34" charset="-128"/>
              </a:defRPr>
            </a:lvl9pPr>
          </a:lstStyle>
          <a:p>
            <a:fld id="{4A01A4CE-6159-4210-8C70-367D1F7A42FC}" type="slidenum">
              <a:rPr lang="fr-FR" altLang="en-US" smtClean="0">
                <a:solidFill>
                  <a:prstClr val="black"/>
                </a:solidFill>
              </a:rPr>
              <a:pPr/>
              <a:t>1</a:t>
            </a:fld>
            <a:endParaRPr lang="fr-FR" altLang="en-US">
              <a:solidFill>
                <a:prstClr val="black"/>
              </a:solidFill>
            </a:endParaRPr>
          </a:p>
        </p:txBody>
      </p:sp>
    </p:spTree>
    <p:extLst>
      <p:ext uri="{BB962C8B-B14F-4D97-AF65-F5344CB8AC3E}">
        <p14:creationId xmlns:p14="http://schemas.microsoft.com/office/powerpoint/2010/main" val="22453680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GB" b="1" dirty="0">
                <a:ea typeface="MS PGothic"/>
                <a:cs typeface="Calibri"/>
              </a:rPr>
              <a:t>REVIEW </a:t>
            </a:r>
            <a:r>
              <a:rPr lang="en-GB" b="0" dirty="0">
                <a:ea typeface="MS PGothic"/>
                <a:cs typeface="Calibri"/>
              </a:rPr>
              <a:t>the answers with the group (Source: OG-IFE 2017) </a:t>
            </a:r>
            <a:endParaRPr lang="en-GB" b="1" dirty="0">
              <a:ea typeface="MS PGothic"/>
              <a:cs typeface="Calibri"/>
            </a:endParaRPr>
          </a:p>
          <a:p>
            <a:endParaRPr lang="en-GB" b="1" dirty="0">
              <a:ea typeface="MS PGothic"/>
              <a:cs typeface="Calibri"/>
            </a:endParaRPr>
          </a:p>
          <a:p>
            <a:r>
              <a:rPr lang="en-GB" b="1" dirty="0">
                <a:ea typeface="MS PGothic"/>
                <a:cs typeface="Calibri"/>
              </a:rPr>
              <a:t>SAY: </a:t>
            </a:r>
            <a:endParaRPr lang="en-GB" dirty="0">
              <a:ea typeface="MS PGothic"/>
              <a:cs typeface="Calibri"/>
            </a:endParaRPr>
          </a:p>
          <a:p>
            <a:pPr marL="171450" indent="-171450">
              <a:buFont typeface="Arial,Sans-Serif"/>
              <a:buChar char="•"/>
            </a:pPr>
            <a:r>
              <a:rPr lang="en-GB" dirty="0">
                <a:ea typeface="MS PGothic"/>
                <a:cs typeface="Calibri"/>
              </a:rPr>
              <a:t>The responsibility for emergency response ultimately rests with government. </a:t>
            </a:r>
            <a:endParaRPr lang="en-US" dirty="0">
              <a:ea typeface="MS PGothic"/>
              <a:cs typeface="Calibri"/>
            </a:endParaRPr>
          </a:p>
          <a:p>
            <a:pPr marL="171450" indent="-171450">
              <a:buFont typeface="Arial,Sans-Serif"/>
              <a:buChar char="•"/>
            </a:pPr>
            <a:r>
              <a:rPr lang="en-GB" dirty="0">
                <a:ea typeface="MS PGothic"/>
                <a:cs typeface="Calibri"/>
              </a:rPr>
              <a:t>In the context of IYCF-E, collaboration with the Ministry of Health (if available) is especially important.</a:t>
            </a:r>
          </a:p>
          <a:p>
            <a:pPr marL="171450" indent="-171450">
              <a:buFont typeface="Arial,Sans-Serif"/>
              <a:buChar char="•"/>
            </a:pPr>
            <a:r>
              <a:rPr lang="en-GB" dirty="0">
                <a:ea typeface="MS PGothic"/>
                <a:cs typeface="Calibri"/>
              </a:rPr>
              <a:t>External support to national and sub-national coordination may be needed, depending on the context and capacity. </a:t>
            </a:r>
            <a:endParaRPr lang="en-US" dirty="0">
              <a:ea typeface="MS PGothic"/>
              <a:cs typeface="Calibri"/>
            </a:endParaRPr>
          </a:p>
          <a:p>
            <a:pPr marL="171450" indent="-171450">
              <a:buFont typeface="Arial,Sans-Serif"/>
              <a:buChar char="•"/>
            </a:pPr>
            <a:r>
              <a:rPr lang="en-GB" dirty="0">
                <a:ea typeface="MS PGothic"/>
                <a:cs typeface="Calibri"/>
              </a:rPr>
              <a:t>UNICEF is the likely UN agency responsible for co-ordination of IYCF, in close collaboration with the government. </a:t>
            </a:r>
          </a:p>
          <a:p>
            <a:pPr marL="171450" marR="0" lvl="0" indent="-171450" algn="l" defTabSz="914400" rtl="0" eaLnBrk="0" fontAlgn="base" latinLnBrk="0" hangingPunct="0">
              <a:lnSpc>
                <a:spcPct val="100000"/>
              </a:lnSpc>
              <a:spcBef>
                <a:spcPct val="30000"/>
              </a:spcBef>
              <a:spcAft>
                <a:spcPct val="0"/>
              </a:spcAft>
              <a:buClrTx/>
              <a:buSzTx/>
              <a:buFont typeface="Arial,Sans-Serif"/>
              <a:buChar char="•"/>
              <a:tabLst/>
              <a:defRPr/>
            </a:pPr>
            <a:r>
              <a:rPr lang="en-AU" dirty="0">
                <a:ea typeface="MS PGothic"/>
                <a:cs typeface="Calibri"/>
              </a:rPr>
              <a:t>In refugee situations, the UN High Commissioner for Refugees has a mandate to coordinate the response. </a:t>
            </a:r>
            <a:endParaRPr lang="en-US" dirty="0">
              <a:ea typeface="MS PGothic"/>
              <a:cs typeface="Calibri"/>
            </a:endParaRPr>
          </a:p>
          <a:p>
            <a:pPr marL="171450" indent="-171450">
              <a:buFont typeface="Arial,Sans-Serif"/>
              <a:buChar char="•"/>
            </a:pPr>
            <a:r>
              <a:rPr lang="en-GB" dirty="0">
                <a:ea typeface="MS PGothic"/>
                <a:cs typeface="Calibri"/>
              </a:rPr>
              <a:t>Other UN agencies also have key roles and responsibilities towards IYCF. </a:t>
            </a:r>
            <a:endParaRPr lang="en-US" dirty="0">
              <a:ea typeface="MS PGothic"/>
              <a:cs typeface="Calibri"/>
            </a:endParaRPr>
          </a:p>
          <a:p>
            <a:pPr marL="171450" indent="-171450">
              <a:buFont typeface="Arial,Sans-Serif"/>
              <a:buChar char="•"/>
            </a:pPr>
            <a:r>
              <a:rPr lang="en-GB" dirty="0">
                <a:ea typeface="MS PGothic"/>
                <a:cs typeface="Calibri"/>
              </a:rPr>
              <a:t>For example, the WHO’s lead role in health should facilitate integrated IYCF in health and malnutrition treatment services. </a:t>
            </a:r>
            <a:endParaRPr lang="en-US" dirty="0">
              <a:ea typeface="MS PGothic"/>
              <a:cs typeface="Calibri"/>
            </a:endParaRPr>
          </a:p>
          <a:p>
            <a:pPr marL="171450" indent="-171450">
              <a:buFont typeface="Arial,Sans-Serif"/>
              <a:buChar char="•"/>
            </a:pPr>
            <a:r>
              <a:rPr lang="en-GB" dirty="0">
                <a:ea typeface="MS PGothic"/>
                <a:cs typeface="Calibri"/>
              </a:rPr>
              <a:t>WFP should prioritise the complementary food needs of target populations. </a:t>
            </a:r>
            <a:endParaRPr lang="en-US" dirty="0">
              <a:ea typeface="MS PGothic"/>
              <a:cs typeface="Calibri"/>
            </a:endParaRPr>
          </a:p>
          <a:p>
            <a:pPr marL="171450" indent="-171450">
              <a:buFont typeface="Arial,Sans-Serif"/>
              <a:buChar char="•"/>
            </a:pPr>
            <a:r>
              <a:rPr lang="en-GB" dirty="0">
                <a:ea typeface="MS PGothic"/>
                <a:cs typeface="Calibri"/>
              </a:rPr>
              <a:t>In addition, many NGOs have developed specific expertise and accumulated experiences on IYCF that can support coordination as well as programming</a:t>
            </a:r>
            <a:endParaRPr lang="en-US" dirty="0">
              <a:ea typeface="MS PGothic"/>
              <a:cs typeface="Calibri"/>
            </a:endParaRPr>
          </a:p>
          <a:p>
            <a:endParaRPr lang="en-GB" dirty="0">
              <a:cs typeface="Calibri"/>
            </a:endParaRPr>
          </a:p>
          <a:p>
            <a:pPr marL="171450" indent="-171450">
              <a:buFont typeface="Arial,Sans-Serif"/>
              <a:buChar char="•"/>
            </a:pPr>
            <a:r>
              <a:rPr lang="en-US" dirty="0">
                <a:ea typeface="MS PGothic"/>
                <a:cs typeface="Calibri"/>
              </a:rPr>
              <a:t>Determine or clarify coordination responsibilities and roles in preparedness and early response. </a:t>
            </a:r>
            <a:br>
              <a:rPr lang="en-US" dirty="0">
                <a:ea typeface="MS PGothic"/>
                <a:cs typeface="Calibri"/>
              </a:rPr>
            </a:br>
            <a:endParaRPr lang="en-US" dirty="0">
              <a:ea typeface="MS PGothic"/>
              <a:cs typeface="Calibri"/>
            </a:endParaRPr>
          </a:p>
          <a:p>
            <a:pPr marL="171450" indent="-171450">
              <a:buFont typeface="Arial,Sans-Serif"/>
              <a:buChar char="•"/>
            </a:pPr>
            <a:r>
              <a:rPr lang="en-US" dirty="0">
                <a:ea typeface="MS PGothic"/>
                <a:cs typeface="Calibri"/>
              </a:rPr>
              <a:t>The </a:t>
            </a:r>
            <a:r>
              <a:rPr lang="en-US" b="1" dirty="0">
                <a:ea typeface="MS PGothic"/>
                <a:cs typeface="Calibri"/>
              </a:rPr>
              <a:t>IYCF-E coordination authority </a:t>
            </a:r>
            <a:r>
              <a:rPr lang="en-US" dirty="0">
                <a:ea typeface="MS PGothic"/>
                <a:cs typeface="Calibri"/>
              </a:rPr>
              <a:t>must directly coordinate the IYCF-E response  or ensure adequate coordination mechanisms and capacity are in place e.g.  </a:t>
            </a:r>
          </a:p>
          <a:p>
            <a:pPr marL="800100" lvl="1" indent="-342900">
              <a:lnSpc>
                <a:spcPct val="150000"/>
              </a:lnSpc>
              <a:spcBef>
                <a:spcPct val="0"/>
              </a:spcBef>
              <a:buFont typeface="Arial,Sans-Serif"/>
              <a:buChar char="•"/>
            </a:pPr>
            <a:r>
              <a:rPr lang="en-US" i="1" dirty="0">
                <a:ea typeface="MS PGothic"/>
                <a:cs typeface="Calibri"/>
              </a:rPr>
              <a:t>Recruitment / </a:t>
            </a:r>
            <a:r>
              <a:rPr lang="en-US" i="1" dirty="0" err="1">
                <a:ea typeface="MS PGothic"/>
                <a:cs typeface="Calibri"/>
              </a:rPr>
              <a:t>secondment</a:t>
            </a:r>
            <a:r>
              <a:rPr lang="en-US" i="1" dirty="0">
                <a:ea typeface="MS PGothic"/>
                <a:cs typeface="Calibri"/>
              </a:rPr>
              <a:t> of additional staff </a:t>
            </a:r>
            <a:endParaRPr lang="en-US" dirty="0">
              <a:ea typeface="MS PGothic"/>
              <a:cs typeface="Calibri"/>
            </a:endParaRPr>
          </a:p>
          <a:p>
            <a:pPr marL="800100" lvl="1" indent="-342900">
              <a:lnSpc>
                <a:spcPct val="150000"/>
              </a:lnSpc>
              <a:spcBef>
                <a:spcPct val="0"/>
              </a:spcBef>
              <a:buFont typeface="Arial,Sans-Serif"/>
              <a:buChar char="•"/>
            </a:pPr>
            <a:r>
              <a:rPr lang="en-US" i="1" dirty="0">
                <a:ea typeface="MS PGothic"/>
                <a:cs typeface="Calibri"/>
              </a:rPr>
              <a:t>Collaboration / partnership with another agency</a:t>
            </a:r>
            <a:endParaRPr lang="en-US" dirty="0">
              <a:ea typeface="MS PGothic"/>
              <a:cs typeface="Calibri"/>
            </a:endParaRPr>
          </a:p>
          <a:p>
            <a:pPr marL="800100" lvl="1" indent="-342900">
              <a:lnSpc>
                <a:spcPct val="150000"/>
              </a:lnSpc>
              <a:spcBef>
                <a:spcPct val="0"/>
              </a:spcBef>
              <a:buFont typeface="Arial,Sans-Serif"/>
              <a:buChar char="•"/>
            </a:pPr>
            <a:r>
              <a:rPr lang="en-US" i="1" dirty="0">
                <a:ea typeface="MS PGothic"/>
                <a:cs typeface="Calibri"/>
              </a:rPr>
              <a:t>Country / regional / technical support mechanisms</a:t>
            </a:r>
            <a:endParaRPr lang="en-US" dirty="0">
              <a:ea typeface="MS PGothic"/>
              <a:cs typeface="Calibri"/>
            </a:endParaRPr>
          </a:p>
          <a:p>
            <a:pPr marL="171450" indent="-171450">
              <a:buFont typeface="Arial,Sans-Serif"/>
              <a:buChar char="•"/>
            </a:pPr>
            <a:r>
              <a:rPr lang="en-US" dirty="0">
                <a:ea typeface="MS PGothic"/>
                <a:cs typeface="Calibri"/>
              </a:rPr>
              <a:t>UNICEF Country Offices have a key responsibility to prepare for coordination needs in an emergency and as necessary, to support government capacity and skills development in this regard. </a:t>
            </a:r>
          </a:p>
          <a:p>
            <a:pPr marL="171450" indent="-171450">
              <a:buFont typeface="Arial,Sans-Serif"/>
              <a:buChar char="•"/>
            </a:pPr>
            <a:endParaRPr lang="en-US" dirty="0">
              <a:cs typeface="Calibri"/>
            </a:endParaRPr>
          </a:p>
          <a:p>
            <a:endParaRPr lang="en-US" dirty="0">
              <a:cs typeface="Calibri"/>
            </a:endParaRPr>
          </a:p>
          <a:p>
            <a:endParaRPr lang="en-US" dirty="0">
              <a:cs typeface="Calibri"/>
            </a:endParaRPr>
          </a:p>
          <a:p>
            <a:endParaRPr lang="en-US" dirty="0">
              <a:ea typeface="MS PGothic"/>
              <a:cs typeface="Calibri"/>
            </a:endParaRPr>
          </a:p>
        </p:txBody>
      </p:sp>
      <p:sp>
        <p:nvSpPr>
          <p:cNvPr id="4" name="Slide Number Placeholder 3"/>
          <p:cNvSpPr>
            <a:spLocks noGrp="1"/>
          </p:cNvSpPr>
          <p:nvPr>
            <p:ph type="sldNum" sz="quarter" idx="5"/>
          </p:nvPr>
        </p:nvSpPr>
        <p:spPr/>
        <p:txBody>
          <a:bodyPr/>
          <a:lstStyle/>
          <a:p>
            <a:fld id="{DD091CF9-53B5-4CBC-9C0A-B8F42887DAF2}" type="slidenum">
              <a:rPr lang="en-GB" altLang="en-US"/>
              <a:pPr/>
              <a:t>12</a:t>
            </a:fld>
            <a:endParaRPr lang="en-GB" altLang="en-US"/>
          </a:p>
        </p:txBody>
      </p:sp>
    </p:spTree>
    <p:extLst>
      <p:ext uri="{BB962C8B-B14F-4D97-AF65-F5344CB8AC3E}">
        <p14:creationId xmlns:p14="http://schemas.microsoft.com/office/powerpoint/2010/main" val="881832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b="1" dirty="0"/>
              <a:t>SAY: </a:t>
            </a:r>
          </a:p>
          <a:p>
            <a:endParaRPr lang="en-US" b="1" dirty="0"/>
          </a:p>
          <a:p>
            <a:pPr marL="171450" indent="-171450">
              <a:buFont typeface="Arial" panose="020B0604020202020204" pitchFamily="34" charset="0"/>
              <a:buChar char="•"/>
            </a:pPr>
            <a:r>
              <a:rPr lang="en-US" b="0" dirty="0"/>
              <a:t>While WHO and WFP have responsibilities with regards to the effective implementation and / or integration of IYCF-E, UNICEF and UNHCR are the UN agencies that have formal accountabilities and responsibilities for nutrition (and therefore IYCF-E) coordination within the cluster system and global humanitarian architecture.</a:t>
            </a:r>
            <a:r>
              <a:rPr lang="en-US" dirty="0"/>
              <a:t> </a:t>
            </a:r>
            <a:endParaRPr lang="en-US" b="0" dirty="0">
              <a:cs typeface="Calibri"/>
            </a:endParaRPr>
          </a:p>
          <a:p>
            <a:endParaRPr lang="en-US" b="0" dirty="0"/>
          </a:p>
          <a:p>
            <a:pPr marL="171450" indent="-171450">
              <a:buFont typeface="Arial" panose="020B0604020202020204" pitchFamily="34" charset="0"/>
              <a:buChar char="•"/>
            </a:pPr>
            <a:r>
              <a:rPr lang="en-US" dirty="0"/>
              <a:t>UNICEF’s coordination authority may be as </a:t>
            </a:r>
            <a:r>
              <a:rPr lang="en-US" b="1" dirty="0"/>
              <a:t>cluster lead agency </a:t>
            </a:r>
            <a:r>
              <a:rPr lang="en-US" dirty="0"/>
              <a:t>within the Inter Agency Standing Committee (IASC) cluster approach to humanitarian response where a country cluster is activated, or as the </a:t>
            </a:r>
            <a:r>
              <a:rPr lang="en-US" b="1" dirty="0"/>
              <a:t>UN agency with mandated responsibility </a:t>
            </a:r>
            <a:r>
              <a:rPr lang="en-US" dirty="0"/>
              <a:t>for infant and young child feeding in humanitarian situations (OG-IFE 2017)</a:t>
            </a:r>
            <a:endParaRPr lang="en-US" b="0" dirty="0">
              <a:cs typeface="Calibri"/>
            </a:endParaRPr>
          </a:p>
          <a:p>
            <a:endParaRPr lang="en-US" b="1" dirty="0">
              <a:cs typeface="Calibri"/>
            </a:endParaRPr>
          </a:p>
          <a:p>
            <a:r>
              <a:rPr lang="en-US" sz="1200" b="1" i="0" kern="1200" dirty="0">
                <a:solidFill>
                  <a:schemeClr val="tx1"/>
                </a:solidFill>
                <a:effectLst/>
                <a:latin typeface="+mn-lt"/>
                <a:ea typeface="MS PGothic"/>
                <a:cs typeface="Calibri"/>
              </a:rPr>
              <a:t>ASK: UNICEF is the global cluster lead agency for Education, Nutrition and WASH sectors of humanitarian response. Which document specifies UNICEF’s mandate with regards to Nutrition and IYCF-E?</a:t>
            </a:r>
          </a:p>
          <a:p>
            <a:pPr marL="171450" indent="-171450">
              <a:buFont typeface="Arial" panose="020B0604020202020204" pitchFamily="34" charset="0"/>
              <a:buChar char="•"/>
            </a:pPr>
            <a:r>
              <a:rPr lang="en-US" sz="1200" b="0" i="0" kern="1200" dirty="0">
                <a:solidFill>
                  <a:schemeClr val="tx1"/>
                </a:solidFill>
                <a:effectLst/>
                <a:latin typeface="+mn-lt"/>
                <a:ea typeface="MS PGothic"/>
                <a:cs typeface="Calibri"/>
              </a:rPr>
              <a:t>Core Commitments for Children in Humanitarian Action (CCCs)</a:t>
            </a:r>
            <a:r>
              <a:rPr lang="en-US" dirty="0">
                <a:ea typeface="MS PGothic"/>
                <a:cs typeface="Calibri"/>
              </a:rPr>
              <a:t> </a:t>
            </a:r>
            <a:endParaRPr lang="en-US" sz="1200" b="0" i="0" kern="1200" dirty="0">
              <a:solidFill>
                <a:schemeClr val="tx1"/>
              </a:solidFill>
              <a:effectLst/>
              <a:latin typeface="+mn-lt"/>
              <a:ea typeface="MS PGothic" pitchFamily="34" charset="-128"/>
              <a:cs typeface="Calibri"/>
            </a:endParaRPr>
          </a:p>
          <a:p>
            <a:r>
              <a:rPr lang="en-US" sz="1200" b="0" i="1" kern="1200" dirty="0">
                <a:solidFill>
                  <a:schemeClr val="tx1"/>
                </a:solidFill>
                <a:effectLst/>
                <a:latin typeface="+mn-lt"/>
                <a:ea typeface="MS PGothic"/>
                <a:cs typeface="Calibri"/>
              </a:rPr>
              <a:t>CLICK</a:t>
            </a:r>
            <a:r>
              <a:rPr lang="en-US" i="1" dirty="0">
                <a:ea typeface="MS PGothic"/>
                <a:cs typeface="Calibri"/>
              </a:rPr>
              <a:t> </a:t>
            </a:r>
            <a:endParaRPr lang="en-US" sz="1200" b="0" i="1" kern="1200" dirty="0">
              <a:solidFill>
                <a:schemeClr val="tx1"/>
              </a:solidFill>
              <a:effectLst/>
              <a:latin typeface="+mn-lt"/>
              <a:ea typeface="MS PGothic" pitchFamily="34" charset="-128"/>
              <a:cs typeface="Calibri"/>
            </a:endParaRPr>
          </a:p>
          <a:p>
            <a:endParaRPr lang="en-US" sz="1200" b="0" i="1" kern="1200" dirty="0">
              <a:solidFill>
                <a:schemeClr val="tx1"/>
              </a:solidFill>
              <a:effectLst/>
              <a:latin typeface="+mn-lt"/>
              <a:ea typeface="MS PGothic" pitchFamily="34" charset="-128"/>
              <a:cs typeface="MS PGothic" charset="0"/>
            </a:endParaRPr>
          </a:p>
          <a:p>
            <a:r>
              <a:rPr lang="en-US" sz="1200" b="1" i="0" kern="1200" dirty="0">
                <a:solidFill>
                  <a:schemeClr val="tx1"/>
                </a:solidFill>
                <a:effectLst/>
                <a:latin typeface="+mn-lt"/>
                <a:ea typeface="MS PGothic"/>
                <a:cs typeface="Calibri"/>
              </a:rPr>
              <a:t>ASK: Which document outlines UNHCR’s responsibilities in refugee situations?</a:t>
            </a:r>
          </a:p>
          <a:p>
            <a:r>
              <a:rPr lang="en-US" i="1" dirty="0">
                <a:ea typeface="MS PGothic"/>
                <a:cs typeface="Calibri"/>
              </a:rPr>
              <a:t>CLICK</a:t>
            </a:r>
          </a:p>
          <a:p>
            <a:pPr marL="171450" indent="-171450">
              <a:buFont typeface="Arial" panose="020B0604020202020204" pitchFamily="34" charset="0"/>
              <a:buChar char="•"/>
            </a:pPr>
            <a:r>
              <a:rPr lang="en-US" dirty="0"/>
              <a:t>UNHCR is mandated to protect and support refugee adults, children and infants under the 1951 Convention Relating to the Status of Refugees.</a:t>
            </a:r>
            <a:endParaRPr lang="en-US" dirty="0">
              <a:cs typeface="Calibri"/>
            </a:endParaRPr>
          </a:p>
          <a:p>
            <a:pPr marL="171450" indent="-171450">
              <a:buFont typeface="Arial" panose="020B0604020202020204" pitchFamily="34" charset="0"/>
              <a:buChar char="•"/>
            </a:pPr>
            <a:r>
              <a:rPr lang="en-US" sz="1200" b="0" i="0" kern="1200" dirty="0">
                <a:solidFill>
                  <a:schemeClr val="tx1"/>
                </a:solidFill>
                <a:effectLst/>
                <a:latin typeface="+mn-lt"/>
                <a:ea typeface="MS PGothic"/>
                <a:cs typeface="Calibri"/>
              </a:rPr>
              <a:t>The UNHCR Refugee Coordination Model outlines UNHCR’s responsibilities in the</a:t>
            </a:r>
            <a:r>
              <a:rPr lang="en-US" dirty="0">
                <a:ea typeface="MS PGothic"/>
                <a:cs typeface="Calibri"/>
              </a:rPr>
              <a:t> </a:t>
            </a:r>
            <a:r>
              <a:rPr lang="en-US" sz="1200" b="0" i="0" kern="1200" dirty="0">
                <a:solidFill>
                  <a:schemeClr val="tx1"/>
                </a:solidFill>
                <a:effectLst/>
                <a:latin typeface="+mn-lt"/>
                <a:ea typeface="MS PGothic"/>
                <a:cs typeface="Calibri"/>
              </a:rPr>
              <a:t> context of the transformative agenda.</a:t>
            </a:r>
            <a:r>
              <a:rPr lang="en-US" dirty="0">
                <a:ea typeface="MS PGothic"/>
                <a:cs typeface="Calibri"/>
              </a:rPr>
              <a:t> </a:t>
            </a:r>
            <a:endParaRPr lang="en-US" sz="1200" b="0" i="0" kern="1200" dirty="0">
              <a:solidFill>
                <a:schemeClr val="tx1"/>
              </a:solidFill>
              <a:effectLst/>
              <a:latin typeface="+mn-lt"/>
              <a:ea typeface="MS PGothic" pitchFamily="34" charset="-128"/>
              <a:cs typeface="Calibri"/>
            </a:endParaRPr>
          </a:p>
          <a:p>
            <a:endParaRPr lang="en-US" sz="1200" b="1" i="0" kern="1200" dirty="0">
              <a:solidFill>
                <a:schemeClr val="tx1"/>
              </a:solidFill>
              <a:effectLst/>
              <a:latin typeface="+mn-lt"/>
              <a:ea typeface="MS PGothic" pitchFamily="34" charset="-128"/>
              <a:cs typeface="MS PGothic" charset="0"/>
            </a:endParaRPr>
          </a:p>
        </p:txBody>
      </p:sp>
      <p:sp>
        <p:nvSpPr>
          <p:cNvPr id="4" name="Slide Number Placeholder 3"/>
          <p:cNvSpPr>
            <a:spLocks noGrp="1"/>
          </p:cNvSpPr>
          <p:nvPr>
            <p:ph type="sldNum" sz="quarter" idx="5"/>
          </p:nvPr>
        </p:nvSpPr>
        <p:spPr/>
        <p:txBody>
          <a:bodyPr/>
          <a:lstStyle/>
          <a:p>
            <a:fld id="{DD091CF9-53B5-4CBC-9C0A-B8F42887DAF2}" type="slidenum">
              <a:rPr lang="en-GB" altLang="en-US" smtClean="0"/>
              <a:pPr/>
              <a:t>13</a:t>
            </a:fld>
            <a:endParaRPr lang="en-GB" altLang="en-US"/>
          </a:p>
        </p:txBody>
      </p:sp>
    </p:spTree>
    <p:extLst>
      <p:ext uri="{BB962C8B-B14F-4D97-AF65-F5344CB8AC3E}">
        <p14:creationId xmlns:p14="http://schemas.microsoft.com/office/powerpoint/2010/main" val="34935837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b="1" dirty="0">
                <a:ea typeface="MS PGothic"/>
                <a:cs typeface="Calibri"/>
              </a:rPr>
              <a:t>SAY: </a:t>
            </a:r>
            <a:endParaRPr lang="en-US" dirty="0"/>
          </a:p>
          <a:p>
            <a:pPr marL="171450" indent="-171450">
              <a:buFont typeface="Arial,Sans-Serif"/>
              <a:buChar char="•"/>
            </a:pPr>
            <a:r>
              <a:rPr lang="en-US" dirty="0">
                <a:ea typeface="MS PGothic"/>
                <a:cs typeface="Calibri"/>
              </a:rPr>
              <a:t>In a humanitarian response, there are two major coordination mechanisms that can be activated: UNHCR-led responses and cluster (UNICEF)-led responses. UNHCR will be involved when the crisis concerns refugees and the cluster response should be activated for non-refugee situations</a:t>
            </a:r>
          </a:p>
          <a:p>
            <a:pPr marL="171450" indent="-171450">
              <a:buFont typeface="Arial,Sans-Serif"/>
              <a:buChar char="•"/>
            </a:pPr>
            <a:r>
              <a:rPr lang="en-US" dirty="0">
                <a:ea typeface="MS PGothic"/>
                <a:cs typeface="Calibri"/>
              </a:rPr>
              <a:t>Clusters are activated in the early stages of a rapid on-set emergency, or a deteriorated protracted crisis.</a:t>
            </a:r>
            <a:endParaRPr lang="en-US" dirty="0"/>
          </a:p>
          <a:p>
            <a:pPr marL="171450" indent="-171450">
              <a:buFont typeface="Arial"/>
              <a:buChar char="•"/>
            </a:pPr>
            <a:r>
              <a:rPr lang="en-US" dirty="0">
                <a:ea typeface="MS PGothic"/>
                <a:cs typeface="Calibri"/>
              </a:rPr>
              <a:t>The declaration of a nutrition emergency and activation of a nutrition cluster needs to be based on a sound assessment and analysis of the situation and of the underlying causes of the emergency. (Factors to consider include scale of the emergency, complexity, urgency, the capacity required to respond and reputational risk)</a:t>
            </a:r>
            <a:endParaRPr lang="en-US" dirty="0"/>
          </a:p>
          <a:p>
            <a:pPr marL="171450" indent="-171450">
              <a:spcBef>
                <a:spcPts val="0"/>
              </a:spcBef>
              <a:spcAft>
                <a:spcPts val="600"/>
              </a:spcAft>
              <a:buFont typeface="Arial"/>
              <a:buChar char="•"/>
            </a:pPr>
            <a:r>
              <a:rPr lang="en-US" dirty="0">
                <a:ea typeface="MS PGothic"/>
                <a:cs typeface="Calibri"/>
              </a:rPr>
              <a:t>The criteria for activating a cluster are:</a:t>
            </a:r>
          </a:p>
          <a:p>
            <a:pPr marL="285750" indent="-285750">
              <a:spcBef>
                <a:spcPts val="0"/>
              </a:spcBef>
              <a:spcAft>
                <a:spcPts val="600"/>
              </a:spcAft>
              <a:buFont typeface="Arial,Sans-Serif"/>
              <a:buChar char="•"/>
            </a:pPr>
            <a:r>
              <a:rPr lang="en-US" i="1" dirty="0">
                <a:ea typeface="MS PGothic"/>
                <a:cs typeface="Calibri"/>
              </a:rPr>
              <a:t>Response and coordination gaps exist due to a sharp deterioration or significant change in the humanitarian situation</a:t>
            </a:r>
          </a:p>
          <a:p>
            <a:pPr marL="285750" indent="-285750">
              <a:spcBef>
                <a:spcPts val="0"/>
              </a:spcBef>
              <a:spcAft>
                <a:spcPts val="600"/>
              </a:spcAft>
              <a:buFont typeface="Arial,Sans-Serif"/>
              <a:buChar char="•"/>
            </a:pPr>
            <a:r>
              <a:rPr lang="en-US" i="1" dirty="0">
                <a:ea typeface="MS PGothic"/>
                <a:cs typeface="Calibri"/>
              </a:rPr>
              <a:t>Existing national response or coordination capacity is unable to meet needs in a manner that respects humanitarian principles</a:t>
            </a:r>
          </a:p>
          <a:p>
            <a:pPr marL="285750" indent="-285750">
              <a:spcBef>
                <a:spcPts val="0"/>
              </a:spcBef>
              <a:spcAft>
                <a:spcPts val="600"/>
              </a:spcAft>
              <a:buFont typeface="Arial,Sans-Serif"/>
              <a:buChar char="•"/>
            </a:pPr>
            <a:r>
              <a:rPr lang="en-US" i="1" dirty="0">
                <a:ea typeface="MS PGothic"/>
                <a:cs typeface="Calibri"/>
              </a:rPr>
              <a:t>Interdependence of Health, WASH, Food Security and Nutrition responses</a:t>
            </a:r>
          </a:p>
          <a:p>
            <a:pPr marL="171450" indent="-171450">
              <a:buFont typeface="Arial"/>
              <a:buChar char="•"/>
            </a:pPr>
            <a:r>
              <a:rPr lang="en-US" dirty="0">
                <a:ea typeface="MS PGothic"/>
                <a:cs typeface="Calibri"/>
              </a:rPr>
              <a:t>Clusters will be activated only as and when required </a:t>
            </a:r>
            <a:endParaRPr lang="en-US" dirty="0">
              <a:cs typeface="Calibri"/>
            </a:endParaRPr>
          </a:p>
          <a:p>
            <a:pPr marL="171450" indent="-171450">
              <a:buFont typeface="Arial"/>
              <a:buChar char="•"/>
            </a:pPr>
            <a:r>
              <a:rPr lang="en-US" dirty="0">
                <a:ea typeface="MS PGothic"/>
                <a:cs typeface="Calibri"/>
              </a:rPr>
              <a:t>Their activation will be more strategic, less automatic and time limited, and will strengthen existing national-led coordination mechanisms to the extent possible. </a:t>
            </a:r>
          </a:p>
          <a:p>
            <a:pPr marL="171450" indent="-171450">
              <a:buFont typeface="Arial"/>
              <a:buChar char="•"/>
            </a:pPr>
            <a:r>
              <a:rPr lang="en-US" dirty="0">
                <a:ea typeface="MS PGothic"/>
                <a:cs typeface="Calibri"/>
              </a:rPr>
              <a:t>The Transformative Agenda </a:t>
            </a:r>
            <a:r>
              <a:rPr lang="en-US" dirty="0" err="1">
                <a:ea typeface="MS PGothic"/>
                <a:cs typeface="Calibri"/>
              </a:rPr>
              <a:t>recognises</a:t>
            </a:r>
            <a:r>
              <a:rPr lang="en-US" dirty="0">
                <a:ea typeface="MS PGothic"/>
                <a:cs typeface="Calibri"/>
              </a:rPr>
              <a:t> that there is no “one size fits all” approach to cluster management, and provides various models that can be adapted for use in different contexts. </a:t>
            </a:r>
          </a:p>
          <a:p>
            <a:pPr marL="171450" indent="-171450">
              <a:buFont typeface="Arial"/>
              <a:buChar char="•"/>
            </a:pPr>
            <a:r>
              <a:rPr lang="en-US" dirty="0">
                <a:ea typeface="MS PGothic"/>
                <a:cs typeface="Calibri"/>
              </a:rPr>
              <a:t>In events that a cluster is not activated, coordination remains essential: it will however take on a different form e.g. government organizes regular meetings with stakeholders. </a:t>
            </a:r>
          </a:p>
          <a:p>
            <a:pPr marL="171450" indent="-171450">
              <a:buFont typeface="Arial"/>
              <a:buChar char="•"/>
            </a:pPr>
            <a:endParaRPr lang="en-US" dirty="0">
              <a:ea typeface="MS PGothic"/>
              <a:cs typeface="Calibri"/>
            </a:endParaRPr>
          </a:p>
          <a:p>
            <a:pPr marL="0" indent="0">
              <a:buFont typeface="Arial"/>
              <a:buNone/>
            </a:pPr>
            <a:r>
              <a:rPr lang="en-US" b="1" dirty="0">
                <a:ea typeface="MS PGothic"/>
                <a:cs typeface="Calibri"/>
              </a:rPr>
              <a:t>ASK: If anyone has been part of an emergency where the cluster was activated, would you like to share your experience? Any challenges? Lessons learned? How did they activation of the cluster influence the emergency response?</a:t>
            </a:r>
          </a:p>
          <a:p>
            <a:endParaRPr lang="en-US" dirty="0">
              <a:cs typeface="Calibri"/>
            </a:endParaRPr>
          </a:p>
          <a:p>
            <a:r>
              <a:rPr lang="en-US" dirty="0">
                <a:ea typeface="MS PGothic"/>
                <a:cs typeface="Calibri"/>
              </a:rPr>
              <a:t>Source: </a:t>
            </a:r>
            <a:r>
              <a:rPr lang="en-US" dirty="0">
                <a:ea typeface="MS PGothic"/>
                <a:cs typeface="Calibri"/>
                <a:hlinkClick r:id="rId3"/>
              </a:rPr>
              <a:t>https://360.articulate.com/review/content/9d329f4d-5916-490c-ac5d-48dd19a2d78c/review</a:t>
            </a:r>
            <a:r>
              <a:rPr lang="en-US" dirty="0">
                <a:ea typeface="MS PGothic"/>
                <a:cs typeface="Calibri"/>
              </a:rPr>
              <a:t> </a:t>
            </a:r>
            <a:endParaRPr lang="en-US" dirty="0">
              <a:cs typeface="Calibri"/>
            </a:endParaRPr>
          </a:p>
          <a:p>
            <a:endParaRPr lang="en-US" dirty="0">
              <a:cs typeface="Calibri"/>
            </a:endParaRPr>
          </a:p>
          <a:p>
            <a:r>
              <a:rPr lang="en-US" b="1" dirty="0">
                <a:ea typeface="MS PGothic"/>
                <a:cs typeface="Calibri"/>
              </a:rPr>
              <a:t>DO: </a:t>
            </a:r>
            <a:r>
              <a:rPr lang="en-US" dirty="0">
                <a:ea typeface="MS PGothic"/>
                <a:cs typeface="Calibri"/>
              </a:rPr>
              <a:t>Provide handout – partner roles and responsibilities </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DD091CF9-53B5-4CBC-9C0A-B8F42887DAF2}" type="slidenum">
              <a:rPr lang="en-GB" altLang="en-US"/>
              <a:pPr/>
              <a:t>15</a:t>
            </a:fld>
            <a:endParaRPr lang="en-GB" altLang="en-US"/>
          </a:p>
        </p:txBody>
      </p:sp>
    </p:spTree>
    <p:extLst>
      <p:ext uri="{BB962C8B-B14F-4D97-AF65-F5344CB8AC3E}">
        <p14:creationId xmlns:p14="http://schemas.microsoft.com/office/powerpoint/2010/main" val="30821812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b="1" dirty="0">
                <a:ea typeface="MS PGothic"/>
                <a:cs typeface="Calibri"/>
              </a:rPr>
              <a:t>SAY: </a:t>
            </a:r>
            <a:endParaRPr lang="en-US" dirty="0">
              <a:ea typeface="MS PGothic"/>
              <a:cs typeface="Calibri"/>
            </a:endParaRPr>
          </a:p>
          <a:p>
            <a:pPr marL="171450" indent="-171450">
              <a:buFont typeface="Arial"/>
              <a:buChar char="•"/>
            </a:pPr>
            <a:r>
              <a:rPr lang="en-GB" dirty="0">
                <a:ea typeface="MS PGothic"/>
                <a:cs typeface="Calibri"/>
              </a:rPr>
              <a:t>During a large-scale or complex emergency, it may be necessary to establish an </a:t>
            </a:r>
            <a:r>
              <a:rPr lang="en-GB" b="1" dirty="0">
                <a:ea typeface="MS PGothic"/>
                <a:cs typeface="Calibri"/>
              </a:rPr>
              <a:t>IYCF-E Technical Working Group (TWG). </a:t>
            </a:r>
            <a:r>
              <a:rPr lang="en-GB" dirty="0">
                <a:ea typeface="MS PGothic"/>
                <a:cs typeface="Calibri"/>
              </a:rPr>
              <a:t>The need for this will be identified by the Nutrition Sector / Cluster  Coordination team and members. </a:t>
            </a:r>
            <a:endParaRPr lang="en-US" dirty="0">
              <a:ea typeface="MS PGothic"/>
              <a:cs typeface="Calibri"/>
            </a:endParaRPr>
          </a:p>
          <a:p>
            <a:pPr marL="171450" indent="-171450">
              <a:buFont typeface="Arial"/>
              <a:buChar char="•"/>
            </a:pPr>
            <a:r>
              <a:rPr lang="en-GB" dirty="0">
                <a:ea typeface="MS PGothic"/>
                <a:cs typeface="Calibri"/>
              </a:rPr>
              <a:t>TWGs develop and agree upon minimum standards and formulate the most appropriate technical practices with which to attain those standards. Because TWGs are put in place to meet specific needs, they should be dissolved once those needs have been met I.e., they are task-oriented and time-limited groups.  </a:t>
            </a:r>
            <a:endParaRPr lang="en-US" dirty="0">
              <a:ea typeface="MS PGothic"/>
              <a:cs typeface="Calibri"/>
            </a:endParaRPr>
          </a:p>
          <a:p>
            <a:pPr marL="171450" indent="-171450">
              <a:buFont typeface="Arial"/>
              <a:buChar char="•"/>
            </a:pPr>
            <a:r>
              <a:rPr lang="en-GB" dirty="0">
                <a:ea typeface="MS PGothic"/>
                <a:cs typeface="Calibri"/>
              </a:rPr>
              <a:t>Nutrition cluster partners will self-select who is best placed to participate in the TWG, based on organisations’ thematic focus, available technical skills, interests and capacities. There should be </a:t>
            </a:r>
            <a:r>
              <a:rPr lang="en-GB" b="1" dirty="0">
                <a:ea typeface="MS PGothic"/>
                <a:cs typeface="Calibri"/>
              </a:rPr>
              <a:t>no more than 12 – 15 members </a:t>
            </a:r>
            <a:r>
              <a:rPr lang="en-GB" dirty="0">
                <a:ea typeface="MS PGothic"/>
                <a:cs typeface="Calibri"/>
              </a:rPr>
              <a:t>in the IYCF-E TWG. </a:t>
            </a:r>
            <a:endParaRPr lang="en-US" dirty="0">
              <a:ea typeface="MS PGothic"/>
              <a:cs typeface="Calibri"/>
            </a:endParaRPr>
          </a:p>
          <a:p>
            <a:pPr marL="171450" indent="-171450">
              <a:buFont typeface="Arial"/>
              <a:buChar char="•"/>
            </a:pPr>
            <a:r>
              <a:rPr lang="en-GB" dirty="0">
                <a:ea typeface="MS PGothic"/>
                <a:cs typeface="Calibri"/>
              </a:rPr>
              <a:t>The IYCF-E TWG is co-chaired by a competent Nutrition Cluster partner and – ideally – the Ministry of Health or similar. </a:t>
            </a:r>
            <a:endParaRPr lang="en-US" dirty="0">
              <a:ea typeface="MS PGothic"/>
              <a:cs typeface="Calibri"/>
            </a:endParaRPr>
          </a:p>
          <a:p>
            <a:pPr marL="171450" indent="-171450">
              <a:buFont typeface="Arial"/>
              <a:buChar char="•"/>
            </a:pPr>
            <a:r>
              <a:rPr lang="en-GB" dirty="0">
                <a:ea typeface="MS PGothic"/>
                <a:cs typeface="Calibri"/>
              </a:rPr>
              <a:t>Members of the TWG will establish a clear Terms of Reference for the TWG – ideally drafted in preparedness.  </a:t>
            </a:r>
            <a:endParaRPr lang="en-US" dirty="0">
              <a:ea typeface="MS PGothic"/>
              <a:cs typeface="Calibri"/>
            </a:endParaRPr>
          </a:p>
          <a:p>
            <a:pPr marL="171450" indent="-171450">
              <a:buFont typeface="Arial"/>
              <a:buChar char="•"/>
            </a:pPr>
            <a:r>
              <a:rPr lang="en-GB" dirty="0">
                <a:ea typeface="MS PGothic"/>
                <a:cs typeface="Calibri"/>
              </a:rPr>
              <a:t>The IYCF-E TWG provides regular updates to the Nutrition Sector  during coordination meetings. </a:t>
            </a:r>
            <a:endParaRPr lang="en-US" dirty="0">
              <a:ea typeface="MS PGothic"/>
              <a:cs typeface="Calibri"/>
            </a:endParaRPr>
          </a:p>
          <a:p>
            <a:pPr marL="171450" indent="-171450">
              <a:buFont typeface="Arial"/>
              <a:buChar char="•"/>
            </a:pPr>
            <a:r>
              <a:rPr lang="en-GB" dirty="0">
                <a:ea typeface="MS PGothic"/>
                <a:cs typeface="Calibri"/>
              </a:rPr>
              <a:t>TWGs advise the Strategic Advisory Group (SAG - provide advice to the cluster coordination team on strategic and policy issues, in particular when the scope of the crisis is large and or the number of the partners is high).</a:t>
            </a:r>
          </a:p>
          <a:p>
            <a:pPr marL="171450" indent="-171450">
              <a:buFont typeface="Arial"/>
              <a:buChar char="•"/>
            </a:pPr>
            <a:r>
              <a:rPr lang="en-GB" dirty="0">
                <a:ea typeface="MS PGothic"/>
                <a:cs typeface="Calibri"/>
              </a:rPr>
              <a:t>In addition to national TWGs, TWGs may also be established at sub-national level. </a:t>
            </a:r>
          </a:p>
          <a:p>
            <a:pPr marL="171450" indent="-171450">
              <a:buFont typeface="Arial" panose="020B0604020202020204" pitchFamily="34" charset="0"/>
              <a:buChar char="•"/>
            </a:pPr>
            <a:endParaRPr lang="en-GB" b="1" dirty="0">
              <a:ea typeface="MS PGothic"/>
              <a:cs typeface="Calibri"/>
            </a:endParaRPr>
          </a:p>
          <a:p>
            <a:pPr marL="0" indent="0">
              <a:buFont typeface="Arial"/>
              <a:buNone/>
            </a:pPr>
            <a:r>
              <a:rPr lang="en-GB" b="1" dirty="0">
                <a:ea typeface="MS PGothic"/>
                <a:cs typeface="Calibri"/>
              </a:rPr>
              <a:t>ASK: Has anyone been part of a TWG? If yes, when and why was it established? What was your role? What were the outputs of the TWG? How did the TWG influence the emergency response? </a:t>
            </a:r>
            <a:r>
              <a:rPr lang="en-US" sz="1200" b="1" i="0" kern="1200" dirty="0">
                <a:solidFill>
                  <a:schemeClr val="tx1"/>
                </a:solidFill>
                <a:effectLst/>
                <a:latin typeface="+mn-lt"/>
                <a:ea typeface="MS PGothic"/>
                <a:cs typeface="Calibri"/>
              </a:rPr>
              <a:t> </a:t>
            </a:r>
            <a:endParaRPr lang="en-GB" b="1" dirty="0">
              <a:ea typeface="MS PGothic"/>
              <a:cs typeface="Calibri"/>
            </a:endParaRPr>
          </a:p>
          <a:p>
            <a:pPr marL="0" indent="0">
              <a:buFont typeface="Arial" panose="020B0604020202020204" pitchFamily="34" charset="0"/>
              <a:buNone/>
            </a:pPr>
            <a:endParaRPr lang="en-GB" b="0" dirty="0">
              <a:ea typeface="MS PGothic"/>
              <a:cs typeface="Calibri"/>
            </a:endParaRPr>
          </a:p>
          <a:p>
            <a:r>
              <a:rPr lang="en-GB" b="1" dirty="0">
                <a:ea typeface="MS PGothic"/>
                <a:cs typeface="Calibri"/>
              </a:rPr>
              <a:t>SAY: </a:t>
            </a:r>
          </a:p>
          <a:p>
            <a:pPr marL="171450" indent="-171450">
              <a:buFont typeface="Arial"/>
              <a:buChar char="•"/>
            </a:pPr>
            <a:r>
              <a:rPr lang="en-GB" dirty="0">
                <a:ea typeface="MS PGothic"/>
                <a:cs typeface="Calibri"/>
              </a:rPr>
              <a:t>To learn more about establishing a TWG, we recommend completing the GNC's E-Learning Module: "2.2.3. Establishing nutrition cluster technical working groups" </a:t>
            </a:r>
          </a:p>
          <a:p>
            <a:pPr marL="171450" indent="-171450">
              <a:buFont typeface="Arial"/>
              <a:buChar char="•"/>
            </a:pPr>
            <a:r>
              <a:rPr lang="en-GB" dirty="0">
                <a:ea typeface="MS PGothic"/>
                <a:cs typeface="Calibri"/>
              </a:rPr>
              <a:t>Generic Terms of Reference are also available to help kickstart the establishment of a TWG (link shared on last slide - "further reading")</a:t>
            </a:r>
            <a:endParaRPr lang="en-GB" dirty="0">
              <a:cs typeface="Calibri"/>
            </a:endParaRPr>
          </a:p>
          <a:p>
            <a:pPr marL="171450" indent="-171450">
              <a:buFont typeface="Arial"/>
              <a:buChar char="•"/>
            </a:pPr>
            <a:endParaRPr lang="en-GB" dirty="0">
              <a:cs typeface="Calibri"/>
            </a:endParaRPr>
          </a:p>
          <a:p>
            <a:pPr marL="171450" indent="-171450">
              <a:buFont typeface="Arial"/>
              <a:buChar char="•"/>
            </a:pPr>
            <a:endParaRPr lang="en-GB" dirty="0">
              <a:cs typeface="Calibri"/>
            </a:endParaRPr>
          </a:p>
          <a:p>
            <a:endParaRPr lang="en-US" b="1" dirty="0">
              <a:cs typeface="Calibri"/>
            </a:endParaRPr>
          </a:p>
        </p:txBody>
      </p:sp>
      <p:sp>
        <p:nvSpPr>
          <p:cNvPr id="4" name="Slide Number Placeholder 3"/>
          <p:cNvSpPr>
            <a:spLocks noGrp="1"/>
          </p:cNvSpPr>
          <p:nvPr>
            <p:ph type="sldNum" sz="quarter" idx="5"/>
          </p:nvPr>
        </p:nvSpPr>
        <p:spPr/>
        <p:txBody>
          <a:bodyPr/>
          <a:lstStyle/>
          <a:p>
            <a:fld id="{DD091CF9-53B5-4CBC-9C0A-B8F42887DAF2}" type="slidenum">
              <a:rPr lang="en-GB" altLang="en-US"/>
              <a:pPr/>
              <a:t>16</a:t>
            </a:fld>
            <a:endParaRPr lang="en-GB" altLang="en-US"/>
          </a:p>
        </p:txBody>
      </p:sp>
    </p:spTree>
    <p:extLst>
      <p:ext uri="{BB962C8B-B14F-4D97-AF65-F5344CB8AC3E}">
        <p14:creationId xmlns:p14="http://schemas.microsoft.com/office/powerpoint/2010/main" val="1637150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buFont typeface="Arial"/>
            </a:pPr>
            <a:r>
              <a:rPr lang="en-GB" b="1" dirty="0">
                <a:ea typeface="MS PGothic"/>
                <a:cs typeface="Calibri"/>
              </a:rPr>
              <a:t>ASK: In this context, are there pre-existing groups working on IYCF e.g. in non-emergency settings? If so, how can we support the humanitarian-development nexus?</a:t>
            </a:r>
          </a:p>
          <a:p>
            <a:pPr marL="171450" indent="-171450">
              <a:buFont typeface="Arial" panose="020B0604020202020204" pitchFamily="34" charset="0"/>
              <a:buChar char="•"/>
            </a:pPr>
            <a:r>
              <a:rPr lang="en-GB" b="0" dirty="0">
                <a:ea typeface="MS PGothic"/>
                <a:cs typeface="Calibri"/>
              </a:rPr>
              <a:t>For example, representatives from non-emergency groups can take part in IYCF-E TWG meetings (e.g. from the SUN movement)</a:t>
            </a:r>
          </a:p>
          <a:p>
            <a:pPr marL="171450" indent="-171450">
              <a:buFont typeface="Arial" panose="020B0604020202020204" pitchFamily="34" charset="0"/>
              <a:buChar char="•"/>
            </a:pPr>
            <a:r>
              <a:rPr lang="en-US" b="0" dirty="0">
                <a:ea typeface="MS PGothic"/>
                <a:cs typeface="Calibri"/>
              </a:rPr>
              <a:t>Note: in some contexts IYCF TWG are well established and on-going, whereas in other countries they are activated/deactivated with the ebb and flow of emergency response</a:t>
            </a:r>
            <a:endParaRPr lang="en-GB" b="0" dirty="0">
              <a:ea typeface="MS PGothic"/>
              <a:cs typeface="Calibri"/>
            </a:endParaRPr>
          </a:p>
          <a:p>
            <a:endParaRPr lang="en-US" dirty="0"/>
          </a:p>
          <a:p>
            <a:r>
              <a:rPr lang="en-US" b="1" dirty="0"/>
              <a:t>SAY: </a:t>
            </a:r>
            <a:r>
              <a:rPr lang="en-US" b="0" dirty="0"/>
              <a:t>In the Tech RRT study referenced earlier, for the Nepal Case Study, a</a:t>
            </a:r>
            <a:r>
              <a:rPr lang="en-US" dirty="0"/>
              <a:t> strong factor was the presence of community volunteers, health workers, and mothers’ groups already trained in IYCF and lactation management, because a consortium project, </a:t>
            </a:r>
            <a:r>
              <a:rPr lang="en-US" dirty="0" err="1"/>
              <a:t>Suaahara</a:t>
            </a:r>
            <a:r>
              <a:rPr lang="en-US" dirty="0"/>
              <a:t>, had been implementing a large IYCF </a:t>
            </a:r>
            <a:r>
              <a:rPr lang="en-US" dirty="0" err="1"/>
              <a:t>programme</a:t>
            </a:r>
            <a:r>
              <a:rPr lang="en-US" dirty="0"/>
              <a:t> in 60% of the districts since 2011. </a:t>
            </a:r>
            <a:r>
              <a:rPr lang="en-US" dirty="0" err="1"/>
              <a:t>Suaahara</a:t>
            </a:r>
            <a:r>
              <a:rPr lang="en-US" dirty="0"/>
              <a:t> was a </a:t>
            </a:r>
            <a:r>
              <a:rPr lang="en-US" dirty="0" err="1"/>
              <a:t>programme</a:t>
            </a:r>
            <a:r>
              <a:rPr lang="en-US" dirty="0"/>
              <a:t> to </a:t>
            </a:r>
            <a:r>
              <a:rPr lang="en-US" dirty="0" err="1"/>
              <a:t>operationalise</a:t>
            </a:r>
            <a:r>
              <a:rPr lang="en-US" dirty="0"/>
              <a:t> the multisector nutrition plans from the government. It was implemented by seven partners, including local NGOs, and led by Save the Children. On the other hand, it seems that the transition from IYCF to IYCF-E was difficult as many actors did not understand the difference and were reluctant to adapt their </a:t>
            </a:r>
            <a:r>
              <a:rPr lang="en-US" dirty="0" err="1"/>
              <a:t>programmes</a:t>
            </a:r>
            <a:r>
              <a:rPr lang="en-US" dirty="0"/>
              <a:t>. IYCF-E priorities such as the establishment of mother and baby areas were not always understood by longer-term actors. Coordination by the nutrition cluster was also new for them. </a:t>
            </a:r>
          </a:p>
          <a:p>
            <a:endParaRPr lang="en-US" b="1" dirty="0">
              <a:cs typeface="Calibri"/>
            </a:endParaRPr>
          </a:p>
          <a:p>
            <a:r>
              <a:rPr lang="en-US" b="0" dirty="0"/>
              <a:t>The study therefore recommended to </a:t>
            </a:r>
            <a:r>
              <a:rPr lang="en-US" sz="1200" b="0" i="0" dirty="0">
                <a:solidFill>
                  <a:schemeClr val="tx1"/>
                </a:solidFill>
                <a:latin typeface="Lato"/>
              </a:rPr>
              <a:t>“Take into consideration pre-crisis IYCF interventions and coordinate with pre-crisis IYCF staff and </a:t>
            </a:r>
            <a:r>
              <a:rPr lang="en-US" sz="1200" b="0" i="0" dirty="0" err="1">
                <a:solidFill>
                  <a:schemeClr val="tx1"/>
                </a:solidFill>
                <a:latin typeface="Lato"/>
              </a:rPr>
              <a:t>programmes</a:t>
            </a:r>
            <a:r>
              <a:rPr lang="en-US" sz="1200" b="0" i="0" dirty="0">
                <a:solidFill>
                  <a:schemeClr val="tx1"/>
                </a:solidFill>
                <a:latin typeface="Lato"/>
              </a:rPr>
              <a:t>. Consider their views, experience and knowledge and orientate them on interventions and mechanisms specific to emergencies, such as mother-baby areas and the nutrition cluster coordination, so that they are fully on board when additional IYCF-E activities are developed.”</a:t>
            </a:r>
            <a:r>
              <a:rPr lang="en-US" dirty="0">
                <a:latin typeface="Lato"/>
              </a:rPr>
              <a:t> </a:t>
            </a:r>
            <a:endParaRPr lang="en-US" sz="1200" b="0" i="0" dirty="0">
              <a:solidFill>
                <a:schemeClr val="tx1"/>
              </a:solidFill>
              <a:latin typeface="Lato"/>
              <a:ea typeface="Lato"/>
              <a:cs typeface="Lato"/>
            </a:endParaRPr>
          </a:p>
          <a:p>
            <a:endParaRPr lang="en-US" sz="1200" b="0" i="0" dirty="0">
              <a:solidFill>
                <a:schemeClr val="tx1"/>
              </a:solidFill>
              <a:latin typeface="Lato"/>
            </a:endParaRPr>
          </a:p>
          <a:p>
            <a:r>
              <a:rPr lang="en-US" sz="1200" b="0" i="0" dirty="0">
                <a:solidFill>
                  <a:schemeClr val="tx1"/>
                </a:solidFill>
                <a:latin typeface="Lato"/>
              </a:rPr>
              <a:t>Further reading: https://www.ennonline.net/attachments/2915/IYCF-E-key-factors.pdf</a:t>
            </a:r>
            <a:r>
              <a:rPr lang="en-US" dirty="0">
                <a:latin typeface="Lato"/>
              </a:rPr>
              <a:t>  </a:t>
            </a:r>
            <a:endParaRPr lang="en-US" b="0" i="0" dirty="0"/>
          </a:p>
        </p:txBody>
      </p:sp>
      <p:sp>
        <p:nvSpPr>
          <p:cNvPr id="4" name="Slide Number Placeholder 3"/>
          <p:cNvSpPr>
            <a:spLocks noGrp="1"/>
          </p:cNvSpPr>
          <p:nvPr>
            <p:ph type="sldNum" sz="quarter" idx="5"/>
          </p:nvPr>
        </p:nvSpPr>
        <p:spPr/>
        <p:txBody>
          <a:bodyPr/>
          <a:lstStyle/>
          <a:p>
            <a:fld id="{DD091CF9-53B5-4CBC-9C0A-B8F42887DAF2}" type="slidenum">
              <a:rPr lang="en-GB" altLang="en-US" smtClean="0"/>
              <a:pPr/>
              <a:t>17</a:t>
            </a:fld>
            <a:endParaRPr lang="en-GB" altLang="en-US"/>
          </a:p>
        </p:txBody>
      </p:sp>
    </p:spTree>
    <p:extLst>
      <p:ext uri="{BB962C8B-B14F-4D97-AF65-F5344CB8AC3E}">
        <p14:creationId xmlns:p14="http://schemas.microsoft.com/office/powerpoint/2010/main" val="15771847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b="1" dirty="0">
                <a:ea typeface="MS PGothic"/>
                <a:cs typeface="Calibri"/>
              </a:rPr>
              <a:t>SAY: </a:t>
            </a:r>
            <a:endParaRPr lang="en-US" dirty="0">
              <a:cs typeface="Calibri"/>
            </a:endParaRPr>
          </a:p>
          <a:p>
            <a:pPr marL="171450" indent="-171450">
              <a:buFont typeface="Arial"/>
              <a:buChar char="•"/>
            </a:pPr>
            <a:r>
              <a:rPr lang="en-US" dirty="0">
                <a:ea typeface="MS PGothic"/>
                <a:cs typeface="Calibri"/>
              </a:rPr>
              <a:t>Effective infant and young child feeding programming requires strong coordination among all actors. Poor coordination can lead to ineffective, inefficient, inappropriate or even harmful programming. Building a common understanding of IYCF among actors and ensuring timely resolution of problems are both key to effective coordination.</a:t>
            </a:r>
          </a:p>
          <a:p>
            <a:pPr marL="171450" indent="-171450">
              <a:buFont typeface="Arial"/>
              <a:buChar char="•"/>
            </a:pPr>
            <a:r>
              <a:rPr lang="en-US" b="1" dirty="0">
                <a:ea typeface="MS PGothic"/>
                <a:cs typeface="Calibri"/>
              </a:rPr>
              <a:t>The Inter-Cluster Coordination Team</a:t>
            </a:r>
            <a:r>
              <a:rPr lang="en-US" dirty="0">
                <a:ea typeface="MS PGothic"/>
                <a:cs typeface="Calibri"/>
              </a:rPr>
              <a:t> (composed of cluster coordinators) works to ensure the delivery of effective and efficient humanitarian assistance by encouraging synergies between sectors, ensuring roles and responsibilities are clearly defined, closing potential gaps and eliminating duplication. </a:t>
            </a:r>
          </a:p>
          <a:p>
            <a:pPr marL="171450" indent="-171450">
              <a:buFont typeface="Arial"/>
              <a:buChar char="•"/>
            </a:pPr>
            <a:r>
              <a:rPr lang="en-US" dirty="0">
                <a:ea typeface="MS PGothic"/>
                <a:cs typeface="Calibri"/>
              </a:rPr>
              <a:t>As sector/cluster members, you also have a critical role to play in facilitating intersectoral collaboration and integration. </a:t>
            </a:r>
          </a:p>
          <a:p>
            <a:pPr marL="171450" indent="-171450">
              <a:buFont typeface="Arial,Sans-Serif"/>
              <a:buChar char="•"/>
            </a:pPr>
            <a:r>
              <a:rPr lang="en-US" dirty="0">
                <a:ea typeface="MS PGothic"/>
                <a:cs typeface="Calibri"/>
              </a:rPr>
              <a:t>Consider coordination at all times: from preparedness activities, through phase one of an emergency, to protracted situations.</a:t>
            </a:r>
          </a:p>
          <a:p>
            <a:pPr marL="171450" indent="-171450">
              <a:buFont typeface="Arial"/>
              <a:buChar char="•"/>
            </a:pPr>
            <a:r>
              <a:rPr lang="en-US" dirty="0">
                <a:ea typeface="MS PGothic"/>
                <a:cs typeface="Calibri"/>
              </a:rPr>
              <a:t>IYCF staff should consider opportunities for coordination on an ongoing basis, from context analysis to implementation of interventions. </a:t>
            </a:r>
          </a:p>
          <a:p>
            <a:pPr marL="171450" indent="-171450">
              <a:buFont typeface="Arial"/>
              <a:buChar char="•"/>
            </a:pPr>
            <a:r>
              <a:rPr lang="en-US" dirty="0">
                <a:ea typeface="MS PGothic"/>
                <a:cs typeface="Calibri"/>
              </a:rPr>
              <a:t>Coordination should be done at all levels: field, country, regional and global to ensure proper communication and appropriate decision-making.</a:t>
            </a:r>
          </a:p>
          <a:p>
            <a:pPr marL="171450" indent="-171450">
              <a:buFont typeface="Arial"/>
              <a:buChar char="•"/>
            </a:pPr>
            <a:r>
              <a:rPr lang="en-US" dirty="0">
                <a:ea typeface="MS PGothic"/>
                <a:cs typeface="Calibri"/>
              </a:rPr>
              <a:t>The IYCF Framework was developed by UNHCR and Save the Children to guide high level managers, technical advisors and field staff with practical actions to facilitate intersectoral collaboration and integration. One of the key actions (action 6) of the framework is to coordinate IYCF-sensitive activities. </a:t>
            </a:r>
          </a:p>
          <a:p>
            <a:endParaRPr lang="en-US" dirty="0">
              <a:ea typeface="MS PGothic"/>
              <a:cs typeface="Calibri"/>
            </a:endParaRPr>
          </a:p>
          <a:p>
            <a:pPr>
              <a:buFont typeface="Arial"/>
            </a:pPr>
            <a:r>
              <a:rPr lang="en-US" b="1" dirty="0">
                <a:ea typeface="MS PGothic"/>
                <a:cs typeface="Calibri"/>
              </a:rPr>
              <a:t>ASK: What are some of the actions that can be taken to facilitate collaboration and integration between sectors? </a:t>
            </a:r>
          </a:p>
          <a:p>
            <a:pPr>
              <a:buFont typeface="Arial"/>
            </a:pPr>
            <a:r>
              <a:rPr lang="en-US" dirty="0">
                <a:ea typeface="MS PGothic"/>
                <a:cs typeface="Calibri"/>
              </a:rPr>
              <a:t>(Note: The activities suggested below should be brought forward by the IYCF lead agency but at the same time it is all stakeholders´ responsibility to undertake actions relevant for them, including holding the lead agency accountable and advocating for the needs of infants, young children and their caregivers to be met)</a:t>
            </a:r>
          </a:p>
          <a:p>
            <a:pPr>
              <a:buFont typeface="Arial"/>
            </a:pPr>
            <a:r>
              <a:rPr lang="en-US" b="1" dirty="0">
                <a:ea typeface="MS PGothic"/>
                <a:cs typeface="Calibri"/>
              </a:rPr>
              <a:t>DO:</a:t>
            </a:r>
            <a:r>
              <a:rPr lang="en-US" dirty="0">
                <a:ea typeface="MS PGothic"/>
                <a:cs typeface="Calibri"/>
              </a:rPr>
              <a:t> Brainstorm answers on a flipchart </a:t>
            </a:r>
          </a:p>
          <a:p>
            <a:endParaRPr lang="en-US" dirty="0">
              <a:ea typeface="MS PGothic"/>
              <a:cs typeface="Calibri"/>
            </a:endParaRPr>
          </a:p>
          <a:p>
            <a:r>
              <a:rPr lang="en-US" b="1" dirty="0">
                <a:ea typeface="MS PGothic"/>
                <a:cs typeface="Calibri"/>
              </a:rPr>
              <a:t>Key Discussion Points: </a:t>
            </a:r>
          </a:p>
          <a:p>
            <a:r>
              <a:rPr lang="en-US" b="0" i="1" dirty="0">
                <a:ea typeface="MS PGothic"/>
                <a:cs typeface="Calibri"/>
              </a:rPr>
              <a:t>CLICK</a:t>
            </a:r>
            <a:r>
              <a:rPr lang="en-US" i="1" dirty="0">
                <a:ea typeface="MS PGothic"/>
                <a:cs typeface="Calibri"/>
              </a:rPr>
              <a:t> </a:t>
            </a:r>
            <a:endParaRPr lang="en-US" b="0" i="1" dirty="0">
              <a:ea typeface="MS PGothic"/>
              <a:cs typeface="Calibri"/>
            </a:endParaRPr>
          </a:p>
          <a:p>
            <a:pPr marL="171450" indent="-171450">
              <a:buFont typeface="Arial"/>
              <a:buChar char="•"/>
            </a:pPr>
            <a:r>
              <a:rPr lang="en-US" dirty="0">
                <a:ea typeface="MS PGothic"/>
                <a:cs typeface="Calibri"/>
              </a:rPr>
              <a:t>Encourage attendance at other cluster meetings. Participate in coordination mechanisms to elevate IYCF on the agenda and influence decision making; strengthen and/or activate coordination mechanisms where needed. Proactively identify areas of potential overlap/gaps with the nutrition sector and other sectors such as WASH, and health and food security and look for opportunities to connect. </a:t>
            </a:r>
            <a:endParaRPr lang="en-US" dirty="0">
              <a:cs typeface="Calibri"/>
            </a:endParaRPr>
          </a:p>
          <a:p>
            <a:pPr marL="171450" indent="-171450">
              <a:buFont typeface="Arial"/>
              <a:buChar char="•"/>
            </a:pPr>
            <a:r>
              <a:rPr lang="en-US" dirty="0">
                <a:ea typeface="MS PGothic"/>
                <a:cs typeface="Calibri"/>
              </a:rPr>
              <a:t>Identify</a:t>
            </a:r>
            <a:r>
              <a:rPr lang="en-US" b="1" dirty="0">
                <a:ea typeface="MS PGothic"/>
                <a:cs typeface="Calibri"/>
              </a:rPr>
              <a:t> IYCF champions</a:t>
            </a:r>
            <a:r>
              <a:rPr lang="en-US" dirty="0">
                <a:ea typeface="MS PGothic"/>
                <a:cs typeface="Calibri"/>
              </a:rPr>
              <a:t> in different strategic coordination mechanisms to ensure IYCF is taken into consideration in decision making processes</a:t>
            </a:r>
            <a:endParaRPr lang="en-US" dirty="0">
              <a:cs typeface="Calibri"/>
            </a:endParaRPr>
          </a:p>
          <a:p>
            <a:pPr marL="171450" indent="-171450">
              <a:buFont typeface="Arial"/>
              <a:buChar char="•"/>
            </a:pPr>
            <a:r>
              <a:rPr lang="en-US" dirty="0">
                <a:ea typeface="MS PGothic"/>
                <a:cs typeface="Calibri"/>
              </a:rPr>
              <a:t>Activate or establish relevant coordination mechanisms for IYCF specific and sensitive programming;</a:t>
            </a:r>
            <a:endParaRPr lang="en-US" dirty="0">
              <a:cs typeface="Calibri"/>
            </a:endParaRPr>
          </a:p>
          <a:p>
            <a:pPr marL="171450" indent="-171450">
              <a:buFont typeface="Arial"/>
              <a:buChar char="•"/>
            </a:pPr>
            <a:r>
              <a:rPr lang="en-US" dirty="0">
                <a:ea typeface="MS PGothic"/>
                <a:cs typeface="Calibri"/>
              </a:rPr>
              <a:t>Include IYCF information in initial and rapid assessments; </a:t>
            </a:r>
            <a:endParaRPr lang="en-US" dirty="0">
              <a:cs typeface="Calibri"/>
            </a:endParaRPr>
          </a:p>
          <a:p>
            <a:pPr marL="171450" indent="-171450">
              <a:buFont typeface="Arial"/>
              <a:buChar char="•"/>
            </a:pPr>
            <a:r>
              <a:rPr lang="en-US" dirty="0">
                <a:ea typeface="MS PGothic"/>
                <a:cs typeface="Calibri"/>
              </a:rPr>
              <a:t>Identify relevant forum or structures for sharing information related to PLW, infants and young children in a timely and transparent manner; </a:t>
            </a:r>
            <a:endParaRPr lang="en-US" dirty="0">
              <a:cs typeface="Calibri"/>
            </a:endParaRPr>
          </a:p>
          <a:p>
            <a:pPr marL="171450" indent="-171450">
              <a:buFont typeface="Arial"/>
              <a:buChar char="•"/>
            </a:pPr>
            <a:r>
              <a:rPr lang="en-US" dirty="0">
                <a:ea typeface="MS PGothic"/>
                <a:cs typeface="Calibri"/>
              </a:rPr>
              <a:t>In collaboration with camp management, site planning and WASH, allocate sufficient space for IYCF activities and ensure maintenance, hygiene facilities and safe water – including for supportive spaces; </a:t>
            </a:r>
            <a:endParaRPr lang="en-US" dirty="0">
              <a:cs typeface="Calibri"/>
            </a:endParaRPr>
          </a:p>
          <a:p>
            <a:pPr marL="171450" indent="-171450">
              <a:buFont typeface="Arial"/>
              <a:buChar char="•"/>
            </a:pPr>
            <a:r>
              <a:rPr lang="en-US" dirty="0">
                <a:ea typeface="MS PGothic"/>
                <a:cs typeface="Calibri"/>
              </a:rPr>
              <a:t>Involve relevant mechanisms to oversee the referral system as it will involve multiple actors, e.g. camp management, community networks etc. </a:t>
            </a:r>
            <a:endParaRPr lang="en-US" dirty="0">
              <a:cs typeface="Calibri"/>
            </a:endParaRPr>
          </a:p>
          <a:p>
            <a:pPr marL="171450" indent="-171450">
              <a:buFont typeface="Arial"/>
              <a:buChar char="•"/>
            </a:pPr>
            <a:r>
              <a:rPr lang="en-US" dirty="0">
                <a:ea typeface="MS PGothic"/>
                <a:cs typeface="Calibri"/>
              </a:rPr>
              <a:t>Use cross-cutting issues as an entry-point (e.g. disability, gender, environment, GBV) .Cross-cutting issues are a way to proactively link with other sectors. An inter-cluster understanding and approach to these will support better outcomes and are a way to promote inclusion of people-</a:t>
            </a:r>
            <a:r>
              <a:rPr lang="en-US" dirty="0" err="1">
                <a:ea typeface="MS PGothic"/>
                <a:cs typeface="Calibri"/>
              </a:rPr>
              <a:t>centred</a:t>
            </a:r>
            <a:r>
              <a:rPr lang="en-US" dirty="0">
                <a:ea typeface="MS PGothic"/>
                <a:cs typeface="Calibri"/>
              </a:rPr>
              <a:t> approaches. </a:t>
            </a:r>
          </a:p>
        </p:txBody>
      </p:sp>
      <p:sp>
        <p:nvSpPr>
          <p:cNvPr id="4" name="Slide Number Placeholder 3"/>
          <p:cNvSpPr>
            <a:spLocks noGrp="1"/>
          </p:cNvSpPr>
          <p:nvPr>
            <p:ph type="sldNum" sz="quarter" idx="5"/>
          </p:nvPr>
        </p:nvSpPr>
        <p:spPr/>
        <p:txBody>
          <a:bodyPr/>
          <a:lstStyle/>
          <a:p>
            <a:fld id="{DD091CF9-53B5-4CBC-9C0A-B8F42887DAF2}" type="slidenum">
              <a:rPr lang="en-GB" altLang="en-US"/>
              <a:pPr/>
              <a:t>18</a:t>
            </a:fld>
            <a:endParaRPr lang="en-GB" altLang="en-US"/>
          </a:p>
        </p:txBody>
      </p:sp>
    </p:spTree>
    <p:extLst>
      <p:ext uri="{BB962C8B-B14F-4D97-AF65-F5344CB8AC3E}">
        <p14:creationId xmlns:p14="http://schemas.microsoft.com/office/powerpoint/2010/main" val="15696024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ASK: Does anyone have other examples of coordination within regional / cross-border emergencies to share? What were some of the challenges / solutions?</a:t>
            </a:r>
            <a:endParaRPr lang="en-US" b="1" dirty="0">
              <a:cs typeface="Calibri"/>
            </a:endParaRPr>
          </a:p>
          <a:p>
            <a:endParaRPr lang="en-US" b="0" dirty="0"/>
          </a:p>
          <a:p>
            <a:r>
              <a:rPr lang="en-US" b="1" dirty="0"/>
              <a:t>SAY: </a:t>
            </a:r>
          </a:p>
          <a:p>
            <a:pPr marL="285750" indent="-285750">
              <a:buFont typeface="Arial"/>
              <a:buChar char="•"/>
            </a:pPr>
            <a:r>
              <a:rPr lang="en-US" b="0" dirty="0"/>
              <a:t>Remember, UNHRC coordinates IYCF-E response for refugees while </a:t>
            </a:r>
            <a:r>
              <a:rPr lang="en-US" dirty="0"/>
              <a:t>UNHCR does</a:t>
            </a:r>
            <a:r>
              <a:rPr lang="en-US" b="0" dirty="0"/>
              <a:t> so for IDPs.</a:t>
            </a:r>
            <a:r>
              <a:rPr lang="en-US" dirty="0"/>
              <a:t> </a:t>
            </a:r>
            <a:endParaRPr lang="en-US" b="0" dirty="0">
              <a:cs typeface="Calibri"/>
            </a:endParaRPr>
          </a:p>
          <a:p>
            <a:pPr marL="171450" indent="-171450">
              <a:buFont typeface="Arial" panose="020B0604020202020204" pitchFamily="34" charset="0"/>
              <a:buChar char="•"/>
            </a:pPr>
            <a:r>
              <a:rPr lang="en-US" b="0" dirty="0"/>
              <a:t>According to the OG-IFE 2017, “</a:t>
            </a:r>
            <a:r>
              <a:rPr lang="en-US" sz="1200" b="0" i="0" u="none" strike="noStrike" kern="1200" baseline="0" dirty="0">
                <a:solidFill>
                  <a:schemeClr val="tx1"/>
                </a:solidFill>
                <a:latin typeface="+mn-lt"/>
                <a:ea typeface="MS PGothic" pitchFamily="34" charset="-128"/>
                <a:cs typeface="MS PGothic" charset="0"/>
              </a:rPr>
              <a:t>In all settings, UNICEF and UNHCR will </a:t>
            </a:r>
            <a:r>
              <a:rPr lang="en-US" sz="1200" b="0" i="0" u="none" strike="noStrike" kern="1200" baseline="0" dirty="0" err="1">
                <a:solidFill>
                  <a:schemeClr val="tx1"/>
                </a:solidFill>
                <a:latin typeface="+mn-lt"/>
                <a:ea typeface="MS PGothic" pitchFamily="34" charset="-128"/>
                <a:cs typeface="MS PGothic" charset="0"/>
              </a:rPr>
              <a:t>maximise</a:t>
            </a:r>
            <a:r>
              <a:rPr lang="en-US" sz="1200" b="0" i="0" u="none" strike="noStrike" kern="1200" baseline="0" dirty="0">
                <a:solidFill>
                  <a:schemeClr val="tx1"/>
                </a:solidFill>
                <a:latin typeface="+mn-lt"/>
                <a:ea typeface="MS PGothic" pitchFamily="34" charset="-128"/>
                <a:cs typeface="MS PGothic" charset="0"/>
              </a:rPr>
              <a:t> synergies between their respective technical and management capacities, availability of resources and response capacities.”</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S PGothic" pitchFamily="34" charset="-128"/>
              </a:rPr>
              <a:t>As shown by the example on the slide, it is important for us all to advocate for effective cross border and regional coordination so that infants, young children and their caregivers receive the highest quality of IYCF-E services possible and no harm is done.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IYCF-E coordination is particularly important in contexts with large numbers of BMS-dependent infants and lots of work required on the monitoring of unsolicited BMS donations and </a:t>
            </a:r>
            <a:r>
              <a:rPr lang="en-US" dirty="0" err="1"/>
              <a:t>sensitisation</a:t>
            </a:r>
            <a:r>
              <a:rPr lang="en-US" dirty="0"/>
              <a:t> on appropriate IYCF-E and protection of breastfeeding. A strong coordination mechanism is invaluable to put in place to ensure adequate </a:t>
            </a:r>
            <a:r>
              <a:rPr lang="en-US" dirty="0" err="1"/>
              <a:t>sensitisation</a:t>
            </a:r>
            <a:r>
              <a:rPr lang="en-US" dirty="0"/>
              <a:t>, advocacy, monitoring and guidance development activities in such contexts.</a:t>
            </a:r>
          </a:p>
          <a:p>
            <a:pPr marL="171450" indent="-171450">
              <a:buFont typeface="Arial" panose="020B0604020202020204" pitchFamily="34" charset="0"/>
              <a:buChar char="•"/>
            </a:pPr>
            <a:endParaRPr lang="en-US" sz="1200" b="0" i="0" u="none" strike="noStrike" kern="1200" baseline="0" dirty="0">
              <a:solidFill>
                <a:schemeClr val="tx1"/>
              </a:solidFill>
              <a:latin typeface="+mn-lt"/>
              <a:ea typeface="MS PGothic" pitchFamily="34" charset="-128"/>
            </a:endParaRPr>
          </a:p>
          <a:p>
            <a:pPr marL="0" indent="0">
              <a:buFont typeface="Arial" panose="020B0604020202020204" pitchFamily="34" charset="0"/>
              <a:buNone/>
            </a:pPr>
            <a:endParaRPr lang="en-US" b="1" dirty="0"/>
          </a:p>
        </p:txBody>
      </p:sp>
      <p:sp>
        <p:nvSpPr>
          <p:cNvPr id="4" name="Slide Number Placeholder 3"/>
          <p:cNvSpPr>
            <a:spLocks noGrp="1"/>
          </p:cNvSpPr>
          <p:nvPr>
            <p:ph type="sldNum" sz="quarter" idx="5"/>
          </p:nvPr>
        </p:nvSpPr>
        <p:spPr/>
        <p:txBody>
          <a:bodyPr/>
          <a:lstStyle/>
          <a:p>
            <a:fld id="{DD091CF9-53B5-4CBC-9C0A-B8F42887DAF2}" type="slidenum">
              <a:rPr lang="en-GB" altLang="en-US" smtClean="0"/>
              <a:pPr/>
              <a:t>19</a:t>
            </a:fld>
            <a:endParaRPr lang="en-GB" altLang="en-US"/>
          </a:p>
        </p:txBody>
      </p:sp>
    </p:spTree>
    <p:extLst>
      <p:ext uri="{BB962C8B-B14F-4D97-AF65-F5344CB8AC3E}">
        <p14:creationId xmlns:p14="http://schemas.microsoft.com/office/powerpoint/2010/main" val="13898822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400" eaLnBrk="0" fontAlgn="base" hangingPunct="0">
              <a:spcBef>
                <a:spcPct val="30000"/>
              </a:spcBef>
              <a:spcAft>
                <a:spcPct val="0"/>
              </a:spcAft>
              <a:defRPr/>
            </a:pPr>
            <a:r>
              <a:rPr lang="en-GB" b="1" dirty="0">
                <a:ea typeface="MS PGothic"/>
                <a:cs typeface="Calibri"/>
              </a:rPr>
              <a:t>SAY: </a:t>
            </a:r>
            <a:r>
              <a:rPr lang="en-GB" dirty="0">
                <a:ea typeface="MS PGothic"/>
                <a:cs typeface="Calibri"/>
              </a:rPr>
              <a:t>In addition to coordination among governments and organisations (at national and sub-national levels), coordination should also happen at the community level. It is desirable to actively identify, and coordinate with, existing community mobilisation mechanisms.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1" dirty="0">
              <a:ea typeface="MS PGothic"/>
              <a:cs typeface="Calibri"/>
            </a:endParaRPr>
          </a:p>
          <a:p>
            <a:pPr defTabSz="914400" eaLnBrk="0" fontAlgn="base" hangingPunct="0">
              <a:spcBef>
                <a:spcPct val="30000"/>
              </a:spcBef>
              <a:spcAft>
                <a:spcPct val="0"/>
              </a:spcAft>
              <a:defRPr/>
            </a:pPr>
            <a:r>
              <a:rPr lang="en-GB" b="1" dirty="0">
                <a:ea typeface="MS PGothic"/>
                <a:cs typeface="Calibri"/>
              </a:rPr>
              <a:t>ASK: </a:t>
            </a:r>
            <a:r>
              <a:rPr lang="en-US" b="1" dirty="0">
                <a:ea typeface="MS PGothic"/>
                <a:cs typeface="Calibri"/>
              </a:rPr>
              <a:t>What community structures and leaders exist that may be helpful in IYCF-E Coordination?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1" dirty="0">
              <a:ea typeface="MS PGothic"/>
              <a:cs typeface="Calibri"/>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b="1" dirty="0">
                <a:ea typeface="MS PGothic"/>
                <a:cs typeface="Calibri"/>
              </a:rPr>
              <a:t>Key Discussion Points</a:t>
            </a:r>
          </a:p>
          <a:p>
            <a:pPr marL="171450" indent="-171450" defTabSz="914400" eaLnBrk="0" fontAlgn="base" hangingPunct="0">
              <a:spcBef>
                <a:spcPct val="30000"/>
              </a:spcBef>
              <a:spcAft>
                <a:spcPct val="0"/>
              </a:spcAft>
              <a:buFont typeface="Arial" panose="020B0604020202020204" pitchFamily="34" charset="0"/>
              <a:buChar char="•"/>
              <a:defRPr/>
            </a:pPr>
            <a:r>
              <a:rPr lang="en-GB" b="0" dirty="0">
                <a:ea typeface="MS PGothic"/>
                <a:cs typeface="Calibri"/>
              </a:rPr>
              <a:t>Consider which groups and leaders are most relevant for IYCF-E. For example, are there any women’s groups in place? What groups existed pre-emergency that could be supported to be strengthened / re-established?</a:t>
            </a:r>
            <a:r>
              <a:rPr lang="en-GB" dirty="0">
                <a:ea typeface="MS PGothic"/>
                <a:cs typeface="Calibri"/>
              </a:rPr>
              <a:t> </a:t>
            </a:r>
            <a:endParaRPr lang="en-GB" b="0" dirty="0">
              <a:ea typeface="MS PGothic"/>
              <a:cs typeface="Calibri"/>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b="0" dirty="0">
                <a:ea typeface="MS PGothic"/>
                <a:cs typeface="Calibri"/>
              </a:rPr>
              <a:t>C</a:t>
            </a:r>
            <a:r>
              <a:rPr lang="en-GB" dirty="0">
                <a:ea typeface="MS PGothic"/>
                <a:cs typeface="Calibri"/>
              </a:rPr>
              <a:t>are should be taken to ensure that local structures and leaders do not exclude particular people e.g. those less likely to speak out in a public forums due to cultural customs (UNHCR and Save the Children, 2018)</a:t>
            </a:r>
          </a:p>
          <a:p>
            <a:endParaRPr lang="en-US" dirty="0"/>
          </a:p>
        </p:txBody>
      </p:sp>
      <p:sp>
        <p:nvSpPr>
          <p:cNvPr id="4" name="Slide Number Placeholder 3"/>
          <p:cNvSpPr>
            <a:spLocks noGrp="1"/>
          </p:cNvSpPr>
          <p:nvPr>
            <p:ph type="sldNum" sz="quarter" idx="5"/>
          </p:nvPr>
        </p:nvSpPr>
        <p:spPr/>
        <p:txBody>
          <a:bodyPr/>
          <a:lstStyle/>
          <a:p>
            <a:fld id="{DD091CF9-53B5-4CBC-9C0A-B8F42887DAF2}" type="slidenum">
              <a:rPr lang="en-GB" altLang="en-US" smtClean="0"/>
              <a:pPr/>
              <a:t>20</a:t>
            </a:fld>
            <a:endParaRPr lang="en-GB" altLang="en-US"/>
          </a:p>
        </p:txBody>
      </p:sp>
    </p:spTree>
    <p:extLst>
      <p:ext uri="{BB962C8B-B14F-4D97-AF65-F5344CB8AC3E}">
        <p14:creationId xmlns:p14="http://schemas.microsoft.com/office/powerpoint/2010/main" val="22822093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b="1" dirty="0">
                <a:ea typeface="MS PGothic"/>
                <a:cs typeface="Calibri"/>
              </a:rPr>
              <a:t>Instructions:</a:t>
            </a:r>
          </a:p>
          <a:p>
            <a:pPr marL="171450" indent="-171450">
              <a:buFont typeface="Arial"/>
              <a:buChar char="•"/>
            </a:pPr>
            <a:r>
              <a:rPr lang="en-US" dirty="0">
                <a:ea typeface="MS PGothic"/>
                <a:cs typeface="Calibri"/>
              </a:rPr>
              <a:t>Assemble a panel of responders with coordination responsibilities or experience (e.g. nutrition cluster coordinator, IYCF-E TWG chair and / or regional / country-level representatives from UNICEF, UNHCR, MOH, GNC etc.)</a:t>
            </a:r>
            <a:endParaRPr lang="en-GB" dirty="0">
              <a:ea typeface="MS PGothic"/>
              <a:cs typeface="Calibri"/>
            </a:endParaRPr>
          </a:p>
          <a:p>
            <a:pPr marL="171450" indent="-171450">
              <a:buFont typeface="Arial"/>
              <a:buChar char="•"/>
            </a:pPr>
            <a:r>
              <a:rPr lang="en-US" dirty="0">
                <a:ea typeface="MS PGothic"/>
                <a:cs typeface="+mn-lt"/>
              </a:rPr>
              <a:t>Instruct participants to direct questions to the panel to enable them to complete the COORDINATION section of the IYCF-E Capacity Assessment Tool (provided earlier in the training) </a:t>
            </a:r>
            <a:endParaRPr lang="en-GB" dirty="0">
              <a:ea typeface="MS PGothic"/>
              <a:cs typeface="+mn-lt"/>
            </a:endParaRPr>
          </a:p>
          <a:p>
            <a:pPr marL="171450" indent="-171450">
              <a:buFont typeface="Arial"/>
              <a:buChar char="•"/>
            </a:pPr>
            <a:r>
              <a:rPr lang="en-US" dirty="0">
                <a:ea typeface="MS PGothic"/>
                <a:cs typeface="+mn-lt"/>
              </a:rPr>
              <a:t>Jointly identify gaps and discuss what actions can be taken to address them. </a:t>
            </a:r>
          </a:p>
          <a:p>
            <a:pPr marL="171450" indent="-171450">
              <a:buFont typeface="Arial"/>
              <a:buChar char="•"/>
            </a:pPr>
            <a:endParaRPr lang="en-US" dirty="0">
              <a:ea typeface="MS PGothic"/>
              <a:cs typeface="+mn-lt"/>
            </a:endParaRPr>
          </a:p>
          <a:p>
            <a:r>
              <a:rPr lang="en-US" b="1" dirty="0">
                <a:ea typeface="MS PGothic"/>
                <a:cs typeface="+mn-lt"/>
              </a:rPr>
              <a:t>Alternative instructions: </a:t>
            </a:r>
            <a:r>
              <a:rPr lang="en-US" b="0" dirty="0">
                <a:ea typeface="MS PGothic"/>
                <a:cs typeface="+mn-lt"/>
              </a:rPr>
              <a:t>In the event that a panel cannot be arranged, participants can use their shared knowledge to attempt answering the questions. It is recommended for the facilitation team to develop basic awareness of in-country coordination capacity in advance to support participants in their discussion (e.g. through checking with the Nutrition Cluster / Sector Coordinator and / or IYCF-E TWG chairs, if available).</a:t>
            </a:r>
            <a:r>
              <a:rPr lang="en-US" dirty="0">
                <a:ea typeface="MS PGothic"/>
                <a:cs typeface="+mn-lt"/>
              </a:rPr>
              <a:t> </a:t>
            </a:r>
            <a:endParaRPr lang="en-US" b="1" dirty="0">
              <a:ea typeface="MS PGothic"/>
              <a:cs typeface="+mn-lt"/>
            </a:endParaRPr>
          </a:p>
          <a:p>
            <a:endParaRPr lang="en-US" dirty="0">
              <a:ea typeface="MS PGothic"/>
              <a:cs typeface="+mn-lt"/>
            </a:endParaRPr>
          </a:p>
          <a:p>
            <a:r>
              <a:rPr lang="en-US" b="1" dirty="0">
                <a:ea typeface="MS PGothic"/>
                <a:cs typeface="+mn-lt"/>
              </a:rPr>
              <a:t>Questions to complete Pillar 3: Coordination: </a:t>
            </a:r>
            <a:endParaRPr lang="en-US" dirty="0">
              <a:ea typeface="MS PGothic"/>
              <a:cs typeface="+mn-lt"/>
            </a:endParaRPr>
          </a:p>
          <a:p>
            <a:pPr marL="285750" indent="-285750">
              <a:spcAft>
                <a:spcPts val="1200"/>
              </a:spcAft>
              <a:buFont typeface="Arial,Sans-Serif"/>
              <a:buChar char="•"/>
            </a:pPr>
            <a:r>
              <a:rPr lang="en-US" dirty="0"/>
              <a:t>There is a formalized coordination mechanism for IYCF/IYCF-E (e.g., IYCF-E TWG, Nutrition Cluster)</a:t>
            </a:r>
            <a:endParaRPr lang="en-US" dirty="0">
              <a:cs typeface="Calibri"/>
            </a:endParaRPr>
          </a:p>
          <a:p>
            <a:pPr marL="285750" indent="-285750">
              <a:spcAft>
                <a:spcPts val="1200"/>
              </a:spcAft>
              <a:buFont typeface="Arial,Sans-Serif"/>
              <a:buChar char="•"/>
            </a:pPr>
            <a:r>
              <a:rPr lang="en-US" dirty="0"/>
              <a:t>The coordination authority / leadership on IYCF-E has been identified </a:t>
            </a:r>
            <a:endParaRPr lang="en-US" dirty="0">
              <a:cs typeface="Calibri"/>
            </a:endParaRPr>
          </a:p>
          <a:p>
            <a:pPr marL="285750" indent="-285750">
              <a:spcAft>
                <a:spcPts val="1200"/>
              </a:spcAft>
              <a:buFont typeface="Arial,Sans-Serif"/>
              <a:buChar char="•"/>
            </a:pPr>
            <a:r>
              <a:rPr lang="en-US" dirty="0"/>
              <a:t>Key focal points in ministries, agencies and other sectors to engage on IYCF-E programming have been identified </a:t>
            </a:r>
            <a:endParaRPr lang="en-US" dirty="0">
              <a:cs typeface="Calibri"/>
            </a:endParaRPr>
          </a:p>
          <a:p>
            <a:pPr marL="285750" indent="-285750">
              <a:spcAft>
                <a:spcPts val="1200"/>
              </a:spcAft>
              <a:buFont typeface="Arial,Sans-Serif"/>
              <a:buChar char="•"/>
            </a:pPr>
            <a:r>
              <a:rPr lang="en-US" dirty="0"/>
              <a:t>A TOR for the IYCF/IYCF-E Coordination Mechanism is approved and available</a:t>
            </a:r>
            <a:endParaRPr lang="en-US" dirty="0">
              <a:cs typeface="Calibri"/>
            </a:endParaRPr>
          </a:p>
          <a:p>
            <a:pPr marL="285750" indent="-285750">
              <a:spcAft>
                <a:spcPts val="1200"/>
              </a:spcAft>
              <a:buFont typeface="Arial,Sans-Serif"/>
              <a:buChar char="•"/>
            </a:pPr>
            <a:r>
              <a:rPr lang="en-US" dirty="0"/>
              <a:t>IYCF-E promotion activities are conducted jointly by relevant partners</a:t>
            </a:r>
            <a:endParaRPr lang="en-US" dirty="0">
              <a:cs typeface="Calibri"/>
            </a:endParaRPr>
          </a:p>
          <a:p>
            <a:pPr marL="285750" indent="-285750">
              <a:spcAft>
                <a:spcPts val="1200"/>
              </a:spcAft>
              <a:buFont typeface="Arial,Sans-Serif"/>
              <a:buChar char="•"/>
            </a:pPr>
            <a:r>
              <a:rPr lang="en-US" dirty="0"/>
              <a:t>The IYCF/IYCF-E coordination mechanism meets regularly </a:t>
            </a:r>
            <a:endParaRPr lang="en-US" dirty="0">
              <a:cs typeface="Calibri"/>
            </a:endParaRPr>
          </a:p>
          <a:p>
            <a:pPr marL="285750" indent="-285750">
              <a:spcAft>
                <a:spcPts val="1200"/>
              </a:spcAft>
              <a:buFont typeface="Arial,Sans-Serif"/>
              <a:buChar char="•"/>
            </a:pPr>
            <a:r>
              <a:rPr lang="en-US" dirty="0"/>
              <a:t>The  IYCF/IYCF-E coordination mechanism  has a workplan</a:t>
            </a:r>
            <a:endParaRPr lang="en-US" dirty="0">
              <a:cs typeface="Calibri"/>
            </a:endParaRPr>
          </a:p>
          <a:p>
            <a:pPr marL="285750" indent="-285750">
              <a:spcAft>
                <a:spcPts val="1200"/>
              </a:spcAft>
              <a:buFont typeface="Arial,Sans-Serif"/>
              <a:buChar char="•"/>
            </a:pPr>
            <a:r>
              <a:rPr lang="en-US" dirty="0"/>
              <a:t>The IYCF/ IYCF-E coordination mechanism  monitors its progress against set targets once every 3 months</a:t>
            </a:r>
            <a:endParaRPr lang="en-US" dirty="0">
              <a:cs typeface="Calibri"/>
            </a:endParaRPr>
          </a:p>
          <a:p>
            <a:pPr marL="285750" indent="-285750">
              <a:spcAft>
                <a:spcPts val="1200"/>
              </a:spcAft>
              <a:buFont typeface="Arial,Sans-Serif"/>
              <a:buChar char="•"/>
            </a:pPr>
            <a:r>
              <a:rPr lang="en-US" dirty="0"/>
              <a:t>The IYCF-E coordination mechanism monitors IYCF-E capacity (using this tool) at least once a year</a:t>
            </a:r>
            <a:endParaRPr lang="en-US" dirty="0">
              <a:cs typeface="Calibri"/>
            </a:endParaRPr>
          </a:p>
          <a:p>
            <a:pPr marL="285750" indent="-285750">
              <a:spcAft>
                <a:spcPts val="1200"/>
              </a:spcAft>
              <a:buFont typeface="Arial,Sans-Serif"/>
              <a:buChar char="•"/>
            </a:pPr>
            <a:r>
              <a:rPr lang="en-US" dirty="0"/>
              <a:t>The functionality of the IYCF/IYCF-E coordination mechanism is regularly evaluated </a:t>
            </a:r>
            <a:endParaRPr lang="en-US" dirty="0">
              <a:cs typeface="Calibri"/>
            </a:endParaRPr>
          </a:p>
          <a:p>
            <a:pPr marL="285750" indent="-285750">
              <a:spcAft>
                <a:spcPts val="1200"/>
              </a:spcAft>
              <a:buFont typeface="Arial,Sans-Serif"/>
              <a:buChar char="•"/>
            </a:pPr>
            <a:r>
              <a:rPr lang="en-US" b="1" dirty="0"/>
              <a:t>Development agencies and donors have been engaged in IYCF-E preparedness planning </a:t>
            </a:r>
            <a:endParaRPr lang="en-US" dirty="0"/>
          </a:p>
          <a:p>
            <a:pPr>
              <a:buFont typeface="Arial"/>
            </a:pPr>
            <a:r>
              <a:rPr lang="en-US" b="1" dirty="0">
                <a:ea typeface="MS PGothic"/>
                <a:cs typeface="+mn-lt"/>
              </a:rPr>
              <a:t>Note: </a:t>
            </a:r>
            <a:r>
              <a:rPr lang="en-US" dirty="0">
                <a:ea typeface="MS PGothic"/>
                <a:cs typeface="+mn-lt"/>
              </a:rPr>
              <a:t>The last question should only be answered if this training is being conducted during preparedness. </a:t>
            </a:r>
          </a:p>
          <a:p>
            <a:pPr>
              <a:buFont typeface="Arial"/>
            </a:pPr>
            <a:endParaRPr lang="en-US" dirty="0">
              <a:ea typeface="MS PGothic"/>
              <a:cs typeface="+mn-lt"/>
            </a:endParaRPr>
          </a:p>
          <a:p>
            <a:pPr>
              <a:buFont typeface="Arial"/>
            </a:pPr>
            <a:r>
              <a:rPr lang="en-US" b="1" dirty="0">
                <a:ea typeface="MS PGothic"/>
                <a:cs typeface="+mn-lt"/>
              </a:rPr>
              <a:t>Additional questions for discussion:</a:t>
            </a:r>
          </a:p>
          <a:p>
            <a:pPr marL="171450" lvl="1" indent="-171450">
              <a:buFont typeface="Arial,Sans-Serif"/>
              <a:buChar char="•"/>
            </a:pPr>
            <a:r>
              <a:rPr lang="en-GB" dirty="0">
                <a:ea typeface="MS PGothic"/>
                <a:cs typeface="Calibri"/>
              </a:rPr>
              <a:t>What coordination mechanisms are working well for IYCF-E?  What makes the coordination of IYCF-E effective?</a:t>
            </a:r>
            <a:endParaRPr lang="en-US" dirty="0">
              <a:ea typeface="MS PGothic"/>
              <a:cs typeface="Calibri"/>
            </a:endParaRPr>
          </a:p>
          <a:p>
            <a:pPr marL="171450" lvl="1" indent="-171450">
              <a:buFont typeface="Arial,Sans-Serif"/>
              <a:buChar char="•"/>
            </a:pPr>
            <a:r>
              <a:rPr lang="en-GB" dirty="0">
                <a:ea typeface="MS PGothic"/>
                <a:cs typeface="Calibri"/>
              </a:rPr>
              <a:t>What coordination mechanisms are not working well for IYCF-E? What are the key challenges with IYCF-E coordination?</a:t>
            </a:r>
            <a:endParaRPr lang="en-US" dirty="0">
              <a:ea typeface="MS PGothic"/>
              <a:cs typeface="Calibri"/>
            </a:endParaRPr>
          </a:p>
          <a:p>
            <a:pPr marL="171450" indent="-171450">
              <a:buFont typeface="Arial,Sans-Serif"/>
              <a:buChar char="•"/>
            </a:pPr>
            <a:r>
              <a:rPr lang="en-GB" dirty="0">
                <a:ea typeface="MS PGothic"/>
                <a:cs typeface="Calibri"/>
              </a:rPr>
              <a:t>How can coordination of IYCF-E be made more effective? </a:t>
            </a:r>
          </a:p>
          <a:p>
            <a:endParaRPr lang="en-GB" dirty="0">
              <a:ea typeface="MS PGothic"/>
              <a:cs typeface="Calibri"/>
            </a:endParaRPr>
          </a:p>
          <a:p>
            <a:pPr>
              <a:buFont typeface="Arial,Sans-Serif"/>
            </a:pPr>
            <a:r>
              <a:rPr lang="en-GB" b="1" dirty="0">
                <a:ea typeface="MS PGothic"/>
                <a:cs typeface="Calibri"/>
              </a:rPr>
              <a:t>SAY: </a:t>
            </a:r>
            <a:r>
              <a:rPr lang="en-GB" dirty="0">
                <a:ea typeface="MS PGothic"/>
                <a:cs typeface="Calibri"/>
              </a:rPr>
              <a:t>The capacity mapping tool is meant to help  create a yearly workplan based on the gaps identified in the assessment. A </a:t>
            </a:r>
            <a:r>
              <a:rPr lang="en-GB" dirty="0" err="1">
                <a:ea typeface="MS PGothic"/>
                <a:cs typeface="Calibri"/>
              </a:rPr>
              <a:t>ToR</a:t>
            </a:r>
            <a:r>
              <a:rPr lang="en-GB" dirty="0">
                <a:ea typeface="MS PGothic"/>
                <a:cs typeface="Calibri"/>
              </a:rPr>
              <a:t>, a capacity assessment and a workplan help to keep TWGs focused on long term goals while also tackling short term activities and deliverables. </a:t>
            </a:r>
            <a:endParaRPr lang="en-GB" dirty="0">
              <a:cs typeface="Calibri"/>
            </a:endParaRPr>
          </a:p>
        </p:txBody>
      </p:sp>
      <p:sp>
        <p:nvSpPr>
          <p:cNvPr id="4" name="Slide Number Placeholder 3"/>
          <p:cNvSpPr>
            <a:spLocks noGrp="1"/>
          </p:cNvSpPr>
          <p:nvPr>
            <p:ph type="sldNum" sz="quarter" idx="5"/>
          </p:nvPr>
        </p:nvSpPr>
        <p:spPr/>
        <p:txBody>
          <a:bodyPr/>
          <a:lstStyle/>
          <a:p>
            <a:fld id="{DD091CF9-53B5-4CBC-9C0A-B8F42887DAF2}" type="slidenum">
              <a:rPr lang="en-GB" altLang="en-US"/>
              <a:pPr/>
              <a:t>22</a:t>
            </a:fld>
            <a:endParaRPr lang="en-GB" altLang="en-US"/>
          </a:p>
        </p:txBody>
      </p:sp>
    </p:spTree>
    <p:extLst>
      <p:ext uri="{BB962C8B-B14F-4D97-AF65-F5344CB8AC3E}">
        <p14:creationId xmlns:p14="http://schemas.microsoft.com/office/powerpoint/2010/main" val="504246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ea typeface="MS PGothic"/>
                <a:cs typeface="Calibri"/>
              </a:rPr>
              <a:t>Aim: </a:t>
            </a:r>
            <a:r>
              <a:rPr lang="en-US">
                <a:ea typeface="MS PGothic"/>
                <a:cs typeface="Calibri"/>
              </a:rPr>
              <a:t>To support participants to confidently engage with and </a:t>
            </a:r>
            <a:r>
              <a:rPr lang="en-US" err="1">
                <a:ea typeface="MS PGothic"/>
                <a:cs typeface="Calibri"/>
              </a:rPr>
              <a:t>utilise</a:t>
            </a:r>
            <a:r>
              <a:rPr lang="en-US">
                <a:ea typeface="MS PGothic"/>
                <a:cs typeface="Calibri"/>
              </a:rPr>
              <a:t> IYCF-E Coordination mechanisms and actively contribute to strengthening IYCF-E coordination during emergencies. </a:t>
            </a:r>
          </a:p>
        </p:txBody>
      </p:sp>
      <p:sp>
        <p:nvSpPr>
          <p:cNvPr id="4" name="Slide Number Placeholder 3"/>
          <p:cNvSpPr>
            <a:spLocks noGrp="1"/>
          </p:cNvSpPr>
          <p:nvPr>
            <p:ph type="sldNum" sz="quarter" idx="5"/>
          </p:nvPr>
        </p:nvSpPr>
        <p:spPr/>
        <p:txBody>
          <a:bodyPr/>
          <a:lstStyle/>
          <a:p>
            <a:fld id="{DD091CF9-53B5-4CBC-9C0A-B8F42887DAF2}" type="slidenum">
              <a:rPr lang="en-GB" altLang="en-US"/>
              <a:pPr/>
              <a:t>2</a:t>
            </a:fld>
            <a:endParaRPr lang="en-GB" altLang="en-US"/>
          </a:p>
        </p:txBody>
      </p:sp>
    </p:spTree>
    <p:extLst>
      <p:ext uri="{BB962C8B-B14F-4D97-AF65-F5344CB8AC3E}">
        <p14:creationId xmlns:p14="http://schemas.microsoft.com/office/powerpoint/2010/main" val="41040550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b="1" dirty="0"/>
              <a:t>I</a:t>
            </a:r>
            <a:r>
              <a:rPr lang="en-GB" b="1" dirty="0"/>
              <a:t>NSTRUCTIONS </a:t>
            </a:r>
            <a:endParaRPr lang="en-US" dirty="0"/>
          </a:p>
          <a:p>
            <a:pPr marL="171450" indent="-171450">
              <a:buFont typeface="Arial,Sans-Serif"/>
              <a:buChar char="•"/>
            </a:pPr>
            <a:r>
              <a:rPr lang="en-US" dirty="0"/>
              <a:t>Ask participants to stand in a long, straight line (you may need to go outside) </a:t>
            </a:r>
            <a:endParaRPr lang="en-GB" dirty="0"/>
          </a:p>
          <a:p>
            <a:pPr marL="171450" indent="-171450">
              <a:buFont typeface="Arial,Sans-Serif"/>
              <a:buChar char="•"/>
            </a:pPr>
            <a:r>
              <a:rPr lang="en-GB" dirty="0"/>
              <a:t>Pass a ball of string from one end of the line to the other – everyone has to hold on! </a:t>
            </a:r>
            <a:endParaRPr lang="en-US" dirty="0"/>
          </a:p>
          <a:p>
            <a:pPr marL="171450" indent="-171450">
              <a:buFont typeface="Arial,Sans-Serif"/>
              <a:buChar char="•"/>
            </a:pPr>
            <a:r>
              <a:rPr lang="en-US" dirty="0">
                <a:ea typeface="MS PGothic"/>
                <a:cs typeface="Calibri"/>
              </a:rPr>
              <a:t>A</a:t>
            </a:r>
            <a:r>
              <a:rPr lang="en-GB" dirty="0" err="1">
                <a:ea typeface="MS PGothic"/>
                <a:cs typeface="Calibri"/>
              </a:rPr>
              <a:t>sk</a:t>
            </a:r>
            <a:r>
              <a:rPr lang="en-GB" dirty="0">
                <a:ea typeface="MS PGothic"/>
                <a:cs typeface="Calibri"/>
              </a:rPr>
              <a:t> everyone to close their eyes; then tell them they now have 5 minutes to form an equilateral triangle.</a:t>
            </a:r>
            <a:endParaRPr lang="en-US" dirty="0">
              <a:ea typeface="MS PGothic"/>
              <a:cs typeface="Calibri"/>
            </a:endParaRPr>
          </a:p>
          <a:p>
            <a:endParaRPr lang="en-GB" dirty="0"/>
          </a:p>
          <a:p>
            <a:r>
              <a:rPr lang="en-GB" b="1" dirty="0"/>
              <a:t>Reflect</a:t>
            </a:r>
            <a:endParaRPr lang="en-US" dirty="0"/>
          </a:p>
          <a:p>
            <a:pPr marL="171450" indent="-171450">
              <a:buFont typeface="Arial,Sans-Serif"/>
              <a:buChar char="•"/>
            </a:pPr>
            <a:r>
              <a:rPr lang="en-GB" dirty="0"/>
              <a:t>What went well / did not go well? </a:t>
            </a:r>
            <a:endParaRPr lang="en-US" dirty="0"/>
          </a:p>
          <a:p>
            <a:pPr marL="171450" indent="-171450">
              <a:buFont typeface="Arial,Sans-Serif"/>
              <a:buChar char="•"/>
            </a:pPr>
            <a:r>
              <a:rPr lang="en-GB" dirty="0"/>
              <a:t>Did one person clearly take the lead? How did they do this? Was this helpful?</a:t>
            </a:r>
            <a:endParaRPr lang="en-US" dirty="0"/>
          </a:p>
          <a:p>
            <a:pPr marL="171450" indent="-171450">
              <a:buFont typeface="Arial,Sans-Serif"/>
              <a:buChar char="•"/>
            </a:pPr>
            <a:r>
              <a:rPr lang="en-GB" dirty="0"/>
              <a:t>Would it have been helpful if one person coordinated all of you? </a:t>
            </a:r>
            <a:endParaRPr lang="en-US" dirty="0"/>
          </a:p>
          <a:p>
            <a:pPr marL="171450" indent="-171450">
              <a:buFont typeface="Arial,Sans-Serif"/>
              <a:buChar char="•"/>
            </a:pPr>
            <a:r>
              <a:rPr lang="en-GB" dirty="0"/>
              <a:t>Did anyone ask outsiders for help – someone with their eyes open? </a:t>
            </a:r>
            <a:endParaRPr lang="en-US" dirty="0"/>
          </a:p>
          <a:p>
            <a:endParaRPr lang="en-GB" b="1" dirty="0">
              <a:cs typeface="Calibri"/>
            </a:endParaRPr>
          </a:p>
          <a:p>
            <a:r>
              <a:rPr lang="en-GB" b="1" dirty="0"/>
              <a:t>ASK: During emergencies, what can be the consequences of a lack of coordination? Can you think of some practical examples?</a:t>
            </a:r>
            <a:r>
              <a:rPr lang="en-GB" b="0" dirty="0">
                <a:cs typeface="+mn-lt"/>
              </a:rPr>
              <a:t/>
            </a:r>
            <a:br>
              <a:rPr lang="en-GB" b="0" dirty="0">
                <a:cs typeface="+mn-lt"/>
              </a:rPr>
            </a:br>
            <a:r>
              <a:rPr lang="en-GB" b="0" dirty="0">
                <a:cs typeface="+mn-lt"/>
              </a:rPr>
              <a:t/>
            </a:r>
            <a:br>
              <a:rPr lang="en-GB" b="0" dirty="0">
                <a:cs typeface="+mn-lt"/>
              </a:rPr>
            </a:br>
            <a:r>
              <a:rPr lang="en-GB" b="0" u="sng" dirty="0"/>
              <a:t>Example answers</a:t>
            </a:r>
            <a:endParaRPr lang="en-GB" b="0" dirty="0"/>
          </a:p>
          <a:p>
            <a:pPr marL="171450" indent="-171450">
              <a:buFont typeface="Arial" panose="020B0604020202020204" pitchFamily="34" charset="0"/>
              <a:buChar char="•"/>
            </a:pPr>
            <a:r>
              <a:rPr lang="en-GB" b="0" dirty="0"/>
              <a:t>Multiple assessments conducted in the same area, overburdening emergency-affected people</a:t>
            </a:r>
            <a:r>
              <a:rPr lang="en-GB" dirty="0"/>
              <a:t> </a:t>
            </a:r>
          </a:p>
          <a:p>
            <a:pPr marL="171450" indent="-171450">
              <a:buFont typeface="Arial" panose="020B0604020202020204" pitchFamily="34" charset="0"/>
              <a:buChar char="•"/>
            </a:pPr>
            <a:r>
              <a:rPr lang="en-GB" b="0" dirty="0"/>
              <a:t>Some areas / population groups requiring assistance are not reached</a:t>
            </a:r>
            <a:r>
              <a:rPr lang="en-GB" dirty="0"/>
              <a:t> </a:t>
            </a:r>
            <a:endParaRPr lang="en-GB" b="0" dirty="0">
              <a:cs typeface="Calibri"/>
            </a:endParaRPr>
          </a:p>
          <a:p>
            <a:pPr marL="171450" indent="-171450">
              <a:buFont typeface="Arial" panose="020B0604020202020204" pitchFamily="34" charset="0"/>
              <a:buChar char="•"/>
            </a:pPr>
            <a:r>
              <a:rPr lang="en-GB" b="0" dirty="0"/>
              <a:t>Two supportive spaces built very close to each other</a:t>
            </a:r>
            <a:r>
              <a:rPr lang="en-GB" dirty="0"/>
              <a:t> </a:t>
            </a:r>
            <a:endParaRPr lang="en-GB" b="0" dirty="0">
              <a:cs typeface="Calibri"/>
            </a:endParaRPr>
          </a:p>
          <a:p>
            <a:pPr marL="171450" indent="-171450">
              <a:buFont typeface="Arial" panose="020B0604020202020204" pitchFamily="34" charset="0"/>
              <a:buChar char="•"/>
            </a:pPr>
            <a:r>
              <a:rPr lang="en-GB" b="0" dirty="0"/>
              <a:t>Caregivers receive conflicting IYCF messages or advice, leading to confusion and uncertainty</a:t>
            </a:r>
            <a:endParaRPr lang="en-GB" b="0" dirty="0">
              <a:cs typeface="Calibri"/>
            </a:endParaRPr>
          </a:p>
          <a:p>
            <a:pPr marL="171450" indent="-171450">
              <a:buFont typeface="Arial" panose="020B0604020202020204" pitchFamily="34" charset="0"/>
              <a:buChar char="•"/>
            </a:pPr>
            <a:r>
              <a:rPr lang="en-GB" b="0" dirty="0"/>
              <a:t>Community Health Workers are trained twice on the same topic (waste of resources)</a:t>
            </a:r>
            <a:endParaRPr lang="en-GB" b="0" dirty="0">
              <a:cs typeface="Calibri"/>
            </a:endParaRPr>
          </a:p>
          <a:p>
            <a:pPr marL="171450" indent="-171450">
              <a:buFont typeface="Arial" panose="020B0604020202020204" pitchFamily="34" charset="0"/>
              <a:buChar char="•"/>
            </a:pPr>
            <a:r>
              <a:rPr lang="en-GB" b="0" dirty="0"/>
              <a:t>BMS is ordered by two organisations for the same location, resulting in an oversupply</a:t>
            </a:r>
            <a:r>
              <a:rPr lang="en-GB" dirty="0"/>
              <a:t> </a:t>
            </a:r>
            <a:endParaRPr lang="en-GB" b="0" dirty="0">
              <a:cs typeface="Calibri"/>
            </a:endParaRPr>
          </a:p>
          <a:p>
            <a:pPr marL="171450" indent="-171450">
              <a:buFont typeface="Arial" panose="020B0604020202020204" pitchFamily="34" charset="0"/>
              <a:buChar char="•"/>
            </a:pPr>
            <a:r>
              <a:rPr lang="en-GB" b="0" dirty="0"/>
              <a:t>Organisations individually raise different needs and call for different actions, undermining fundraising and advocacy efforts</a:t>
            </a:r>
            <a:endParaRPr lang="en-GB" b="0" dirty="0">
              <a:cs typeface="Calibri"/>
            </a:endParaRPr>
          </a:p>
          <a:p>
            <a:pPr marL="171450" indent="-171450">
              <a:buFont typeface="Arial" panose="020B0604020202020204" pitchFamily="34" charset="0"/>
              <a:buChar char="•"/>
            </a:pPr>
            <a:r>
              <a:rPr lang="en-GB" b="0" dirty="0"/>
              <a:t>Responding agencies are not held accountable if they do not meet minimum standards</a:t>
            </a:r>
            <a:r>
              <a:rPr lang="en-GB" dirty="0"/>
              <a:t> </a:t>
            </a:r>
            <a:endParaRPr lang="en-GB" b="0" dirty="0">
              <a:cs typeface="Calibri"/>
            </a:endParaRPr>
          </a:p>
          <a:p>
            <a:endParaRPr lang="en-GB" b="1" dirty="0">
              <a:cs typeface="Calibri"/>
            </a:endParaRPr>
          </a:p>
          <a:p>
            <a:r>
              <a:rPr lang="en-GB" b="1" dirty="0">
                <a:ea typeface="MS PGothic"/>
                <a:cs typeface="Calibri"/>
              </a:rPr>
              <a:t>ASK: Why is coordination important? </a:t>
            </a:r>
          </a:p>
          <a:p>
            <a:pPr marL="171450" indent="-171450">
              <a:buFont typeface="Arial,Sans-Serif"/>
              <a:buChar char="•"/>
            </a:pPr>
            <a:r>
              <a:rPr lang="en-GB" dirty="0"/>
              <a:t>Go to next slide for answers</a:t>
            </a:r>
            <a:endParaRPr lang="en-GB"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DD091CF9-53B5-4CBC-9C0A-B8F42887DAF2}" type="slidenum">
              <a:rPr lang="en-GB" altLang="en-US"/>
              <a:pPr/>
              <a:t>4</a:t>
            </a:fld>
            <a:endParaRPr lang="en-GB" altLang="en-US"/>
          </a:p>
        </p:txBody>
      </p:sp>
    </p:spTree>
    <p:extLst>
      <p:ext uri="{BB962C8B-B14F-4D97-AF65-F5344CB8AC3E}">
        <p14:creationId xmlns:p14="http://schemas.microsoft.com/office/powerpoint/2010/main" val="3552472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b="1" dirty="0">
                <a:ea typeface="MS PGothic"/>
                <a:cs typeface="Calibri"/>
              </a:rPr>
              <a:t>SAY:</a:t>
            </a:r>
          </a:p>
          <a:p>
            <a:pPr marL="171450" indent="-171450">
              <a:buFont typeface="Arial"/>
              <a:buChar char="•"/>
            </a:pPr>
            <a:endParaRPr lang="en-AU" dirty="0">
              <a:ea typeface="MS PGothic"/>
              <a:cs typeface="Calibri"/>
            </a:endParaRPr>
          </a:p>
          <a:p>
            <a:pPr marL="171450" indent="-171450">
              <a:buFont typeface="Arial"/>
              <a:buChar char="•"/>
            </a:pPr>
            <a:r>
              <a:rPr lang="en-GB" dirty="0">
                <a:ea typeface="MS PGothic"/>
                <a:cs typeface="Calibri"/>
              </a:rPr>
              <a:t>Strong coordination is a key element of the IYCF response.  </a:t>
            </a:r>
            <a:endParaRPr lang="en-US" dirty="0">
              <a:ea typeface="MS PGothic"/>
              <a:cs typeface="Calibri"/>
            </a:endParaRPr>
          </a:p>
          <a:p>
            <a:pPr marL="171450" indent="-171450">
              <a:buFont typeface="Arial"/>
              <a:buChar char="•"/>
            </a:pPr>
            <a:endParaRPr lang="en-GB" dirty="0"/>
          </a:p>
          <a:p>
            <a:pPr marL="171450" indent="-171450">
              <a:buFont typeface="Arial"/>
              <a:buChar char="•"/>
            </a:pPr>
            <a:r>
              <a:rPr lang="en-GB" dirty="0">
                <a:ea typeface="MS PGothic"/>
                <a:cs typeface="Calibri"/>
              </a:rPr>
              <a:t>During complex or large-scale emergencies, the needs of the affected population are often too large to be met by a single entity. Effective coordination is therefore needed among stakeholders planning and delivering assistance to the affected population. This is done by bringing humanitarian actors together for </a:t>
            </a:r>
            <a:r>
              <a:rPr lang="en-GB" i="1" dirty="0">
                <a:ea typeface="MS PGothic"/>
                <a:cs typeface="Calibri"/>
              </a:rPr>
              <a:t>s</a:t>
            </a:r>
            <a:r>
              <a:rPr lang="en-GB" dirty="0">
                <a:ea typeface="MS PGothic"/>
                <a:cs typeface="Calibri"/>
              </a:rPr>
              <a:t>trategic planning, gathering data and managing information, mobilising resources, ensuring accountability, orchestrating a functional division of labour, negotiating and maintaining a serviceable framework and providing leadership. The goal of alleviating suffering and saving lives is shared by many stakeholders responding to emergencies. However, government authorities, non-governmental agencies (both national and international), donors, development partners and the affected population in emergencies have different expectations and interests as well as different roles and responsibilities in coordinating humanitarian assistance. </a:t>
            </a:r>
            <a:r>
              <a:rPr lang="en-GB" dirty="0">
                <a:ea typeface="MS PGothic"/>
                <a:cs typeface="+mn-lt"/>
              </a:rPr>
              <a:t/>
            </a:r>
            <a:br>
              <a:rPr lang="en-GB" dirty="0">
                <a:ea typeface="MS PGothic"/>
                <a:cs typeface="+mn-lt"/>
              </a:rPr>
            </a:br>
            <a:endParaRPr lang="en-AU" dirty="0"/>
          </a:p>
          <a:p>
            <a:pPr marL="171450" indent="-171450">
              <a:buFont typeface="Arial"/>
              <a:buChar char="•"/>
            </a:pPr>
            <a:r>
              <a:rPr lang="en-AU" dirty="0">
                <a:ea typeface="MS PGothic"/>
                <a:cs typeface="Calibri"/>
              </a:rPr>
              <a:t>“Humanitarian coordination seeks to improve the effectiveness of humanitarian response by ensuring greater </a:t>
            </a:r>
            <a:r>
              <a:rPr lang="en-AU" b="1" dirty="0">
                <a:ea typeface="MS PGothic"/>
                <a:cs typeface="Calibri"/>
              </a:rPr>
              <a:t>predictability</a:t>
            </a:r>
            <a:r>
              <a:rPr lang="en-AU" dirty="0">
                <a:ea typeface="MS PGothic"/>
                <a:cs typeface="Calibri"/>
              </a:rPr>
              <a:t>, </a:t>
            </a:r>
            <a:r>
              <a:rPr lang="en-AU" b="1" dirty="0">
                <a:ea typeface="MS PGothic"/>
                <a:cs typeface="Calibri"/>
              </a:rPr>
              <a:t>accountability </a:t>
            </a:r>
            <a:r>
              <a:rPr lang="en-AU" dirty="0">
                <a:ea typeface="MS PGothic"/>
                <a:cs typeface="Calibri"/>
              </a:rPr>
              <a:t>and </a:t>
            </a:r>
            <a:r>
              <a:rPr lang="en-AU" b="1" dirty="0">
                <a:ea typeface="MS PGothic"/>
                <a:cs typeface="Calibri"/>
              </a:rPr>
              <a:t>partnership</a:t>
            </a:r>
            <a:r>
              <a:rPr lang="en-AU" dirty="0">
                <a:ea typeface="MS PGothic"/>
                <a:cs typeface="Calibri"/>
              </a:rPr>
              <a:t>…” </a:t>
            </a:r>
            <a:r>
              <a:rPr lang="en-AU" i="1" dirty="0">
                <a:ea typeface="MS PGothic"/>
                <a:cs typeface="Calibri"/>
              </a:rPr>
              <a:t>(OCHA)</a:t>
            </a:r>
            <a:r>
              <a:rPr lang="en-AU" i="1" dirty="0">
                <a:ea typeface="MS PGothic"/>
                <a:cs typeface="+mn-lt"/>
              </a:rPr>
              <a:t/>
            </a:r>
            <a:br>
              <a:rPr lang="en-AU" i="1" dirty="0">
                <a:ea typeface="MS PGothic"/>
                <a:cs typeface="+mn-lt"/>
              </a:rPr>
            </a:br>
            <a:endParaRPr lang="en-AU" dirty="0"/>
          </a:p>
          <a:p>
            <a:pPr marL="171450" indent="-171450">
              <a:buFont typeface="Arial"/>
              <a:buChar char="•"/>
            </a:pPr>
            <a:r>
              <a:rPr lang="en-AU" dirty="0">
                <a:ea typeface="MS PGothic"/>
                <a:cs typeface="Calibri"/>
              </a:rPr>
              <a:t> Coordination mechanisms such as the cluster system are required to establish a</a:t>
            </a:r>
            <a:r>
              <a:rPr lang="en-AU" b="1" dirty="0">
                <a:ea typeface="MS PGothic"/>
                <a:cs typeface="Calibri"/>
              </a:rPr>
              <a:t> clear division of labour and responsibility</a:t>
            </a:r>
            <a:r>
              <a:rPr lang="en-AU" dirty="0">
                <a:ea typeface="MS PGothic"/>
                <a:cs typeface="Calibri"/>
              </a:rPr>
              <a:t> and to </a:t>
            </a:r>
            <a:r>
              <a:rPr lang="en-AU" b="1" dirty="0">
                <a:ea typeface="MS PGothic"/>
                <a:cs typeface="Calibri"/>
              </a:rPr>
              <a:t>identify gaps in coverage and quality.</a:t>
            </a:r>
            <a:r>
              <a:rPr lang="en-AU" dirty="0">
                <a:ea typeface="MS PGothic"/>
                <a:cs typeface="Calibri"/>
              </a:rPr>
              <a:t> It is important to </a:t>
            </a:r>
            <a:r>
              <a:rPr lang="en-AU" b="1" dirty="0">
                <a:ea typeface="MS PGothic"/>
                <a:cs typeface="Calibri"/>
              </a:rPr>
              <a:t>prevent the duplication of efforts and the waste of resources.</a:t>
            </a:r>
            <a:r>
              <a:rPr lang="en-AU" dirty="0">
                <a:ea typeface="MS PGothic"/>
                <a:cs typeface="Calibri"/>
              </a:rPr>
              <a:t> The </a:t>
            </a:r>
            <a:r>
              <a:rPr lang="en-AU" b="1" dirty="0">
                <a:ea typeface="MS PGothic"/>
                <a:cs typeface="Calibri"/>
              </a:rPr>
              <a:t>sharing of information and knowledge</a:t>
            </a:r>
            <a:r>
              <a:rPr lang="en-AU" dirty="0">
                <a:ea typeface="MS PGothic"/>
                <a:cs typeface="Calibri"/>
              </a:rPr>
              <a:t> between stakeholders, along with </a:t>
            </a:r>
            <a:r>
              <a:rPr lang="en-AU" b="1" dirty="0">
                <a:ea typeface="MS PGothic"/>
                <a:cs typeface="Calibri"/>
              </a:rPr>
              <a:t>joint planning</a:t>
            </a:r>
            <a:r>
              <a:rPr lang="en-AU" dirty="0">
                <a:ea typeface="MS PGothic"/>
                <a:cs typeface="Calibri"/>
              </a:rPr>
              <a:t> and </a:t>
            </a:r>
            <a:r>
              <a:rPr lang="en-AU" b="1" dirty="0">
                <a:ea typeface="MS PGothic"/>
                <a:cs typeface="Calibri"/>
              </a:rPr>
              <a:t>integrated activities</a:t>
            </a:r>
            <a:r>
              <a:rPr lang="en-AU" dirty="0">
                <a:ea typeface="MS PGothic"/>
                <a:cs typeface="Calibri"/>
              </a:rPr>
              <a:t>, can also ensure that organisations manage risk better and </a:t>
            </a:r>
            <a:r>
              <a:rPr lang="en-AU" b="1" dirty="0">
                <a:ea typeface="MS PGothic"/>
                <a:cs typeface="Calibri"/>
              </a:rPr>
              <a:t>improve the outcomes of a response</a:t>
            </a:r>
            <a:r>
              <a:rPr lang="en-AU" dirty="0">
                <a:ea typeface="MS PGothic"/>
                <a:cs typeface="Calibri"/>
              </a:rPr>
              <a:t>. (</a:t>
            </a:r>
            <a:r>
              <a:rPr lang="en-AU" i="1" dirty="0">
                <a:ea typeface="MS PGothic"/>
                <a:cs typeface="Calibri"/>
              </a:rPr>
              <a:t>Sphere 2018) </a:t>
            </a:r>
            <a:r>
              <a:rPr lang="en-AU" i="1" dirty="0">
                <a:ea typeface="MS PGothic"/>
                <a:cs typeface="+mn-lt"/>
              </a:rPr>
              <a:t/>
            </a:r>
            <a:br>
              <a:rPr lang="en-AU" i="1" dirty="0">
                <a:ea typeface="MS PGothic"/>
                <a:cs typeface="+mn-lt"/>
              </a:rPr>
            </a:br>
            <a:endParaRPr lang="en-AU" i="1" dirty="0">
              <a:ea typeface="MS PGothic"/>
              <a:cs typeface="Calibri"/>
            </a:endParaRPr>
          </a:p>
          <a:p>
            <a:pPr marL="171450" indent="-171450">
              <a:buFont typeface="Arial"/>
              <a:buChar char="•"/>
            </a:pPr>
            <a:r>
              <a:rPr lang="en-GB" dirty="0">
                <a:ea typeface="MS PGothic"/>
                <a:cs typeface="Calibri"/>
              </a:rPr>
              <a:t>The strength of coordination on IYCF-E is a key determinant of how timely, appropriate and effective the IYCF-E response is. Good coordination during the early response is critical to protecting and supporting safe and appropriate IYCF-E. The first days and weeks of an emergency is when international response may descend on a country, donations of BMS will arrive, mothers present with feeding difficulties, infants are orphaned and press content calls for aid.</a:t>
            </a:r>
            <a:endParaRPr lang="en-US" dirty="0">
              <a:ea typeface="MS PGothic"/>
              <a:cs typeface="Calibri"/>
            </a:endParaRPr>
          </a:p>
          <a:p>
            <a:pPr marL="171450" indent="-171450">
              <a:buFont typeface="Arial"/>
              <a:buChar char="•"/>
            </a:pPr>
            <a:endParaRPr lang="en-GB" dirty="0"/>
          </a:p>
          <a:p>
            <a:endParaRPr lang="en-AU" i="1" dirty="0">
              <a:ea typeface="MS PGothic"/>
              <a:cs typeface="Calibri"/>
            </a:endParaRPr>
          </a:p>
        </p:txBody>
      </p:sp>
      <p:sp>
        <p:nvSpPr>
          <p:cNvPr id="4" name="Slide Number Placeholder 3"/>
          <p:cNvSpPr>
            <a:spLocks noGrp="1"/>
          </p:cNvSpPr>
          <p:nvPr>
            <p:ph type="sldNum" sz="quarter" idx="5"/>
          </p:nvPr>
        </p:nvSpPr>
        <p:spPr/>
        <p:txBody>
          <a:bodyPr/>
          <a:lstStyle/>
          <a:p>
            <a:fld id="{DD091CF9-53B5-4CBC-9C0A-B8F42887DAF2}" type="slidenum">
              <a:rPr lang="en-GB" altLang="en-US"/>
              <a:pPr/>
              <a:t>5</a:t>
            </a:fld>
            <a:endParaRPr lang="en-GB" altLang="en-US"/>
          </a:p>
        </p:txBody>
      </p:sp>
    </p:spTree>
    <p:extLst>
      <p:ext uri="{BB962C8B-B14F-4D97-AF65-F5344CB8AC3E}">
        <p14:creationId xmlns:p14="http://schemas.microsoft.com/office/powerpoint/2010/main" val="29892508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SAY:</a:t>
            </a:r>
          </a:p>
          <a:p>
            <a:pPr marL="171450" indent="-171450">
              <a:buFont typeface="Arial" panose="020B0604020202020204" pitchFamily="34" charset="0"/>
              <a:buChar char="•"/>
            </a:pPr>
            <a:r>
              <a:rPr lang="en-US" b="0" dirty="0"/>
              <a:t>A study </a:t>
            </a:r>
            <a:r>
              <a:rPr lang="en-US" sz="1200" b="0" i="0" kern="1200" dirty="0">
                <a:solidFill>
                  <a:schemeClr val="tx1"/>
                </a:solidFill>
                <a:effectLst/>
                <a:latin typeface="+mn-lt"/>
                <a:ea typeface="MS PGothic" pitchFamily="34" charset="-128"/>
                <a:cs typeface="MS PGothic" charset="0"/>
              </a:rPr>
              <a:t>by the Technical Rapid Response Team (Tech RRT) (now known as the GNC Technical Alliance Technical Support Team) explores factors that supported or inhibited a strong IYCF-E response in three emergencies: the El Niño drought in Ethiopia 2015-2016; the earthquake in Nepal in 2015; and the ongoing Syrian crisis.</a:t>
            </a:r>
            <a:br>
              <a:rPr lang="en-US" sz="1200" b="0" i="0" kern="1200" dirty="0">
                <a:solidFill>
                  <a:schemeClr val="tx1"/>
                </a:solidFill>
                <a:effectLst/>
                <a:latin typeface="+mn-lt"/>
                <a:ea typeface="MS PGothic" pitchFamily="34" charset="-128"/>
                <a:cs typeface="MS PGothic" charset="0"/>
              </a:rPr>
            </a:br>
            <a:endParaRPr lang="en-US" sz="1200" b="0" i="0" kern="1200" dirty="0">
              <a:solidFill>
                <a:schemeClr val="tx1"/>
              </a:solidFill>
              <a:effectLst/>
              <a:latin typeface="+mn-lt"/>
              <a:ea typeface="MS PGothic" pitchFamily="34" charset="-128"/>
              <a:cs typeface="MS PGothic" charset="0"/>
            </a:endParaRPr>
          </a:p>
          <a:p>
            <a:pPr marL="171450" indent="-171450">
              <a:buFont typeface="Arial" panose="020B0604020202020204" pitchFamily="34" charset="0"/>
              <a:buChar char="•"/>
            </a:pPr>
            <a:r>
              <a:rPr lang="en-US" dirty="0"/>
              <a:t>In Northern Syria, coordination was strong at the time of the study but was reported to have been weaker before the activation of the nutrition cluster and the creation of an IYCF-E technical working group in 2015. At the beginning of the crisis, there was a nutrition working group under the health cluster but there were few actors and people saw nutrition as community-based management of acute malnutrition (CMAM) only. When some NGOs started IYCF-E activities, IYCF-E gained momentum with UN agencies like OCHA and UNICEF and funding started to become available for IYCF-E, leading to more actors becoming involved.</a:t>
            </a:r>
            <a:br>
              <a:rPr lang="en-US" dirty="0"/>
            </a:br>
            <a:endParaRPr lang="en-US" dirty="0"/>
          </a:p>
          <a:p>
            <a:pPr marL="171450" indent="-171450">
              <a:buFont typeface="Arial" panose="020B0604020202020204" pitchFamily="34" charset="0"/>
              <a:buChar char="•"/>
            </a:pPr>
            <a:r>
              <a:rPr lang="en-US" dirty="0"/>
              <a:t>The study therefore recommended to </a:t>
            </a:r>
            <a:r>
              <a:rPr lang="en-US" b="0" u="sng" dirty="0">
                <a:solidFill>
                  <a:schemeClr val="tx1"/>
                </a:solidFill>
              </a:rPr>
              <a:t>“</a:t>
            </a:r>
            <a:r>
              <a:rPr lang="en-US" dirty="0">
                <a:solidFill>
                  <a:srgbClr val="C80017"/>
                </a:solidFill>
              </a:rPr>
              <a:t>Activate the nutrition cluster when IYCF needs assessment shows necessities, even if acute malnutrition prevalence is low.” </a:t>
            </a:r>
            <a:endParaRPr lang="en-US" dirty="0"/>
          </a:p>
          <a:p>
            <a:pPr marL="171450" indent="-171450">
              <a:buFont typeface="Arial" panose="020B0604020202020204" pitchFamily="34" charset="0"/>
              <a:buChar char="•"/>
            </a:pPr>
            <a:endParaRPr lang="en-US" sz="1200" b="0" i="0" kern="1200" dirty="0">
              <a:solidFill>
                <a:schemeClr val="tx1"/>
              </a:solidFill>
              <a:effectLst/>
              <a:latin typeface="+mn-lt"/>
              <a:ea typeface="MS PGothic" pitchFamily="34" charset="-128"/>
              <a:cs typeface="MS PGothic" charset="0"/>
            </a:endParaRPr>
          </a:p>
          <a:p>
            <a:endParaRPr lang="en-US" sz="1200" b="0" i="0" kern="1200" dirty="0">
              <a:solidFill>
                <a:schemeClr val="tx1"/>
              </a:solidFill>
              <a:effectLst/>
              <a:latin typeface="+mn-lt"/>
              <a:ea typeface="MS PGothic" pitchFamily="34" charset="-128"/>
            </a:endParaRPr>
          </a:p>
          <a:p>
            <a:endParaRPr lang="en-US" b="0" dirty="0"/>
          </a:p>
        </p:txBody>
      </p:sp>
      <p:sp>
        <p:nvSpPr>
          <p:cNvPr id="4" name="Slide Number Placeholder 3"/>
          <p:cNvSpPr>
            <a:spLocks noGrp="1"/>
          </p:cNvSpPr>
          <p:nvPr>
            <p:ph type="sldNum" sz="quarter" idx="5"/>
          </p:nvPr>
        </p:nvSpPr>
        <p:spPr/>
        <p:txBody>
          <a:bodyPr/>
          <a:lstStyle/>
          <a:p>
            <a:fld id="{DD091CF9-53B5-4CBC-9C0A-B8F42887DAF2}" type="slidenum">
              <a:rPr lang="en-GB" altLang="en-US" smtClean="0"/>
              <a:pPr/>
              <a:t>6</a:t>
            </a:fld>
            <a:endParaRPr lang="en-GB" altLang="en-US"/>
          </a:p>
        </p:txBody>
      </p:sp>
    </p:spTree>
    <p:extLst>
      <p:ext uri="{BB962C8B-B14F-4D97-AF65-F5344CB8AC3E}">
        <p14:creationId xmlns:p14="http://schemas.microsoft.com/office/powerpoint/2010/main" val="37938351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0"/>
              </a:spcAft>
            </a:pPr>
            <a:r>
              <a:rPr lang="en-US" b="1" dirty="0">
                <a:ea typeface="MS PGothic"/>
                <a:cs typeface="Calibri"/>
              </a:rPr>
              <a:t>SAY: </a:t>
            </a:r>
            <a:endParaRPr lang="en-US" dirty="0">
              <a:ea typeface="MS PGothic"/>
              <a:cs typeface="Calibri"/>
            </a:endParaRPr>
          </a:p>
          <a:p>
            <a:pPr marL="171450" indent="-171450">
              <a:spcBef>
                <a:spcPts val="0"/>
              </a:spcBef>
              <a:spcAft>
                <a:spcPts val="0"/>
              </a:spcAft>
              <a:buFont typeface="Arial,Sans-Serif"/>
              <a:buChar char="•"/>
            </a:pPr>
            <a:r>
              <a:rPr lang="en-US" dirty="0">
                <a:ea typeface="MS PGothic"/>
                <a:cs typeface="Calibri"/>
              </a:rPr>
              <a:t>Please refer to your IYCF-E SOP Handout (received earlier in the training) </a:t>
            </a:r>
          </a:p>
          <a:p>
            <a:pPr marL="171450" indent="-171450">
              <a:spcBef>
                <a:spcPts val="0"/>
              </a:spcBef>
              <a:spcAft>
                <a:spcPts val="0"/>
              </a:spcAft>
              <a:buFont typeface="Arial,Sans-Serif"/>
              <a:buChar char="•"/>
            </a:pPr>
            <a:r>
              <a:rPr lang="en-US" dirty="0">
                <a:ea typeface="MS PGothic"/>
                <a:cs typeface="Calibri"/>
              </a:rPr>
              <a:t>These are the coordination actions we should take according the IYCF-E SOP.</a:t>
            </a:r>
            <a:endParaRPr lang="en-US" dirty="0"/>
          </a:p>
          <a:p>
            <a:pPr marL="171450" indent="-171450">
              <a:spcBef>
                <a:spcPts val="0"/>
              </a:spcBef>
              <a:spcAft>
                <a:spcPts val="0"/>
              </a:spcAft>
              <a:buFont typeface="Arial,Sans-Serif"/>
              <a:buChar char="•"/>
            </a:pPr>
            <a:r>
              <a:rPr lang="en-US" dirty="0">
                <a:ea typeface="MS PGothic"/>
                <a:cs typeface="Calibri"/>
              </a:rPr>
              <a:t>This session will provide you with some of the tools, skills and knowledge needed to undertake these actions.  </a:t>
            </a:r>
          </a:p>
          <a:p>
            <a:pPr marL="171450" indent="-171450">
              <a:spcBef>
                <a:spcPts val="0"/>
              </a:spcBef>
              <a:spcAft>
                <a:spcPts val="0"/>
              </a:spcAft>
              <a:buFont typeface="Arial,Sans-Serif"/>
              <a:buChar char="•"/>
            </a:pPr>
            <a:endParaRPr lang="en-US" dirty="0">
              <a:ea typeface="MS PGothic"/>
              <a:cs typeface="Calibri"/>
            </a:endParaRPr>
          </a:p>
          <a:p>
            <a:pPr marL="0" indent="0">
              <a:spcBef>
                <a:spcPts val="0"/>
              </a:spcBef>
              <a:spcAft>
                <a:spcPts val="0"/>
              </a:spcAft>
              <a:buFont typeface="Arial,Sans-Serif"/>
              <a:buNone/>
            </a:pPr>
            <a:r>
              <a:rPr lang="en-US" b="1" dirty="0">
                <a:ea typeface="MS PGothic"/>
                <a:cs typeface="Calibri"/>
              </a:rPr>
              <a:t>DISCUSS </a:t>
            </a:r>
            <a:r>
              <a:rPr lang="en-US" b="0" dirty="0">
                <a:ea typeface="MS PGothic"/>
                <a:cs typeface="Calibri"/>
              </a:rPr>
              <a:t>who (which roles) may be responsible for the various actions. </a:t>
            </a:r>
            <a:endParaRPr lang="en-US" b="1" dirty="0">
              <a:ea typeface="MS PGothic"/>
              <a:cs typeface="Calibri"/>
            </a:endParaRPr>
          </a:p>
        </p:txBody>
      </p:sp>
      <p:sp>
        <p:nvSpPr>
          <p:cNvPr id="4" name="Slide Number Placeholder 3"/>
          <p:cNvSpPr>
            <a:spLocks noGrp="1"/>
          </p:cNvSpPr>
          <p:nvPr>
            <p:ph type="sldNum" sz="quarter" idx="5"/>
          </p:nvPr>
        </p:nvSpPr>
        <p:spPr/>
        <p:txBody>
          <a:bodyPr/>
          <a:lstStyle/>
          <a:p>
            <a:fld id="{DD091CF9-53B5-4CBC-9C0A-B8F42887DAF2}" type="slidenum">
              <a:rPr lang="en-GB" altLang="en-US"/>
              <a:pPr/>
              <a:t>8</a:t>
            </a:fld>
            <a:endParaRPr lang="en-GB" altLang="en-US"/>
          </a:p>
        </p:txBody>
      </p:sp>
    </p:spTree>
    <p:extLst>
      <p:ext uri="{BB962C8B-B14F-4D97-AF65-F5344CB8AC3E}">
        <p14:creationId xmlns:p14="http://schemas.microsoft.com/office/powerpoint/2010/main" val="284654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ea typeface="MS PGothic"/>
                <a:cs typeface="Calibri"/>
              </a:rPr>
              <a:t>SAY: </a:t>
            </a:r>
            <a:r>
              <a:rPr lang="en-US">
                <a:ea typeface="MS PGothic"/>
                <a:cs typeface="Calibri"/>
              </a:rPr>
              <a:t> The </a:t>
            </a:r>
            <a:r>
              <a:rPr lang="en-US">
                <a:ea typeface="MS PGothic"/>
                <a:cs typeface="Calibri"/>
                <a:hlinkClick r:id="rId3"/>
              </a:rPr>
              <a:t>Core Humanitarian Standard on Quality and Accountability</a:t>
            </a:r>
            <a:r>
              <a:rPr lang="en-US">
                <a:ea typeface="MS PGothic"/>
                <a:cs typeface="Calibri"/>
              </a:rPr>
              <a:t> (CHS) Commitments  are globally </a:t>
            </a:r>
            <a:r>
              <a:rPr lang="en-US" err="1">
                <a:ea typeface="MS PGothic"/>
                <a:cs typeface="Calibri"/>
              </a:rPr>
              <a:t>recognised</a:t>
            </a:r>
            <a:r>
              <a:rPr lang="en-US">
                <a:ea typeface="MS PGothic"/>
                <a:cs typeface="Calibri"/>
              </a:rPr>
              <a:t> voluntary standards that </a:t>
            </a:r>
            <a:r>
              <a:rPr lang="en-US" err="1">
                <a:ea typeface="MS PGothic"/>
                <a:cs typeface="Calibri"/>
              </a:rPr>
              <a:t>organisations</a:t>
            </a:r>
            <a:r>
              <a:rPr lang="en-US">
                <a:ea typeface="MS PGothic"/>
                <a:cs typeface="Calibri"/>
              </a:rPr>
              <a:t> and individuals involved in humanitarian response can use to improve the quality and effectiveness of the assistance they provide. One of the nine Core Humanitarian Standards focuses on </a:t>
            </a:r>
            <a:r>
              <a:rPr lang="en-US" b="1">
                <a:ea typeface="MS PGothic"/>
                <a:cs typeface="Calibri"/>
              </a:rPr>
              <a:t>coordination, </a:t>
            </a:r>
            <a:r>
              <a:rPr lang="en-US" err="1">
                <a:ea typeface="MS PGothic"/>
                <a:cs typeface="Calibri"/>
              </a:rPr>
              <a:t>recognising</a:t>
            </a:r>
            <a:r>
              <a:rPr lang="en-US">
                <a:ea typeface="MS PGothic"/>
                <a:cs typeface="Calibri"/>
              </a:rPr>
              <a:t> it as an essential element of principled, accountable and high-quality humanitarian aid. </a:t>
            </a:r>
          </a:p>
          <a:p>
            <a:endParaRPr lang="en-US">
              <a:ea typeface="MS PGothic"/>
              <a:cs typeface="Calibri"/>
            </a:endParaRPr>
          </a:p>
          <a:p>
            <a:r>
              <a:rPr lang="en-US">
                <a:ea typeface="MS PGothic"/>
                <a:cs typeface="Calibri"/>
              </a:rPr>
              <a:t>Here are 4 performance indicators which </a:t>
            </a:r>
            <a:r>
              <a:rPr lang="en-US" err="1">
                <a:ea typeface="MS PGothic"/>
                <a:cs typeface="Calibri"/>
              </a:rPr>
              <a:t>organisations</a:t>
            </a:r>
            <a:r>
              <a:rPr lang="en-US">
                <a:ea typeface="MS PGothic"/>
                <a:cs typeface="Calibri"/>
              </a:rPr>
              <a:t> have a responsibility to meet in order to meet the CHS. </a:t>
            </a:r>
          </a:p>
        </p:txBody>
      </p:sp>
      <p:sp>
        <p:nvSpPr>
          <p:cNvPr id="4" name="Slide Number Placeholder 3"/>
          <p:cNvSpPr>
            <a:spLocks noGrp="1"/>
          </p:cNvSpPr>
          <p:nvPr>
            <p:ph type="sldNum" sz="quarter" idx="5"/>
          </p:nvPr>
        </p:nvSpPr>
        <p:spPr/>
        <p:txBody>
          <a:bodyPr/>
          <a:lstStyle/>
          <a:p>
            <a:fld id="{DD091CF9-53B5-4CBC-9C0A-B8F42887DAF2}" type="slidenum">
              <a:rPr lang="en-GB" altLang="en-US"/>
              <a:pPr/>
              <a:t>9</a:t>
            </a:fld>
            <a:endParaRPr lang="en-GB" altLang="en-US"/>
          </a:p>
        </p:txBody>
      </p:sp>
    </p:spTree>
    <p:extLst>
      <p:ext uri="{BB962C8B-B14F-4D97-AF65-F5344CB8AC3E}">
        <p14:creationId xmlns:p14="http://schemas.microsoft.com/office/powerpoint/2010/main" val="19408450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ea typeface="MS PGothic"/>
                <a:cs typeface="Calibri"/>
              </a:rPr>
              <a:t>SAY: </a:t>
            </a:r>
            <a:r>
              <a:rPr lang="en-US">
                <a:ea typeface="MS PGothic"/>
                <a:cs typeface="Calibri"/>
              </a:rPr>
              <a:t>It is important for a</a:t>
            </a:r>
            <a:r>
              <a:rPr lang="en-GB">
                <a:ea typeface="MS PGothic"/>
                <a:cs typeface="Calibri"/>
              </a:rPr>
              <a:t> lead coordinating body on IYCF to be designated in every emergency.</a:t>
            </a:r>
          </a:p>
          <a:p>
            <a:endParaRPr lang="en-GB"/>
          </a:p>
          <a:p>
            <a:r>
              <a:rPr lang="en-GB" b="1">
                <a:ea typeface="MS PGothic"/>
                <a:cs typeface="Calibri"/>
              </a:rPr>
              <a:t>ASK: Who do you think this can/should be? </a:t>
            </a:r>
            <a:endParaRPr lang="en-US" b="1">
              <a:ea typeface="MS PGothic"/>
              <a:cs typeface="Calibri"/>
            </a:endParaRPr>
          </a:p>
          <a:p>
            <a:pPr marL="171450" indent="-171450">
              <a:buFont typeface="Arial"/>
              <a:buChar char="•"/>
            </a:pPr>
            <a:r>
              <a:rPr lang="en-GB">
                <a:ea typeface="MS PGothic"/>
                <a:cs typeface="Calibri"/>
              </a:rPr>
              <a:t>The responsibility for emergency response ultimately rests with the government. External support for coordination may be needed, depending on the context and capacity (roles and responsibilities discussed further in following slides).</a:t>
            </a:r>
            <a:endParaRPr lang="en-US">
              <a:ea typeface="MS PGothic"/>
              <a:cs typeface="Calibri"/>
            </a:endParaRPr>
          </a:p>
          <a:p>
            <a:endParaRPr lang="en-GB"/>
          </a:p>
          <a:p>
            <a:r>
              <a:rPr lang="en-GB" b="1">
                <a:ea typeface="MS PGothic"/>
                <a:cs typeface="Calibri"/>
              </a:rPr>
              <a:t>ASK: When do you think such a lead coordinating body should be identified? </a:t>
            </a:r>
            <a:endParaRPr lang="en-GB">
              <a:cs typeface="Calibri"/>
            </a:endParaRPr>
          </a:p>
          <a:p>
            <a:pPr marL="171450" indent="-171450">
              <a:buFont typeface="Arial"/>
              <a:buChar char="•"/>
            </a:pPr>
            <a:r>
              <a:rPr lang="en-GB">
                <a:ea typeface="MS PGothic"/>
                <a:cs typeface="Calibri"/>
              </a:rPr>
              <a:t>Establishing IYCF coordination leads and key decision makers at national level is ideally part of preparedness. </a:t>
            </a:r>
            <a:endParaRPr lang="en-GB">
              <a:cs typeface="Calibri"/>
            </a:endParaRPr>
          </a:p>
          <a:p>
            <a:endParaRPr lang="en-GB" b="1">
              <a:cs typeface="Calibri"/>
            </a:endParaRPr>
          </a:p>
          <a:p>
            <a:r>
              <a:rPr lang="en-GB" b="1">
                <a:ea typeface="MS PGothic"/>
                <a:cs typeface="Calibri"/>
              </a:rPr>
              <a:t>ASK: What coordination platforms could IYCF-E fall under?  </a:t>
            </a:r>
            <a:endParaRPr lang="en-US" b="1">
              <a:ea typeface="MS PGothic"/>
              <a:cs typeface="Calibri"/>
            </a:endParaRPr>
          </a:p>
          <a:p>
            <a:pPr marL="628650" lvl="1" indent="-171450">
              <a:buFont typeface="Arial,Sans-Serif"/>
              <a:buChar char="•"/>
            </a:pPr>
            <a:r>
              <a:rPr lang="en-GB">
                <a:ea typeface="MS PGothic"/>
                <a:cs typeface="Calibri"/>
              </a:rPr>
              <a:t>Nutrition Cluster or Sector Working Group. </a:t>
            </a:r>
            <a:endParaRPr lang="en-AU">
              <a:ea typeface="MS PGothic"/>
              <a:cs typeface="Calibri"/>
            </a:endParaRPr>
          </a:p>
          <a:p>
            <a:pPr marL="628650" lvl="1" indent="-171450">
              <a:buFont typeface="Arial,Sans-Serif"/>
              <a:buChar char="•"/>
            </a:pPr>
            <a:r>
              <a:rPr lang="en-GB">
                <a:ea typeface="MS PGothic"/>
                <a:cs typeface="Calibri"/>
              </a:rPr>
              <a:t>Could be linked to other humanitarian sectors e.g. Health or Food Security. </a:t>
            </a:r>
            <a:endParaRPr lang="en-AU">
              <a:ea typeface="MS PGothic"/>
              <a:cs typeface="Calibri"/>
            </a:endParaRPr>
          </a:p>
          <a:p>
            <a:pPr marL="628650" lvl="1" indent="-171450">
              <a:buFont typeface="Arial,Sans-Serif"/>
              <a:buChar char="•"/>
            </a:pPr>
            <a:r>
              <a:rPr lang="en-GB">
                <a:ea typeface="MS PGothic"/>
                <a:cs typeface="Calibri"/>
              </a:rPr>
              <a:t>IYCF-E Technical Working Group (TWG)</a:t>
            </a:r>
            <a:endParaRPr lang="en-AU">
              <a:ea typeface="MS PGothic"/>
              <a:cs typeface="Calibri"/>
            </a:endParaRPr>
          </a:p>
          <a:p>
            <a:endParaRPr lang="en-GB"/>
          </a:p>
          <a:p>
            <a:endParaRPr lang="en-GB"/>
          </a:p>
          <a:p>
            <a:endParaRPr lang="en-GB"/>
          </a:p>
          <a:p>
            <a:endParaRPr lang="en-US" b="1">
              <a:cs typeface="Calibri"/>
            </a:endParaRPr>
          </a:p>
        </p:txBody>
      </p:sp>
      <p:sp>
        <p:nvSpPr>
          <p:cNvPr id="4" name="Slide Number Placeholder 3"/>
          <p:cNvSpPr>
            <a:spLocks noGrp="1"/>
          </p:cNvSpPr>
          <p:nvPr>
            <p:ph type="sldNum" sz="quarter" idx="5"/>
          </p:nvPr>
        </p:nvSpPr>
        <p:spPr/>
        <p:txBody>
          <a:bodyPr/>
          <a:lstStyle/>
          <a:p>
            <a:fld id="{DD091CF9-53B5-4CBC-9C0A-B8F42887DAF2}" type="slidenum">
              <a:rPr lang="en-GB" altLang="en-US"/>
              <a:pPr/>
              <a:t>10</a:t>
            </a:fld>
            <a:endParaRPr lang="en-GB" altLang="en-US"/>
          </a:p>
        </p:txBody>
      </p:sp>
    </p:spTree>
    <p:extLst>
      <p:ext uri="{BB962C8B-B14F-4D97-AF65-F5344CB8AC3E}">
        <p14:creationId xmlns:p14="http://schemas.microsoft.com/office/powerpoint/2010/main" val="29737009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ea typeface="MS PGothic"/>
                <a:cs typeface="Calibri"/>
              </a:rPr>
              <a:t>Facilitator instructions: </a:t>
            </a:r>
          </a:p>
          <a:p>
            <a:pPr marL="171450" indent="-171450">
              <a:buFont typeface="Arial" panose="020B0604020202020204" pitchFamily="34" charset="0"/>
              <a:buChar char="•"/>
            </a:pPr>
            <a:r>
              <a:rPr lang="en-US" b="0">
                <a:ea typeface="MS PGothic"/>
                <a:cs typeface="Calibri"/>
              </a:rPr>
              <a:t>Turn to your neighbor</a:t>
            </a:r>
          </a:p>
          <a:p>
            <a:pPr marL="171450" indent="-171450">
              <a:buFont typeface="Arial" panose="020B0604020202020204" pitchFamily="34" charset="0"/>
              <a:buChar char="•"/>
            </a:pPr>
            <a:r>
              <a:rPr lang="en-US" b="0">
                <a:ea typeface="MS PGothic"/>
                <a:cs typeface="Calibri"/>
              </a:rPr>
              <a:t>In pairs, take 2 minutes to fill in the blanks together. </a:t>
            </a:r>
          </a:p>
          <a:p>
            <a:pPr marL="171450" indent="-171450">
              <a:buFont typeface="Arial" panose="020B0604020202020204" pitchFamily="34" charset="0"/>
              <a:buChar char="•"/>
            </a:pPr>
            <a:r>
              <a:rPr lang="en-US" b="0">
                <a:ea typeface="MS PGothic"/>
                <a:cs typeface="Calibri"/>
              </a:rPr>
              <a:t>Ask 4 different pairs for 1 answer each, checking whether the rest of the group agrees/disagrees and whether there were any uncertainties or points of contention that came up while discussing. </a:t>
            </a:r>
          </a:p>
          <a:p>
            <a:pPr marL="171450" indent="-171450">
              <a:buFont typeface="Arial" panose="020B0604020202020204" pitchFamily="34" charset="0"/>
              <a:buChar char="•"/>
            </a:pPr>
            <a:r>
              <a:rPr lang="en-US" b="0">
                <a:ea typeface="MS PGothic"/>
                <a:cs typeface="Calibri"/>
              </a:rPr>
              <a:t>As a group, review the answers (available on next slide) </a:t>
            </a:r>
          </a:p>
          <a:p>
            <a:endParaRPr lang="en-US" b="1">
              <a:ea typeface="MS PGothic"/>
              <a:cs typeface="Calibri"/>
            </a:endParaRPr>
          </a:p>
        </p:txBody>
      </p:sp>
      <p:sp>
        <p:nvSpPr>
          <p:cNvPr id="4" name="Slide Number Placeholder 3"/>
          <p:cNvSpPr>
            <a:spLocks noGrp="1"/>
          </p:cNvSpPr>
          <p:nvPr>
            <p:ph type="sldNum" sz="quarter" idx="5"/>
          </p:nvPr>
        </p:nvSpPr>
        <p:spPr/>
        <p:txBody>
          <a:bodyPr/>
          <a:lstStyle/>
          <a:p>
            <a:fld id="{DD091CF9-53B5-4CBC-9C0A-B8F42887DAF2}" type="slidenum">
              <a:rPr lang="en-GB" altLang="en-US"/>
              <a:pPr/>
              <a:t>11</a:t>
            </a:fld>
            <a:endParaRPr lang="en-GB" altLang="en-US"/>
          </a:p>
        </p:txBody>
      </p:sp>
    </p:spTree>
    <p:extLst>
      <p:ext uri="{BB962C8B-B14F-4D97-AF65-F5344CB8AC3E}">
        <p14:creationId xmlns:p14="http://schemas.microsoft.com/office/powerpoint/2010/main" val="5541226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5" name="Rectangle 14"/>
          <p:cNvSpPr/>
          <p:nvPr userDrawn="1"/>
        </p:nvSpPr>
        <p:spPr>
          <a:xfrm>
            <a:off x="0" y="0"/>
            <a:ext cx="9144000" cy="117230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a:latin typeface="Lato Regular" panose="020F0502020204030203" pitchFamily="34" charset="77"/>
            </a:endParaRPr>
          </a:p>
        </p:txBody>
      </p:sp>
      <p:sp>
        <p:nvSpPr>
          <p:cNvPr id="8" name="Rectangle 7"/>
          <p:cNvSpPr/>
          <p:nvPr userDrawn="1"/>
        </p:nvSpPr>
        <p:spPr>
          <a:xfrm>
            <a:off x="156308" y="149795"/>
            <a:ext cx="8824871" cy="10811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a:latin typeface="Lato Regular" panose="020F0502020204030203" pitchFamily="34" charset="77"/>
            </a:endParaRPr>
          </a:p>
        </p:txBody>
      </p:sp>
      <p:sp>
        <p:nvSpPr>
          <p:cNvPr id="2" name="Title 1"/>
          <p:cNvSpPr>
            <a:spLocks noGrp="1"/>
          </p:cNvSpPr>
          <p:nvPr>
            <p:ph type="ctrTitle" hasCustomPrompt="1"/>
          </p:nvPr>
        </p:nvSpPr>
        <p:spPr>
          <a:xfrm>
            <a:off x="381000" y="866775"/>
            <a:ext cx="8423969" cy="1197787"/>
          </a:xfrm>
        </p:spPr>
        <p:txBody>
          <a:bodyPr anchor="t">
            <a:normAutofit/>
          </a:bodyPr>
          <a:lstStyle>
            <a:lvl1pPr>
              <a:lnSpc>
                <a:spcPct val="95000"/>
              </a:lnSpc>
              <a:defRPr sz="4400" b="0" i="0" cap="none">
                <a:latin typeface="Oswald Medium" pitchFamily="2" charset="77"/>
                <a:cs typeface="Oswald Medium" pitchFamily="2" charset="77"/>
              </a:defRPr>
            </a:lvl1pPr>
          </a:lstStyle>
          <a:p>
            <a:r>
              <a:rPr lang="en-GB"/>
              <a:t>CLICK TO EDIT MASTER TITLE STYLE</a:t>
            </a:r>
            <a:endParaRPr lang="en-US"/>
          </a:p>
        </p:txBody>
      </p:sp>
      <p:sp>
        <p:nvSpPr>
          <p:cNvPr id="11" name="Picture Placeholder 10"/>
          <p:cNvSpPr>
            <a:spLocks noGrp="1"/>
          </p:cNvSpPr>
          <p:nvPr>
            <p:ph type="pic" sz="quarter" idx="10"/>
          </p:nvPr>
        </p:nvSpPr>
        <p:spPr>
          <a:xfrm>
            <a:off x="381000" y="2213627"/>
            <a:ext cx="8423969" cy="4263373"/>
          </a:xfrm>
        </p:spPr>
        <p:txBody>
          <a:bodyPr>
            <a:normAutofit/>
          </a:bodyPr>
          <a:lstStyle>
            <a:lvl1pPr>
              <a:defRPr>
                <a:solidFill>
                  <a:schemeClr val="tx1"/>
                </a:solidFill>
              </a:defRPr>
            </a:lvl1pPr>
          </a:lstStyle>
          <a:p>
            <a:r>
              <a:rPr lang="en-US"/>
              <a:t>Click icon to add picture</a:t>
            </a:r>
          </a:p>
        </p:txBody>
      </p:sp>
      <p:sp>
        <p:nvSpPr>
          <p:cNvPr id="12" name="Date Placeholder 11"/>
          <p:cNvSpPr>
            <a:spLocks noGrp="1"/>
          </p:cNvSpPr>
          <p:nvPr>
            <p:ph type="dt" sz="half" idx="11"/>
          </p:nvPr>
        </p:nvSpPr>
        <p:spPr>
          <a:xfrm>
            <a:off x="7223650" y="344650"/>
            <a:ext cx="1581319" cy="365125"/>
          </a:xfrm>
        </p:spPr>
        <p:txBody>
          <a:bodyPr/>
          <a:lstStyle>
            <a:lvl1pPr algn="r">
              <a:defRPr/>
            </a:lvl1pPr>
          </a:lstStyle>
          <a:p>
            <a:r>
              <a:rPr lang="en-US"/>
              <a:t>Version 2 — 2022</a:t>
            </a:r>
          </a:p>
        </p:txBody>
      </p:sp>
      <p:pic>
        <p:nvPicPr>
          <p:cNvPr id="9" name="Picture 8">
            <a:extLst>
              <a:ext uri="{FF2B5EF4-FFF2-40B4-BE49-F238E27FC236}">
                <a16:creationId xmlns:a16="http://schemas.microsoft.com/office/drawing/2014/main" id="{46C8EAA4-F848-4547-B214-9E4FB79F8C5B}"/>
              </a:ext>
            </a:extLst>
          </p:cNvPr>
          <p:cNvPicPr>
            <a:picLocks noChangeAspect="1"/>
          </p:cNvPicPr>
          <p:nvPr userDrawn="1"/>
        </p:nvPicPr>
        <p:blipFill>
          <a:blip r:embed="rId2"/>
          <a:stretch>
            <a:fillRect/>
          </a:stretch>
        </p:blipFill>
        <p:spPr>
          <a:xfrm>
            <a:off x="292781" y="228600"/>
            <a:ext cx="2264799" cy="582714"/>
          </a:xfrm>
          <a:prstGeom prst="rect">
            <a:avLst/>
          </a:prstGeom>
        </p:spPr>
      </p:pic>
    </p:spTree>
    <p:extLst>
      <p:ext uri="{BB962C8B-B14F-4D97-AF65-F5344CB8AC3E}">
        <p14:creationId xmlns:p14="http://schemas.microsoft.com/office/powerpoint/2010/main" val="2538566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x2 Content">
    <p:spTree>
      <p:nvGrpSpPr>
        <p:cNvPr id="1" name=""/>
        <p:cNvGrpSpPr/>
        <p:nvPr/>
      </p:nvGrpSpPr>
      <p:grpSpPr>
        <a:xfrm>
          <a:off x="0" y="0"/>
          <a:ext cx="0" cy="0"/>
          <a:chOff x="0" y="0"/>
          <a:chExt cx="0" cy="0"/>
        </a:xfrm>
      </p:grpSpPr>
      <p:sp>
        <p:nvSpPr>
          <p:cNvPr id="2" name="Title 1"/>
          <p:cNvSpPr>
            <a:spLocks noGrp="1"/>
          </p:cNvSpPr>
          <p:nvPr>
            <p:ph type="title"/>
          </p:nvPr>
        </p:nvSpPr>
        <p:spPr>
          <a:xfrm>
            <a:off x="424634" y="202995"/>
            <a:ext cx="8282640" cy="866142"/>
          </a:xfrm>
        </p:spPr>
        <p:txBody>
          <a:bodyPr anchor="b" anchorCtr="0">
            <a:normAutofit/>
          </a:bodyPr>
          <a:lstStyle/>
          <a:p>
            <a:r>
              <a:rPr lang="en-US"/>
              <a:t>Click to edit Master title style</a:t>
            </a:r>
          </a:p>
        </p:txBody>
      </p:sp>
      <p:sp>
        <p:nvSpPr>
          <p:cNvPr id="3" name="Content Placeholder 2"/>
          <p:cNvSpPr>
            <a:spLocks noGrp="1"/>
          </p:cNvSpPr>
          <p:nvPr>
            <p:ph idx="1"/>
          </p:nvPr>
        </p:nvSpPr>
        <p:spPr>
          <a:xfrm>
            <a:off x="431147" y="1600200"/>
            <a:ext cx="3997571" cy="470693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lang="en-US" sz="900" smtClean="0">
                <a:effectLst/>
              </a:defRPr>
            </a:lvl1pPr>
          </a:lstStyle>
          <a:p>
            <a:r>
              <a:rPr lang="en-US"/>
              <a:t>Version 2 — 2022</a:t>
            </a:r>
          </a:p>
        </p:txBody>
      </p:sp>
      <p:sp>
        <p:nvSpPr>
          <p:cNvPr id="5" name="Footer Placeholder 4"/>
          <p:cNvSpPr>
            <a:spLocks noGrp="1"/>
          </p:cNvSpPr>
          <p:nvPr>
            <p:ph type="ftr" sz="quarter" idx="11"/>
          </p:nvPr>
        </p:nvSpPr>
        <p:spPr/>
        <p:txBody>
          <a:bodyPr/>
          <a:lstStyle/>
          <a:p>
            <a:r>
              <a:rPr lang="en-US"/>
              <a:t>IYCF-E TRAINING: IYCF-E COORDINATION</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9" name="Content Placeholder 2"/>
          <p:cNvSpPr>
            <a:spLocks noGrp="1"/>
          </p:cNvSpPr>
          <p:nvPr>
            <p:ph idx="14"/>
          </p:nvPr>
        </p:nvSpPr>
        <p:spPr>
          <a:xfrm>
            <a:off x="4709703" y="1600200"/>
            <a:ext cx="3997571" cy="470693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34437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lang="en-US" sz="900" smtClean="0">
                <a:effectLst/>
              </a:defRPr>
            </a:lvl1pPr>
          </a:lstStyle>
          <a:p>
            <a:r>
              <a:rPr lang="en-US"/>
              <a:t>Version 2 — 2022</a:t>
            </a:r>
          </a:p>
        </p:txBody>
      </p:sp>
      <p:sp>
        <p:nvSpPr>
          <p:cNvPr id="5" name="Footer Placeholder 4"/>
          <p:cNvSpPr>
            <a:spLocks noGrp="1"/>
          </p:cNvSpPr>
          <p:nvPr>
            <p:ph type="ftr" sz="quarter" idx="11"/>
          </p:nvPr>
        </p:nvSpPr>
        <p:spPr/>
        <p:txBody>
          <a:bodyPr/>
          <a:lstStyle/>
          <a:p>
            <a:r>
              <a:rPr lang="en-US"/>
              <a:t>IYCF-E TRAINING: IYCF-E COORDINATION</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8" name="Text Placeholder 7"/>
          <p:cNvSpPr>
            <a:spLocks noGrp="1"/>
          </p:cNvSpPr>
          <p:nvPr>
            <p:ph type="body" sz="quarter" idx="13"/>
          </p:nvPr>
        </p:nvSpPr>
        <p:spPr>
          <a:xfrm>
            <a:off x="425286" y="705600"/>
            <a:ext cx="8282151" cy="363537"/>
          </a:xfrm>
        </p:spPr>
        <p:txBody>
          <a:bodyPr>
            <a:normAutofit/>
          </a:bodyPr>
          <a:lstStyle>
            <a:lvl1pPr>
              <a:defRPr sz="2500" b="0">
                <a:solidFill>
                  <a:srgbClr val="222221"/>
                </a:solidFill>
              </a:defRPr>
            </a:lvl1pPr>
            <a:lvl2pPr>
              <a:defRPr sz="2500"/>
            </a:lvl2pPr>
            <a:lvl3pPr marL="0" indent="0">
              <a:buNone/>
              <a:defRPr sz="2500"/>
            </a:lvl3pPr>
            <a:lvl4pPr marL="0" indent="0">
              <a:buNone/>
              <a:defRPr sz="2500"/>
            </a:lvl4pPr>
            <a:lvl5pPr marL="0" indent="0">
              <a:buNone/>
              <a:defRPr sz="2500"/>
            </a:lvl5pPr>
          </a:lstStyle>
          <a:p>
            <a:pPr lvl="0"/>
            <a:r>
              <a:rPr lang="en-US"/>
              <a:t>Click to edit Master text styles</a:t>
            </a:r>
          </a:p>
        </p:txBody>
      </p:sp>
    </p:spTree>
    <p:extLst>
      <p:ext uri="{BB962C8B-B14F-4D97-AF65-F5344CB8AC3E}">
        <p14:creationId xmlns:p14="http://schemas.microsoft.com/office/powerpoint/2010/main" val="32276244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lang="en-US" sz="900" smtClean="0">
                <a:effectLst/>
              </a:defRPr>
            </a:lvl1pPr>
          </a:lstStyle>
          <a:p>
            <a:r>
              <a:rPr lang="en-US"/>
              <a:t>Version 2 — 2022</a:t>
            </a:r>
          </a:p>
        </p:txBody>
      </p:sp>
      <p:sp>
        <p:nvSpPr>
          <p:cNvPr id="3" name="Footer Placeholder 2"/>
          <p:cNvSpPr>
            <a:spLocks noGrp="1"/>
          </p:cNvSpPr>
          <p:nvPr>
            <p:ph type="ftr" sz="quarter" idx="11"/>
          </p:nvPr>
        </p:nvSpPr>
        <p:spPr/>
        <p:txBody>
          <a:bodyPr/>
          <a:lstStyle/>
          <a:p>
            <a:r>
              <a:rPr lang="en-US"/>
              <a:t>IYCF-E TRAINING: IYCF-E COORDINATION</a:t>
            </a:r>
          </a:p>
        </p:txBody>
      </p:sp>
      <p:sp>
        <p:nvSpPr>
          <p:cNvPr id="4" name="Slide Number Placeholder 3"/>
          <p:cNvSpPr>
            <a:spLocks noGrp="1"/>
          </p:cNvSpPr>
          <p:nvPr>
            <p:ph type="sldNum" sz="quarter" idx="12"/>
          </p:nvPr>
        </p:nvSpPr>
        <p:spPr/>
        <p:txBody>
          <a:bodyPr/>
          <a:lstStyle/>
          <a:p>
            <a:fld id="{C3FDE51E-0052-334C-A4B2-C567FE9F326F}" type="slidenum">
              <a:rPr lang="en-US" smtClean="0"/>
              <a:t>‹#›</a:t>
            </a:fld>
            <a:endParaRPr lang="en-US"/>
          </a:p>
        </p:txBody>
      </p:sp>
      <p:sp>
        <p:nvSpPr>
          <p:cNvPr id="5" name="Rectangle 4"/>
          <p:cNvSpPr/>
          <p:nvPr userDrawn="1"/>
        </p:nvSpPr>
        <p:spPr>
          <a:xfrm>
            <a:off x="345179" y="1081128"/>
            <a:ext cx="8458854" cy="182359"/>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a:latin typeface="Lato Regular" panose="020F0502020204030203" pitchFamily="34" charset="77"/>
            </a:endParaRPr>
          </a:p>
        </p:txBody>
      </p:sp>
    </p:spTree>
    <p:extLst>
      <p:ext uri="{BB962C8B-B14F-4D97-AF65-F5344CB8AC3E}">
        <p14:creationId xmlns:p14="http://schemas.microsoft.com/office/powerpoint/2010/main" val="4281063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tatement &amp; imag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lang="en-US" sz="900" smtClean="0">
                <a:effectLst/>
              </a:defRPr>
            </a:lvl1pPr>
          </a:lstStyle>
          <a:p>
            <a:r>
              <a:rPr lang="en-US"/>
              <a:t>Version 2 — 2022</a:t>
            </a:r>
          </a:p>
        </p:txBody>
      </p:sp>
      <p:sp>
        <p:nvSpPr>
          <p:cNvPr id="3" name="Footer Placeholder 2"/>
          <p:cNvSpPr>
            <a:spLocks noGrp="1"/>
          </p:cNvSpPr>
          <p:nvPr>
            <p:ph type="ftr" sz="quarter" idx="11"/>
          </p:nvPr>
        </p:nvSpPr>
        <p:spPr/>
        <p:txBody>
          <a:bodyPr/>
          <a:lstStyle/>
          <a:p>
            <a:r>
              <a:rPr lang="en-US"/>
              <a:t>IYCF-E TRAINING: IYCF-E COORDINATION</a:t>
            </a:r>
          </a:p>
        </p:txBody>
      </p:sp>
      <p:sp>
        <p:nvSpPr>
          <p:cNvPr id="4" name="Slide Number Placeholder 3"/>
          <p:cNvSpPr>
            <a:spLocks noGrp="1"/>
          </p:cNvSpPr>
          <p:nvPr>
            <p:ph type="sldNum" sz="quarter" idx="12"/>
          </p:nvPr>
        </p:nvSpPr>
        <p:spPr/>
        <p:txBody>
          <a:bodyPr/>
          <a:lstStyle/>
          <a:p>
            <a:fld id="{C3FDE51E-0052-334C-A4B2-C567FE9F326F}" type="slidenum">
              <a:rPr lang="en-US" smtClean="0"/>
              <a:t>‹#›</a:t>
            </a:fld>
            <a:endParaRPr lang="en-US"/>
          </a:p>
        </p:txBody>
      </p:sp>
      <p:sp>
        <p:nvSpPr>
          <p:cNvPr id="5" name="Rectangle 4"/>
          <p:cNvSpPr/>
          <p:nvPr userDrawn="1"/>
        </p:nvSpPr>
        <p:spPr>
          <a:xfrm>
            <a:off x="345179" y="1081128"/>
            <a:ext cx="8458854" cy="182359"/>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a:latin typeface="Lato Regular" panose="020F0502020204030203" pitchFamily="34" charset="77"/>
            </a:endParaRPr>
          </a:p>
        </p:txBody>
      </p:sp>
      <p:sp>
        <p:nvSpPr>
          <p:cNvPr id="9" name="Picture Placeholder 6"/>
          <p:cNvSpPr>
            <a:spLocks noGrp="1"/>
          </p:cNvSpPr>
          <p:nvPr>
            <p:ph type="pic" sz="quarter" idx="13"/>
          </p:nvPr>
        </p:nvSpPr>
        <p:spPr>
          <a:xfrm>
            <a:off x="147637" y="147638"/>
            <a:ext cx="8837613" cy="6159500"/>
          </a:xfrm>
        </p:spPr>
        <p:txBody>
          <a:bodyPr/>
          <a:lstStyle/>
          <a:p>
            <a:r>
              <a:rPr lang="en-US"/>
              <a:t>Click icon to add picture</a:t>
            </a:r>
          </a:p>
        </p:txBody>
      </p:sp>
    </p:spTree>
    <p:extLst>
      <p:ext uri="{BB962C8B-B14F-4D97-AF65-F5344CB8AC3E}">
        <p14:creationId xmlns:p14="http://schemas.microsoft.com/office/powerpoint/2010/main" val="5243790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tement 1">
    <p:spTree>
      <p:nvGrpSpPr>
        <p:cNvPr id="1" name=""/>
        <p:cNvGrpSpPr/>
        <p:nvPr/>
      </p:nvGrpSpPr>
      <p:grpSpPr>
        <a:xfrm>
          <a:off x="0" y="0"/>
          <a:ext cx="0" cy="0"/>
          <a:chOff x="0" y="0"/>
          <a:chExt cx="0" cy="0"/>
        </a:xfrm>
      </p:grpSpPr>
      <p:sp>
        <p:nvSpPr>
          <p:cNvPr id="8" name="Rectangle 7"/>
          <p:cNvSpPr/>
          <p:nvPr userDrawn="1"/>
        </p:nvSpPr>
        <p:spPr>
          <a:xfrm>
            <a:off x="0" y="1171574"/>
            <a:ext cx="9144000" cy="568642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a:latin typeface="Lato Regular" panose="020F0502020204030203" pitchFamily="34" charset="77"/>
            </a:endParaRPr>
          </a:p>
        </p:txBody>
      </p:sp>
      <p:sp>
        <p:nvSpPr>
          <p:cNvPr id="5" name="Rectangle 4"/>
          <p:cNvSpPr/>
          <p:nvPr userDrawn="1"/>
        </p:nvSpPr>
        <p:spPr>
          <a:xfrm>
            <a:off x="147638" y="147638"/>
            <a:ext cx="8832850" cy="6710362"/>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a:latin typeface="Lato Regular" panose="020F0502020204030203" pitchFamily="34" charset="77"/>
            </a:endParaRPr>
          </a:p>
        </p:txBody>
      </p:sp>
      <p:sp>
        <p:nvSpPr>
          <p:cNvPr id="2" name="Date Placeholder 1"/>
          <p:cNvSpPr>
            <a:spLocks noGrp="1"/>
          </p:cNvSpPr>
          <p:nvPr>
            <p:ph type="dt" sz="half" idx="10"/>
          </p:nvPr>
        </p:nvSpPr>
        <p:spPr/>
        <p:txBody>
          <a:bodyPr/>
          <a:lstStyle>
            <a:lvl1pPr>
              <a:defRPr lang="en-US" sz="900" smtClean="0">
                <a:effectLst/>
              </a:defRPr>
            </a:lvl1pPr>
          </a:lstStyle>
          <a:p>
            <a:r>
              <a:rPr lang="en-US"/>
              <a:t>Version 2 — 2022</a:t>
            </a:r>
          </a:p>
        </p:txBody>
      </p:sp>
      <p:sp>
        <p:nvSpPr>
          <p:cNvPr id="3" name="Footer Placeholder 2"/>
          <p:cNvSpPr>
            <a:spLocks noGrp="1"/>
          </p:cNvSpPr>
          <p:nvPr>
            <p:ph type="ftr" sz="quarter" idx="11"/>
          </p:nvPr>
        </p:nvSpPr>
        <p:spPr/>
        <p:txBody>
          <a:bodyPr/>
          <a:lstStyle/>
          <a:p>
            <a:r>
              <a:rPr lang="en-US"/>
              <a:t>IYCF-E TRAINING: IYCF-E COORDINATION</a:t>
            </a:r>
          </a:p>
        </p:txBody>
      </p:sp>
      <p:sp>
        <p:nvSpPr>
          <p:cNvPr id="4" name="Slide Number Placeholder 3"/>
          <p:cNvSpPr>
            <a:spLocks noGrp="1"/>
          </p:cNvSpPr>
          <p:nvPr>
            <p:ph type="sldNum" sz="quarter" idx="12"/>
          </p:nvPr>
        </p:nvSpPr>
        <p:spPr/>
        <p:txBody>
          <a:bodyPr/>
          <a:lstStyle/>
          <a:p>
            <a:fld id="{C3FDE51E-0052-334C-A4B2-C567FE9F326F}" type="slidenum">
              <a:rPr lang="en-US" smtClean="0"/>
              <a:t>‹#›</a:t>
            </a:fld>
            <a:endParaRPr lang="en-US"/>
          </a:p>
        </p:txBody>
      </p:sp>
      <p:cxnSp>
        <p:nvCxnSpPr>
          <p:cNvPr id="13" name="Straight Connector 12"/>
          <p:cNvCxnSpPr/>
          <p:nvPr userDrawn="1"/>
        </p:nvCxnSpPr>
        <p:spPr>
          <a:xfrm flipH="1">
            <a:off x="2466405"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userDrawn="1"/>
        </p:nvCxnSpPr>
        <p:spPr>
          <a:xfrm flipH="1">
            <a:off x="6390374"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1" name="Picture 10">
            <a:extLst>
              <a:ext uri="{FF2B5EF4-FFF2-40B4-BE49-F238E27FC236}">
                <a16:creationId xmlns:a16="http://schemas.microsoft.com/office/drawing/2014/main" id="{C5436676-7B24-464E-B881-86760B6A2125}"/>
              </a:ext>
            </a:extLst>
          </p:cNvPr>
          <p:cNvPicPr>
            <a:picLocks noChangeAspect="1"/>
          </p:cNvPicPr>
          <p:nvPr userDrawn="1"/>
        </p:nvPicPr>
        <p:blipFill>
          <a:blip r:embed="rId2"/>
          <a:stretch>
            <a:fillRect/>
          </a:stretch>
        </p:blipFill>
        <p:spPr>
          <a:xfrm>
            <a:off x="360680" y="6323420"/>
            <a:ext cx="2077720" cy="534580"/>
          </a:xfrm>
          <a:prstGeom prst="rect">
            <a:avLst/>
          </a:prstGeom>
        </p:spPr>
      </p:pic>
    </p:spTree>
    <p:extLst>
      <p:ext uri="{BB962C8B-B14F-4D97-AF65-F5344CB8AC3E}">
        <p14:creationId xmlns:p14="http://schemas.microsoft.com/office/powerpoint/2010/main" val="31593893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2">
    <p:spTree>
      <p:nvGrpSpPr>
        <p:cNvPr id="1" name=""/>
        <p:cNvGrpSpPr/>
        <p:nvPr/>
      </p:nvGrpSpPr>
      <p:grpSpPr>
        <a:xfrm>
          <a:off x="0" y="0"/>
          <a:ext cx="0" cy="0"/>
          <a:chOff x="0" y="0"/>
          <a:chExt cx="0" cy="0"/>
        </a:xfrm>
      </p:grpSpPr>
      <p:sp>
        <p:nvSpPr>
          <p:cNvPr id="13" name="Rectangle 12"/>
          <p:cNvSpPr/>
          <p:nvPr userDrawn="1"/>
        </p:nvSpPr>
        <p:spPr>
          <a:xfrm>
            <a:off x="0" y="0"/>
            <a:ext cx="9144000" cy="630713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a:latin typeface="Lato Regular" panose="020F0502020204030203" pitchFamily="34" charset="77"/>
            </a:endParaRPr>
          </a:p>
        </p:txBody>
      </p:sp>
      <p:sp>
        <p:nvSpPr>
          <p:cNvPr id="2" name="Date Placeholder 1"/>
          <p:cNvSpPr>
            <a:spLocks noGrp="1"/>
          </p:cNvSpPr>
          <p:nvPr>
            <p:ph type="dt" sz="half" idx="10"/>
          </p:nvPr>
        </p:nvSpPr>
        <p:spPr/>
        <p:txBody>
          <a:bodyPr/>
          <a:lstStyle>
            <a:lvl1pPr>
              <a:defRPr lang="en-US" sz="900" smtClean="0">
                <a:effectLst/>
              </a:defRPr>
            </a:lvl1pPr>
          </a:lstStyle>
          <a:p>
            <a:r>
              <a:rPr lang="en-US"/>
              <a:t>Version 2 — 2022</a:t>
            </a:r>
          </a:p>
        </p:txBody>
      </p:sp>
      <p:sp>
        <p:nvSpPr>
          <p:cNvPr id="3" name="Footer Placeholder 2"/>
          <p:cNvSpPr>
            <a:spLocks noGrp="1"/>
          </p:cNvSpPr>
          <p:nvPr>
            <p:ph type="ftr" sz="quarter" idx="11"/>
          </p:nvPr>
        </p:nvSpPr>
        <p:spPr/>
        <p:txBody>
          <a:bodyPr/>
          <a:lstStyle/>
          <a:p>
            <a:r>
              <a:rPr lang="en-US"/>
              <a:t>IYCF-E TRAINING: IYCF-E COORDINATION</a:t>
            </a:r>
          </a:p>
        </p:txBody>
      </p:sp>
      <p:sp>
        <p:nvSpPr>
          <p:cNvPr id="4" name="Slide Number Placeholder 3"/>
          <p:cNvSpPr>
            <a:spLocks noGrp="1"/>
          </p:cNvSpPr>
          <p:nvPr>
            <p:ph type="sldNum" sz="quarter" idx="12"/>
          </p:nvPr>
        </p:nvSpPr>
        <p:spPr/>
        <p:txBody>
          <a:bodyPr/>
          <a:lstStyle/>
          <a:p>
            <a:fld id="{C3FDE51E-0052-334C-A4B2-C567FE9F326F}" type="slidenum">
              <a:rPr lang="en-US" smtClean="0"/>
              <a:t>‹#›</a:t>
            </a:fld>
            <a:endParaRPr lang="en-US"/>
          </a:p>
        </p:txBody>
      </p:sp>
    </p:spTree>
    <p:extLst>
      <p:ext uri="{BB962C8B-B14F-4D97-AF65-F5344CB8AC3E}">
        <p14:creationId xmlns:p14="http://schemas.microsoft.com/office/powerpoint/2010/main" val="707593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tement 3">
    <p:spTree>
      <p:nvGrpSpPr>
        <p:cNvPr id="1" name=""/>
        <p:cNvGrpSpPr/>
        <p:nvPr/>
      </p:nvGrpSpPr>
      <p:grpSpPr>
        <a:xfrm>
          <a:off x="0" y="0"/>
          <a:ext cx="0" cy="0"/>
          <a:chOff x="0" y="0"/>
          <a:chExt cx="0" cy="0"/>
        </a:xfrm>
      </p:grpSpPr>
      <p:sp>
        <p:nvSpPr>
          <p:cNvPr id="14" name="Rectangle 13"/>
          <p:cNvSpPr/>
          <p:nvPr userDrawn="1"/>
        </p:nvSpPr>
        <p:spPr>
          <a:xfrm>
            <a:off x="0" y="0"/>
            <a:ext cx="9144000" cy="6858000"/>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a:latin typeface="Lato Regular" panose="020F0502020204030203" pitchFamily="34" charset="77"/>
            </a:endParaRPr>
          </a:p>
        </p:txBody>
      </p:sp>
      <p:sp>
        <p:nvSpPr>
          <p:cNvPr id="6" name="Picture Placeholder 5"/>
          <p:cNvSpPr>
            <a:spLocks noGrp="1"/>
          </p:cNvSpPr>
          <p:nvPr>
            <p:ph type="pic" sz="quarter" idx="14"/>
          </p:nvPr>
        </p:nvSpPr>
        <p:spPr>
          <a:xfrm>
            <a:off x="4910667" y="4233416"/>
            <a:ext cx="2253884" cy="625148"/>
          </a:xfrm>
        </p:spPr>
        <p:txBody>
          <a:bodyPr/>
          <a:lstStyle>
            <a:lvl1pPr>
              <a:defRPr b="1" i="0">
                <a:solidFill>
                  <a:srgbClr val="222221"/>
                </a:solidFill>
                <a:latin typeface="Lato" panose="020F0502020204030203" pitchFamily="34" charset="77"/>
              </a:defRPr>
            </a:lvl1pPr>
          </a:lstStyle>
          <a:p>
            <a:r>
              <a:rPr lang="en-US"/>
              <a:t>Click icon to add picture</a:t>
            </a:r>
          </a:p>
        </p:txBody>
      </p:sp>
    </p:spTree>
    <p:extLst>
      <p:ext uri="{BB962C8B-B14F-4D97-AF65-F5344CB8AC3E}">
        <p14:creationId xmlns:p14="http://schemas.microsoft.com/office/powerpoint/2010/main" val="14568364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6" name="Rectangle 15"/>
          <p:cNvSpPr/>
          <p:nvPr userDrawn="1"/>
        </p:nvSpPr>
        <p:spPr>
          <a:xfrm>
            <a:off x="0" y="0"/>
            <a:ext cx="9144000" cy="6858000"/>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a:latin typeface="Lato Regular" panose="020F0502020204030203" pitchFamily="34" charset="77"/>
            </a:endParaRPr>
          </a:p>
        </p:txBody>
      </p:sp>
      <p:pic>
        <p:nvPicPr>
          <p:cNvPr id="11" name="Picture 15" descr="Thank_you_STC_logo_lockup.png">
            <a:extLst>
              <a:ext uri="{FF2B5EF4-FFF2-40B4-BE49-F238E27FC236}">
                <a16:creationId xmlns:a16="http://schemas.microsoft.com/office/drawing/2014/main" id="{8343916C-50F7-6748-8CD3-5DA581AC0F8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392363" y="2112963"/>
            <a:ext cx="4356100" cy="2024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29054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ave the Children header">
    <p:spTree>
      <p:nvGrpSpPr>
        <p:cNvPr id="1" name=""/>
        <p:cNvGrpSpPr/>
        <p:nvPr/>
      </p:nvGrpSpPr>
      <p:grpSpPr>
        <a:xfrm>
          <a:off x="0" y="0"/>
          <a:ext cx="0" cy="0"/>
          <a:chOff x="0" y="0"/>
          <a:chExt cx="0" cy="0"/>
        </a:xfrm>
      </p:grpSpPr>
      <p:sp>
        <p:nvSpPr>
          <p:cNvPr id="16" name="Rectangle 15"/>
          <p:cNvSpPr/>
          <p:nvPr userDrawn="1"/>
        </p:nvSpPr>
        <p:spPr>
          <a:xfrm>
            <a:off x="0" y="0"/>
            <a:ext cx="9144000" cy="6858000"/>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a:latin typeface="Lato Regular" panose="020F0502020204030203" pitchFamily="34" charset="77"/>
            </a:endParaRPr>
          </a:p>
        </p:txBody>
      </p:sp>
      <p:sp>
        <p:nvSpPr>
          <p:cNvPr id="6" name="Rounded Rectangle 5">
            <a:extLst>
              <a:ext uri="{FF2B5EF4-FFF2-40B4-BE49-F238E27FC236}">
                <a16:creationId xmlns:a16="http://schemas.microsoft.com/office/drawing/2014/main" id="{86F6834B-2352-FF49-B620-E9C29CE2931B}"/>
              </a:ext>
            </a:extLst>
          </p:cNvPr>
          <p:cNvSpPr/>
          <p:nvPr userDrawn="1"/>
        </p:nvSpPr>
        <p:spPr>
          <a:xfrm>
            <a:off x="1735759" y="2708920"/>
            <a:ext cx="5474462" cy="1327786"/>
          </a:xfrm>
          <a:prstGeom prst="roundRect">
            <a:avLst>
              <a:gd name="adj" fmla="val 8552"/>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endParaRPr lang="en-US" sz="3200" b="0" i="0">
              <a:solidFill>
                <a:srgbClr val="222221"/>
              </a:solidFill>
              <a:latin typeface="Oswald Medium" pitchFamily="2" charset="77"/>
              <a:cs typeface="TradeGothic LT CondEighteen"/>
            </a:endParaRPr>
          </a:p>
        </p:txBody>
      </p:sp>
      <p:pic>
        <p:nvPicPr>
          <p:cNvPr id="7" name="Picture 6">
            <a:extLst>
              <a:ext uri="{FF2B5EF4-FFF2-40B4-BE49-F238E27FC236}">
                <a16:creationId xmlns:a16="http://schemas.microsoft.com/office/drawing/2014/main" id="{D90B1F13-0B3A-1341-8400-576B9A2290AA}"/>
              </a:ext>
            </a:extLst>
          </p:cNvPr>
          <p:cNvPicPr>
            <a:picLocks noChangeAspect="1"/>
          </p:cNvPicPr>
          <p:nvPr userDrawn="1"/>
        </p:nvPicPr>
        <p:blipFill>
          <a:blip r:embed="rId2"/>
          <a:stretch>
            <a:fillRect/>
          </a:stretch>
        </p:blipFill>
        <p:spPr>
          <a:xfrm>
            <a:off x="1752600" y="2636913"/>
            <a:ext cx="5569139" cy="1432892"/>
          </a:xfrm>
          <a:prstGeom prst="rect">
            <a:avLst/>
          </a:prstGeom>
        </p:spPr>
      </p:pic>
    </p:spTree>
    <p:extLst>
      <p:ext uri="{BB962C8B-B14F-4D97-AF65-F5344CB8AC3E}">
        <p14:creationId xmlns:p14="http://schemas.microsoft.com/office/powerpoint/2010/main" val="28658874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Version 2 — 2022</a:t>
            </a:r>
          </a:p>
        </p:txBody>
      </p:sp>
      <p:sp>
        <p:nvSpPr>
          <p:cNvPr id="5" name="Footer Placeholder 4"/>
          <p:cNvSpPr>
            <a:spLocks noGrp="1"/>
          </p:cNvSpPr>
          <p:nvPr>
            <p:ph type="ftr" sz="quarter" idx="11"/>
          </p:nvPr>
        </p:nvSpPr>
        <p:spPr/>
        <p:txBody>
          <a:bodyPr/>
          <a:lstStyle/>
          <a:p>
            <a:r>
              <a:rPr lang="en-US"/>
              <a:t>IYCF-E TRAINING: IYCF-E COORDINATION</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8" name="Text Placeholder 7"/>
          <p:cNvSpPr>
            <a:spLocks noGrp="1"/>
          </p:cNvSpPr>
          <p:nvPr>
            <p:ph type="body" sz="quarter" idx="13"/>
          </p:nvPr>
        </p:nvSpPr>
        <p:spPr>
          <a:xfrm>
            <a:off x="425286" y="705600"/>
            <a:ext cx="8282151" cy="363537"/>
          </a:xfrm>
        </p:spPr>
        <p:txBody>
          <a:bodyPr>
            <a:noAutofit/>
          </a:bodyPr>
          <a:lstStyle>
            <a:lvl1pPr>
              <a:defRPr sz="2500" b="0">
                <a:solidFill>
                  <a:srgbClr val="222221"/>
                </a:solidFill>
              </a:defRPr>
            </a:lvl1pPr>
            <a:lvl2pPr>
              <a:defRPr sz="2500"/>
            </a:lvl2pPr>
            <a:lvl3pPr marL="0" indent="0">
              <a:buNone/>
              <a:defRPr sz="2500"/>
            </a:lvl3pPr>
            <a:lvl4pPr marL="0" indent="0">
              <a:buNone/>
              <a:defRPr sz="2500"/>
            </a:lvl4pPr>
            <a:lvl5pPr marL="0" indent="0">
              <a:buNone/>
              <a:defRPr sz="2500"/>
            </a:lvl5pPr>
            <a:lvl6pPr marL="1588" indent="0">
              <a:buNone/>
              <a:defRPr sz="2500" b="0" i="0">
                <a:latin typeface="Gill Sans Infant MT"/>
                <a:cs typeface="Gill Sans Infant MT"/>
              </a:defRPr>
            </a:lvl6pPr>
          </a:lstStyle>
          <a:p>
            <a:pPr lvl="0"/>
            <a:r>
              <a:rPr lang="en-US"/>
              <a:t>Click to edit Master text styles</a:t>
            </a:r>
          </a:p>
        </p:txBody>
      </p:sp>
    </p:spTree>
    <p:extLst>
      <p:ext uri="{BB962C8B-B14F-4D97-AF65-F5344CB8AC3E}">
        <p14:creationId xmlns:p14="http://schemas.microsoft.com/office/powerpoint/2010/main" val="192906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p:spTree>
      <p:nvGrpSpPr>
        <p:cNvPr id="1" name=""/>
        <p:cNvGrpSpPr/>
        <p:nvPr/>
      </p:nvGrpSpPr>
      <p:grpSpPr>
        <a:xfrm>
          <a:off x="0" y="0"/>
          <a:ext cx="0" cy="0"/>
          <a:chOff x="0" y="0"/>
          <a:chExt cx="0" cy="0"/>
        </a:xfrm>
      </p:grpSpPr>
      <p:sp>
        <p:nvSpPr>
          <p:cNvPr id="15" name="Rectangle 14"/>
          <p:cNvSpPr/>
          <p:nvPr userDrawn="1"/>
        </p:nvSpPr>
        <p:spPr>
          <a:xfrm>
            <a:off x="0" y="0"/>
            <a:ext cx="9144000" cy="117230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a:latin typeface="Lato Regular" panose="020F0502020204030203" pitchFamily="34" charset="77"/>
            </a:endParaRPr>
          </a:p>
        </p:txBody>
      </p:sp>
      <p:sp>
        <p:nvSpPr>
          <p:cNvPr id="14" name="Rectangle 13"/>
          <p:cNvSpPr/>
          <p:nvPr userDrawn="1"/>
        </p:nvSpPr>
        <p:spPr>
          <a:xfrm>
            <a:off x="156308" y="149795"/>
            <a:ext cx="8824871" cy="10811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a:latin typeface="Lato Regular" panose="020F0502020204030203" pitchFamily="34" charset="77"/>
            </a:endParaRPr>
          </a:p>
        </p:txBody>
      </p:sp>
      <p:sp>
        <p:nvSpPr>
          <p:cNvPr id="4" name="Date Placeholder 3"/>
          <p:cNvSpPr>
            <a:spLocks noGrp="1"/>
          </p:cNvSpPr>
          <p:nvPr>
            <p:ph type="dt" sz="half" idx="10"/>
          </p:nvPr>
        </p:nvSpPr>
        <p:spPr/>
        <p:txBody>
          <a:bodyPr/>
          <a:lstStyle>
            <a:lvl1pPr>
              <a:defRPr lang="en-US" sz="900" smtClean="0">
                <a:effectLst/>
              </a:defRPr>
            </a:lvl1pPr>
          </a:lstStyle>
          <a:p>
            <a:r>
              <a:rPr lang="en-US"/>
              <a:t>Version 2 — 2022</a:t>
            </a:r>
          </a:p>
        </p:txBody>
      </p:sp>
      <p:sp>
        <p:nvSpPr>
          <p:cNvPr id="5" name="Footer Placeholder 4"/>
          <p:cNvSpPr>
            <a:spLocks noGrp="1"/>
          </p:cNvSpPr>
          <p:nvPr>
            <p:ph type="ftr" sz="quarter" idx="11"/>
          </p:nvPr>
        </p:nvSpPr>
        <p:spPr/>
        <p:txBody>
          <a:bodyPr/>
          <a:lstStyle/>
          <a:p>
            <a:r>
              <a:rPr lang="en-US"/>
              <a:t>IYCF-E TRAINING: IYCF-E COORDINATION</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2" name="Title 1"/>
          <p:cNvSpPr>
            <a:spLocks noGrp="1"/>
          </p:cNvSpPr>
          <p:nvPr>
            <p:ph type="title" hasCustomPrompt="1"/>
          </p:nvPr>
        </p:nvSpPr>
        <p:spPr>
          <a:xfrm>
            <a:off x="424763" y="381000"/>
            <a:ext cx="8282643" cy="1348102"/>
          </a:xfrm>
        </p:spPr>
        <p:txBody>
          <a:bodyPr anchor="t">
            <a:normAutofit/>
          </a:bodyPr>
          <a:lstStyle>
            <a:lvl1pPr algn="l">
              <a:lnSpc>
                <a:spcPct val="85000"/>
              </a:lnSpc>
              <a:defRPr sz="4400" b="0" i="0" cap="none">
                <a:solidFill>
                  <a:schemeClr val="tx1"/>
                </a:solidFill>
                <a:latin typeface="Oswald Medium" pitchFamily="2" charset="77"/>
                <a:cs typeface="Oswald Medium" pitchFamily="2" charset="77"/>
              </a:defRPr>
            </a:lvl1pPr>
          </a:lstStyle>
          <a:p>
            <a:r>
              <a:rPr lang="en-GB"/>
              <a:t>CLICK TO EDIT MASTER TITLE STYLE</a:t>
            </a:r>
            <a:endParaRPr lang="en-US"/>
          </a:p>
        </p:txBody>
      </p:sp>
      <p:cxnSp>
        <p:nvCxnSpPr>
          <p:cNvPr id="9" name="Straight Connector 8"/>
          <p:cNvCxnSpPr/>
          <p:nvPr userDrawn="1"/>
        </p:nvCxnSpPr>
        <p:spPr>
          <a:xfrm flipH="1">
            <a:off x="2466405"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flipH="1">
            <a:off x="6390374"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6" name="Picture 15">
            <a:extLst>
              <a:ext uri="{FF2B5EF4-FFF2-40B4-BE49-F238E27FC236}">
                <a16:creationId xmlns:a16="http://schemas.microsoft.com/office/drawing/2014/main" id="{0683C989-05D3-5043-A348-50CBD389CA95}"/>
              </a:ext>
            </a:extLst>
          </p:cNvPr>
          <p:cNvPicPr>
            <a:picLocks noChangeAspect="1"/>
          </p:cNvPicPr>
          <p:nvPr userDrawn="1"/>
        </p:nvPicPr>
        <p:blipFill>
          <a:blip r:embed="rId2"/>
          <a:stretch>
            <a:fillRect/>
          </a:stretch>
        </p:blipFill>
        <p:spPr>
          <a:xfrm>
            <a:off x="360680" y="6323420"/>
            <a:ext cx="2077720" cy="534580"/>
          </a:xfrm>
          <a:prstGeom prst="rect">
            <a:avLst/>
          </a:prstGeom>
        </p:spPr>
      </p:pic>
      <p:pic>
        <p:nvPicPr>
          <p:cNvPr id="17" name="Picture 4">
            <a:extLst>
              <a:ext uri="{FF2B5EF4-FFF2-40B4-BE49-F238E27FC236}">
                <a16:creationId xmlns:a16="http://schemas.microsoft.com/office/drawing/2014/main" id="{59CD25C1-E1B0-194C-B33E-E1DF9316D7B5}"/>
              </a:ext>
            </a:extLst>
          </p:cNvPr>
          <p:cNvPicPr>
            <a:picLocks noChangeAspect="1" noChangeArrowheads="1"/>
          </p:cNvPicPr>
          <p:nvPr userDrawn="1"/>
        </p:nvPicPr>
        <p:blipFill>
          <a:blip r:embed="rId3">
            <a:extLst>
              <a:ext uri="{BEBA8EAE-BF5A-486C-A8C5-ECC9F3942E4B}">
                <a14:imgProps xmlns:a14="http://schemas.microsoft.com/office/drawing/2010/main">
                  <a14:imgLayer r:embed="rId4">
                    <a14:imgEffect>
                      <a14:saturation sat="0"/>
                    </a14:imgEffect>
                  </a14:imgLayer>
                </a14:imgProps>
              </a:ext>
            </a:extLst>
          </a:blip>
          <a:srcRect l="7192" r="7192"/>
          <a:stretch/>
        </p:blipFill>
        <p:spPr bwMode="auto">
          <a:xfrm>
            <a:off x="403463" y="1253987"/>
            <a:ext cx="8315774" cy="4914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27356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Col_NumberedList">
    <p:spTree>
      <p:nvGrpSpPr>
        <p:cNvPr id="1" name=""/>
        <p:cNvGrpSpPr/>
        <p:nvPr/>
      </p:nvGrpSpPr>
      <p:grpSpPr>
        <a:xfrm>
          <a:off x="0" y="0"/>
          <a:ext cx="0" cy="0"/>
          <a:chOff x="0" y="0"/>
          <a:chExt cx="0" cy="0"/>
        </a:xfrm>
      </p:grpSpPr>
      <p:sp>
        <p:nvSpPr>
          <p:cNvPr id="2" name="Rectangle 1"/>
          <p:cNvSpPr>
            <a:spLocks noGrp="1"/>
          </p:cNvSpPr>
          <p:nvPr>
            <p:ph type="title"/>
          </p:nvPr>
        </p:nvSpPr>
        <p:spPr>
          <a:xfrm>
            <a:off x="482600" y="373653"/>
            <a:ext cx="8077200" cy="820147"/>
          </a:xfrm>
        </p:spPr>
        <p:txBody>
          <a:bodyPr>
            <a:noAutofit/>
          </a:bodyPr>
          <a:lstStyle>
            <a:lvl1pPr>
              <a:defRPr sz="3200">
                <a:solidFill>
                  <a:schemeClr val="tx1"/>
                </a:solidFill>
              </a:defRPr>
            </a:lvl1pPr>
            <a:extLst/>
          </a:lstStyle>
          <a:p>
            <a:r>
              <a:rPr lang="en-US"/>
              <a:t>Click to edit Master title style</a:t>
            </a:r>
          </a:p>
        </p:txBody>
      </p:sp>
      <p:sp>
        <p:nvSpPr>
          <p:cNvPr id="7" name="Rectangle 6"/>
          <p:cNvSpPr>
            <a:spLocks noGrp="1"/>
          </p:cNvSpPr>
          <p:nvPr>
            <p:ph sz="quarter" idx="13"/>
          </p:nvPr>
        </p:nvSpPr>
        <p:spPr>
          <a:xfrm>
            <a:off x="495300" y="1865376"/>
            <a:ext cx="8064500" cy="3218688"/>
          </a:xfrm>
        </p:spPr>
        <p:txBody>
          <a:bodyPr/>
          <a:lstStyle>
            <a:lvl1pPr>
              <a:spcBef>
                <a:spcPts val="700"/>
              </a:spcBef>
              <a:buSzPct val="60000"/>
              <a:defRPr sz="1800"/>
            </a:lvl1pPr>
            <a:lvl2pPr>
              <a:buSzPct val="100000"/>
              <a:buNone/>
              <a:defRPr lang="en-US" sz="1600" b="1" kern="1200" dirty="0" smtClean="0">
                <a:solidFill>
                  <a:schemeClr val="tx1"/>
                </a:solidFill>
                <a:latin typeface="Gill Sans MT"/>
                <a:ea typeface="+mn-ea"/>
                <a:cs typeface="Gill Sans MT"/>
              </a:defRPr>
            </a:lvl2pPr>
            <a:lvl3pPr marL="914400" marR="0" indent="-228600" algn="l" defTabSz="914400" rtl="0" eaLnBrk="1" fontAlgn="auto" latinLnBrk="0" hangingPunct="1">
              <a:lnSpc>
                <a:spcPct val="100000"/>
              </a:lnSpc>
              <a:spcBef>
                <a:spcPts val="500"/>
              </a:spcBef>
              <a:spcAft>
                <a:spcPts val="0"/>
              </a:spcAft>
              <a:buClr>
                <a:srgbClr val="D80021"/>
              </a:buClr>
              <a:buSzPct val="55000"/>
              <a:buFont typeface="Wingdings"/>
              <a:buChar char=""/>
              <a:tabLst/>
              <a:defRPr lang="en-US" sz="1400" kern="1200" dirty="0" smtClean="0">
                <a:solidFill>
                  <a:schemeClr val="tx1"/>
                </a:solidFill>
                <a:latin typeface="+mn-lt"/>
                <a:ea typeface="+mn-ea"/>
                <a:cs typeface="+mn-cs"/>
              </a:defRPr>
            </a:lvl3pPr>
            <a:lvl4pPr>
              <a:buClr>
                <a:srgbClr val="718399"/>
              </a:buClr>
              <a:buSzPct val="40000"/>
              <a:defRPr sz="1200"/>
            </a:lvl4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8011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1">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lang="en-US" sz="900" smtClean="0">
                <a:effectLst/>
              </a:defRPr>
            </a:lvl1pPr>
          </a:lstStyle>
          <a:p>
            <a:r>
              <a:rPr lang="en-US"/>
              <a:t>Version 2 — 2022</a:t>
            </a:r>
          </a:p>
        </p:txBody>
      </p:sp>
      <p:sp>
        <p:nvSpPr>
          <p:cNvPr id="5" name="Footer Placeholder 4"/>
          <p:cNvSpPr>
            <a:spLocks noGrp="1"/>
          </p:cNvSpPr>
          <p:nvPr>
            <p:ph type="ftr" sz="quarter" idx="11"/>
          </p:nvPr>
        </p:nvSpPr>
        <p:spPr/>
        <p:txBody>
          <a:bodyPr/>
          <a:lstStyle/>
          <a:p>
            <a:r>
              <a:rPr lang="en-US"/>
              <a:t>IYCF-E TRAINING: IYCF-E COORDINATION</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7" name="Rectangle 6"/>
          <p:cNvSpPr/>
          <p:nvPr userDrawn="1"/>
        </p:nvSpPr>
        <p:spPr>
          <a:xfrm>
            <a:off x="4572000" y="0"/>
            <a:ext cx="4572000" cy="630713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a:latin typeface="Lato Regular" panose="020F0502020204030203" pitchFamily="34" charset="77"/>
            </a:endParaRPr>
          </a:p>
        </p:txBody>
      </p:sp>
      <p:sp>
        <p:nvSpPr>
          <p:cNvPr id="2" name="Title 1"/>
          <p:cNvSpPr>
            <a:spLocks noGrp="1"/>
          </p:cNvSpPr>
          <p:nvPr>
            <p:ph type="title" hasCustomPrompt="1"/>
          </p:nvPr>
        </p:nvSpPr>
        <p:spPr>
          <a:xfrm>
            <a:off x="5470768" y="1171576"/>
            <a:ext cx="3243019" cy="1219798"/>
          </a:xfrm>
        </p:spPr>
        <p:txBody>
          <a:bodyPr anchor="t">
            <a:normAutofit/>
          </a:bodyPr>
          <a:lstStyle>
            <a:lvl1pPr algn="l">
              <a:lnSpc>
                <a:spcPct val="95000"/>
              </a:lnSpc>
              <a:defRPr sz="3200" b="0" i="0" cap="none">
                <a:solidFill>
                  <a:schemeClr val="bg1"/>
                </a:solidFill>
                <a:latin typeface="Oswald" pitchFamily="2" charset="77"/>
                <a:cs typeface="Oswald" pitchFamily="2" charset="77"/>
              </a:defRPr>
            </a:lvl1pPr>
          </a:lstStyle>
          <a:p>
            <a:r>
              <a:rPr lang="en-GB"/>
              <a:t>CLICK TO EDIT MASTER TITLE STYLE</a:t>
            </a:r>
            <a:endParaRPr lang="en-US"/>
          </a:p>
        </p:txBody>
      </p:sp>
      <p:sp>
        <p:nvSpPr>
          <p:cNvPr id="3" name="Text Placeholder 2"/>
          <p:cNvSpPr>
            <a:spLocks noGrp="1"/>
          </p:cNvSpPr>
          <p:nvPr>
            <p:ph type="body" idx="1"/>
          </p:nvPr>
        </p:nvSpPr>
        <p:spPr>
          <a:xfrm>
            <a:off x="5470767" y="2395663"/>
            <a:ext cx="3243020" cy="2684219"/>
          </a:xfrm>
        </p:spPr>
        <p:txBody>
          <a:bodyPr anchor="t">
            <a:normAutofit/>
          </a:bodyPr>
          <a:lstStyle>
            <a:lvl1pPr marL="0" indent="0">
              <a:buNone/>
              <a:defRPr sz="1800" b="0" i="0">
                <a:solidFill>
                  <a:srgbClr val="FFFFFF"/>
                </a:solidFill>
                <a:latin typeface="Lato" panose="020F0502020204030203" pitchFamily="34" charset="77"/>
                <a:cs typeface="Lato" panose="020F0502020204030203" pitchFamily="34" charset="77"/>
              </a:defRPr>
            </a:lvl1pPr>
            <a:lvl2pPr marL="0" indent="0">
              <a:buNone/>
              <a:defRPr sz="1800">
                <a:solidFill>
                  <a:schemeClr val="bg1"/>
                </a:solidFill>
              </a:defRPr>
            </a:lvl2pPr>
            <a:lvl3pPr marL="1588" indent="0">
              <a:buNone/>
              <a:defRPr sz="1800">
                <a:solidFill>
                  <a:srgbClr val="FFFFFF"/>
                </a:solidFill>
              </a:defRPr>
            </a:lvl3pPr>
            <a:lvl4pPr marL="0" indent="0">
              <a:buNone/>
              <a:defRPr sz="1800">
                <a:solidFill>
                  <a:srgbClr val="FFFFFF"/>
                </a:solidFill>
              </a:defRPr>
            </a:lvl4pPr>
            <a:lvl5pPr marL="0" indent="0">
              <a:buNone/>
              <a:defRPr sz="1800">
                <a:solidFill>
                  <a:srgbClr val="FFFFFF"/>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userDrawn="1"/>
        </p:nvCxnSpPr>
        <p:spPr>
          <a:xfrm flipH="1">
            <a:off x="2466405"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flipH="1">
            <a:off x="6390374"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 name="Picture Placeholder 11"/>
          <p:cNvSpPr>
            <a:spLocks noGrp="1"/>
          </p:cNvSpPr>
          <p:nvPr>
            <p:ph type="pic" sz="quarter" idx="13"/>
          </p:nvPr>
        </p:nvSpPr>
        <p:spPr>
          <a:xfrm>
            <a:off x="152400" y="155738"/>
            <a:ext cx="5002416" cy="5985852"/>
          </a:xfrm>
        </p:spPr>
        <p:txBody>
          <a:bodyPr/>
          <a:lstStyle/>
          <a:p>
            <a:r>
              <a:rPr lang="en-US"/>
              <a:t>Click icon to add picture</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1000" y="6364389"/>
            <a:ext cx="1969013" cy="493611"/>
          </a:xfrm>
          <a:prstGeom prst="rect">
            <a:avLst/>
          </a:prstGeom>
        </p:spPr>
      </p:pic>
    </p:spTree>
    <p:extLst>
      <p:ext uri="{BB962C8B-B14F-4D97-AF65-F5344CB8AC3E}">
        <p14:creationId xmlns:p14="http://schemas.microsoft.com/office/powerpoint/2010/main" val="564721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 2">
    <p:spTree>
      <p:nvGrpSpPr>
        <p:cNvPr id="1" name=""/>
        <p:cNvGrpSpPr/>
        <p:nvPr/>
      </p:nvGrpSpPr>
      <p:grpSpPr>
        <a:xfrm>
          <a:off x="0" y="0"/>
          <a:ext cx="0" cy="0"/>
          <a:chOff x="0" y="0"/>
          <a:chExt cx="0" cy="0"/>
        </a:xfrm>
      </p:grpSpPr>
      <p:sp>
        <p:nvSpPr>
          <p:cNvPr id="15" name="Rectangle 14"/>
          <p:cNvSpPr/>
          <p:nvPr userDrawn="1"/>
        </p:nvSpPr>
        <p:spPr>
          <a:xfrm>
            <a:off x="0" y="0"/>
            <a:ext cx="9144000" cy="117230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a:latin typeface="Lato Regular" panose="020F0502020204030203" pitchFamily="34" charset="77"/>
            </a:endParaRPr>
          </a:p>
        </p:txBody>
      </p:sp>
      <p:sp>
        <p:nvSpPr>
          <p:cNvPr id="14" name="Rectangle 13"/>
          <p:cNvSpPr/>
          <p:nvPr userDrawn="1"/>
        </p:nvSpPr>
        <p:spPr>
          <a:xfrm>
            <a:off x="156308" y="149795"/>
            <a:ext cx="8824871" cy="10811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a:latin typeface="Lato Regular" panose="020F0502020204030203" pitchFamily="34" charset="77"/>
            </a:endParaRPr>
          </a:p>
        </p:txBody>
      </p:sp>
      <p:sp>
        <p:nvSpPr>
          <p:cNvPr id="4" name="Date Placeholder 3"/>
          <p:cNvSpPr>
            <a:spLocks noGrp="1"/>
          </p:cNvSpPr>
          <p:nvPr>
            <p:ph type="dt" sz="half" idx="10"/>
          </p:nvPr>
        </p:nvSpPr>
        <p:spPr/>
        <p:txBody>
          <a:bodyPr/>
          <a:lstStyle>
            <a:lvl1pPr>
              <a:defRPr lang="en-US" sz="900" smtClean="0">
                <a:effectLst/>
              </a:defRPr>
            </a:lvl1pPr>
          </a:lstStyle>
          <a:p>
            <a:r>
              <a:rPr lang="en-US"/>
              <a:t>Version 2 — 2022</a:t>
            </a:r>
          </a:p>
        </p:txBody>
      </p:sp>
      <p:sp>
        <p:nvSpPr>
          <p:cNvPr id="5" name="Footer Placeholder 4"/>
          <p:cNvSpPr>
            <a:spLocks noGrp="1"/>
          </p:cNvSpPr>
          <p:nvPr>
            <p:ph type="ftr" sz="quarter" idx="11"/>
          </p:nvPr>
        </p:nvSpPr>
        <p:spPr/>
        <p:txBody>
          <a:bodyPr/>
          <a:lstStyle/>
          <a:p>
            <a:r>
              <a:rPr lang="en-US"/>
              <a:t>IYCF-E TRAINING: IYCF-E COORDINATION</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2" name="Title 1"/>
          <p:cNvSpPr>
            <a:spLocks noGrp="1"/>
          </p:cNvSpPr>
          <p:nvPr>
            <p:ph type="title" hasCustomPrompt="1"/>
          </p:nvPr>
        </p:nvSpPr>
        <p:spPr>
          <a:xfrm>
            <a:off x="424763" y="381000"/>
            <a:ext cx="8282643" cy="1348102"/>
          </a:xfrm>
        </p:spPr>
        <p:txBody>
          <a:bodyPr anchor="t">
            <a:normAutofit/>
          </a:bodyPr>
          <a:lstStyle>
            <a:lvl1pPr algn="l">
              <a:lnSpc>
                <a:spcPct val="85000"/>
              </a:lnSpc>
              <a:defRPr sz="4400" b="0" i="0" cap="none">
                <a:solidFill>
                  <a:schemeClr val="tx1"/>
                </a:solidFill>
                <a:latin typeface="Oswald Medium" pitchFamily="2" charset="77"/>
                <a:cs typeface="Oswald Medium" pitchFamily="2" charset="77"/>
              </a:defRPr>
            </a:lvl1pPr>
          </a:lstStyle>
          <a:p>
            <a:r>
              <a:rPr lang="en-GB"/>
              <a:t>CLICK TO EDIT MASTER TITLE STYLE</a:t>
            </a:r>
            <a:endParaRPr lang="en-US"/>
          </a:p>
        </p:txBody>
      </p:sp>
      <p:cxnSp>
        <p:nvCxnSpPr>
          <p:cNvPr id="9" name="Straight Connector 8"/>
          <p:cNvCxnSpPr/>
          <p:nvPr userDrawn="1"/>
        </p:nvCxnSpPr>
        <p:spPr>
          <a:xfrm flipH="1">
            <a:off x="2466405"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flipH="1">
            <a:off x="6390374"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 name="Picture Placeholder 11"/>
          <p:cNvSpPr>
            <a:spLocks noGrp="1"/>
          </p:cNvSpPr>
          <p:nvPr>
            <p:ph type="pic" sz="quarter" idx="13"/>
          </p:nvPr>
        </p:nvSpPr>
        <p:spPr>
          <a:xfrm>
            <a:off x="424763" y="1960307"/>
            <a:ext cx="8282644" cy="4211893"/>
          </a:xfrm>
        </p:spPr>
        <p:txBody>
          <a:bodyPr>
            <a:normAutofit/>
          </a:bodyPr>
          <a:lstStyle/>
          <a:p>
            <a:r>
              <a:rPr lang="en-US"/>
              <a:t>Click icon to add picture</a:t>
            </a:r>
          </a:p>
        </p:txBody>
      </p:sp>
      <p:pic>
        <p:nvPicPr>
          <p:cNvPr id="16" name="Picture 15">
            <a:extLst>
              <a:ext uri="{FF2B5EF4-FFF2-40B4-BE49-F238E27FC236}">
                <a16:creationId xmlns:a16="http://schemas.microsoft.com/office/drawing/2014/main" id="{0683C989-05D3-5043-A348-50CBD389CA95}"/>
              </a:ext>
            </a:extLst>
          </p:cNvPr>
          <p:cNvPicPr>
            <a:picLocks noChangeAspect="1"/>
          </p:cNvPicPr>
          <p:nvPr userDrawn="1"/>
        </p:nvPicPr>
        <p:blipFill>
          <a:blip r:embed="rId2"/>
          <a:stretch>
            <a:fillRect/>
          </a:stretch>
        </p:blipFill>
        <p:spPr>
          <a:xfrm>
            <a:off x="360680" y="6323420"/>
            <a:ext cx="2077720" cy="534580"/>
          </a:xfrm>
          <a:prstGeom prst="rect">
            <a:avLst/>
          </a:prstGeom>
        </p:spPr>
      </p:pic>
    </p:spTree>
    <p:extLst>
      <p:ext uri="{BB962C8B-B14F-4D97-AF65-F5344CB8AC3E}">
        <p14:creationId xmlns:p14="http://schemas.microsoft.com/office/powerpoint/2010/main" val="2377348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Agenda">
    <p:spTree>
      <p:nvGrpSpPr>
        <p:cNvPr id="1" name=""/>
        <p:cNvGrpSpPr/>
        <p:nvPr/>
      </p:nvGrpSpPr>
      <p:grpSpPr>
        <a:xfrm>
          <a:off x="0" y="0"/>
          <a:ext cx="0" cy="0"/>
          <a:chOff x="0" y="0"/>
          <a:chExt cx="0" cy="0"/>
        </a:xfrm>
      </p:grpSpPr>
      <p:sp>
        <p:nvSpPr>
          <p:cNvPr id="12" name="Rectangle 11"/>
          <p:cNvSpPr/>
          <p:nvPr userDrawn="1"/>
        </p:nvSpPr>
        <p:spPr>
          <a:xfrm>
            <a:off x="0" y="0"/>
            <a:ext cx="9144000" cy="117230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a:latin typeface="Lato Regular" panose="020F0502020204030203" pitchFamily="34" charset="77"/>
            </a:endParaRPr>
          </a:p>
        </p:txBody>
      </p:sp>
      <p:sp>
        <p:nvSpPr>
          <p:cNvPr id="9" name="Rectangle 8"/>
          <p:cNvSpPr/>
          <p:nvPr userDrawn="1"/>
        </p:nvSpPr>
        <p:spPr>
          <a:xfrm>
            <a:off x="147638" y="1171574"/>
            <a:ext cx="8832850" cy="5135563"/>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a:latin typeface="Lato Regular" panose="020F0502020204030203" pitchFamily="34" charset="77"/>
            </a:endParaRPr>
          </a:p>
        </p:txBody>
      </p:sp>
      <p:sp>
        <p:nvSpPr>
          <p:cNvPr id="2" name="Title 1"/>
          <p:cNvSpPr>
            <a:spLocks noGrp="1"/>
          </p:cNvSpPr>
          <p:nvPr>
            <p:ph type="title" hasCustomPrompt="1"/>
          </p:nvPr>
        </p:nvSpPr>
        <p:spPr>
          <a:xfrm>
            <a:off x="424634" y="202994"/>
            <a:ext cx="8282640" cy="787605"/>
          </a:xfrm>
        </p:spPr>
        <p:txBody>
          <a:bodyPr>
            <a:normAutofit/>
          </a:bodyPr>
          <a:lstStyle>
            <a:lvl1pPr>
              <a:defRPr sz="4400" b="0" i="0" cap="none">
                <a:solidFill>
                  <a:schemeClr val="bg1"/>
                </a:solidFill>
                <a:latin typeface="Oswald" pitchFamily="2" charset="77"/>
                <a:cs typeface="Oswald" pitchFamily="2" charset="77"/>
              </a:defRPr>
            </a:lvl1pPr>
          </a:lstStyle>
          <a:p>
            <a:r>
              <a:rPr lang="en-GB"/>
              <a:t>CLICK TO EDIT MASTER TITLE STYLE</a:t>
            </a:r>
            <a:endParaRPr lang="en-US"/>
          </a:p>
        </p:txBody>
      </p:sp>
      <p:sp>
        <p:nvSpPr>
          <p:cNvPr id="3" name="Content Placeholder 2"/>
          <p:cNvSpPr>
            <a:spLocks noGrp="1"/>
          </p:cNvSpPr>
          <p:nvPr>
            <p:ph idx="1"/>
          </p:nvPr>
        </p:nvSpPr>
        <p:spPr>
          <a:xfrm>
            <a:off x="431147" y="1600200"/>
            <a:ext cx="8276127" cy="4547903"/>
          </a:xfrm>
        </p:spPr>
        <p:txBody>
          <a:bodyPr>
            <a:normAutofit/>
          </a:bodyPr>
          <a:lstStyle>
            <a:lvl1pPr>
              <a:defRPr b="0">
                <a:solidFill>
                  <a:schemeClr val="tx1"/>
                </a:solidFill>
              </a:defRPr>
            </a:lvl1pPr>
            <a:lvl2pPr marL="266700" indent="-266700">
              <a:buClr>
                <a:schemeClr val="tx2"/>
              </a:buClr>
              <a:buFont typeface="Arial"/>
              <a:buChar char="•"/>
              <a:defRPr sz="1800"/>
            </a:lvl2pPr>
            <a:lvl3pPr marL="266700" indent="-266700">
              <a:defRPr sz="1800"/>
            </a:lvl3pPr>
            <a:lvl4pPr marL="266700" indent="-266700">
              <a:buClr>
                <a:schemeClr val="tx2"/>
              </a:buClr>
              <a:buFont typeface="Arial"/>
              <a:buChar char="•"/>
              <a:defRPr sz="1800"/>
            </a:lvl4pPr>
            <a:lvl5pPr marL="266700" indent="-266700">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Version 2 — 2022</a:t>
            </a:r>
          </a:p>
        </p:txBody>
      </p:sp>
      <p:sp>
        <p:nvSpPr>
          <p:cNvPr id="5" name="Footer Placeholder 4"/>
          <p:cNvSpPr>
            <a:spLocks noGrp="1"/>
          </p:cNvSpPr>
          <p:nvPr>
            <p:ph type="ftr" sz="quarter" idx="11"/>
          </p:nvPr>
        </p:nvSpPr>
        <p:spPr/>
        <p:txBody>
          <a:bodyPr/>
          <a:lstStyle/>
          <a:p>
            <a:r>
              <a:rPr lang="en-US"/>
              <a:t>IYCF-E TRAINING: IYCF-E COORDINATION</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cxnSp>
        <p:nvCxnSpPr>
          <p:cNvPr id="10" name="Straight Connector 9"/>
          <p:cNvCxnSpPr/>
          <p:nvPr userDrawn="1"/>
        </p:nvCxnSpPr>
        <p:spPr>
          <a:xfrm flipH="1">
            <a:off x="2466405"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6390374"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4" name="Picture 13">
            <a:extLst>
              <a:ext uri="{FF2B5EF4-FFF2-40B4-BE49-F238E27FC236}">
                <a16:creationId xmlns:a16="http://schemas.microsoft.com/office/drawing/2014/main" id="{3A4DF4C9-1060-C64F-B73E-D2425EC928D6}"/>
              </a:ext>
            </a:extLst>
          </p:cNvPr>
          <p:cNvPicPr>
            <a:picLocks noChangeAspect="1"/>
          </p:cNvPicPr>
          <p:nvPr userDrawn="1"/>
        </p:nvPicPr>
        <p:blipFill>
          <a:blip r:embed="rId2"/>
          <a:stretch>
            <a:fillRect/>
          </a:stretch>
        </p:blipFill>
        <p:spPr>
          <a:xfrm>
            <a:off x="360680" y="6323420"/>
            <a:ext cx="2077720" cy="534580"/>
          </a:xfrm>
          <a:prstGeom prst="rect">
            <a:avLst/>
          </a:prstGeom>
        </p:spPr>
      </p:pic>
    </p:spTree>
    <p:extLst>
      <p:ext uri="{BB962C8B-B14F-4D97-AF65-F5344CB8AC3E}">
        <p14:creationId xmlns:p14="http://schemas.microsoft.com/office/powerpoint/2010/main" val="3736939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sub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lvl1pPr>
              <a:defRPr b="0"/>
            </a:lvl1pPr>
            <a:lvl2pPr>
              <a:defRPr b="0"/>
            </a:lvl2pPr>
            <a:lvl3pPr>
              <a:defRPr b="0"/>
            </a:lvl3pPr>
            <a:lvl4pPr>
              <a:defRPr b="0"/>
            </a:lvl4pPr>
            <a:lvl5pPr>
              <a:defRPr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lang="en-US" sz="900" smtClean="0">
                <a:effectLst/>
              </a:defRPr>
            </a:lvl1pPr>
          </a:lstStyle>
          <a:p>
            <a:r>
              <a:rPr lang="en-US"/>
              <a:t>Version 2 — 2022</a:t>
            </a:r>
          </a:p>
        </p:txBody>
      </p:sp>
      <p:sp>
        <p:nvSpPr>
          <p:cNvPr id="5" name="Footer Placeholder 4"/>
          <p:cNvSpPr>
            <a:spLocks noGrp="1"/>
          </p:cNvSpPr>
          <p:nvPr>
            <p:ph type="ftr" sz="quarter" idx="11"/>
          </p:nvPr>
        </p:nvSpPr>
        <p:spPr/>
        <p:txBody>
          <a:bodyPr/>
          <a:lstStyle/>
          <a:p>
            <a:r>
              <a:rPr lang="en-US"/>
              <a:t>IYCF-E TRAINING: IYCF-E COORDINATION</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8" name="Text Placeholder 7"/>
          <p:cNvSpPr>
            <a:spLocks noGrp="1"/>
          </p:cNvSpPr>
          <p:nvPr>
            <p:ph type="body" sz="quarter" idx="13"/>
          </p:nvPr>
        </p:nvSpPr>
        <p:spPr>
          <a:xfrm>
            <a:off x="425286" y="705600"/>
            <a:ext cx="8282151" cy="363537"/>
          </a:xfrm>
        </p:spPr>
        <p:txBody>
          <a:bodyPr>
            <a:normAutofit/>
          </a:bodyPr>
          <a:lstStyle>
            <a:lvl1pPr>
              <a:defRPr sz="2500" b="0">
                <a:solidFill>
                  <a:srgbClr val="222221"/>
                </a:solidFill>
              </a:defRPr>
            </a:lvl1pPr>
            <a:lvl2pPr>
              <a:defRPr sz="2500"/>
            </a:lvl2pPr>
            <a:lvl3pPr marL="0" indent="0">
              <a:buNone/>
              <a:defRPr sz="2500"/>
            </a:lvl3pPr>
            <a:lvl4pPr marL="0" indent="0">
              <a:buNone/>
              <a:defRPr sz="2500"/>
            </a:lvl4pPr>
            <a:lvl5pPr marL="0" indent="0">
              <a:buNone/>
              <a:defRPr sz="2500"/>
            </a:lvl5pPr>
            <a:lvl6pPr marL="1588" indent="0">
              <a:buNone/>
              <a:defRPr sz="2500" b="0" i="0">
                <a:latin typeface="Gill Sans Infant MT"/>
                <a:cs typeface="Gill Sans Infant MT"/>
              </a:defRPr>
            </a:lvl6pPr>
          </a:lstStyle>
          <a:p>
            <a:pPr lvl="0"/>
            <a:r>
              <a:rPr lang="en-US"/>
              <a:t>Click to edit Master text styles</a:t>
            </a:r>
          </a:p>
        </p:txBody>
      </p:sp>
    </p:spTree>
    <p:extLst>
      <p:ext uri="{BB962C8B-B14F-4D97-AF65-F5344CB8AC3E}">
        <p14:creationId xmlns:p14="http://schemas.microsoft.com/office/powerpoint/2010/main" val="1646375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4634" y="202995"/>
            <a:ext cx="8282640" cy="866142"/>
          </a:xfrm>
        </p:spPr>
        <p:txBody>
          <a:bodyPr anchor="b" anchorCtr="0"/>
          <a:lstStyle/>
          <a:p>
            <a:r>
              <a:rPr lang="en-US"/>
              <a:t>Click to edit Master title style</a:t>
            </a:r>
          </a:p>
        </p:txBody>
      </p:sp>
      <p:sp>
        <p:nvSpPr>
          <p:cNvPr id="3" name="Content Placeholder 2"/>
          <p:cNvSpPr>
            <a:spLocks noGrp="1"/>
          </p:cNvSpPr>
          <p:nvPr>
            <p:ph idx="1"/>
          </p:nvPr>
        </p:nvSpPr>
        <p:spPr/>
        <p:txBody>
          <a:bodyPr>
            <a:normAutofit/>
          </a:bodyPr>
          <a:lstStyle>
            <a:lvl1pPr>
              <a:defRPr b="0"/>
            </a:lvl1pPr>
            <a:lvl2pPr>
              <a:defRPr b="0"/>
            </a:lvl2pPr>
            <a:lvl3pPr>
              <a:defRPr b="0"/>
            </a:lvl3pPr>
            <a:lvl4pPr>
              <a:defRPr b="0"/>
            </a:lvl4pPr>
            <a:lvl5pPr>
              <a:defRPr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lang="en-US" sz="900" smtClean="0">
                <a:effectLst/>
              </a:defRPr>
            </a:lvl1pPr>
          </a:lstStyle>
          <a:p>
            <a:r>
              <a:rPr lang="en-US"/>
              <a:t>Version 2 — 2022</a:t>
            </a:r>
          </a:p>
        </p:txBody>
      </p:sp>
      <p:sp>
        <p:nvSpPr>
          <p:cNvPr id="5" name="Footer Placeholder 4"/>
          <p:cNvSpPr>
            <a:spLocks noGrp="1"/>
          </p:cNvSpPr>
          <p:nvPr>
            <p:ph type="ftr" sz="quarter" idx="11"/>
          </p:nvPr>
        </p:nvSpPr>
        <p:spPr/>
        <p:txBody>
          <a:bodyPr/>
          <a:lstStyle/>
          <a:p>
            <a:r>
              <a:rPr lang="en-US"/>
              <a:t>IYCF-E TRAINING: IYCF-E COORDINATION</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Tree>
    <p:extLst>
      <p:ext uri="{BB962C8B-B14F-4D97-AF65-F5344CB8AC3E}">
        <p14:creationId xmlns:p14="http://schemas.microsoft.com/office/powerpoint/2010/main" val="3570049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sub and Larg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tIns="457200">
            <a:normAutofit/>
          </a:bodyPr>
          <a:lstStyle>
            <a:lvl1pPr algn="ctr">
              <a:defRPr sz="3200">
                <a:solidFill>
                  <a:schemeClr val="tx2"/>
                </a:solidFill>
              </a:defRPr>
            </a:lvl1pPr>
            <a:lvl2pPr algn="ctr">
              <a:defRPr sz="2200">
                <a:solidFill>
                  <a:schemeClr val="tx1"/>
                </a:solidFill>
              </a:defRPr>
            </a:lvl2pPr>
          </a:lstStyle>
          <a:p>
            <a:pPr lvl="0"/>
            <a:r>
              <a:rPr lang="en-US"/>
              <a:t>Click to edit Master text styles</a:t>
            </a:r>
          </a:p>
          <a:p>
            <a:pPr lvl="1"/>
            <a:r>
              <a:rPr lang="en-US"/>
              <a:t>Second level</a:t>
            </a:r>
          </a:p>
        </p:txBody>
      </p:sp>
      <p:sp>
        <p:nvSpPr>
          <p:cNvPr id="4" name="Date Placeholder 3"/>
          <p:cNvSpPr>
            <a:spLocks noGrp="1"/>
          </p:cNvSpPr>
          <p:nvPr>
            <p:ph type="dt" sz="half" idx="10"/>
          </p:nvPr>
        </p:nvSpPr>
        <p:spPr/>
        <p:txBody>
          <a:bodyPr/>
          <a:lstStyle>
            <a:lvl1pPr>
              <a:defRPr lang="en-US" sz="900" smtClean="0">
                <a:effectLst/>
              </a:defRPr>
            </a:lvl1pPr>
          </a:lstStyle>
          <a:p>
            <a:r>
              <a:rPr lang="en-US"/>
              <a:t>Version 2 — 2022</a:t>
            </a:r>
          </a:p>
        </p:txBody>
      </p:sp>
      <p:sp>
        <p:nvSpPr>
          <p:cNvPr id="5" name="Footer Placeholder 4"/>
          <p:cNvSpPr>
            <a:spLocks noGrp="1"/>
          </p:cNvSpPr>
          <p:nvPr>
            <p:ph type="ftr" sz="quarter" idx="11"/>
          </p:nvPr>
        </p:nvSpPr>
        <p:spPr/>
        <p:txBody>
          <a:bodyPr/>
          <a:lstStyle/>
          <a:p>
            <a:r>
              <a:rPr lang="en-US"/>
              <a:t>IYCF-E TRAINING: IYCF-E COORDINATION</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8" name="Text Placeholder 7"/>
          <p:cNvSpPr>
            <a:spLocks noGrp="1"/>
          </p:cNvSpPr>
          <p:nvPr>
            <p:ph type="body" sz="quarter" idx="13"/>
          </p:nvPr>
        </p:nvSpPr>
        <p:spPr>
          <a:xfrm>
            <a:off x="425286" y="705600"/>
            <a:ext cx="8282151" cy="363537"/>
          </a:xfrm>
        </p:spPr>
        <p:txBody>
          <a:bodyPr>
            <a:normAutofit/>
          </a:bodyPr>
          <a:lstStyle>
            <a:lvl1pPr>
              <a:defRPr sz="2500" b="0">
                <a:solidFill>
                  <a:srgbClr val="222221"/>
                </a:solidFill>
              </a:defRPr>
            </a:lvl1pPr>
            <a:lvl2pPr>
              <a:defRPr sz="2500"/>
            </a:lvl2pPr>
            <a:lvl3pPr marL="0" indent="0">
              <a:buNone/>
              <a:defRPr sz="2500"/>
            </a:lvl3pPr>
            <a:lvl4pPr marL="0" indent="0">
              <a:buNone/>
              <a:defRPr sz="2500"/>
            </a:lvl4pPr>
            <a:lvl5pPr marL="0" indent="0">
              <a:buNone/>
              <a:defRPr sz="2500"/>
            </a:lvl5pPr>
            <a:lvl6pPr marL="1588" indent="0">
              <a:buNone/>
              <a:defRPr sz="2500" b="0" i="0">
                <a:latin typeface="Gill Sans Infant MT"/>
                <a:cs typeface="Gill Sans Infant MT"/>
              </a:defRPr>
            </a:lvl6pPr>
          </a:lstStyle>
          <a:p>
            <a:pPr lvl="0"/>
            <a:r>
              <a:rPr lang="en-US"/>
              <a:t>Click to edit Master text styles</a:t>
            </a:r>
          </a:p>
        </p:txBody>
      </p:sp>
    </p:spTree>
    <p:extLst>
      <p:ext uri="{BB962C8B-B14F-4D97-AF65-F5344CB8AC3E}">
        <p14:creationId xmlns:p14="http://schemas.microsoft.com/office/powerpoint/2010/main" val="2841398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Sub and x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Click to edit Master title style</a:t>
            </a:r>
          </a:p>
        </p:txBody>
      </p:sp>
      <p:sp>
        <p:nvSpPr>
          <p:cNvPr id="3" name="Content Placeholder 2"/>
          <p:cNvSpPr>
            <a:spLocks noGrp="1"/>
          </p:cNvSpPr>
          <p:nvPr>
            <p:ph idx="1"/>
          </p:nvPr>
        </p:nvSpPr>
        <p:spPr>
          <a:xfrm>
            <a:off x="431147" y="1600200"/>
            <a:ext cx="3997571" cy="470693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lang="en-US" sz="900" smtClean="0">
                <a:effectLst/>
              </a:defRPr>
            </a:lvl1pPr>
          </a:lstStyle>
          <a:p>
            <a:r>
              <a:rPr lang="en-US"/>
              <a:t>Version 2 — 2022</a:t>
            </a:r>
          </a:p>
        </p:txBody>
      </p:sp>
      <p:sp>
        <p:nvSpPr>
          <p:cNvPr id="5" name="Footer Placeholder 4"/>
          <p:cNvSpPr>
            <a:spLocks noGrp="1"/>
          </p:cNvSpPr>
          <p:nvPr>
            <p:ph type="ftr" sz="quarter" idx="11"/>
          </p:nvPr>
        </p:nvSpPr>
        <p:spPr/>
        <p:txBody>
          <a:bodyPr/>
          <a:lstStyle/>
          <a:p>
            <a:r>
              <a:rPr lang="en-US"/>
              <a:t>IYCF-E TRAINING: IYCF-E COORDINATION</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8" name="Text Placeholder 7"/>
          <p:cNvSpPr>
            <a:spLocks noGrp="1"/>
          </p:cNvSpPr>
          <p:nvPr>
            <p:ph type="body" sz="quarter" idx="13"/>
          </p:nvPr>
        </p:nvSpPr>
        <p:spPr>
          <a:xfrm>
            <a:off x="425286" y="705600"/>
            <a:ext cx="8282151" cy="363537"/>
          </a:xfrm>
        </p:spPr>
        <p:txBody>
          <a:bodyPr>
            <a:normAutofit/>
          </a:bodyPr>
          <a:lstStyle>
            <a:lvl1pPr>
              <a:defRPr sz="2500" b="0">
                <a:solidFill>
                  <a:srgbClr val="222221"/>
                </a:solidFill>
              </a:defRPr>
            </a:lvl1pPr>
            <a:lvl2pPr>
              <a:defRPr sz="2500"/>
            </a:lvl2pPr>
            <a:lvl3pPr marL="0" indent="0">
              <a:buNone/>
              <a:defRPr sz="2500"/>
            </a:lvl3pPr>
            <a:lvl4pPr marL="0" indent="0">
              <a:buNone/>
              <a:defRPr sz="2500"/>
            </a:lvl4pPr>
            <a:lvl5pPr marL="0" indent="0">
              <a:buNone/>
              <a:defRPr sz="2500"/>
            </a:lvl5pPr>
          </a:lstStyle>
          <a:p>
            <a:pPr lvl="0"/>
            <a:r>
              <a:rPr lang="en-US"/>
              <a:t>Click to edit Master text styles</a:t>
            </a:r>
          </a:p>
        </p:txBody>
      </p:sp>
      <p:sp>
        <p:nvSpPr>
          <p:cNvPr id="9" name="Content Placeholder 2"/>
          <p:cNvSpPr>
            <a:spLocks noGrp="1"/>
          </p:cNvSpPr>
          <p:nvPr>
            <p:ph idx="14"/>
          </p:nvPr>
        </p:nvSpPr>
        <p:spPr>
          <a:xfrm>
            <a:off x="4709703" y="1600200"/>
            <a:ext cx="3997571" cy="470693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36039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0"/>
            <a:ext cx="9144000" cy="117230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a:latin typeface="Lato Regular" panose="020F0502020204030203" pitchFamily="34" charset="77"/>
            </a:endParaRPr>
          </a:p>
        </p:txBody>
      </p:sp>
      <p:sp>
        <p:nvSpPr>
          <p:cNvPr id="8" name="Rectangle 7"/>
          <p:cNvSpPr/>
          <p:nvPr/>
        </p:nvSpPr>
        <p:spPr>
          <a:xfrm>
            <a:off x="156308" y="149795"/>
            <a:ext cx="8824871" cy="10811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a:latin typeface="Lato Regular" panose="020F0502020204030203" pitchFamily="34" charset="77"/>
            </a:endParaRPr>
          </a:p>
        </p:txBody>
      </p:sp>
      <p:sp>
        <p:nvSpPr>
          <p:cNvPr id="2" name="Title Placeholder 1"/>
          <p:cNvSpPr>
            <a:spLocks noGrp="1"/>
          </p:cNvSpPr>
          <p:nvPr>
            <p:ph type="title"/>
          </p:nvPr>
        </p:nvSpPr>
        <p:spPr>
          <a:xfrm>
            <a:off x="424634" y="202995"/>
            <a:ext cx="8282640" cy="506900"/>
          </a:xfrm>
          <a:prstGeom prst="rect">
            <a:avLst/>
          </a:prstGeom>
        </p:spPr>
        <p:txBody>
          <a:bodyPr vert="horz" lIns="0" tIns="0" rIns="0" bIns="0" rtlCol="0" anchor="ctr">
            <a:normAutofit/>
          </a:bodyPr>
          <a:lstStyle/>
          <a:p>
            <a:r>
              <a:rPr lang="en-US"/>
              <a:t>Click to edit Master title style</a:t>
            </a:r>
          </a:p>
        </p:txBody>
      </p:sp>
      <p:sp>
        <p:nvSpPr>
          <p:cNvPr id="3" name="Text Placeholder 2"/>
          <p:cNvSpPr>
            <a:spLocks noGrp="1"/>
          </p:cNvSpPr>
          <p:nvPr>
            <p:ph type="body" idx="1"/>
          </p:nvPr>
        </p:nvSpPr>
        <p:spPr>
          <a:xfrm>
            <a:off x="431147" y="1600200"/>
            <a:ext cx="8276127" cy="4706938"/>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448991" y="6441019"/>
            <a:ext cx="1581319" cy="365125"/>
          </a:xfrm>
          <a:prstGeom prst="rect">
            <a:avLst/>
          </a:prstGeom>
        </p:spPr>
        <p:txBody>
          <a:bodyPr vert="horz" lIns="91440" tIns="45720" rIns="91440" bIns="45720" rtlCol="0" anchor="ctr"/>
          <a:lstStyle>
            <a:lvl1pPr algn="l">
              <a:defRPr lang="en-US" sz="900" smtClean="0">
                <a:effectLst/>
                <a:latin typeface="Lato" panose="020F0502020204030203" pitchFamily="34" charset="0"/>
                <a:ea typeface="Lato" panose="020F0502020204030203" pitchFamily="34" charset="0"/>
                <a:cs typeface="Lato" panose="020F0502020204030203" pitchFamily="34" charset="0"/>
              </a:defRPr>
            </a:lvl1pPr>
          </a:lstStyle>
          <a:p>
            <a:r>
              <a:rPr lang="en-US"/>
              <a:t>Version 2 — 2022</a:t>
            </a:r>
          </a:p>
        </p:txBody>
      </p:sp>
      <p:sp>
        <p:nvSpPr>
          <p:cNvPr id="5" name="Footer Placeholder 4"/>
          <p:cNvSpPr>
            <a:spLocks noGrp="1"/>
          </p:cNvSpPr>
          <p:nvPr>
            <p:ph type="ftr" sz="quarter" idx="3"/>
          </p:nvPr>
        </p:nvSpPr>
        <p:spPr>
          <a:xfrm>
            <a:off x="2525022" y="6441019"/>
            <a:ext cx="3824978" cy="365125"/>
          </a:xfrm>
          <a:prstGeom prst="rect">
            <a:avLst/>
          </a:prstGeom>
        </p:spPr>
        <p:txBody>
          <a:bodyPr vert="horz" lIns="91440" tIns="45720" rIns="91440" bIns="45720" rtlCol="0" anchor="ctr"/>
          <a:lstStyle>
            <a:lvl1pPr algn="l">
              <a:defRPr sz="1000" b="0" i="0">
                <a:solidFill>
                  <a:schemeClr val="tx1"/>
                </a:solidFill>
                <a:latin typeface="Lato" panose="020F0502020204030203" pitchFamily="34" charset="77"/>
                <a:cs typeface="Lato" panose="020F0502020204030203" pitchFamily="34" charset="77"/>
              </a:defRPr>
            </a:lvl1pPr>
          </a:lstStyle>
          <a:p>
            <a:r>
              <a:rPr lang="en-US"/>
              <a:t>IYCF-E TRAINING: IYCF-E COORDINATION</a:t>
            </a:r>
          </a:p>
        </p:txBody>
      </p:sp>
      <p:sp>
        <p:nvSpPr>
          <p:cNvPr id="6" name="Slide Number Placeholder 5"/>
          <p:cNvSpPr>
            <a:spLocks noGrp="1"/>
          </p:cNvSpPr>
          <p:nvPr>
            <p:ph type="sldNum" sz="quarter" idx="4"/>
          </p:nvPr>
        </p:nvSpPr>
        <p:spPr>
          <a:xfrm>
            <a:off x="8030310" y="6441019"/>
            <a:ext cx="773723" cy="365125"/>
          </a:xfrm>
          <a:prstGeom prst="rect">
            <a:avLst/>
          </a:prstGeom>
        </p:spPr>
        <p:txBody>
          <a:bodyPr vert="horz" lIns="91440" tIns="45720" rIns="91440" bIns="45720" rtlCol="0" anchor="ctr"/>
          <a:lstStyle>
            <a:lvl1pPr algn="r">
              <a:defRPr sz="1000" b="0" i="0">
                <a:solidFill>
                  <a:schemeClr val="tx1"/>
                </a:solidFill>
                <a:latin typeface="Lato" panose="020F0502020204030203" pitchFamily="34" charset="77"/>
                <a:cs typeface="Lato" panose="020F0502020204030203" pitchFamily="34" charset="77"/>
              </a:defRPr>
            </a:lvl1pPr>
          </a:lstStyle>
          <a:p>
            <a:fld id="{C3FDE51E-0052-334C-A4B2-C567FE9F326F}" type="slidenum">
              <a:rPr lang="en-US" smtClean="0"/>
              <a:pPr/>
              <a:t>‹#›</a:t>
            </a:fld>
            <a:endParaRPr lang="en-US"/>
          </a:p>
        </p:txBody>
      </p:sp>
      <p:cxnSp>
        <p:nvCxnSpPr>
          <p:cNvPr id="13" name="Straight Connector 12"/>
          <p:cNvCxnSpPr/>
          <p:nvPr/>
        </p:nvCxnSpPr>
        <p:spPr>
          <a:xfrm flipH="1">
            <a:off x="2466405"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H="1">
            <a:off x="6390374"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Picture 8" descr="Underscore_line.png"/>
          <p:cNvPicPr>
            <a:picLocks noChangeAspect="1"/>
          </p:cNvPicPr>
          <p:nvPr/>
        </p:nvPicPr>
        <p:blipFill>
          <a:blip r:embed="rId22" cstate="print">
            <a:extLst>
              <a:ext uri="{28A0092B-C50C-407E-A947-70E740481C1C}">
                <a14:useLocalDpi xmlns:a14="http://schemas.microsoft.com/office/drawing/2010/main"/>
              </a:ext>
            </a:extLst>
          </a:blip>
          <a:stretch>
            <a:fillRect/>
          </a:stretch>
        </p:blipFill>
        <p:spPr>
          <a:xfrm>
            <a:off x="424636" y="1124217"/>
            <a:ext cx="8305800" cy="57912"/>
          </a:xfrm>
          <a:prstGeom prst="rect">
            <a:avLst/>
          </a:prstGeom>
        </p:spPr>
      </p:pic>
      <p:pic>
        <p:nvPicPr>
          <p:cNvPr id="16" name="Picture 15">
            <a:extLst>
              <a:ext uri="{FF2B5EF4-FFF2-40B4-BE49-F238E27FC236}">
                <a16:creationId xmlns:a16="http://schemas.microsoft.com/office/drawing/2014/main" id="{008A2138-5259-BE41-B090-D7E5FFE97FCE}"/>
              </a:ext>
            </a:extLst>
          </p:cNvPr>
          <p:cNvPicPr>
            <a:picLocks noChangeAspect="1"/>
          </p:cNvPicPr>
          <p:nvPr userDrawn="1"/>
        </p:nvPicPr>
        <p:blipFill>
          <a:blip r:embed="rId23"/>
          <a:stretch>
            <a:fillRect/>
          </a:stretch>
        </p:blipFill>
        <p:spPr>
          <a:xfrm>
            <a:off x="360680" y="6323420"/>
            <a:ext cx="2077720" cy="534580"/>
          </a:xfrm>
          <a:prstGeom prst="rect">
            <a:avLst/>
          </a:prstGeom>
        </p:spPr>
      </p:pic>
    </p:spTree>
    <p:extLst>
      <p:ext uri="{BB962C8B-B14F-4D97-AF65-F5344CB8AC3E}">
        <p14:creationId xmlns:p14="http://schemas.microsoft.com/office/powerpoint/2010/main" val="3666785245"/>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1" r:id="rId3"/>
    <p:sldLayoutId id="2147483660" r:id="rId4"/>
    <p:sldLayoutId id="2147483661" r:id="rId5"/>
    <p:sldLayoutId id="2147483650" r:id="rId6"/>
    <p:sldLayoutId id="2147483675" r:id="rId7"/>
    <p:sldLayoutId id="2147483677" r:id="rId8"/>
    <p:sldLayoutId id="2147483662" r:id="rId9"/>
    <p:sldLayoutId id="2147483676" r:id="rId10"/>
    <p:sldLayoutId id="2147483663" r:id="rId11"/>
    <p:sldLayoutId id="2147483655" r:id="rId12"/>
    <p:sldLayoutId id="2147483669" r:id="rId13"/>
    <p:sldLayoutId id="2147483670" r:id="rId14"/>
    <p:sldLayoutId id="2147483671" r:id="rId15"/>
    <p:sldLayoutId id="2147483672" r:id="rId16"/>
    <p:sldLayoutId id="2147483667" r:id="rId17"/>
    <p:sldLayoutId id="2147483673" r:id="rId18"/>
    <p:sldLayoutId id="2147483678" r:id="rId19"/>
    <p:sldLayoutId id="2147483679" r:id="rId20"/>
  </p:sldLayoutIdLst>
  <p:hf hdr="0"/>
  <p:txStyles>
    <p:titleStyle>
      <a:lvl1pPr algn="l" defTabSz="457200" rtl="0" eaLnBrk="1" latinLnBrk="0" hangingPunct="1">
        <a:spcBef>
          <a:spcPct val="0"/>
        </a:spcBef>
        <a:buNone/>
        <a:defRPr sz="2500" b="1" i="0" kern="1200">
          <a:solidFill>
            <a:schemeClr val="tx1"/>
          </a:solidFill>
          <a:latin typeface="Lato" panose="020F0502020204030203" pitchFamily="34" charset="77"/>
          <a:ea typeface="+mj-ea"/>
          <a:cs typeface="Lato" panose="020F0502020204030203" pitchFamily="34" charset="77"/>
        </a:defRPr>
      </a:lvl1pPr>
    </p:titleStyle>
    <p:bodyStyle>
      <a:lvl1pPr marL="0" indent="0" algn="l" defTabSz="457200" rtl="0" eaLnBrk="1" latinLnBrk="0" hangingPunct="1">
        <a:spcBef>
          <a:spcPts val="0"/>
        </a:spcBef>
        <a:spcAft>
          <a:spcPts val="1200"/>
        </a:spcAft>
        <a:buFont typeface="Arial"/>
        <a:buNone/>
        <a:defRPr sz="1800" b="0" i="0" kern="1200">
          <a:solidFill>
            <a:schemeClr val="tx1"/>
          </a:solidFill>
          <a:latin typeface="Lato" panose="020F0502020204030203" pitchFamily="34" charset="77"/>
          <a:ea typeface="+mn-ea"/>
          <a:cs typeface="Lato" panose="020F0502020204030203" pitchFamily="34" charset="77"/>
        </a:defRPr>
      </a:lvl1pPr>
      <a:lvl2pPr marL="0" indent="0" algn="l" defTabSz="457200" rtl="0" eaLnBrk="1" latinLnBrk="0" hangingPunct="1">
        <a:spcBef>
          <a:spcPts val="0"/>
        </a:spcBef>
        <a:spcAft>
          <a:spcPts val="1200"/>
        </a:spcAft>
        <a:buFont typeface="Arial"/>
        <a:buNone/>
        <a:defRPr sz="1800" b="0" i="0" kern="1200">
          <a:solidFill>
            <a:schemeClr val="tx1"/>
          </a:solidFill>
          <a:latin typeface="Lato" panose="020F0502020204030203" pitchFamily="34" charset="77"/>
          <a:ea typeface="+mn-ea"/>
          <a:cs typeface="Lato" panose="020F0502020204030203" pitchFamily="34" charset="77"/>
        </a:defRPr>
      </a:lvl2pPr>
      <a:lvl3pPr marL="266700" indent="-266700" algn="l" defTabSz="457200" rtl="0" eaLnBrk="1" latinLnBrk="0" hangingPunct="1">
        <a:spcBef>
          <a:spcPts val="0"/>
        </a:spcBef>
        <a:spcAft>
          <a:spcPts val="1200"/>
        </a:spcAft>
        <a:buClr>
          <a:schemeClr val="tx2"/>
        </a:buClr>
        <a:buFont typeface="Arial"/>
        <a:buChar char="•"/>
        <a:defRPr sz="1800" b="0" i="0" kern="1200">
          <a:solidFill>
            <a:schemeClr val="tx1"/>
          </a:solidFill>
          <a:latin typeface="Lato" panose="020F0502020204030203" pitchFamily="34" charset="77"/>
          <a:ea typeface="+mn-ea"/>
          <a:cs typeface="Lato" panose="020F0502020204030203" pitchFamily="34" charset="77"/>
        </a:defRPr>
      </a:lvl3pPr>
      <a:lvl4pPr marL="541338" indent="-274638" algn="l" defTabSz="457200" rtl="0" eaLnBrk="1" latinLnBrk="0" hangingPunct="1">
        <a:spcBef>
          <a:spcPts val="0"/>
        </a:spcBef>
        <a:spcAft>
          <a:spcPts val="1200"/>
        </a:spcAft>
        <a:buFont typeface="Arial"/>
        <a:buChar char="–"/>
        <a:defRPr sz="1800" b="0" i="0" kern="1200">
          <a:solidFill>
            <a:schemeClr val="tx1"/>
          </a:solidFill>
          <a:latin typeface="Lato" panose="020F0502020204030203" pitchFamily="34" charset="77"/>
          <a:ea typeface="+mn-ea"/>
          <a:cs typeface="Lato" panose="020F0502020204030203" pitchFamily="34" charset="77"/>
        </a:defRPr>
      </a:lvl4pPr>
      <a:lvl5pPr marL="808038" indent="-266700" algn="l" defTabSz="457200" rtl="0" eaLnBrk="1" latinLnBrk="0" hangingPunct="1">
        <a:spcBef>
          <a:spcPts val="0"/>
        </a:spcBef>
        <a:spcAft>
          <a:spcPts val="1200"/>
        </a:spcAft>
        <a:buClr>
          <a:schemeClr val="tx2"/>
        </a:buClr>
        <a:buFont typeface="Arial"/>
        <a:buChar char="•"/>
        <a:defRPr sz="1800" b="0" i="0" kern="1200">
          <a:solidFill>
            <a:schemeClr val="tx1"/>
          </a:solidFill>
          <a:latin typeface="Lato" panose="020F0502020204030203" pitchFamily="34" charset="77"/>
          <a:ea typeface="+mn-ea"/>
          <a:cs typeface="Lato" panose="020F0502020204030203" pitchFamily="34" charset="77"/>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9.xml"/><Relationship Id="rId5" Type="http://schemas.openxmlformats.org/officeDocument/2006/relationships/image" Target="../media/image16.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1.png"/><Relationship Id="rId7" Type="http://schemas.openxmlformats.org/officeDocument/2006/relationships/diagramColors" Target="../diagrams/colors1.xml"/><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9.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9.xml"/><Relationship Id="rId5" Type="http://schemas.openxmlformats.org/officeDocument/2006/relationships/image" Target="../media/image26.jpeg"/><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https://www.nutritioncluster.net/nutrition-cluster-coordination-e-learning-modules" TargetMode="External"/><Relationship Id="rId2" Type="http://schemas.openxmlformats.org/officeDocument/2006/relationships/hyperlink" Target="https://www.im-portal.org/help-library/field-exchange-issue-56-special-focus-on-nutrition-cluster-coordination" TargetMode="External"/><Relationship Id="rId1" Type="http://schemas.openxmlformats.org/officeDocument/2006/relationships/slideLayout" Target="../slideLayouts/slideLayout6.xml"/><Relationship Id="rId5" Type="http://schemas.openxmlformats.org/officeDocument/2006/relationships/hyperlink" Target="http://www.ennonline.net/fe/52/nutritioncoordinationukraine" TargetMode="External"/><Relationship Id="rId4" Type="http://schemas.openxmlformats.org/officeDocument/2006/relationships/hyperlink" Target="https://www.nutritioncluster.net/resources/infant-and-young-child-feeding-emergencies-technical-working-group-iycfe-twg-terms"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11.sv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6">
            <a:extLst>
              <a:ext uri="{FF2B5EF4-FFF2-40B4-BE49-F238E27FC236}">
                <a16:creationId xmlns:a16="http://schemas.microsoft.com/office/drawing/2014/main" id="{200963A4-C35B-697E-02BB-72AD14DE7C89}"/>
              </a:ext>
            </a:extLst>
          </p:cNvPr>
          <p:cNvPicPr>
            <a:picLocks noGrp="1" noChangeAspect="1"/>
          </p:cNvPicPr>
          <p:nvPr>
            <p:ph type="pic" sz="quarter" idx="10"/>
          </p:nvPr>
        </p:nvPicPr>
        <p:blipFill>
          <a:blip r:embed="rId3"/>
          <a:srcRect t="12034" b="12034"/>
          <a:stretch>
            <a:fillRect/>
          </a:stretch>
        </p:blipFill>
        <p:spPr>
          <a:prstGeom prst="rect">
            <a:avLst/>
          </a:prstGeom>
        </p:spPr>
      </p:pic>
      <p:sp>
        <p:nvSpPr>
          <p:cNvPr id="16" name="TextBox 15">
            <a:extLst>
              <a:ext uri="{FF2B5EF4-FFF2-40B4-BE49-F238E27FC236}">
                <a16:creationId xmlns:a16="http://schemas.microsoft.com/office/drawing/2014/main" id="{08519D4E-49AA-D74F-1CA5-CE3C90827C2A}"/>
              </a:ext>
            </a:extLst>
          </p:cNvPr>
          <p:cNvSpPr txBox="1"/>
          <p:nvPr/>
        </p:nvSpPr>
        <p:spPr>
          <a:xfrm>
            <a:off x="381000" y="1798121"/>
            <a:ext cx="2871833" cy="307777"/>
          </a:xfrm>
          <a:prstGeom prst="rect">
            <a:avLst/>
          </a:prstGeom>
          <a:solidFill>
            <a:srgbClr val="FFFF00"/>
          </a:solidFill>
        </p:spPr>
        <p:txBody>
          <a:bodyPr wrap="square" lIns="0" tIns="0" rIns="0" bIns="0" rtlCol="0">
            <a:spAutoFit/>
          </a:bodyPr>
          <a:lstStyle/>
          <a:p>
            <a:r>
              <a:rPr lang="en-US" sz="2000" b="1">
                <a:latin typeface="Lato" panose="020F0502020204030203" pitchFamily="34" charset="0"/>
                <a:ea typeface="Lato" panose="020F0502020204030203" pitchFamily="34" charset="0"/>
                <a:cs typeface="Lato" panose="020F0502020204030203" pitchFamily="34" charset="0"/>
              </a:rPr>
              <a:t>Trainer Name</a:t>
            </a:r>
          </a:p>
        </p:txBody>
      </p:sp>
      <p:sp>
        <p:nvSpPr>
          <p:cNvPr id="17" name="TextBox 16">
            <a:extLst>
              <a:ext uri="{FF2B5EF4-FFF2-40B4-BE49-F238E27FC236}">
                <a16:creationId xmlns:a16="http://schemas.microsoft.com/office/drawing/2014/main" id="{CE1330EE-A8F4-7236-6053-AEC0EE406461}"/>
              </a:ext>
            </a:extLst>
          </p:cNvPr>
          <p:cNvSpPr txBox="1"/>
          <p:nvPr/>
        </p:nvSpPr>
        <p:spPr>
          <a:xfrm>
            <a:off x="5891167" y="1798121"/>
            <a:ext cx="2871833" cy="307777"/>
          </a:xfrm>
          <a:prstGeom prst="rect">
            <a:avLst/>
          </a:prstGeom>
          <a:solidFill>
            <a:srgbClr val="FFFF00"/>
          </a:solidFill>
        </p:spPr>
        <p:txBody>
          <a:bodyPr wrap="square" lIns="0" tIns="0" rIns="0" bIns="0" rtlCol="0">
            <a:spAutoFit/>
          </a:bodyPr>
          <a:lstStyle/>
          <a:p>
            <a:pPr algn="r"/>
            <a:r>
              <a:rPr lang="en-US" sz="2000" b="1">
                <a:latin typeface="Lato" panose="020F0502020204030203" pitchFamily="34" charset="0"/>
                <a:ea typeface="Lato" panose="020F0502020204030203" pitchFamily="34" charset="0"/>
                <a:cs typeface="Lato" panose="020F0502020204030203" pitchFamily="34" charset="0"/>
              </a:rPr>
              <a:t>Training Date</a:t>
            </a:r>
          </a:p>
        </p:txBody>
      </p:sp>
      <p:sp>
        <p:nvSpPr>
          <p:cNvPr id="76803" name="Title 4"/>
          <p:cNvSpPr>
            <a:spLocks noGrp="1"/>
          </p:cNvSpPr>
          <p:nvPr>
            <p:ph type="ctrTitle"/>
          </p:nvPr>
        </p:nvSpPr>
        <p:spPr/>
        <p:txBody>
          <a:bodyPr/>
          <a:lstStyle/>
          <a:p>
            <a:r>
              <a:rPr lang="en-GB" altLang="en-US"/>
              <a:t>IYCF-E COORDINATION</a:t>
            </a:r>
            <a:endParaRPr lang="en-US" altLang="en-US"/>
          </a:p>
        </p:txBody>
      </p:sp>
      <p:sp>
        <p:nvSpPr>
          <p:cNvPr id="3" name="AutoShape 2" descr="https://eastus1-mediap.svc.ms/transform/thumbnail?provider=spo&amp;inputFormat=jpg&amp;cs=fFNQTw&amp;docid=https%3A%2F%2Fsavechildrenusa-my.sharepoint.com%3A443%2F_api%2Fv2.0%2Fdrives%2Fb!fMuHakWjVkGxwM85uoNYx3jcVRyavS5LtFxYuxdPoc18opmmtdn4Sohp_3csNGwF%2Fitems%2F01M2PKEVJVWIF2H75RIBGYSYGGO7R3VTC3%3Fversion%3DPublished&amp;encodeFailures=1&amp;ctag=%22c%3A%7BA30BB235-B1FF-4D40-8960-C677E3BACC5B%7D%2C3%22&amp;width=1362&amp;height=600&amp;srcWidth=&amp;srcHeight="/>
          <p:cNvSpPr>
            <a:spLocks noChangeAspect="1" noChangeArrowheads="1"/>
          </p:cNvSpPr>
          <p:nvPr/>
        </p:nvSpPr>
        <p:spPr bwMode="auto">
          <a:xfrm>
            <a:off x="1911222" y="1754561"/>
            <a:ext cx="2746121" cy="274613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https://eastus1-mediap.svc.ms/transform/thumbnail?provider=spo&amp;inputFormat=jpg&amp;cs=fFNQTw&amp;docid=https%3A%2F%2Fsavechildrenusa-my.sharepoint.com%3A443%2F_api%2Fv2.0%2Fdrives%2Fb!fMuHakWjVkGxwM85uoNYx3jcVRyavS5LtFxYuxdPoc18opmmtdn4Sohp_3csNGwF%2Fitems%2F01M2PKEVJVWIF2H75RIBGYSYGGO7R3VTC3%3Fversion%3DPublished&amp;encodeFailures=1&amp;ctag=%22c%3A%7BA30BB235-B1FF-4D40-8960-C677E3BACC5B%7D%2C3%22&amp;width=1362&amp;height=600&amp;srcWidth=&amp;srcHeigh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7" descr="Red_circ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57399" y="2072945"/>
            <a:ext cx="4362623" cy="44040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 name="TextBox 17">
            <a:extLst>
              <a:ext uri="{FF2B5EF4-FFF2-40B4-BE49-F238E27FC236}">
                <a16:creationId xmlns:a16="http://schemas.microsoft.com/office/drawing/2014/main" id="{253B34F1-6AED-9218-2162-0A0844E32B04}"/>
              </a:ext>
            </a:extLst>
          </p:cNvPr>
          <p:cNvSpPr txBox="1"/>
          <p:nvPr/>
        </p:nvSpPr>
        <p:spPr>
          <a:xfrm rot="16200000">
            <a:off x="8032692" y="5704720"/>
            <a:ext cx="1197788" cy="346772"/>
          </a:xfrm>
          <a:prstGeom prst="rect">
            <a:avLst/>
          </a:prstGeom>
          <a:noFill/>
        </p:spPr>
        <p:txBody>
          <a:bodyPr wrap="square" lIns="91440" tIns="91440" rIns="91440" bIns="91440" rtlCol="0" anchor="ctr" anchorCtr="0">
            <a:normAutofit/>
          </a:bodyPr>
          <a:lstStyle/>
          <a:p>
            <a:r>
              <a:rPr lang="en-US" sz="700">
                <a:latin typeface="Lato" panose="020F0502020204030203" pitchFamily="34" charset="77"/>
                <a:cs typeface="Gill Sans Infant Std"/>
              </a:rPr>
              <a:t>Save the Children</a:t>
            </a:r>
          </a:p>
        </p:txBody>
      </p:sp>
    </p:spTree>
    <p:extLst>
      <p:ext uri="{BB962C8B-B14F-4D97-AF65-F5344CB8AC3E}">
        <p14:creationId xmlns:p14="http://schemas.microsoft.com/office/powerpoint/2010/main" val="20180762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634BB-374E-5BCB-8E9F-277C903F4E6D}"/>
              </a:ext>
            </a:extLst>
          </p:cNvPr>
          <p:cNvSpPr>
            <a:spLocks noGrp="1"/>
          </p:cNvSpPr>
          <p:nvPr>
            <p:ph type="title"/>
          </p:nvPr>
        </p:nvSpPr>
        <p:spPr>
          <a:xfrm>
            <a:off x="438658" y="202995"/>
            <a:ext cx="8408861" cy="478851"/>
          </a:xfrm>
        </p:spPr>
        <p:txBody>
          <a:bodyPr/>
          <a:lstStyle/>
          <a:p>
            <a:r>
              <a:rPr lang="en-US"/>
              <a:t>Roles and Responsibilities – Government and UN Agencies</a:t>
            </a:r>
          </a:p>
        </p:txBody>
      </p:sp>
      <p:sp>
        <p:nvSpPr>
          <p:cNvPr id="21" name="Content Placeholder 20">
            <a:extLst>
              <a:ext uri="{FF2B5EF4-FFF2-40B4-BE49-F238E27FC236}">
                <a16:creationId xmlns:a16="http://schemas.microsoft.com/office/drawing/2014/main" id="{8783118D-61B4-061A-EF12-27FC94846996}"/>
              </a:ext>
            </a:extLst>
          </p:cNvPr>
          <p:cNvSpPr>
            <a:spLocks noGrp="1"/>
          </p:cNvSpPr>
          <p:nvPr>
            <p:ph idx="1"/>
          </p:nvPr>
        </p:nvSpPr>
        <p:spPr/>
        <p:txBody>
          <a:bodyPr/>
          <a:lstStyle/>
          <a:p>
            <a:r>
              <a:rPr lang="en-US" b="1" u="sng">
                <a:solidFill>
                  <a:srgbClr val="FF0000"/>
                </a:solidFill>
              </a:rPr>
              <a:t>Operational Guidance on IYCF-E – Section 3 (2017)</a:t>
            </a:r>
          </a:p>
          <a:p>
            <a:r>
              <a:rPr lang="en-US" b="1"/>
              <a:t>Capacity to coordinate </a:t>
            </a:r>
            <a:r>
              <a:rPr lang="en-US"/>
              <a:t>IYCF-E should be established in the coordination mechanism for every emergency response. </a:t>
            </a:r>
          </a:p>
          <a:p>
            <a:r>
              <a:rPr lang="en-GB" b="1" u="sng">
                <a:solidFill>
                  <a:srgbClr val="FF0000"/>
                </a:solidFill>
              </a:rPr>
              <a:t>SPHERE  IYCF standard 4.1: Policy guidance and coordination</a:t>
            </a:r>
          </a:p>
          <a:p>
            <a:r>
              <a:rPr lang="en-GB" b="1"/>
              <a:t>Key Action</a:t>
            </a:r>
            <a:r>
              <a:rPr lang="en-GB"/>
              <a:t>: Establish an IYCF-E coordination authority within the crisis coordination mechanism and ensure collaboration across sectors.</a:t>
            </a:r>
          </a:p>
        </p:txBody>
      </p:sp>
      <p:sp>
        <p:nvSpPr>
          <p:cNvPr id="4" name="Footer Placeholder 3">
            <a:extLst>
              <a:ext uri="{FF2B5EF4-FFF2-40B4-BE49-F238E27FC236}">
                <a16:creationId xmlns:a16="http://schemas.microsoft.com/office/drawing/2014/main" id="{D1A25179-9983-473A-4F86-3C785216729E}"/>
              </a:ext>
            </a:extLst>
          </p:cNvPr>
          <p:cNvSpPr>
            <a:spLocks noGrp="1"/>
          </p:cNvSpPr>
          <p:nvPr>
            <p:ph type="ftr" sz="quarter" idx="11"/>
          </p:nvPr>
        </p:nvSpPr>
        <p:spPr/>
        <p:txBody>
          <a:bodyPr/>
          <a:lstStyle/>
          <a:p>
            <a:r>
              <a:rPr lang="en-US"/>
              <a:t>IYCF-E TRAINING: IYCF-E COORDINATION</a:t>
            </a:r>
          </a:p>
        </p:txBody>
      </p:sp>
      <p:sp>
        <p:nvSpPr>
          <p:cNvPr id="5" name="Slide Number Placeholder 4">
            <a:extLst>
              <a:ext uri="{FF2B5EF4-FFF2-40B4-BE49-F238E27FC236}">
                <a16:creationId xmlns:a16="http://schemas.microsoft.com/office/drawing/2014/main" id="{7FC1145B-07F8-B6E8-13CD-8C39361F9673}"/>
              </a:ext>
            </a:extLst>
          </p:cNvPr>
          <p:cNvSpPr>
            <a:spLocks noGrp="1"/>
          </p:cNvSpPr>
          <p:nvPr>
            <p:ph type="sldNum" sz="quarter" idx="12"/>
          </p:nvPr>
        </p:nvSpPr>
        <p:spPr/>
        <p:txBody>
          <a:bodyPr/>
          <a:lstStyle/>
          <a:p>
            <a:fld id="{C3FDE51E-0052-334C-A4B2-C567FE9F326F}" type="slidenum">
              <a:rPr lang="en-US" smtClean="0"/>
              <a:pPr/>
              <a:t>10</a:t>
            </a:fld>
            <a:endParaRPr lang="en-US"/>
          </a:p>
        </p:txBody>
      </p:sp>
      <p:sp>
        <p:nvSpPr>
          <p:cNvPr id="6" name="Text Placeholder 5">
            <a:extLst>
              <a:ext uri="{FF2B5EF4-FFF2-40B4-BE49-F238E27FC236}">
                <a16:creationId xmlns:a16="http://schemas.microsoft.com/office/drawing/2014/main" id="{7EA7E8C9-7AB6-771C-D077-47E58AC5888D}"/>
              </a:ext>
            </a:extLst>
          </p:cNvPr>
          <p:cNvSpPr>
            <a:spLocks noGrp="1"/>
          </p:cNvSpPr>
          <p:nvPr>
            <p:ph type="body" sz="quarter" idx="13"/>
          </p:nvPr>
        </p:nvSpPr>
        <p:spPr/>
        <p:txBody>
          <a:bodyPr>
            <a:normAutofit lnSpcReduction="10000"/>
          </a:bodyPr>
          <a:lstStyle/>
          <a:p>
            <a:r>
              <a:rPr lang="en-US"/>
              <a:t>Minimum Standards and Global Guidance</a:t>
            </a:r>
          </a:p>
        </p:txBody>
      </p:sp>
      <p:pic>
        <p:nvPicPr>
          <p:cNvPr id="11" name="Picture 11" descr="Diagram&#10;&#10;Description automatically generated">
            <a:extLst>
              <a:ext uri="{FF2B5EF4-FFF2-40B4-BE49-F238E27FC236}">
                <a16:creationId xmlns:a16="http://schemas.microsoft.com/office/drawing/2014/main" id="{598C2BE2-09F5-30D9-96E6-260FF7FEA6A2}"/>
              </a:ext>
            </a:extLst>
          </p:cNvPr>
          <p:cNvPicPr>
            <a:picLocks noChangeAspect="1"/>
          </p:cNvPicPr>
          <p:nvPr/>
        </p:nvPicPr>
        <p:blipFill>
          <a:blip r:embed="rId3"/>
          <a:stretch>
            <a:fillRect/>
          </a:stretch>
        </p:blipFill>
        <p:spPr>
          <a:xfrm>
            <a:off x="5847432" y="3698716"/>
            <a:ext cx="1264228" cy="1726429"/>
          </a:xfrm>
          <a:prstGeom prst="rect">
            <a:avLst/>
          </a:prstGeom>
          <a:ln w="6350">
            <a:solidFill>
              <a:schemeClr val="tx1"/>
            </a:solidFill>
          </a:ln>
        </p:spPr>
      </p:pic>
      <p:pic>
        <p:nvPicPr>
          <p:cNvPr id="29" name="Content Placeholder 28" descr="A picture containing timeline&#10;&#10;Description automatically generated">
            <a:extLst>
              <a:ext uri="{FF2B5EF4-FFF2-40B4-BE49-F238E27FC236}">
                <a16:creationId xmlns:a16="http://schemas.microsoft.com/office/drawing/2014/main" id="{9CEBB5B8-5834-F047-016F-BCB37003022D}"/>
              </a:ext>
            </a:extLst>
          </p:cNvPr>
          <p:cNvPicPr>
            <a:picLocks noGrp="1" noChangeAspect="1"/>
          </p:cNvPicPr>
          <p:nvPr>
            <p:ph idx="14"/>
          </p:nvPr>
        </p:nvPicPr>
        <p:blipFill rotWithShape="1">
          <a:blip r:embed="rId4"/>
          <a:srcRect l="23678" t="17048" r="42988" b="5913"/>
          <a:stretch/>
        </p:blipFill>
        <p:spPr>
          <a:xfrm>
            <a:off x="5758701" y="1604238"/>
            <a:ext cx="1441689" cy="1824762"/>
          </a:xfrm>
          <a:prstGeom prst="rect">
            <a:avLst/>
          </a:prstGeom>
          <a:ln w="6350">
            <a:solidFill>
              <a:schemeClr val="tx1"/>
            </a:solidFill>
          </a:ln>
        </p:spPr>
      </p:pic>
      <p:sp>
        <p:nvSpPr>
          <p:cNvPr id="30" name="Date Placeholder 29">
            <a:extLst>
              <a:ext uri="{FF2B5EF4-FFF2-40B4-BE49-F238E27FC236}">
                <a16:creationId xmlns:a16="http://schemas.microsoft.com/office/drawing/2014/main" id="{58BE2E9D-E457-6420-9E9E-9E4C9BF41073}"/>
              </a:ext>
            </a:extLst>
          </p:cNvPr>
          <p:cNvSpPr>
            <a:spLocks noGrp="1"/>
          </p:cNvSpPr>
          <p:nvPr>
            <p:ph type="dt" sz="half" idx="10"/>
          </p:nvPr>
        </p:nvSpPr>
        <p:spPr/>
        <p:txBody>
          <a:bodyPr/>
          <a:lstStyle/>
          <a:p>
            <a:r>
              <a:rPr lang="en-US"/>
              <a:t>Version 2 — 2022</a:t>
            </a:r>
          </a:p>
        </p:txBody>
      </p:sp>
    </p:spTree>
    <p:extLst>
      <p:ext uri="{BB962C8B-B14F-4D97-AF65-F5344CB8AC3E}">
        <p14:creationId xmlns:p14="http://schemas.microsoft.com/office/powerpoint/2010/main" val="38457253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A875D4F-BD81-4D90-8DF9-046BAF0CCD4D}"/>
              </a:ext>
            </a:extLst>
          </p:cNvPr>
          <p:cNvSpPr>
            <a:spLocks noGrp="1"/>
          </p:cNvSpPr>
          <p:nvPr>
            <p:ph type="title"/>
          </p:nvPr>
        </p:nvSpPr>
        <p:spPr>
          <a:xfrm>
            <a:off x="438658" y="231044"/>
            <a:ext cx="7791338" cy="450802"/>
          </a:xfrm>
        </p:spPr>
        <p:txBody>
          <a:bodyPr>
            <a:normAutofit fontScale="90000"/>
          </a:bodyPr>
          <a:lstStyle/>
          <a:p>
            <a:r>
              <a:rPr lang="en-US"/>
              <a:t>Roles and Responsibilities - Government and UN Agencies  </a:t>
            </a:r>
          </a:p>
        </p:txBody>
      </p:sp>
      <p:sp>
        <p:nvSpPr>
          <p:cNvPr id="9" name="Content Placeholder 8">
            <a:extLst>
              <a:ext uri="{FF2B5EF4-FFF2-40B4-BE49-F238E27FC236}">
                <a16:creationId xmlns:a16="http://schemas.microsoft.com/office/drawing/2014/main" id="{8C34F31B-0B4D-A8A9-612B-E7183DFBBDE1}"/>
              </a:ext>
            </a:extLst>
          </p:cNvPr>
          <p:cNvSpPr>
            <a:spLocks noGrp="1"/>
          </p:cNvSpPr>
          <p:nvPr>
            <p:ph idx="1"/>
          </p:nvPr>
        </p:nvSpPr>
        <p:spPr>
          <a:xfrm>
            <a:off x="431147" y="1557068"/>
            <a:ext cx="3997571" cy="4706938"/>
          </a:xfrm>
        </p:spPr>
        <p:txBody>
          <a:bodyPr>
            <a:normAutofit fontScale="92500" lnSpcReduction="10000"/>
          </a:bodyPr>
          <a:lstStyle/>
          <a:p>
            <a:r>
              <a:rPr lang="en-US" sz="1900" b="1"/>
              <a:t>Coordinate Operations </a:t>
            </a:r>
          </a:p>
          <a:p>
            <a:r>
              <a:rPr lang="en-US" b="1"/>
              <a:t>Government</a:t>
            </a:r>
            <a:r>
              <a:rPr lang="en-US"/>
              <a:t> is the lead coordination authority on IYCF-E where possible. </a:t>
            </a:r>
            <a:br>
              <a:rPr lang="en-US"/>
            </a:br>
            <a:r>
              <a:rPr lang="en-US"/>
              <a:t>Where this is not possible or support is needed, among UN agencies and in accordance with mandates IYCF-E is the responsibility of:</a:t>
            </a:r>
          </a:p>
          <a:p>
            <a:pPr marL="285750" indent="-285750">
              <a:buFont typeface="Arial" panose="020B0604020202020204" pitchFamily="34" charset="0"/>
              <a:buChar char="•"/>
            </a:pPr>
            <a:r>
              <a:rPr lang="en-US"/>
              <a:t>______ in IDP responses</a:t>
            </a:r>
          </a:p>
          <a:p>
            <a:pPr marL="285750" indent="-285750">
              <a:buFont typeface="Arial" panose="020B0604020202020204" pitchFamily="34" charset="0"/>
              <a:buChar char="•"/>
            </a:pPr>
            <a:r>
              <a:rPr lang="en-US"/>
              <a:t>______ in refugee responses </a:t>
            </a:r>
          </a:p>
          <a:p>
            <a:pPr marL="285750" indent="-285750">
              <a:buFont typeface="Arial" panose="020B0604020202020204" pitchFamily="34" charset="0"/>
              <a:buChar char="•"/>
            </a:pPr>
            <a:r>
              <a:rPr lang="en-US"/>
              <a:t>______ is responsible for </a:t>
            </a:r>
            <a:r>
              <a:rPr lang="en-US" err="1"/>
              <a:t>mobilising</a:t>
            </a:r>
            <a:r>
              <a:rPr lang="en-US"/>
              <a:t> food assistance in a manner that upholds the provisions of the OG-IFE</a:t>
            </a:r>
          </a:p>
          <a:p>
            <a:pPr marL="285750" indent="-285750">
              <a:buFont typeface="Arial" panose="020B0604020202020204" pitchFamily="34" charset="0"/>
              <a:buChar char="•"/>
            </a:pPr>
            <a:r>
              <a:rPr lang="en-US"/>
              <a:t>______ is responsible for supporting Member States to prepare for, respond to and recover from emergencies with public health consequences</a:t>
            </a:r>
          </a:p>
        </p:txBody>
      </p:sp>
      <p:sp>
        <p:nvSpPr>
          <p:cNvPr id="10" name="Text Placeholder 9">
            <a:extLst>
              <a:ext uri="{FF2B5EF4-FFF2-40B4-BE49-F238E27FC236}">
                <a16:creationId xmlns:a16="http://schemas.microsoft.com/office/drawing/2014/main" id="{9978C32A-314A-66BB-0C3E-F11ABBF8F32F}"/>
              </a:ext>
            </a:extLst>
          </p:cNvPr>
          <p:cNvSpPr>
            <a:spLocks noGrp="1"/>
          </p:cNvSpPr>
          <p:nvPr>
            <p:ph type="body" sz="quarter" idx="13"/>
          </p:nvPr>
        </p:nvSpPr>
        <p:spPr/>
        <p:txBody>
          <a:bodyPr>
            <a:normAutofit lnSpcReduction="10000"/>
          </a:bodyPr>
          <a:lstStyle/>
          <a:p>
            <a:r>
              <a:rPr lang="en-US"/>
              <a:t>Activity in Pairs: Fill in the blanks</a:t>
            </a:r>
          </a:p>
        </p:txBody>
      </p:sp>
      <p:pic>
        <p:nvPicPr>
          <p:cNvPr id="11" name="Picture 4" descr="Icon&#10;&#10;Description automatically generated">
            <a:extLst>
              <a:ext uri="{FF2B5EF4-FFF2-40B4-BE49-F238E27FC236}">
                <a16:creationId xmlns:a16="http://schemas.microsoft.com/office/drawing/2014/main" id="{80E5F112-EAE1-DC1E-2E5D-7D443B2660FF}"/>
              </a:ext>
            </a:extLst>
          </p:cNvPr>
          <p:cNvPicPr>
            <a:picLocks noChangeAspect="1"/>
          </p:cNvPicPr>
          <p:nvPr/>
        </p:nvPicPr>
        <p:blipFill>
          <a:blip r:embed="rId3"/>
          <a:stretch>
            <a:fillRect/>
          </a:stretch>
        </p:blipFill>
        <p:spPr>
          <a:xfrm>
            <a:off x="7977555" y="228600"/>
            <a:ext cx="826478" cy="826478"/>
          </a:xfrm>
          <a:prstGeom prst="rect">
            <a:avLst/>
          </a:prstGeom>
        </p:spPr>
      </p:pic>
      <p:pic>
        <p:nvPicPr>
          <p:cNvPr id="19" name="Picture 8" descr="Diagram&#10;&#10;Description automatically generated">
            <a:extLst>
              <a:ext uri="{FF2B5EF4-FFF2-40B4-BE49-F238E27FC236}">
                <a16:creationId xmlns:a16="http://schemas.microsoft.com/office/drawing/2014/main" id="{5ED6FF6B-FEB3-1410-F135-85F3E774BFB7}"/>
              </a:ext>
            </a:extLst>
          </p:cNvPr>
          <p:cNvPicPr>
            <a:picLocks noGrp="1" noChangeAspect="1"/>
          </p:cNvPicPr>
          <p:nvPr>
            <p:ph idx="14"/>
          </p:nvPr>
        </p:nvPicPr>
        <p:blipFill rotWithShape="1">
          <a:blip r:embed="rId4"/>
          <a:srcRect l="1410"/>
          <a:stretch/>
        </p:blipFill>
        <p:spPr>
          <a:xfrm>
            <a:off x="5594839" y="2479342"/>
            <a:ext cx="2795955" cy="2948653"/>
          </a:xfrm>
          <a:prstGeom prst="rect">
            <a:avLst/>
          </a:prstGeom>
        </p:spPr>
      </p:pic>
      <p:sp>
        <p:nvSpPr>
          <p:cNvPr id="20" name="Date Placeholder 19">
            <a:extLst>
              <a:ext uri="{FF2B5EF4-FFF2-40B4-BE49-F238E27FC236}">
                <a16:creationId xmlns:a16="http://schemas.microsoft.com/office/drawing/2014/main" id="{8A1D67CC-3511-07C3-0283-65DD35B42247}"/>
              </a:ext>
            </a:extLst>
          </p:cNvPr>
          <p:cNvSpPr>
            <a:spLocks noGrp="1"/>
          </p:cNvSpPr>
          <p:nvPr>
            <p:ph type="dt" sz="half" idx="10"/>
          </p:nvPr>
        </p:nvSpPr>
        <p:spPr/>
        <p:txBody>
          <a:bodyPr/>
          <a:lstStyle/>
          <a:p>
            <a:r>
              <a:rPr lang="en-US"/>
              <a:t>Version 2 — 2022</a:t>
            </a:r>
          </a:p>
        </p:txBody>
      </p:sp>
      <p:sp>
        <p:nvSpPr>
          <p:cNvPr id="21" name="Footer Placeholder 20">
            <a:extLst>
              <a:ext uri="{FF2B5EF4-FFF2-40B4-BE49-F238E27FC236}">
                <a16:creationId xmlns:a16="http://schemas.microsoft.com/office/drawing/2014/main" id="{3E2F911F-2E74-8514-0DC9-A41BC5973080}"/>
              </a:ext>
            </a:extLst>
          </p:cNvPr>
          <p:cNvSpPr>
            <a:spLocks noGrp="1"/>
          </p:cNvSpPr>
          <p:nvPr>
            <p:ph type="ftr" sz="quarter" idx="11"/>
          </p:nvPr>
        </p:nvSpPr>
        <p:spPr/>
        <p:txBody>
          <a:bodyPr/>
          <a:lstStyle/>
          <a:p>
            <a:r>
              <a:rPr lang="en-US"/>
              <a:t>IYCF-E TRAINING: IYCF-E COORDINATION</a:t>
            </a:r>
          </a:p>
        </p:txBody>
      </p:sp>
      <p:sp>
        <p:nvSpPr>
          <p:cNvPr id="22" name="Slide Number Placeholder 21">
            <a:extLst>
              <a:ext uri="{FF2B5EF4-FFF2-40B4-BE49-F238E27FC236}">
                <a16:creationId xmlns:a16="http://schemas.microsoft.com/office/drawing/2014/main" id="{08DA841F-1280-631E-C15E-FE1FEEBDEA2A}"/>
              </a:ext>
            </a:extLst>
          </p:cNvPr>
          <p:cNvSpPr>
            <a:spLocks noGrp="1"/>
          </p:cNvSpPr>
          <p:nvPr>
            <p:ph type="sldNum" sz="quarter" idx="12"/>
          </p:nvPr>
        </p:nvSpPr>
        <p:spPr/>
        <p:txBody>
          <a:bodyPr/>
          <a:lstStyle/>
          <a:p>
            <a:fld id="{C3FDE51E-0052-334C-A4B2-C567FE9F326F}" type="slidenum">
              <a:rPr lang="en-US" smtClean="0"/>
              <a:t>11</a:t>
            </a:fld>
            <a:endParaRPr lang="en-US"/>
          </a:p>
        </p:txBody>
      </p:sp>
    </p:spTree>
    <p:extLst>
      <p:ext uri="{BB962C8B-B14F-4D97-AF65-F5344CB8AC3E}">
        <p14:creationId xmlns:p14="http://schemas.microsoft.com/office/powerpoint/2010/main" val="20507386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A875D4F-BD81-4D90-8DF9-046BAF0CCD4D}"/>
              </a:ext>
            </a:extLst>
          </p:cNvPr>
          <p:cNvSpPr>
            <a:spLocks noGrp="1"/>
          </p:cNvSpPr>
          <p:nvPr>
            <p:ph type="title"/>
          </p:nvPr>
        </p:nvSpPr>
        <p:spPr>
          <a:xfrm>
            <a:off x="410610" y="231044"/>
            <a:ext cx="7777313" cy="450802"/>
          </a:xfrm>
        </p:spPr>
        <p:txBody>
          <a:bodyPr>
            <a:normAutofit fontScale="90000"/>
          </a:bodyPr>
          <a:lstStyle/>
          <a:p>
            <a:r>
              <a:rPr lang="en-US"/>
              <a:t>Roles and Responsibilities - Government and UN Agencies</a:t>
            </a:r>
          </a:p>
        </p:txBody>
      </p:sp>
      <p:sp>
        <p:nvSpPr>
          <p:cNvPr id="11" name="Content Placeholder 10">
            <a:extLst>
              <a:ext uri="{FF2B5EF4-FFF2-40B4-BE49-F238E27FC236}">
                <a16:creationId xmlns:a16="http://schemas.microsoft.com/office/drawing/2014/main" id="{08DF7522-C585-1AFF-3759-7FE4185264E4}"/>
              </a:ext>
            </a:extLst>
          </p:cNvPr>
          <p:cNvSpPr>
            <a:spLocks noGrp="1"/>
          </p:cNvSpPr>
          <p:nvPr>
            <p:ph idx="1"/>
          </p:nvPr>
        </p:nvSpPr>
        <p:spPr>
          <a:xfrm>
            <a:off x="417123" y="1600200"/>
            <a:ext cx="4867091" cy="4706938"/>
          </a:xfrm>
        </p:spPr>
        <p:txBody>
          <a:bodyPr>
            <a:normAutofit fontScale="92500" lnSpcReduction="20000"/>
          </a:bodyPr>
          <a:lstStyle/>
          <a:p>
            <a:r>
              <a:rPr lang="en-US" sz="1900" b="1"/>
              <a:t>Coordinate Operations </a:t>
            </a:r>
          </a:p>
          <a:p>
            <a:r>
              <a:rPr lang="en-US" b="1"/>
              <a:t>Government</a:t>
            </a:r>
            <a:r>
              <a:rPr lang="en-US"/>
              <a:t> is the lead IYCF-E coordination authority where possible. </a:t>
            </a:r>
            <a:br>
              <a:rPr lang="en-US"/>
            </a:br>
            <a:r>
              <a:rPr lang="en-US"/>
              <a:t>Where this is not possible or support is needed, among UN agencies and in accordance with mandates,  IYCF-E is the responsibility of:</a:t>
            </a:r>
          </a:p>
          <a:p>
            <a:pPr marL="285750" lvl="1" indent="-285750">
              <a:buFont typeface="Arial" panose="020B0604020202020204" pitchFamily="34" charset="0"/>
              <a:buChar char="•"/>
            </a:pPr>
            <a:r>
              <a:rPr lang="en-US" b="1"/>
              <a:t>UNICEF</a:t>
            </a:r>
            <a:r>
              <a:rPr lang="en-US"/>
              <a:t> in IDP responses</a:t>
            </a:r>
          </a:p>
          <a:p>
            <a:pPr marL="285750" lvl="1" indent="-285750">
              <a:buFont typeface="Arial" panose="020B0604020202020204" pitchFamily="34" charset="0"/>
              <a:buChar char="•"/>
            </a:pPr>
            <a:r>
              <a:rPr lang="en-US" b="1"/>
              <a:t>UNHCR</a:t>
            </a:r>
            <a:r>
              <a:rPr lang="en-US"/>
              <a:t> in refugee responses </a:t>
            </a:r>
          </a:p>
          <a:p>
            <a:pPr marL="285750" lvl="1" indent="-285750">
              <a:buFont typeface="Arial" panose="020B0604020202020204" pitchFamily="34" charset="0"/>
              <a:buChar char="•"/>
            </a:pPr>
            <a:r>
              <a:rPr lang="en-US" b="1"/>
              <a:t>WFP</a:t>
            </a:r>
            <a:r>
              <a:rPr lang="en-US"/>
              <a:t>  is responsible for </a:t>
            </a:r>
            <a:r>
              <a:rPr lang="en-US" err="1"/>
              <a:t>mobilising</a:t>
            </a:r>
            <a:r>
              <a:rPr lang="en-US"/>
              <a:t> food assistance in a manner that upholds the provisions of the OG-IFE</a:t>
            </a:r>
          </a:p>
          <a:p>
            <a:pPr marL="285750" lvl="1" indent="-285750">
              <a:buFont typeface="Arial" panose="020B0604020202020204" pitchFamily="34" charset="0"/>
              <a:buChar char="•"/>
            </a:pPr>
            <a:r>
              <a:rPr lang="en-US" b="1"/>
              <a:t>WHO</a:t>
            </a:r>
            <a:r>
              <a:rPr lang="en-US"/>
              <a:t> is responsible for supporting Member States to prepare for, respond to and recover from emergencies with public health consequences</a:t>
            </a:r>
          </a:p>
          <a:p>
            <a:pPr lvl="1"/>
            <a:r>
              <a:rPr lang="en-US" b="1">
                <a:solidFill>
                  <a:srgbClr val="FF0000"/>
                </a:solidFill>
              </a:rPr>
              <a:t>The IYCF-E Coordination Authority is accountable for implementation of international and relevant national standards and benchmarks</a:t>
            </a:r>
          </a:p>
        </p:txBody>
      </p:sp>
      <p:sp>
        <p:nvSpPr>
          <p:cNvPr id="12" name="Text Placeholder 11">
            <a:extLst>
              <a:ext uri="{FF2B5EF4-FFF2-40B4-BE49-F238E27FC236}">
                <a16:creationId xmlns:a16="http://schemas.microsoft.com/office/drawing/2014/main" id="{ABAE5692-35D7-9780-EE62-B202F4819D73}"/>
              </a:ext>
            </a:extLst>
          </p:cNvPr>
          <p:cNvSpPr>
            <a:spLocks noGrp="1"/>
          </p:cNvSpPr>
          <p:nvPr>
            <p:ph type="body" sz="quarter" idx="13"/>
          </p:nvPr>
        </p:nvSpPr>
        <p:spPr/>
        <p:txBody>
          <a:bodyPr>
            <a:normAutofit lnSpcReduction="10000"/>
          </a:bodyPr>
          <a:lstStyle/>
          <a:p>
            <a:r>
              <a:rPr lang="en-US"/>
              <a:t>Activity in Pairs: Answers</a:t>
            </a:r>
          </a:p>
        </p:txBody>
      </p:sp>
      <p:pic>
        <p:nvPicPr>
          <p:cNvPr id="18" name="Content Placeholder 17" descr="A picture containing timeline&#10;&#10;Description automatically generated">
            <a:extLst>
              <a:ext uri="{FF2B5EF4-FFF2-40B4-BE49-F238E27FC236}">
                <a16:creationId xmlns:a16="http://schemas.microsoft.com/office/drawing/2014/main" id="{7F780E8D-5763-D07B-29F1-29759232143F}"/>
              </a:ext>
            </a:extLst>
          </p:cNvPr>
          <p:cNvPicPr>
            <a:picLocks noGrp="1" noChangeAspect="1"/>
          </p:cNvPicPr>
          <p:nvPr>
            <p:ph idx="14"/>
          </p:nvPr>
        </p:nvPicPr>
        <p:blipFill rotWithShape="1">
          <a:blip r:embed="rId3"/>
          <a:srcRect l="23678" t="17048" r="42988" b="5913"/>
          <a:stretch/>
        </p:blipFill>
        <p:spPr>
          <a:xfrm>
            <a:off x="6135144" y="4744742"/>
            <a:ext cx="1201836" cy="1562396"/>
          </a:xfrm>
          <a:ln w="6350">
            <a:solidFill>
              <a:schemeClr val="tx1"/>
            </a:solidFill>
          </a:ln>
        </p:spPr>
      </p:pic>
      <p:pic>
        <p:nvPicPr>
          <p:cNvPr id="14" name="Picture 4" descr="Icon&#10;&#10;Description automatically generated">
            <a:extLst>
              <a:ext uri="{FF2B5EF4-FFF2-40B4-BE49-F238E27FC236}">
                <a16:creationId xmlns:a16="http://schemas.microsoft.com/office/drawing/2014/main" id="{0AF82DB3-EC99-93FA-7EFA-2F9A6943EA20}"/>
              </a:ext>
            </a:extLst>
          </p:cNvPr>
          <p:cNvPicPr>
            <a:picLocks noChangeAspect="1"/>
          </p:cNvPicPr>
          <p:nvPr/>
        </p:nvPicPr>
        <p:blipFill>
          <a:blip r:embed="rId4"/>
          <a:stretch>
            <a:fillRect/>
          </a:stretch>
        </p:blipFill>
        <p:spPr>
          <a:xfrm>
            <a:off x="7977555" y="228600"/>
            <a:ext cx="826478" cy="826478"/>
          </a:xfrm>
          <a:prstGeom prst="rect">
            <a:avLst/>
          </a:prstGeom>
        </p:spPr>
      </p:pic>
      <p:pic>
        <p:nvPicPr>
          <p:cNvPr id="31" name="Picture 8" descr="Diagram&#10;&#10;Description automatically generated">
            <a:extLst>
              <a:ext uri="{FF2B5EF4-FFF2-40B4-BE49-F238E27FC236}">
                <a16:creationId xmlns:a16="http://schemas.microsoft.com/office/drawing/2014/main" id="{01764F6F-51A9-73CF-2593-F08C0A4F6CB6}"/>
              </a:ext>
            </a:extLst>
          </p:cNvPr>
          <p:cNvPicPr>
            <a:picLocks noChangeAspect="1"/>
          </p:cNvPicPr>
          <p:nvPr/>
        </p:nvPicPr>
        <p:blipFill rotWithShape="1">
          <a:blip r:embed="rId5"/>
          <a:srcRect l="1410"/>
          <a:stretch/>
        </p:blipFill>
        <p:spPr>
          <a:xfrm>
            <a:off x="5338085" y="1600200"/>
            <a:ext cx="2795955" cy="2948653"/>
          </a:xfrm>
          <a:prstGeom prst="rect">
            <a:avLst/>
          </a:prstGeom>
        </p:spPr>
      </p:pic>
      <p:sp>
        <p:nvSpPr>
          <p:cNvPr id="32" name="Date Placeholder 31">
            <a:extLst>
              <a:ext uri="{FF2B5EF4-FFF2-40B4-BE49-F238E27FC236}">
                <a16:creationId xmlns:a16="http://schemas.microsoft.com/office/drawing/2014/main" id="{4894A939-FEB8-EDBA-FAB6-FFF8166CFB37}"/>
              </a:ext>
            </a:extLst>
          </p:cNvPr>
          <p:cNvSpPr>
            <a:spLocks noGrp="1"/>
          </p:cNvSpPr>
          <p:nvPr>
            <p:ph type="dt" sz="half" idx="10"/>
          </p:nvPr>
        </p:nvSpPr>
        <p:spPr/>
        <p:txBody>
          <a:bodyPr/>
          <a:lstStyle/>
          <a:p>
            <a:r>
              <a:rPr lang="en-US"/>
              <a:t>Version 2 — 2022</a:t>
            </a:r>
          </a:p>
        </p:txBody>
      </p:sp>
      <p:sp>
        <p:nvSpPr>
          <p:cNvPr id="33" name="Footer Placeholder 32">
            <a:extLst>
              <a:ext uri="{FF2B5EF4-FFF2-40B4-BE49-F238E27FC236}">
                <a16:creationId xmlns:a16="http://schemas.microsoft.com/office/drawing/2014/main" id="{80EE49E9-B2DA-318D-16BA-2021AC7E107A}"/>
              </a:ext>
            </a:extLst>
          </p:cNvPr>
          <p:cNvSpPr>
            <a:spLocks noGrp="1"/>
          </p:cNvSpPr>
          <p:nvPr>
            <p:ph type="ftr" sz="quarter" idx="11"/>
          </p:nvPr>
        </p:nvSpPr>
        <p:spPr/>
        <p:txBody>
          <a:bodyPr/>
          <a:lstStyle/>
          <a:p>
            <a:r>
              <a:rPr lang="en-US"/>
              <a:t>IYCF-E TRAINING: IYCF-E COORDINATION</a:t>
            </a:r>
          </a:p>
        </p:txBody>
      </p:sp>
      <p:sp>
        <p:nvSpPr>
          <p:cNvPr id="34" name="Slide Number Placeholder 33">
            <a:extLst>
              <a:ext uri="{FF2B5EF4-FFF2-40B4-BE49-F238E27FC236}">
                <a16:creationId xmlns:a16="http://schemas.microsoft.com/office/drawing/2014/main" id="{46A4CDF3-5541-63AA-352B-3C43D74C336D}"/>
              </a:ext>
            </a:extLst>
          </p:cNvPr>
          <p:cNvSpPr>
            <a:spLocks noGrp="1"/>
          </p:cNvSpPr>
          <p:nvPr>
            <p:ph type="sldNum" sz="quarter" idx="12"/>
          </p:nvPr>
        </p:nvSpPr>
        <p:spPr/>
        <p:txBody>
          <a:bodyPr/>
          <a:lstStyle/>
          <a:p>
            <a:fld id="{C3FDE51E-0052-334C-A4B2-C567FE9F326F}" type="slidenum">
              <a:rPr lang="en-US" smtClean="0"/>
              <a:t>12</a:t>
            </a:fld>
            <a:endParaRPr lang="en-US"/>
          </a:p>
        </p:txBody>
      </p:sp>
    </p:spTree>
    <p:extLst>
      <p:ext uri="{BB962C8B-B14F-4D97-AF65-F5344CB8AC3E}">
        <p14:creationId xmlns:p14="http://schemas.microsoft.com/office/powerpoint/2010/main" val="13851515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1949A-F767-4301-8B62-3DC974F96949}"/>
              </a:ext>
            </a:extLst>
          </p:cNvPr>
          <p:cNvSpPr>
            <a:spLocks noGrp="1"/>
          </p:cNvSpPr>
          <p:nvPr>
            <p:ph type="title"/>
          </p:nvPr>
        </p:nvSpPr>
        <p:spPr/>
        <p:txBody>
          <a:bodyPr/>
          <a:lstStyle/>
          <a:p>
            <a:r>
              <a:rPr lang="en-US"/>
              <a:t>Roles and Responsibilities – UN Agencies </a:t>
            </a:r>
          </a:p>
        </p:txBody>
      </p:sp>
      <p:pic>
        <p:nvPicPr>
          <p:cNvPr id="1028" name="Picture 4" descr="UNICEF-Logo - Global Parliament of Mayors">
            <a:extLst>
              <a:ext uri="{FF2B5EF4-FFF2-40B4-BE49-F238E27FC236}">
                <a16:creationId xmlns:a16="http://schemas.microsoft.com/office/drawing/2014/main" id="{F7CF5835-FDF4-4A80-A8A2-8A73954BFB1B}"/>
              </a:ext>
            </a:extLst>
          </p:cNvPr>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tretch>
            <a:fillRect/>
          </a:stretch>
        </p:blipFill>
        <p:spPr>
          <a:xfrm>
            <a:off x="436726" y="1571742"/>
            <a:ext cx="3594100" cy="2692400"/>
          </a:xfrm>
        </p:spPr>
      </p:pic>
      <p:sp>
        <p:nvSpPr>
          <p:cNvPr id="4" name="Footer Placeholder 3">
            <a:extLst>
              <a:ext uri="{FF2B5EF4-FFF2-40B4-BE49-F238E27FC236}">
                <a16:creationId xmlns:a16="http://schemas.microsoft.com/office/drawing/2014/main" id="{D2C7184D-A6BF-4298-9270-5A8BB4DD83C1}"/>
              </a:ext>
            </a:extLst>
          </p:cNvPr>
          <p:cNvSpPr>
            <a:spLocks noGrp="1"/>
          </p:cNvSpPr>
          <p:nvPr>
            <p:ph type="ftr" sz="quarter" idx="11"/>
          </p:nvPr>
        </p:nvSpPr>
        <p:spPr/>
        <p:txBody>
          <a:bodyPr/>
          <a:lstStyle/>
          <a:p>
            <a:r>
              <a:rPr lang="en-US"/>
              <a:t>IYCF-E TRAINING: IYCF-E COORDINATION</a:t>
            </a:r>
          </a:p>
        </p:txBody>
      </p:sp>
      <p:sp>
        <p:nvSpPr>
          <p:cNvPr id="5" name="Slide Number Placeholder 4">
            <a:extLst>
              <a:ext uri="{FF2B5EF4-FFF2-40B4-BE49-F238E27FC236}">
                <a16:creationId xmlns:a16="http://schemas.microsoft.com/office/drawing/2014/main" id="{CEAB775C-67E4-412B-860D-3F936BDBD109}"/>
              </a:ext>
            </a:extLst>
          </p:cNvPr>
          <p:cNvSpPr>
            <a:spLocks noGrp="1"/>
          </p:cNvSpPr>
          <p:nvPr>
            <p:ph type="sldNum" sz="quarter" idx="12"/>
          </p:nvPr>
        </p:nvSpPr>
        <p:spPr/>
        <p:txBody>
          <a:bodyPr/>
          <a:lstStyle/>
          <a:p>
            <a:fld id="{C3FDE51E-0052-334C-A4B2-C567FE9F326F}" type="slidenum">
              <a:rPr lang="en-US" smtClean="0"/>
              <a:pPr/>
              <a:t>13</a:t>
            </a:fld>
            <a:endParaRPr lang="en-US"/>
          </a:p>
        </p:txBody>
      </p:sp>
      <p:sp>
        <p:nvSpPr>
          <p:cNvPr id="6" name="Text Placeholder 5">
            <a:extLst>
              <a:ext uri="{FF2B5EF4-FFF2-40B4-BE49-F238E27FC236}">
                <a16:creationId xmlns:a16="http://schemas.microsoft.com/office/drawing/2014/main" id="{2DC1FB0B-3E6A-46A8-8AEB-667B97F691F2}"/>
              </a:ext>
            </a:extLst>
          </p:cNvPr>
          <p:cNvSpPr>
            <a:spLocks noGrp="1"/>
          </p:cNvSpPr>
          <p:nvPr>
            <p:ph type="body" sz="quarter" idx="13"/>
          </p:nvPr>
        </p:nvSpPr>
        <p:spPr/>
        <p:txBody>
          <a:bodyPr>
            <a:normAutofit lnSpcReduction="10000"/>
          </a:bodyPr>
          <a:lstStyle/>
          <a:p>
            <a:r>
              <a:rPr lang="en-US"/>
              <a:t>IYCF-E Coordination Authorities </a:t>
            </a:r>
          </a:p>
        </p:txBody>
      </p:sp>
      <p:pic>
        <p:nvPicPr>
          <p:cNvPr id="1032" name="Picture 8" descr="UNICEF Core Commitments for Children in Humanitarian Action">
            <a:extLst>
              <a:ext uri="{FF2B5EF4-FFF2-40B4-BE49-F238E27FC236}">
                <a16:creationId xmlns:a16="http://schemas.microsoft.com/office/drawing/2014/main" id="{A5DE9007-AC53-4E14-BAC6-37327B8CA50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25021" y="3751539"/>
            <a:ext cx="1843254" cy="2519892"/>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grpSp>
        <p:nvGrpSpPr>
          <p:cNvPr id="25" name="Group 24">
            <a:extLst>
              <a:ext uri="{FF2B5EF4-FFF2-40B4-BE49-F238E27FC236}">
                <a16:creationId xmlns:a16="http://schemas.microsoft.com/office/drawing/2014/main" id="{2DA43280-EF18-EE56-C73C-FE0B0A9B53C3}"/>
              </a:ext>
            </a:extLst>
          </p:cNvPr>
          <p:cNvGrpSpPr/>
          <p:nvPr/>
        </p:nvGrpSpPr>
        <p:grpSpPr>
          <a:xfrm>
            <a:off x="4775726" y="1571742"/>
            <a:ext cx="3931548" cy="4731488"/>
            <a:chOff x="4834055" y="1583341"/>
            <a:chExt cx="3770048" cy="4569059"/>
          </a:xfrm>
        </p:grpSpPr>
        <p:pic>
          <p:nvPicPr>
            <p:cNvPr id="26" name="Picture 6" descr="UNHCR logo - United Nations and the Rule of Law">
              <a:extLst>
                <a:ext uri="{FF2B5EF4-FFF2-40B4-BE49-F238E27FC236}">
                  <a16:creationId xmlns:a16="http://schemas.microsoft.com/office/drawing/2014/main" id="{2EC4C30A-952C-AE74-5334-1053D3A8216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34055" y="1583341"/>
              <a:ext cx="3770048" cy="2858069"/>
            </a:xfrm>
            <a:prstGeom prst="rect">
              <a:avLst/>
            </a:prstGeom>
            <a:noFill/>
            <a:ln w="6350">
              <a:noFill/>
            </a:ln>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C5A9484F-F8E1-F721-BF2A-6766F8D102D9}"/>
                </a:ext>
              </a:extLst>
            </p:cNvPr>
            <p:cNvPicPr>
              <a:picLocks noChangeAspect="1"/>
            </p:cNvPicPr>
            <p:nvPr/>
          </p:nvPicPr>
          <p:blipFill rotWithShape="1">
            <a:blip r:embed="rId6"/>
            <a:srcRect t="-996" b="-1"/>
            <a:stretch/>
          </p:blipFill>
          <p:spPr>
            <a:xfrm>
              <a:off x="4834055" y="3657600"/>
              <a:ext cx="3770048" cy="2494800"/>
            </a:xfrm>
            <a:prstGeom prst="rect">
              <a:avLst/>
            </a:prstGeom>
            <a:ln w="6350">
              <a:noFill/>
            </a:ln>
          </p:spPr>
        </p:pic>
      </p:grpSp>
      <p:sp>
        <p:nvSpPr>
          <p:cNvPr id="22" name="Date Placeholder 21">
            <a:extLst>
              <a:ext uri="{FF2B5EF4-FFF2-40B4-BE49-F238E27FC236}">
                <a16:creationId xmlns:a16="http://schemas.microsoft.com/office/drawing/2014/main" id="{221F9E8A-A03F-754C-EA1C-01FE14BFB1AA}"/>
              </a:ext>
            </a:extLst>
          </p:cNvPr>
          <p:cNvSpPr>
            <a:spLocks noGrp="1"/>
          </p:cNvSpPr>
          <p:nvPr>
            <p:ph type="dt" sz="half" idx="10"/>
          </p:nvPr>
        </p:nvSpPr>
        <p:spPr/>
        <p:txBody>
          <a:bodyPr/>
          <a:lstStyle/>
          <a:p>
            <a:r>
              <a:rPr lang="en-US"/>
              <a:t>Version 2 — 2022</a:t>
            </a:r>
          </a:p>
        </p:txBody>
      </p:sp>
    </p:spTree>
    <p:extLst>
      <p:ext uri="{BB962C8B-B14F-4D97-AF65-F5344CB8AC3E}">
        <p14:creationId xmlns:p14="http://schemas.microsoft.com/office/powerpoint/2010/main" val="2157114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2A99667-4C10-2795-F23A-F98BC0C44A4F}"/>
              </a:ext>
            </a:extLst>
          </p:cNvPr>
          <p:cNvSpPr>
            <a:spLocks noGrp="1"/>
          </p:cNvSpPr>
          <p:nvPr>
            <p:ph type="ftr" sz="quarter" idx="11"/>
          </p:nvPr>
        </p:nvSpPr>
        <p:spPr/>
        <p:txBody>
          <a:bodyPr/>
          <a:lstStyle/>
          <a:p>
            <a:r>
              <a:rPr lang="en-US"/>
              <a:t>IYCF-E TRAINING: IYCF-E COORDINATION</a:t>
            </a:r>
          </a:p>
        </p:txBody>
      </p:sp>
      <p:sp>
        <p:nvSpPr>
          <p:cNvPr id="3" name="Slide Number Placeholder 2">
            <a:extLst>
              <a:ext uri="{FF2B5EF4-FFF2-40B4-BE49-F238E27FC236}">
                <a16:creationId xmlns:a16="http://schemas.microsoft.com/office/drawing/2014/main" id="{A392EF92-D0F5-985A-5D98-543AF0E1B4FB}"/>
              </a:ext>
            </a:extLst>
          </p:cNvPr>
          <p:cNvSpPr>
            <a:spLocks noGrp="1"/>
          </p:cNvSpPr>
          <p:nvPr>
            <p:ph type="sldNum" sz="quarter" idx="12"/>
          </p:nvPr>
        </p:nvSpPr>
        <p:spPr/>
        <p:txBody>
          <a:bodyPr/>
          <a:lstStyle/>
          <a:p>
            <a:fld id="{C3FDE51E-0052-334C-A4B2-C567FE9F326F}" type="slidenum">
              <a:rPr lang="en-US" smtClean="0"/>
              <a:pPr/>
              <a:t>14</a:t>
            </a:fld>
            <a:endParaRPr lang="en-US"/>
          </a:p>
        </p:txBody>
      </p:sp>
      <p:sp>
        <p:nvSpPr>
          <p:cNvPr id="4" name="Title 3">
            <a:extLst>
              <a:ext uri="{FF2B5EF4-FFF2-40B4-BE49-F238E27FC236}">
                <a16:creationId xmlns:a16="http://schemas.microsoft.com/office/drawing/2014/main" id="{417D32E7-A677-D51A-8C2F-AA9409D175F3}"/>
              </a:ext>
            </a:extLst>
          </p:cNvPr>
          <p:cNvSpPr>
            <a:spLocks noGrp="1"/>
          </p:cNvSpPr>
          <p:nvPr>
            <p:ph type="title"/>
          </p:nvPr>
        </p:nvSpPr>
        <p:spPr/>
        <p:txBody>
          <a:bodyPr/>
          <a:lstStyle/>
          <a:p>
            <a:r>
              <a:rPr lang="en-US"/>
              <a:t>COORDINATION APPROACHES</a:t>
            </a:r>
          </a:p>
        </p:txBody>
      </p:sp>
      <p:sp>
        <p:nvSpPr>
          <p:cNvPr id="10" name="Date Placeholder 9">
            <a:extLst>
              <a:ext uri="{FF2B5EF4-FFF2-40B4-BE49-F238E27FC236}">
                <a16:creationId xmlns:a16="http://schemas.microsoft.com/office/drawing/2014/main" id="{BFDD2D44-D7BD-7EF8-EE78-093800A0EA14}"/>
              </a:ext>
            </a:extLst>
          </p:cNvPr>
          <p:cNvSpPr>
            <a:spLocks noGrp="1"/>
          </p:cNvSpPr>
          <p:nvPr>
            <p:ph type="dt" sz="half" idx="10"/>
          </p:nvPr>
        </p:nvSpPr>
        <p:spPr/>
        <p:txBody>
          <a:bodyPr/>
          <a:lstStyle/>
          <a:p>
            <a:r>
              <a:rPr lang="en-US"/>
              <a:t>Version 2 — 2022</a:t>
            </a:r>
          </a:p>
        </p:txBody>
      </p:sp>
    </p:spTree>
    <p:extLst>
      <p:ext uri="{BB962C8B-B14F-4D97-AF65-F5344CB8AC3E}">
        <p14:creationId xmlns:p14="http://schemas.microsoft.com/office/powerpoint/2010/main" val="17006710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721C68-E26F-809A-9271-EC5E77463965}"/>
              </a:ext>
            </a:extLst>
          </p:cNvPr>
          <p:cNvSpPr>
            <a:spLocks noGrp="1"/>
          </p:cNvSpPr>
          <p:nvPr>
            <p:ph type="title"/>
          </p:nvPr>
        </p:nvSpPr>
        <p:spPr/>
        <p:txBody>
          <a:bodyPr/>
          <a:lstStyle/>
          <a:p>
            <a:r>
              <a:rPr lang="en-US"/>
              <a:t>Coordination Approaches</a:t>
            </a:r>
          </a:p>
        </p:txBody>
      </p:sp>
      <p:sp>
        <p:nvSpPr>
          <p:cNvPr id="4" name="Footer Placeholder 3">
            <a:extLst>
              <a:ext uri="{FF2B5EF4-FFF2-40B4-BE49-F238E27FC236}">
                <a16:creationId xmlns:a16="http://schemas.microsoft.com/office/drawing/2014/main" id="{565CFB87-CB7E-C118-DE2F-0432A9BA553B}"/>
              </a:ext>
            </a:extLst>
          </p:cNvPr>
          <p:cNvSpPr>
            <a:spLocks noGrp="1"/>
          </p:cNvSpPr>
          <p:nvPr>
            <p:ph type="ftr" sz="quarter" idx="11"/>
          </p:nvPr>
        </p:nvSpPr>
        <p:spPr/>
        <p:txBody>
          <a:bodyPr/>
          <a:lstStyle/>
          <a:p>
            <a:r>
              <a:rPr lang="en-US"/>
              <a:t>IYCF-E TRAINING: IYCF-E COORDINATION</a:t>
            </a:r>
          </a:p>
        </p:txBody>
      </p:sp>
      <p:sp>
        <p:nvSpPr>
          <p:cNvPr id="5" name="Slide Number Placeholder 4">
            <a:extLst>
              <a:ext uri="{FF2B5EF4-FFF2-40B4-BE49-F238E27FC236}">
                <a16:creationId xmlns:a16="http://schemas.microsoft.com/office/drawing/2014/main" id="{84BA19EB-7535-06FB-F9A1-42FCD2F140BB}"/>
              </a:ext>
            </a:extLst>
          </p:cNvPr>
          <p:cNvSpPr>
            <a:spLocks noGrp="1"/>
          </p:cNvSpPr>
          <p:nvPr>
            <p:ph type="sldNum" sz="quarter" idx="12"/>
          </p:nvPr>
        </p:nvSpPr>
        <p:spPr/>
        <p:txBody>
          <a:bodyPr/>
          <a:lstStyle/>
          <a:p>
            <a:fld id="{C3FDE51E-0052-334C-A4B2-C567FE9F326F}" type="slidenum">
              <a:rPr lang="en-US" smtClean="0"/>
              <a:pPr/>
              <a:t>15</a:t>
            </a:fld>
            <a:endParaRPr lang="en-US"/>
          </a:p>
        </p:txBody>
      </p:sp>
      <p:sp>
        <p:nvSpPr>
          <p:cNvPr id="6" name="Text Placeholder 5">
            <a:extLst>
              <a:ext uri="{FF2B5EF4-FFF2-40B4-BE49-F238E27FC236}">
                <a16:creationId xmlns:a16="http://schemas.microsoft.com/office/drawing/2014/main" id="{13232115-E8E8-8661-0C36-405017AF66B3}"/>
              </a:ext>
            </a:extLst>
          </p:cNvPr>
          <p:cNvSpPr>
            <a:spLocks noGrp="1"/>
          </p:cNvSpPr>
          <p:nvPr>
            <p:ph type="body" sz="quarter" idx="13"/>
          </p:nvPr>
        </p:nvSpPr>
        <p:spPr/>
        <p:txBody>
          <a:bodyPr>
            <a:normAutofit lnSpcReduction="10000"/>
          </a:bodyPr>
          <a:lstStyle/>
          <a:p>
            <a:r>
              <a:rPr lang="en-US"/>
              <a:t>Nutrition Cluster </a:t>
            </a:r>
          </a:p>
        </p:txBody>
      </p:sp>
      <p:pic>
        <p:nvPicPr>
          <p:cNvPr id="25" name="Picture 7" descr="Icon&#10;&#10;Description automatically generated">
            <a:extLst>
              <a:ext uri="{FF2B5EF4-FFF2-40B4-BE49-F238E27FC236}">
                <a16:creationId xmlns:a16="http://schemas.microsoft.com/office/drawing/2014/main" id="{3FC2369C-7525-6EF5-B2FB-5F8AE3B56FEB}"/>
              </a:ext>
            </a:extLst>
          </p:cNvPr>
          <p:cNvPicPr>
            <a:picLocks noChangeAspect="1"/>
          </p:cNvPicPr>
          <p:nvPr/>
        </p:nvPicPr>
        <p:blipFill>
          <a:blip r:embed="rId3"/>
          <a:stretch>
            <a:fillRect/>
          </a:stretch>
        </p:blipFill>
        <p:spPr>
          <a:xfrm>
            <a:off x="7861058" y="202995"/>
            <a:ext cx="942975" cy="942975"/>
          </a:xfrm>
          <a:prstGeom prst="rect">
            <a:avLst/>
          </a:prstGeom>
        </p:spPr>
      </p:pic>
      <p:graphicFrame>
        <p:nvGraphicFramePr>
          <p:cNvPr id="49" name="Diagram 13">
            <a:extLst>
              <a:ext uri="{FF2B5EF4-FFF2-40B4-BE49-F238E27FC236}">
                <a16:creationId xmlns:a16="http://schemas.microsoft.com/office/drawing/2014/main" id="{8A34FF4B-B7BA-C419-CBC4-854619BDD22F}"/>
              </a:ext>
            </a:extLst>
          </p:cNvPr>
          <p:cNvGraphicFramePr>
            <a:graphicFrameLocks noGrp="1"/>
          </p:cNvGraphicFramePr>
          <p:nvPr>
            <p:ph idx="1"/>
            <p:extLst>
              <p:ext uri="{D42A27DB-BD31-4B8C-83A1-F6EECF244321}">
                <p14:modId xmlns:p14="http://schemas.microsoft.com/office/powerpoint/2010/main" val="2805101916"/>
              </p:ext>
            </p:extLst>
          </p:nvPr>
        </p:nvGraphicFramePr>
        <p:xfrm>
          <a:off x="431800" y="1600200"/>
          <a:ext cx="8275638" cy="47069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0" name="TextBox 49">
            <a:extLst>
              <a:ext uri="{FF2B5EF4-FFF2-40B4-BE49-F238E27FC236}">
                <a16:creationId xmlns:a16="http://schemas.microsoft.com/office/drawing/2014/main" id="{8AFCD03A-5C6E-0D1C-C1D5-121EFDE16649}"/>
              </a:ext>
            </a:extLst>
          </p:cNvPr>
          <p:cNvSpPr txBox="1"/>
          <p:nvPr/>
        </p:nvSpPr>
        <p:spPr>
          <a:xfrm>
            <a:off x="6057900" y="6140086"/>
            <a:ext cx="2649374" cy="169781"/>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normAutofit/>
          </a:bodyPr>
          <a:lstStyle/>
          <a:p>
            <a:r>
              <a:rPr lang="en-US" sz="1000">
                <a:latin typeface="Lato" panose="020F0502020204030203" pitchFamily="34" charset="77"/>
                <a:ea typeface="MS PGothic"/>
                <a:cs typeface="Lato"/>
              </a:rPr>
              <a:t>Source: Global Nutrition Cluster </a:t>
            </a:r>
            <a:endParaRPr lang="en-US" sz="1000">
              <a:latin typeface="Lato" panose="020F0502020204030203" pitchFamily="34" charset="77"/>
              <a:cs typeface="Lato"/>
            </a:endParaRPr>
          </a:p>
        </p:txBody>
      </p:sp>
      <p:sp>
        <p:nvSpPr>
          <p:cNvPr id="48" name="Date Placeholder 47">
            <a:extLst>
              <a:ext uri="{FF2B5EF4-FFF2-40B4-BE49-F238E27FC236}">
                <a16:creationId xmlns:a16="http://schemas.microsoft.com/office/drawing/2014/main" id="{9B720EAE-B362-CC53-106E-5A94B8A32004}"/>
              </a:ext>
            </a:extLst>
          </p:cNvPr>
          <p:cNvSpPr>
            <a:spLocks noGrp="1"/>
          </p:cNvSpPr>
          <p:nvPr>
            <p:ph type="dt" sz="half" idx="10"/>
          </p:nvPr>
        </p:nvSpPr>
        <p:spPr/>
        <p:txBody>
          <a:bodyPr/>
          <a:lstStyle/>
          <a:p>
            <a:r>
              <a:rPr lang="en-US"/>
              <a:t>Version 2 — 2022</a:t>
            </a:r>
          </a:p>
        </p:txBody>
      </p:sp>
    </p:spTree>
    <p:extLst>
      <p:ext uri="{BB962C8B-B14F-4D97-AF65-F5344CB8AC3E}">
        <p14:creationId xmlns:p14="http://schemas.microsoft.com/office/powerpoint/2010/main" val="19085964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3F9EE-1CC1-0B7C-58B8-755492873E09}"/>
              </a:ext>
            </a:extLst>
          </p:cNvPr>
          <p:cNvSpPr>
            <a:spLocks noGrp="1"/>
          </p:cNvSpPr>
          <p:nvPr>
            <p:ph type="title"/>
          </p:nvPr>
        </p:nvSpPr>
        <p:spPr/>
        <p:txBody>
          <a:bodyPr/>
          <a:lstStyle/>
          <a:p>
            <a:r>
              <a:rPr lang="en-US" dirty="0"/>
              <a:t>Coordination </a:t>
            </a:r>
            <a:r>
              <a:rPr lang="en-US" dirty="0" smtClean="0"/>
              <a:t>Approaches</a:t>
            </a:r>
            <a:endParaRPr lang="en-US" dirty="0"/>
          </a:p>
        </p:txBody>
      </p:sp>
      <p:sp>
        <p:nvSpPr>
          <p:cNvPr id="4" name="Footer Placeholder 3">
            <a:extLst>
              <a:ext uri="{FF2B5EF4-FFF2-40B4-BE49-F238E27FC236}">
                <a16:creationId xmlns:a16="http://schemas.microsoft.com/office/drawing/2014/main" id="{A3258201-62D3-6890-9176-2FD453FCED86}"/>
              </a:ext>
            </a:extLst>
          </p:cNvPr>
          <p:cNvSpPr>
            <a:spLocks noGrp="1"/>
          </p:cNvSpPr>
          <p:nvPr>
            <p:ph type="ftr" sz="quarter" idx="11"/>
          </p:nvPr>
        </p:nvSpPr>
        <p:spPr/>
        <p:txBody>
          <a:bodyPr/>
          <a:lstStyle/>
          <a:p>
            <a:r>
              <a:rPr lang="en-US"/>
              <a:t>IYCF-E TRAINING: IYCF-E COORDINATION</a:t>
            </a:r>
          </a:p>
        </p:txBody>
      </p:sp>
      <p:sp>
        <p:nvSpPr>
          <p:cNvPr id="5" name="Slide Number Placeholder 4">
            <a:extLst>
              <a:ext uri="{FF2B5EF4-FFF2-40B4-BE49-F238E27FC236}">
                <a16:creationId xmlns:a16="http://schemas.microsoft.com/office/drawing/2014/main" id="{E59397F6-2E1C-3C3E-F748-68799C9B724F}"/>
              </a:ext>
            </a:extLst>
          </p:cNvPr>
          <p:cNvSpPr>
            <a:spLocks noGrp="1"/>
          </p:cNvSpPr>
          <p:nvPr>
            <p:ph type="sldNum" sz="quarter" idx="12"/>
          </p:nvPr>
        </p:nvSpPr>
        <p:spPr/>
        <p:txBody>
          <a:bodyPr/>
          <a:lstStyle/>
          <a:p>
            <a:fld id="{C3FDE51E-0052-334C-A4B2-C567FE9F326F}" type="slidenum">
              <a:rPr lang="en-US" smtClean="0"/>
              <a:pPr/>
              <a:t>16</a:t>
            </a:fld>
            <a:endParaRPr lang="en-US"/>
          </a:p>
        </p:txBody>
      </p:sp>
      <p:sp>
        <p:nvSpPr>
          <p:cNvPr id="6" name="Text Placeholder 5">
            <a:extLst>
              <a:ext uri="{FF2B5EF4-FFF2-40B4-BE49-F238E27FC236}">
                <a16:creationId xmlns:a16="http://schemas.microsoft.com/office/drawing/2014/main" id="{A52ED32A-AEDE-46D6-D8B2-C4579FF6A188}"/>
              </a:ext>
            </a:extLst>
          </p:cNvPr>
          <p:cNvSpPr>
            <a:spLocks noGrp="1"/>
          </p:cNvSpPr>
          <p:nvPr>
            <p:ph type="body" sz="quarter" idx="13"/>
          </p:nvPr>
        </p:nvSpPr>
        <p:spPr/>
        <p:txBody>
          <a:bodyPr>
            <a:normAutofit lnSpcReduction="10000"/>
          </a:bodyPr>
          <a:lstStyle/>
          <a:p>
            <a:r>
              <a:rPr lang="en-US"/>
              <a:t>IYCF-E Technical Working Group (TWG)</a:t>
            </a:r>
          </a:p>
        </p:txBody>
      </p:sp>
      <p:pic>
        <p:nvPicPr>
          <p:cNvPr id="14" name="Picture 7" descr="Icon&#10;&#10;Description automatically generated">
            <a:extLst>
              <a:ext uri="{FF2B5EF4-FFF2-40B4-BE49-F238E27FC236}">
                <a16:creationId xmlns:a16="http://schemas.microsoft.com/office/drawing/2014/main" id="{2F102140-3668-58D1-7343-6F6AF2769BCC}"/>
              </a:ext>
            </a:extLst>
          </p:cNvPr>
          <p:cNvPicPr>
            <a:picLocks noChangeAspect="1"/>
          </p:cNvPicPr>
          <p:nvPr/>
        </p:nvPicPr>
        <p:blipFill>
          <a:blip r:embed="rId3"/>
          <a:stretch>
            <a:fillRect/>
          </a:stretch>
        </p:blipFill>
        <p:spPr>
          <a:xfrm>
            <a:off x="7861058" y="202995"/>
            <a:ext cx="942975" cy="942975"/>
          </a:xfrm>
          <a:prstGeom prst="rect">
            <a:avLst/>
          </a:prstGeom>
        </p:spPr>
      </p:pic>
      <p:pic>
        <p:nvPicPr>
          <p:cNvPr id="17" name="Picture 7" descr="Diagram&#10;&#10;Description automatically generated">
            <a:extLst>
              <a:ext uri="{FF2B5EF4-FFF2-40B4-BE49-F238E27FC236}">
                <a16:creationId xmlns:a16="http://schemas.microsoft.com/office/drawing/2014/main" id="{38BDF325-3F41-EFD8-380D-C14DCD181904}"/>
              </a:ext>
            </a:extLst>
          </p:cNvPr>
          <p:cNvPicPr>
            <a:picLocks noGrp="1" noChangeAspect="1"/>
          </p:cNvPicPr>
          <p:nvPr>
            <p:ph idx="1"/>
          </p:nvPr>
        </p:nvPicPr>
        <p:blipFill>
          <a:blip r:embed="rId4"/>
          <a:stretch>
            <a:fillRect/>
          </a:stretch>
        </p:blipFill>
        <p:spPr>
          <a:xfrm>
            <a:off x="1358307" y="1560919"/>
            <a:ext cx="6415293" cy="4706938"/>
          </a:xfrm>
        </p:spPr>
      </p:pic>
      <p:sp>
        <p:nvSpPr>
          <p:cNvPr id="18" name="TextBox 17">
            <a:extLst>
              <a:ext uri="{FF2B5EF4-FFF2-40B4-BE49-F238E27FC236}">
                <a16:creationId xmlns:a16="http://schemas.microsoft.com/office/drawing/2014/main" id="{77B69D5B-B1B2-03E6-BE46-3AD845DF621B}"/>
              </a:ext>
            </a:extLst>
          </p:cNvPr>
          <p:cNvSpPr txBox="1"/>
          <p:nvPr/>
        </p:nvSpPr>
        <p:spPr>
          <a:xfrm>
            <a:off x="6057900" y="6140086"/>
            <a:ext cx="2649374" cy="169781"/>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normAutofit/>
          </a:bodyPr>
          <a:lstStyle/>
          <a:p>
            <a:r>
              <a:rPr lang="en-US" sz="1000">
                <a:latin typeface="Lato" panose="020F0502020204030203" pitchFamily="34" charset="77"/>
                <a:ea typeface="MS PGothic"/>
                <a:cs typeface="Lato"/>
              </a:rPr>
              <a:t>Source: Global Nutrition Cluster </a:t>
            </a:r>
            <a:endParaRPr lang="en-US" sz="1000">
              <a:latin typeface="Lato" panose="020F0502020204030203" pitchFamily="34" charset="77"/>
              <a:cs typeface="Lato"/>
            </a:endParaRPr>
          </a:p>
        </p:txBody>
      </p:sp>
      <p:sp>
        <p:nvSpPr>
          <p:cNvPr id="16" name="Date Placeholder 15">
            <a:extLst>
              <a:ext uri="{FF2B5EF4-FFF2-40B4-BE49-F238E27FC236}">
                <a16:creationId xmlns:a16="http://schemas.microsoft.com/office/drawing/2014/main" id="{1FF811EA-EA89-7E40-A36A-0FC9BAE0EA0B}"/>
              </a:ext>
            </a:extLst>
          </p:cNvPr>
          <p:cNvSpPr>
            <a:spLocks noGrp="1"/>
          </p:cNvSpPr>
          <p:nvPr>
            <p:ph type="dt" sz="half" idx="10"/>
          </p:nvPr>
        </p:nvSpPr>
        <p:spPr/>
        <p:txBody>
          <a:bodyPr/>
          <a:lstStyle/>
          <a:p>
            <a:r>
              <a:rPr lang="en-US"/>
              <a:t>Version 2 — 2022</a:t>
            </a:r>
          </a:p>
        </p:txBody>
      </p:sp>
    </p:spTree>
    <p:extLst>
      <p:ext uri="{BB962C8B-B14F-4D97-AF65-F5344CB8AC3E}">
        <p14:creationId xmlns:p14="http://schemas.microsoft.com/office/powerpoint/2010/main" val="10171829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C6EB8-2B1B-4844-B378-5E146849C9F5}"/>
              </a:ext>
            </a:extLst>
          </p:cNvPr>
          <p:cNvSpPr>
            <a:spLocks noGrp="1"/>
          </p:cNvSpPr>
          <p:nvPr>
            <p:ph type="title"/>
          </p:nvPr>
        </p:nvSpPr>
        <p:spPr/>
        <p:txBody>
          <a:bodyPr/>
          <a:lstStyle/>
          <a:p>
            <a:r>
              <a:rPr lang="en-US"/>
              <a:t>Coordination Approaches </a:t>
            </a:r>
          </a:p>
        </p:txBody>
      </p:sp>
      <p:sp>
        <p:nvSpPr>
          <p:cNvPr id="3" name="Content Placeholder 2">
            <a:extLst>
              <a:ext uri="{FF2B5EF4-FFF2-40B4-BE49-F238E27FC236}">
                <a16:creationId xmlns:a16="http://schemas.microsoft.com/office/drawing/2014/main" id="{B88E2A79-764A-440C-A59E-033B403BF7A4}"/>
              </a:ext>
            </a:extLst>
          </p:cNvPr>
          <p:cNvSpPr>
            <a:spLocks noGrp="1"/>
          </p:cNvSpPr>
          <p:nvPr>
            <p:ph idx="1"/>
          </p:nvPr>
        </p:nvSpPr>
        <p:spPr/>
        <p:txBody>
          <a:bodyPr/>
          <a:lstStyle/>
          <a:p>
            <a:r>
              <a:rPr lang="en-US" u="sng">
                <a:cs typeface="Gill Sans Infant Std"/>
              </a:rPr>
              <a:t>Case Study: Nepal Earthquake</a:t>
            </a:r>
            <a:endParaRPr lang="en-US" u="sng"/>
          </a:p>
          <a:p>
            <a:r>
              <a:rPr lang="en-US"/>
              <a:t>“Take into consideration pre-crisis IYCF interventions and coordinate with pre-crisis IYCF staff and programmes. Consider their views, experience and knowledge and orientate them on interventions and mechanisms specific to emergencies, such as mother-baby areas and the nutrition cluster coordination, so that they are fully on board when additional IYCF-E activities are developed.”</a:t>
            </a:r>
          </a:p>
          <a:p>
            <a:pPr algn="r"/>
            <a:r>
              <a:rPr lang="en-US" i="1"/>
              <a:t>–Tech RRT, 2019 </a:t>
            </a:r>
          </a:p>
        </p:txBody>
      </p:sp>
      <p:sp>
        <p:nvSpPr>
          <p:cNvPr id="4" name="Footer Placeholder 3">
            <a:extLst>
              <a:ext uri="{FF2B5EF4-FFF2-40B4-BE49-F238E27FC236}">
                <a16:creationId xmlns:a16="http://schemas.microsoft.com/office/drawing/2014/main" id="{D091752C-FA3C-43B6-87A7-D6F17E0B2DDE}"/>
              </a:ext>
            </a:extLst>
          </p:cNvPr>
          <p:cNvSpPr>
            <a:spLocks noGrp="1"/>
          </p:cNvSpPr>
          <p:nvPr>
            <p:ph type="ftr" sz="quarter" idx="11"/>
          </p:nvPr>
        </p:nvSpPr>
        <p:spPr/>
        <p:txBody>
          <a:bodyPr/>
          <a:lstStyle/>
          <a:p>
            <a:r>
              <a:rPr lang="en-US"/>
              <a:t>IYCF-E TRAINING: IYCF-E COORDINATION</a:t>
            </a:r>
          </a:p>
        </p:txBody>
      </p:sp>
      <p:sp>
        <p:nvSpPr>
          <p:cNvPr id="5" name="Slide Number Placeholder 4">
            <a:extLst>
              <a:ext uri="{FF2B5EF4-FFF2-40B4-BE49-F238E27FC236}">
                <a16:creationId xmlns:a16="http://schemas.microsoft.com/office/drawing/2014/main" id="{726B0F75-0726-4D7A-9CA2-A13960CA63D3}"/>
              </a:ext>
            </a:extLst>
          </p:cNvPr>
          <p:cNvSpPr>
            <a:spLocks noGrp="1"/>
          </p:cNvSpPr>
          <p:nvPr>
            <p:ph type="sldNum" sz="quarter" idx="12"/>
          </p:nvPr>
        </p:nvSpPr>
        <p:spPr/>
        <p:txBody>
          <a:bodyPr/>
          <a:lstStyle/>
          <a:p>
            <a:fld id="{C3FDE51E-0052-334C-A4B2-C567FE9F326F}" type="slidenum">
              <a:rPr lang="en-US" smtClean="0"/>
              <a:pPr/>
              <a:t>17</a:t>
            </a:fld>
            <a:endParaRPr lang="en-US"/>
          </a:p>
        </p:txBody>
      </p:sp>
      <p:sp>
        <p:nvSpPr>
          <p:cNvPr id="6" name="Text Placeholder 5">
            <a:extLst>
              <a:ext uri="{FF2B5EF4-FFF2-40B4-BE49-F238E27FC236}">
                <a16:creationId xmlns:a16="http://schemas.microsoft.com/office/drawing/2014/main" id="{A7C47159-0C89-4008-9744-E917FB487A7E}"/>
              </a:ext>
            </a:extLst>
          </p:cNvPr>
          <p:cNvSpPr>
            <a:spLocks noGrp="1"/>
          </p:cNvSpPr>
          <p:nvPr>
            <p:ph type="body" sz="quarter" idx="13"/>
          </p:nvPr>
        </p:nvSpPr>
        <p:spPr/>
        <p:txBody>
          <a:bodyPr>
            <a:normAutofit lnSpcReduction="10000"/>
          </a:bodyPr>
          <a:lstStyle/>
          <a:p>
            <a:r>
              <a:rPr lang="en-US"/>
              <a:t>Humanitarian-Development Nexus</a:t>
            </a:r>
          </a:p>
        </p:txBody>
      </p:sp>
      <p:pic>
        <p:nvPicPr>
          <p:cNvPr id="18" name="Content Placeholder 17">
            <a:extLst>
              <a:ext uri="{FF2B5EF4-FFF2-40B4-BE49-F238E27FC236}">
                <a16:creationId xmlns:a16="http://schemas.microsoft.com/office/drawing/2014/main" id="{E8630B97-BD5C-D9BD-F544-E84EE666956B}"/>
              </a:ext>
            </a:extLst>
          </p:cNvPr>
          <p:cNvPicPr>
            <a:picLocks noGrp="1" noChangeAspect="1"/>
          </p:cNvPicPr>
          <p:nvPr>
            <p:ph idx="14"/>
          </p:nvPr>
        </p:nvPicPr>
        <p:blipFill>
          <a:blip r:embed="rId3" cstate="print">
            <a:extLst>
              <a:ext uri="{28A0092B-C50C-407E-A947-70E740481C1C}">
                <a14:useLocalDpi xmlns:a14="http://schemas.microsoft.com/office/drawing/2010/main" val="0"/>
              </a:ext>
            </a:extLst>
          </a:blip>
          <a:stretch>
            <a:fillRect/>
          </a:stretch>
        </p:blipFill>
        <p:spPr>
          <a:xfrm>
            <a:off x="5939692" y="1603004"/>
            <a:ext cx="2767582" cy="4151373"/>
          </a:xfrm>
        </p:spPr>
      </p:pic>
      <p:pic>
        <p:nvPicPr>
          <p:cNvPr id="11" name="Picture 7" descr="Icon&#10;&#10;Description automatically generated">
            <a:extLst>
              <a:ext uri="{FF2B5EF4-FFF2-40B4-BE49-F238E27FC236}">
                <a16:creationId xmlns:a16="http://schemas.microsoft.com/office/drawing/2014/main" id="{F3A54645-B4BB-EC11-4438-31CCA0E6136A}"/>
              </a:ext>
            </a:extLst>
          </p:cNvPr>
          <p:cNvPicPr>
            <a:picLocks noChangeAspect="1"/>
          </p:cNvPicPr>
          <p:nvPr/>
        </p:nvPicPr>
        <p:blipFill>
          <a:blip r:embed="rId4"/>
          <a:stretch>
            <a:fillRect/>
          </a:stretch>
        </p:blipFill>
        <p:spPr>
          <a:xfrm>
            <a:off x="7861058" y="202995"/>
            <a:ext cx="942975" cy="942975"/>
          </a:xfrm>
          <a:prstGeom prst="rect">
            <a:avLst/>
          </a:prstGeom>
        </p:spPr>
      </p:pic>
      <p:sp>
        <p:nvSpPr>
          <p:cNvPr id="25" name="Date Placeholder 24">
            <a:extLst>
              <a:ext uri="{FF2B5EF4-FFF2-40B4-BE49-F238E27FC236}">
                <a16:creationId xmlns:a16="http://schemas.microsoft.com/office/drawing/2014/main" id="{F47F8367-1BC7-57B4-3DB2-311B05F5B2A4}"/>
              </a:ext>
            </a:extLst>
          </p:cNvPr>
          <p:cNvSpPr>
            <a:spLocks noGrp="1"/>
          </p:cNvSpPr>
          <p:nvPr>
            <p:ph type="dt" sz="half" idx="10"/>
          </p:nvPr>
        </p:nvSpPr>
        <p:spPr/>
        <p:txBody>
          <a:bodyPr/>
          <a:lstStyle/>
          <a:p>
            <a:r>
              <a:rPr lang="en-US"/>
              <a:t>Version 2 — 2022</a:t>
            </a:r>
          </a:p>
        </p:txBody>
      </p:sp>
    </p:spTree>
    <p:extLst>
      <p:ext uri="{BB962C8B-B14F-4D97-AF65-F5344CB8AC3E}">
        <p14:creationId xmlns:p14="http://schemas.microsoft.com/office/powerpoint/2010/main" val="15263298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3F9EE-1CC1-0B7C-58B8-755492873E09}"/>
              </a:ext>
            </a:extLst>
          </p:cNvPr>
          <p:cNvSpPr>
            <a:spLocks noGrp="1"/>
          </p:cNvSpPr>
          <p:nvPr>
            <p:ph type="title"/>
          </p:nvPr>
        </p:nvSpPr>
        <p:spPr/>
        <p:txBody>
          <a:bodyPr/>
          <a:lstStyle/>
          <a:p>
            <a:r>
              <a:rPr lang="en-US"/>
              <a:t>Coordination approaches</a:t>
            </a:r>
          </a:p>
        </p:txBody>
      </p:sp>
      <p:sp>
        <p:nvSpPr>
          <p:cNvPr id="10" name="Content Placeholder 9">
            <a:extLst>
              <a:ext uri="{FF2B5EF4-FFF2-40B4-BE49-F238E27FC236}">
                <a16:creationId xmlns:a16="http://schemas.microsoft.com/office/drawing/2014/main" id="{0FFA09D0-786D-4B0E-D217-1FFFB7DFAA6D}"/>
              </a:ext>
            </a:extLst>
          </p:cNvPr>
          <p:cNvSpPr>
            <a:spLocks noGrp="1"/>
          </p:cNvSpPr>
          <p:nvPr>
            <p:ph idx="1"/>
          </p:nvPr>
        </p:nvSpPr>
        <p:spPr>
          <a:xfrm>
            <a:off x="421542" y="1388889"/>
            <a:ext cx="3997571" cy="4706938"/>
          </a:xfrm>
        </p:spPr>
        <p:txBody>
          <a:bodyPr vert="horz" lIns="0" tIns="0" rIns="0" bIns="0" rtlCol="0" anchor="t">
            <a:normAutofit/>
          </a:bodyPr>
          <a:lstStyle/>
          <a:p>
            <a:r>
              <a:rPr lang="en-US" b="1" dirty="0">
                <a:latin typeface="Lato"/>
                <a:ea typeface="Lato"/>
                <a:cs typeface="Lato"/>
              </a:rPr>
              <a:t>Goal</a:t>
            </a:r>
            <a:r>
              <a:rPr lang="en-US" dirty="0">
                <a:latin typeface="Lato"/>
                <a:ea typeface="Lato"/>
                <a:cs typeface="Lato"/>
              </a:rPr>
              <a:t>: Efficiency, coverage and effectiveness of IYCF-sensitive interventions are enhanced through coordination</a:t>
            </a:r>
          </a:p>
          <a:p>
            <a:endParaRPr lang="en-US" b="1" u="sng" dirty="0">
              <a:ea typeface="Lato"/>
            </a:endParaRPr>
          </a:p>
        </p:txBody>
      </p:sp>
      <p:sp>
        <p:nvSpPr>
          <p:cNvPr id="4" name="Footer Placeholder 3">
            <a:extLst>
              <a:ext uri="{FF2B5EF4-FFF2-40B4-BE49-F238E27FC236}">
                <a16:creationId xmlns:a16="http://schemas.microsoft.com/office/drawing/2014/main" id="{A3258201-62D3-6890-9176-2FD453FCED86}"/>
              </a:ext>
            </a:extLst>
          </p:cNvPr>
          <p:cNvSpPr>
            <a:spLocks noGrp="1"/>
          </p:cNvSpPr>
          <p:nvPr>
            <p:ph type="ftr" sz="quarter" idx="11"/>
          </p:nvPr>
        </p:nvSpPr>
        <p:spPr/>
        <p:txBody>
          <a:bodyPr/>
          <a:lstStyle/>
          <a:p>
            <a:r>
              <a:rPr lang="en-US"/>
              <a:t>IYCF-E TRAINING: IYCF-E COORDINATION</a:t>
            </a:r>
          </a:p>
        </p:txBody>
      </p:sp>
      <p:sp>
        <p:nvSpPr>
          <p:cNvPr id="5" name="Slide Number Placeholder 4">
            <a:extLst>
              <a:ext uri="{FF2B5EF4-FFF2-40B4-BE49-F238E27FC236}">
                <a16:creationId xmlns:a16="http://schemas.microsoft.com/office/drawing/2014/main" id="{E59397F6-2E1C-3C3E-F748-68799C9B724F}"/>
              </a:ext>
            </a:extLst>
          </p:cNvPr>
          <p:cNvSpPr>
            <a:spLocks noGrp="1"/>
          </p:cNvSpPr>
          <p:nvPr>
            <p:ph type="sldNum" sz="quarter" idx="12"/>
          </p:nvPr>
        </p:nvSpPr>
        <p:spPr/>
        <p:txBody>
          <a:bodyPr/>
          <a:lstStyle/>
          <a:p>
            <a:fld id="{C3FDE51E-0052-334C-A4B2-C567FE9F326F}" type="slidenum">
              <a:rPr lang="en-US" smtClean="0"/>
              <a:pPr/>
              <a:t>18</a:t>
            </a:fld>
            <a:endParaRPr lang="en-US"/>
          </a:p>
        </p:txBody>
      </p:sp>
      <p:sp>
        <p:nvSpPr>
          <p:cNvPr id="6" name="Text Placeholder 5">
            <a:extLst>
              <a:ext uri="{FF2B5EF4-FFF2-40B4-BE49-F238E27FC236}">
                <a16:creationId xmlns:a16="http://schemas.microsoft.com/office/drawing/2014/main" id="{A52ED32A-AEDE-46D6-D8B2-C4579FF6A188}"/>
              </a:ext>
            </a:extLst>
          </p:cNvPr>
          <p:cNvSpPr>
            <a:spLocks noGrp="1"/>
          </p:cNvSpPr>
          <p:nvPr>
            <p:ph type="body" sz="quarter" idx="13"/>
          </p:nvPr>
        </p:nvSpPr>
        <p:spPr/>
        <p:txBody>
          <a:bodyPr>
            <a:normAutofit lnSpcReduction="10000"/>
          </a:bodyPr>
          <a:lstStyle/>
          <a:p>
            <a:r>
              <a:rPr lang="en-US"/>
              <a:t>Inter-sectoral coordination </a:t>
            </a:r>
          </a:p>
        </p:txBody>
      </p:sp>
      <p:pic>
        <p:nvPicPr>
          <p:cNvPr id="29" name="Picture 4" descr="Icon&#10;&#10;Description automatically generated">
            <a:extLst>
              <a:ext uri="{FF2B5EF4-FFF2-40B4-BE49-F238E27FC236}">
                <a16:creationId xmlns:a16="http://schemas.microsoft.com/office/drawing/2014/main" id="{1E4BE85F-1A5B-8E3B-74D6-5118A5F7C391}"/>
              </a:ext>
            </a:extLst>
          </p:cNvPr>
          <p:cNvPicPr>
            <a:picLocks noChangeAspect="1"/>
          </p:cNvPicPr>
          <p:nvPr/>
        </p:nvPicPr>
        <p:blipFill>
          <a:blip r:embed="rId3"/>
          <a:stretch>
            <a:fillRect/>
          </a:stretch>
        </p:blipFill>
        <p:spPr>
          <a:xfrm>
            <a:off x="7977555" y="228600"/>
            <a:ext cx="826478" cy="826478"/>
          </a:xfrm>
          <a:prstGeom prst="rect">
            <a:avLst/>
          </a:prstGeom>
        </p:spPr>
      </p:pic>
      <p:pic>
        <p:nvPicPr>
          <p:cNvPr id="30" name="Picture 7" descr="Diagram, schematic&#10;&#10;Description automatically generated">
            <a:extLst>
              <a:ext uri="{FF2B5EF4-FFF2-40B4-BE49-F238E27FC236}">
                <a16:creationId xmlns:a16="http://schemas.microsoft.com/office/drawing/2014/main" id="{AA75469D-2453-9EC1-0F31-50FD1FC2D73B}"/>
              </a:ext>
            </a:extLst>
          </p:cNvPr>
          <p:cNvPicPr>
            <a:picLocks noGrp="1" noChangeAspect="1"/>
          </p:cNvPicPr>
          <p:nvPr>
            <p:ph idx="14"/>
          </p:nvPr>
        </p:nvPicPr>
        <p:blipFill rotWithShape="1">
          <a:blip r:embed="rId4"/>
          <a:srcRect l="1231" t="2379" r="101" b="138"/>
          <a:stretch/>
        </p:blipFill>
        <p:spPr>
          <a:xfrm>
            <a:off x="4709703" y="1600200"/>
            <a:ext cx="3997571" cy="4136824"/>
          </a:xfrm>
          <a:prstGeom prst="rect">
            <a:avLst/>
          </a:prstGeom>
        </p:spPr>
      </p:pic>
      <p:sp>
        <p:nvSpPr>
          <p:cNvPr id="28" name="Date Placeholder 27">
            <a:extLst>
              <a:ext uri="{FF2B5EF4-FFF2-40B4-BE49-F238E27FC236}">
                <a16:creationId xmlns:a16="http://schemas.microsoft.com/office/drawing/2014/main" id="{502ABEB5-8F21-64CF-07EB-53B1DA39A179}"/>
              </a:ext>
            </a:extLst>
          </p:cNvPr>
          <p:cNvSpPr>
            <a:spLocks noGrp="1"/>
          </p:cNvSpPr>
          <p:nvPr>
            <p:ph type="dt" sz="half" idx="10"/>
          </p:nvPr>
        </p:nvSpPr>
        <p:spPr/>
        <p:txBody>
          <a:bodyPr/>
          <a:lstStyle/>
          <a:p>
            <a:r>
              <a:rPr lang="en-US"/>
              <a:t>Version 2 — 2022</a:t>
            </a:r>
          </a:p>
        </p:txBody>
      </p:sp>
      <p:sp>
        <p:nvSpPr>
          <p:cNvPr id="3" name="TextBox 2">
            <a:extLst>
              <a:ext uri="{FF2B5EF4-FFF2-40B4-BE49-F238E27FC236}">
                <a16:creationId xmlns:a16="http://schemas.microsoft.com/office/drawing/2014/main" id="{703137EA-79A8-EEDF-B8E0-8C7DA3A5D4B2}"/>
              </a:ext>
            </a:extLst>
          </p:cNvPr>
          <p:cNvSpPr txBox="1"/>
          <p:nvPr/>
        </p:nvSpPr>
        <p:spPr>
          <a:xfrm>
            <a:off x="434148" y="2758568"/>
            <a:ext cx="3991855" cy="2739211"/>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b="1" u="sng" dirty="0">
                <a:latin typeface="Lato"/>
                <a:ea typeface="Lato"/>
                <a:cs typeface="Segoe UI"/>
              </a:rPr>
              <a:t>Actions to facilitate collaboration</a:t>
            </a:r>
            <a:r>
              <a:rPr lang="en-US" u="sng" dirty="0">
                <a:latin typeface="Lato"/>
                <a:ea typeface="Lato"/>
                <a:cs typeface="Segoe UI"/>
              </a:rPr>
              <a:t>​</a:t>
            </a:r>
          </a:p>
          <a:p>
            <a:pPr>
              <a:buChar char="•"/>
            </a:pPr>
            <a:r>
              <a:rPr lang="en-US" sz="1600" dirty="0">
                <a:latin typeface="Lato"/>
                <a:ea typeface="Lato"/>
                <a:cs typeface="Arial"/>
              </a:rPr>
              <a:t>Attend meetings of other clusters ​</a:t>
            </a:r>
          </a:p>
          <a:p>
            <a:pPr>
              <a:buChar char="•"/>
            </a:pPr>
            <a:r>
              <a:rPr lang="en-US" sz="1600" dirty="0">
                <a:latin typeface="Lato"/>
                <a:ea typeface="Lato"/>
                <a:cs typeface="Arial"/>
              </a:rPr>
              <a:t>Identify IYCF-E Champions to elevate IYCF-E on the agenda​</a:t>
            </a:r>
          </a:p>
          <a:p>
            <a:pPr>
              <a:buChar char="•"/>
            </a:pPr>
            <a:r>
              <a:rPr lang="en-US" sz="1600" dirty="0">
                <a:latin typeface="Lato"/>
                <a:ea typeface="Lato"/>
                <a:cs typeface="Arial"/>
              </a:rPr>
              <a:t>Activate coordination mechanisms for IYCF specific and sensitive programming ​</a:t>
            </a:r>
          </a:p>
          <a:p>
            <a:pPr>
              <a:buChar char="•"/>
            </a:pPr>
            <a:r>
              <a:rPr lang="en-US" sz="1600" dirty="0">
                <a:latin typeface="Lato"/>
                <a:ea typeface="Lato"/>
                <a:cs typeface="Arial"/>
              </a:rPr>
              <a:t>Integrate assessments ​</a:t>
            </a:r>
          </a:p>
          <a:p>
            <a:pPr>
              <a:buChar char="•"/>
            </a:pPr>
            <a:r>
              <a:rPr lang="en-US" sz="1600" dirty="0">
                <a:latin typeface="Lato"/>
                <a:ea typeface="Lato"/>
                <a:cs typeface="Arial"/>
              </a:rPr>
              <a:t>Share information across fora ​</a:t>
            </a:r>
          </a:p>
          <a:p>
            <a:pPr>
              <a:buChar char="•"/>
            </a:pPr>
            <a:r>
              <a:rPr lang="en-US" sz="1600" dirty="0">
                <a:latin typeface="Lato"/>
                <a:ea typeface="Lato"/>
                <a:cs typeface="Arial"/>
              </a:rPr>
              <a:t>Advocate for IYCF-E space allocation ​</a:t>
            </a:r>
          </a:p>
          <a:p>
            <a:pPr>
              <a:buChar char="•"/>
            </a:pPr>
            <a:r>
              <a:rPr lang="en-US" sz="1600" dirty="0">
                <a:latin typeface="Lato"/>
                <a:ea typeface="Lato"/>
                <a:cs typeface="Arial"/>
              </a:rPr>
              <a:t>Establish referral mechanisms ​</a:t>
            </a:r>
          </a:p>
          <a:p>
            <a:pPr>
              <a:buChar char="•"/>
            </a:pPr>
            <a:r>
              <a:rPr lang="en-US" sz="1600" dirty="0">
                <a:latin typeface="Lato"/>
                <a:ea typeface="Lato"/>
                <a:cs typeface="Arial"/>
              </a:rPr>
              <a:t>Use cross-cutting issues as an entry point</a:t>
            </a:r>
          </a:p>
        </p:txBody>
      </p:sp>
    </p:spTree>
    <p:extLst>
      <p:ext uri="{BB962C8B-B14F-4D97-AF65-F5344CB8AC3E}">
        <p14:creationId xmlns:p14="http://schemas.microsoft.com/office/powerpoint/2010/main" val="1638621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522E7-7B37-4728-96C6-BCD41278422B}"/>
              </a:ext>
            </a:extLst>
          </p:cNvPr>
          <p:cNvSpPr>
            <a:spLocks noGrp="1"/>
          </p:cNvSpPr>
          <p:nvPr>
            <p:ph type="title"/>
          </p:nvPr>
        </p:nvSpPr>
        <p:spPr/>
        <p:txBody>
          <a:bodyPr/>
          <a:lstStyle/>
          <a:p>
            <a:r>
              <a:rPr lang="en-US"/>
              <a:t>Coordination Approaches</a:t>
            </a:r>
          </a:p>
        </p:txBody>
      </p:sp>
      <p:sp>
        <p:nvSpPr>
          <p:cNvPr id="3" name="Content Placeholder 2">
            <a:extLst>
              <a:ext uri="{FF2B5EF4-FFF2-40B4-BE49-F238E27FC236}">
                <a16:creationId xmlns:a16="http://schemas.microsoft.com/office/drawing/2014/main" id="{5CF6F6AF-477F-4856-B0FF-65ECE32D9A03}"/>
              </a:ext>
            </a:extLst>
          </p:cNvPr>
          <p:cNvSpPr>
            <a:spLocks noGrp="1"/>
          </p:cNvSpPr>
          <p:nvPr>
            <p:ph idx="1"/>
          </p:nvPr>
        </p:nvSpPr>
        <p:spPr/>
        <p:txBody>
          <a:bodyPr/>
          <a:lstStyle/>
          <a:p>
            <a:r>
              <a:rPr lang="en-US"/>
              <a:t>“</a:t>
            </a:r>
            <a:r>
              <a:rPr lang="en-US" b="1">
                <a:solidFill>
                  <a:srgbClr val="FF0000"/>
                </a:solidFill>
              </a:rPr>
              <a:t>Supporting IYCF requires effective cross border and regional coordination of actors implementing IYCF-E</a:t>
            </a:r>
            <a:r>
              <a:rPr lang="en-US"/>
              <a:t>. Our experiences reflect a lack of consistency and </a:t>
            </a:r>
            <a:r>
              <a:rPr lang="en-US" err="1"/>
              <a:t>standardisation</a:t>
            </a:r>
            <a:r>
              <a:rPr lang="en-US"/>
              <a:t> to help caregivers practice safer feeding options, which compromised what could be achieved in terms of </a:t>
            </a:r>
            <a:r>
              <a:rPr lang="en-US" err="1"/>
              <a:t>minimising</a:t>
            </a:r>
            <a:r>
              <a:rPr lang="en-US"/>
              <a:t> risk and supporting safer practices. Caregivers were often tired and confused by the multitude of different actors providing varying messages, IEC materials and products using diverse approaches.” </a:t>
            </a:r>
          </a:p>
          <a:p>
            <a:pPr algn="r"/>
            <a:r>
              <a:rPr lang="en-US" i="1"/>
              <a:t>–</a:t>
            </a:r>
            <a:r>
              <a:rPr lang="en-US" i="1" err="1"/>
              <a:t>Modigell</a:t>
            </a:r>
            <a:r>
              <a:rPr lang="en-US" i="1"/>
              <a:t> et al., 2016. Save the Children’s IYCF-E Rapid Response in Croatia.</a:t>
            </a:r>
            <a:endParaRPr lang="en-US"/>
          </a:p>
        </p:txBody>
      </p:sp>
      <p:sp>
        <p:nvSpPr>
          <p:cNvPr id="4" name="Footer Placeholder 3">
            <a:extLst>
              <a:ext uri="{FF2B5EF4-FFF2-40B4-BE49-F238E27FC236}">
                <a16:creationId xmlns:a16="http://schemas.microsoft.com/office/drawing/2014/main" id="{462FECCF-40B1-4B1F-80F4-F6EAD7F5EB90}"/>
              </a:ext>
            </a:extLst>
          </p:cNvPr>
          <p:cNvSpPr>
            <a:spLocks noGrp="1"/>
          </p:cNvSpPr>
          <p:nvPr>
            <p:ph type="ftr" sz="quarter" idx="11"/>
          </p:nvPr>
        </p:nvSpPr>
        <p:spPr/>
        <p:txBody>
          <a:bodyPr/>
          <a:lstStyle/>
          <a:p>
            <a:r>
              <a:rPr lang="en-US"/>
              <a:t>IYCF-E TRAINING: IYCF-E COORDINATION</a:t>
            </a:r>
          </a:p>
        </p:txBody>
      </p:sp>
      <p:sp>
        <p:nvSpPr>
          <p:cNvPr id="5" name="Slide Number Placeholder 4">
            <a:extLst>
              <a:ext uri="{FF2B5EF4-FFF2-40B4-BE49-F238E27FC236}">
                <a16:creationId xmlns:a16="http://schemas.microsoft.com/office/drawing/2014/main" id="{C3488CA6-E2F3-4911-A020-A20EBE22E10C}"/>
              </a:ext>
            </a:extLst>
          </p:cNvPr>
          <p:cNvSpPr>
            <a:spLocks noGrp="1"/>
          </p:cNvSpPr>
          <p:nvPr>
            <p:ph type="sldNum" sz="quarter" idx="12"/>
          </p:nvPr>
        </p:nvSpPr>
        <p:spPr/>
        <p:txBody>
          <a:bodyPr/>
          <a:lstStyle/>
          <a:p>
            <a:fld id="{C3FDE51E-0052-334C-A4B2-C567FE9F326F}" type="slidenum">
              <a:rPr lang="en-US" smtClean="0"/>
              <a:pPr/>
              <a:t>19</a:t>
            </a:fld>
            <a:endParaRPr lang="en-US"/>
          </a:p>
        </p:txBody>
      </p:sp>
      <p:sp>
        <p:nvSpPr>
          <p:cNvPr id="6" name="Text Placeholder 5">
            <a:extLst>
              <a:ext uri="{FF2B5EF4-FFF2-40B4-BE49-F238E27FC236}">
                <a16:creationId xmlns:a16="http://schemas.microsoft.com/office/drawing/2014/main" id="{EA59D16C-86AA-47FB-BB74-0C748327C9FC}"/>
              </a:ext>
            </a:extLst>
          </p:cNvPr>
          <p:cNvSpPr>
            <a:spLocks noGrp="1"/>
          </p:cNvSpPr>
          <p:nvPr>
            <p:ph type="body" sz="quarter" idx="13"/>
          </p:nvPr>
        </p:nvSpPr>
        <p:spPr/>
        <p:txBody>
          <a:bodyPr>
            <a:normAutofit lnSpcReduction="10000"/>
          </a:bodyPr>
          <a:lstStyle/>
          <a:p>
            <a:r>
              <a:rPr lang="en-US"/>
              <a:t>International Coordination: Case Study  </a:t>
            </a:r>
          </a:p>
        </p:txBody>
      </p:sp>
      <p:sp>
        <p:nvSpPr>
          <p:cNvPr id="19" name="Date Placeholder 18">
            <a:extLst>
              <a:ext uri="{FF2B5EF4-FFF2-40B4-BE49-F238E27FC236}">
                <a16:creationId xmlns:a16="http://schemas.microsoft.com/office/drawing/2014/main" id="{00D26159-A2D7-1B6A-0744-77BA0B803C77}"/>
              </a:ext>
            </a:extLst>
          </p:cNvPr>
          <p:cNvSpPr>
            <a:spLocks noGrp="1"/>
          </p:cNvSpPr>
          <p:nvPr>
            <p:ph type="dt" sz="half" idx="10"/>
          </p:nvPr>
        </p:nvSpPr>
        <p:spPr/>
        <p:txBody>
          <a:bodyPr/>
          <a:lstStyle/>
          <a:p>
            <a:r>
              <a:rPr lang="en-US"/>
              <a:t>Version 2 — 2022</a:t>
            </a:r>
          </a:p>
        </p:txBody>
      </p:sp>
      <p:pic>
        <p:nvPicPr>
          <p:cNvPr id="8" name="Picture 9">
            <a:extLst>
              <a:ext uri="{FF2B5EF4-FFF2-40B4-BE49-F238E27FC236}">
                <a16:creationId xmlns:a16="http://schemas.microsoft.com/office/drawing/2014/main" id="{B672BF81-6A9B-0A71-A438-C1178F87D8D8}"/>
              </a:ext>
            </a:extLst>
          </p:cNvPr>
          <p:cNvPicPr>
            <a:picLocks noChangeAspect="1"/>
          </p:cNvPicPr>
          <p:nvPr/>
        </p:nvPicPr>
        <p:blipFill>
          <a:blip r:embed="rId3"/>
          <a:stretch>
            <a:fillRect/>
          </a:stretch>
        </p:blipFill>
        <p:spPr>
          <a:xfrm>
            <a:off x="8104372" y="265327"/>
            <a:ext cx="704850" cy="885825"/>
          </a:xfrm>
          <a:prstGeom prst="rect">
            <a:avLst/>
          </a:prstGeom>
        </p:spPr>
      </p:pic>
    </p:spTree>
    <p:extLst>
      <p:ext uri="{BB962C8B-B14F-4D97-AF65-F5344CB8AC3E}">
        <p14:creationId xmlns:p14="http://schemas.microsoft.com/office/powerpoint/2010/main" val="30874586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7"/>
          <p:cNvSpPr>
            <a:spLocks noGrp="1"/>
          </p:cNvSpPr>
          <p:nvPr>
            <p:ph type="title"/>
          </p:nvPr>
        </p:nvSpPr>
        <p:spPr/>
        <p:txBody>
          <a:bodyPr/>
          <a:lstStyle/>
          <a:p>
            <a:r>
              <a:rPr lang="en-US" altLang="en-US"/>
              <a:t>SESSION OBJECTIVES</a:t>
            </a:r>
          </a:p>
        </p:txBody>
      </p:sp>
      <p:sp>
        <p:nvSpPr>
          <p:cNvPr id="77827" name="Content Placeholder 8"/>
          <p:cNvSpPr>
            <a:spLocks noGrp="1"/>
          </p:cNvSpPr>
          <p:nvPr>
            <p:ph idx="1"/>
          </p:nvPr>
        </p:nvSpPr>
        <p:spPr/>
        <p:txBody>
          <a:bodyPr vert="horz" lIns="0" tIns="0" rIns="0" bIns="0" rtlCol="0" anchor="t">
            <a:normAutofit/>
          </a:bodyPr>
          <a:lstStyle/>
          <a:p>
            <a:r>
              <a:rPr lang="en-GB" altLang="en-US"/>
              <a:t>By the end of this session, you will be able to:</a:t>
            </a:r>
          </a:p>
          <a:p>
            <a:pPr marL="342900" indent="-342900">
              <a:buAutoNum type="arabicPeriod"/>
            </a:pPr>
            <a:r>
              <a:rPr lang="en-GB">
                <a:latin typeface="Lato"/>
                <a:ea typeface="Lato"/>
                <a:cs typeface="Lato"/>
              </a:rPr>
              <a:t>Explain the purpose and importance of  IYCF-E coordination </a:t>
            </a:r>
            <a:endParaRPr lang="en-US"/>
          </a:p>
          <a:p>
            <a:pPr marL="342900" indent="-342900">
              <a:buAutoNum type="arabicPeriod"/>
            </a:pPr>
            <a:r>
              <a:rPr lang="en-GB">
                <a:latin typeface="Lato"/>
                <a:ea typeface="Lato"/>
                <a:cs typeface="Lato"/>
              </a:rPr>
              <a:t>Identify the main actors and structures with IYCF-E coordination responsibilities </a:t>
            </a:r>
            <a:endParaRPr lang="en-US"/>
          </a:p>
          <a:p>
            <a:pPr marL="342900" indent="-342900">
              <a:buAutoNum type="arabicPeriod"/>
            </a:pPr>
            <a:r>
              <a:rPr lang="en-GB">
                <a:latin typeface="Lato"/>
                <a:ea typeface="Lato"/>
                <a:cs typeface="Lato"/>
              </a:rPr>
              <a:t>Identify key approaches to support effective IYCF-E coordination</a:t>
            </a:r>
            <a:endParaRPr lang="en-GB"/>
          </a:p>
          <a:p>
            <a:pPr marL="342900" indent="-342900">
              <a:buAutoNum type="arabicPeriod"/>
            </a:pPr>
            <a:r>
              <a:rPr lang="en-GB">
                <a:ea typeface="Lato"/>
              </a:rPr>
              <a:t>Determine the current level of coordination capacity in your operating context </a:t>
            </a:r>
            <a:endParaRPr lang="en-US">
              <a:ea typeface="Lato"/>
            </a:endParaRPr>
          </a:p>
        </p:txBody>
      </p:sp>
      <p:sp>
        <p:nvSpPr>
          <p:cNvPr id="77829" name="Footer Placeholder 2"/>
          <p:cNvSpPr>
            <a:spLocks noGrp="1"/>
          </p:cNvSpPr>
          <p:nvPr>
            <p:ph type="ftr" sz="quarter" idx="11"/>
          </p:nvPr>
        </p:nvSpPr>
        <p:spPr/>
        <p:txBody>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Arial" pitchFamily="34" charset="0"/>
                <a:ea typeface="MS PGothic" pitchFamily="34" charset="-128"/>
              </a:defRPr>
            </a:lvl9pPr>
          </a:lstStyle>
          <a:p>
            <a:r>
              <a:rPr lang="en-GB" altLang="en-US">
                <a:latin typeface="Lato" panose="020F0502020204030203" pitchFamily="34" charset="77"/>
              </a:rPr>
              <a:t>IYCF-E TRAINING: IYCF-E COORDINATION</a:t>
            </a:r>
          </a:p>
        </p:txBody>
      </p:sp>
      <p:sp>
        <p:nvSpPr>
          <p:cNvPr id="77830" name="Slide Number Placeholder 3"/>
          <p:cNvSpPr>
            <a:spLocks noGrp="1"/>
          </p:cNvSpPr>
          <p:nvPr>
            <p:ph type="sldNum" sz="quarter" idx="12"/>
          </p:nvPr>
        </p:nvSpPr>
        <p:spPr/>
        <p:txBody>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Arial" pitchFamily="34" charset="0"/>
                <a:ea typeface="MS PGothic" pitchFamily="34" charset="-128"/>
              </a:defRPr>
            </a:lvl9pPr>
          </a:lstStyle>
          <a:p>
            <a:fld id="{9CCFD9F3-8BDB-4DCE-BFC1-50908EB7575A}" type="slidenum">
              <a:rPr lang="en-US" altLang="en-US" smtClean="0"/>
              <a:pPr/>
              <a:t>2</a:t>
            </a:fld>
            <a:endParaRPr lang="en-US" altLang="en-US"/>
          </a:p>
        </p:txBody>
      </p:sp>
      <p:sp>
        <p:nvSpPr>
          <p:cNvPr id="6" name="Date Placeholder 5">
            <a:extLst>
              <a:ext uri="{FF2B5EF4-FFF2-40B4-BE49-F238E27FC236}">
                <a16:creationId xmlns:a16="http://schemas.microsoft.com/office/drawing/2014/main" id="{18B8E33D-CF86-6E4F-D182-EC76E2D69F92}"/>
              </a:ext>
            </a:extLst>
          </p:cNvPr>
          <p:cNvSpPr>
            <a:spLocks noGrp="1"/>
          </p:cNvSpPr>
          <p:nvPr>
            <p:ph type="dt" sz="half" idx="10"/>
          </p:nvPr>
        </p:nvSpPr>
        <p:spPr/>
        <p:txBody>
          <a:bodyPr/>
          <a:lstStyle/>
          <a:p>
            <a:r>
              <a:rPr lang="en-US"/>
              <a:t>Version 2 — 2022</a:t>
            </a:r>
          </a:p>
        </p:txBody>
      </p:sp>
    </p:spTree>
    <p:extLst>
      <p:ext uri="{BB962C8B-B14F-4D97-AF65-F5344CB8AC3E}">
        <p14:creationId xmlns:p14="http://schemas.microsoft.com/office/powerpoint/2010/main" val="36028335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51F45-DCC3-4683-95A3-70F204B7EF17}"/>
              </a:ext>
            </a:extLst>
          </p:cNvPr>
          <p:cNvSpPr>
            <a:spLocks noGrp="1"/>
          </p:cNvSpPr>
          <p:nvPr>
            <p:ph type="title"/>
          </p:nvPr>
        </p:nvSpPr>
        <p:spPr/>
        <p:txBody>
          <a:bodyPr/>
          <a:lstStyle/>
          <a:p>
            <a:r>
              <a:rPr lang="en-US"/>
              <a:t>Coordination Approaches </a:t>
            </a:r>
          </a:p>
        </p:txBody>
      </p:sp>
      <p:sp>
        <p:nvSpPr>
          <p:cNvPr id="3" name="Content Placeholder 2">
            <a:extLst>
              <a:ext uri="{FF2B5EF4-FFF2-40B4-BE49-F238E27FC236}">
                <a16:creationId xmlns:a16="http://schemas.microsoft.com/office/drawing/2014/main" id="{BF2E6EE1-9BA5-4F49-B485-5A0A57325DF2}"/>
              </a:ext>
            </a:extLst>
          </p:cNvPr>
          <p:cNvSpPr>
            <a:spLocks noGrp="1"/>
          </p:cNvSpPr>
          <p:nvPr>
            <p:ph idx="1"/>
          </p:nvPr>
        </p:nvSpPr>
        <p:spPr/>
        <p:txBody>
          <a:bodyPr/>
          <a:lstStyle/>
          <a:p>
            <a:r>
              <a:rPr lang="en-GB" b="1">
                <a:solidFill>
                  <a:srgbClr val="FF0000"/>
                </a:solidFill>
              </a:rPr>
              <a:t>Coordination should also happen at the community level</a:t>
            </a:r>
          </a:p>
          <a:p>
            <a:r>
              <a:rPr lang="en-US"/>
              <a:t>What community structures and leaders exist that may be helpful in IYCF-E Coordination? </a:t>
            </a:r>
          </a:p>
          <a:p>
            <a:endParaRPr lang="en-US"/>
          </a:p>
          <a:p>
            <a:endParaRPr lang="en-US"/>
          </a:p>
        </p:txBody>
      </p:sp>
      <p:sp>
        <p:nvSpPr>
          <p:cNvPr id="4" name="Footer Placeholder 3">
            <a:extLst>
              <a:ext uri="{FF2B5EF4-FFF2-40B4-BE49-F238E27FC236}">
                <a16:creationId xmlns:a16="http://schemas.microsoft.com/office/drawing/2014/main" id="{83E65A0D-8395-4BBF-8284-F507D126EB6C}"/>
              </a:ext>
            </a:extLst>
          </p:cNvPr>
          <p:cNvSpPr>
            <a:spLocks noGrp="1"/>
          </p:cNvSpPr>
          <p:nvPr>
            <p:ph type="ftr" sz="quarter" idx="11"/>
          </p:nvPr>
        </p:nvSpPr>
        <p:spPr/>
        <p:txBody>
          <a:bodyPr/>
          <a:lstStyle/>
          <a:p>
            <a:r>
              <a:rPr lang="en-US"/>
              <a:t>IYCF-E TRAINING: IYCF-E COORDINATION</a:t>
            </a:r>
          </a:p>
        </p:txBody>
      </p:sp>
      <p:sp>
        <p:nvSpPr>
          <p:cNvPr id="5" name="Slide Number Placeholder 4">
            <a:extLst>
              <a:ext uri="{FF2B5EF4-FFF2-40B4-BE49-F238E27FC236}">
                <a16:creationId xmlns:a16="http://schemas.microsoft.com/office/drawing/2014/main" id="{6BB558A8-4D39-4919-980A-0B54E22801FB}"/>
              </a:ext>
            </a:extLst>
          </p:cNvPr>
          <p:cNvSpPr>
            <a:spLocks noGrp="1"/>
          </p:cNvSpPr>
          <p:nvPr>
            <p:ph type="sldNum" sz="quarter" idx="12"/>
          </p:nvPr>
        </p:nvSpPr>
        <p:spPr/>
        <p:txBody>
          <a:bodyPr/>
          <a:lstStyle/>
          <a:p>
            <a:fld id="{C3FDE51E-0052-334C-A4B2-C567FE9F326F}" type="slidenum">
              <a:rPr lang="en-US" smtClean="0"/>
              <a:pPr/>
              <a:t>20</a:t>
            </a:fld>
            <a:endParaRPr lang="en-US"/>
          </a:p>
        </p:txBody>
      </p:sp>
      <p:sp>
        <p:nvSpPr>
          <p:cNvPr id="6" name="Text Placeholder 5">
            <a:extLst>
              <a:ext uri="{FF2B5EF4-FFF2-40B4-BE49-F238E27FC236}">
                <a16:creationId xmlns:a16="http://schemas.microsoft.com/office/drawing/2014/main" id="{F654D350-BEEB-4176-9195-350D8B86A27B}"/>
              </a:ext>
            </a:extLst>
          </p:cNvPr>
          <p:cNvSpPr>
            <a:spLocks noGrp="1"/>
          </p:cNvSpPr>
          <p:nvPr>
            <p:ph type="body" sz="quarter" idx="13"/>
          </p:nvPr>
        </p:nvSpPr>
        <p:spPr/>
        <p:txBody>
          <a:bodyPr>
            <a:normAutofit lnSpcReduction="10000"/>
          </a:bodyPr>
          <a:lstStyle/>
          <a:p>
            <a:r>
              <a:rPr lang="en-US"/>
              <a:t>Community-level coordination  </a:t>
            </a:r>
          </a:p>
        </p:txBody>
      </p:sp>
      <p:pic>
        <p:nvPicPr>
          <p:cNvPr id="10" name="Picture 9">
            <a:extLst>
              <a:ext uri="{FF2B5EF4-FFF2-40B4-BE49-F238E27FC236}">
                <a16:creationId xmlns:a16="http://schemas.microsoft.com/office/drawing/2014/main" id="{A28621BC-F372-4AE2-9640-4EBB8885EE49}"/>
              </a:ext>
            </a:extLst>
          </p:cNvPr>
          <p:cNvPicPr>
            <a:picLocks noChangeAspect="1"/>
          </p:cNvPicPr>
          <p:nvPr/>
        </p:nvPicPr>
        <p:blipFill>
          <a:blip r:embed="rId3"/>
          <a:stretch>
            <a:fillRect/>
          </a:stretch>
        </p:blipFill>
        <p:spPr>
          <a:xfrm>
            <a:off x="431147" y="3546569"/>
            <a:ext cx="4140853" cy="2760569"/>
          </a:xfrm>
          <a:prstGeom prst="rect">
            <a:avLst/>
          </a:prstGeom>
        </p:spPr>
      </p:pic>
      <p:pic>
        <p:nvPicPr>
          <p:cNvPr id="12" name="Picture 7" descr="Icon&#10;&#10;Description automatically generated">
            <a:extLst>
              <a:ext uri="{FF2B5EF4-FFF2-40B4-BE49-F238E27FC236}">
                <a16:creationId xmlns:a16="http://schemas.microsoft.com/office/drawing/2014/main" id="{9A7B9CB2-8CBA-FE0B-0D90-CFB66867DCE9}"/>
              </a:ext>
            </a:extLst>
          </p:cNvPr>
          <p:cNvPicPr>
            <a:picLocks noChangeAspect="1"/>
          </p:cNvPicPr>
          <p:nvPr/>
        </p:nvPicPr>
        <p:blipFill>
          <a:blip r:embed="rId4"/>
          <a:stretch>
            <a:fillRect/>
          </a:stretch>
        </p:blipFill>
        <p:spPr>
          <a:xfrm>
            <a:off x="7861058" y="202995"/>
            <a:ext cx="942975" cy="942975"/>
          </a:xfrm>
          <a:prstGeom prst="rect">
            <a:avLst/>
          </a:prstGeom>
        </p:spPr>
      </p:pic>
      <p:pic>
        <p:nvPicPr>
          <p:cNvPr id="25" name="Content Placeholder 24">
            <a:extLst>
              <a:ext uri="{FF2B5EF4-FFF2-40B4-BE49-F238E27FC236}">
                <a16:creationId xmlns:a16="http://schemas.microsoft.com/office/drawing/2014/main" id="{880C782E-F75C-91C5-E6A8-06C8191FF8A1}"/>
              </a:ext>
            </a:extLst>
          </p:cNvPr>
          <p:cNvPicPr>
            <a:picLocks noGrp="1" noChangeAspect="1"/>
          </p:cNvPicPr>
          <p:nvPr>
            <p:ph idx="14"/>
          </p:nvPr>
        </p:nvPicPr>
        <p:blipFill rotWithShape="1">
          <a:blip r:embed="rId5">
            <a:extLst>
              <a:ext uri="{28A0092B-C50C-407E-A947-70E740481C1C}">
                <a14:useLocalDpi xmlns:a14="http://schemas.microsoft.com/office/drawing/2010/main" val="0"/>
              </a:ext>
            </a:extLst>
          </a:blip>
          <a:srcRect l="57000"/>
          <a:stretch/>
        </p:blipFill>
        <p:spPr>
          <a:xfrm>
            <a:off x="5109082" y="1600200"/>
            <a:ext cx="3598192" cy="4706938"/>
          </a:xfrm>
          <a:prstGeom prst="rect">
            <a:avLst/>
          </a:prstGeom>
        </p:spPr>
      </p:pic>
      <p:sp>
        <p:nvSpPr>
          <p:cNvPr id="26" name="Date Placeholder 25">
            <a:extLst>
              <a:ext uri="{FF2B5EF4-FFF2-40B4-BE49-F238E27FC236}">
                <a16:creationId xmlns:a16="http://schemas.microsoft.com/office/drawing/2014/main" id="{3EBD49C2-6769-086A-4E68-626E490C992B}"/>
              </a:ext>
            </a:extLst>
          </p:cNvPr>
          <p:cNvSpPr>
            <a:spLocks noGrp="1"/>
          </p:cNvSpPr>
          <p:nvPr>
            <p:ph type="dt" sz="half" idx="10"/>
          </p:nvPr>
        </p:nvSpPr>
        <p:spPr/>
        <p:txBody>
          <a:bodyPr/>
          <a:lstStyle/>
          <a:p>
            <a:r>
              <a:rPr lang="en-US"/>
              <a:t>Version 2 — 2022</a:t>
            </a:r>
          </a:p>
        </p:txBody>
      </p:sp>
    </p:spTree>
    <p:extLst>
      <p:ext uri="{BB962C8B-B14F-4D97-AF65-F5344CB8AC3E}">
        <p14:creationId xmlns:p14="http://schemas.microsoft.com/office/powerpoint/2010/main" val="10826947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2A99667-4C10-2795-F23A-F98BC0C44A4F}"/>
              </a:ext>
            </a:extLst>
          </p:cNvPr>
          <p:cNvSpPr>
            <a:spLocks noGrp="1"/>
          </p:cNvSpPr>
          <p:nvPr>
            <p:ph type="ftr" sz="quarter" idx="11"/>
          </p:nvPr>
        </p:nvSpPr>
        <p:spPr/>
        <p:txBody>
          <a:bodyPr/>
          <a:lstStyle/>
          <a:p>
            <a:r>
              <a:rPr lang="en-US"/>
              <a:t>IYCF-E TRAINING: IYCF-E COORDINATION</a:t>
            </a:r>
          </a:p>
        </p:txBody>
      </p:sp>
      <p:sp>
        <p:nvSpPr>
          <p:cNvPr id="3" name="Slide Number Placeholder 2">
            <a:extLst>
              <a:ext uri="{FF2B5EF4-FFF2-40B4-BE49-F238E27FC236}">
                <a16:creationId xmlns:a16="http://schemas.microsoft.com/office/drawing/2014/main" id="{A392EF92-D0F5-985A-5D98-543AF0E1B4FB}"/>
              </a:ext>
            </a:extLst>
          </p:cNvPr>
          <p:cNvSpPr>
            <a:spLocks noGrp="1"/>
          </p:cNvSpPr>
          <p:nvPr>
            <p:ph type="sldNum" sz="quarter" idx="12"/>
          </p:nvPr>
        </p:nvSpPr>
        <p:spPr/>
        <p:txBody>
          <a:bodyPr/>
          <a:lstStyle/>
          <a:p>
            <a:fld id="{C3FDE51E-0052-334C-A4B2-C567FE9F326F}" type="slidenum">
              <a:rPr lang="en-US" smtClean="0"/>
              <a:pPr/>
              <a:t>21</a:t>
            </a:fld>
            <a:endParaRPr lang="en-US"/>
          </a:p>
        </p:txBody>
      </p:sp>
      <p:sp>
        <p:nvSpPr>
          <p:cNvPr id="4" name="Title 3">
            <a:extLst>
              <a:ext uri="{FF2B5EF4-FFF2-40B4-BE49-F238E27FC236}">
                <a16:creationId xmlns:a16="http://schemas.microsoft.com/office/drawing/2014/main" id="{417D32E7-A677-D51A-8C2F-AA9409D175F3}"/>
              </a:ext>
            </a:extLst>
          </p:cNvPr>
          <p:cNvSpPr>
            <a:spLocks noGrp="1"/>
          </p:cNvSpPr>
          <p:nvPr>
            <p:ph type="title"/>
          </p:nvPr>
        </p:nvSpPr>
        <p:spPr/>
        <p:txBody>
          <a:bodyPr/>
          <a:lstStyle/>
          <a:p>
            <a:r>
              <a:rPr lang="en-US"/>
              <a:t>COORDINATION CAPACITY </a:t>
            </a:r>
          </a:p>
        </p:txBody>
      </p:sp>
      <p:sp>
        <p:nvSpPr>
          <p:cNvPr id="10" name="Date Placeholder 9">
            <a:extLst>
              <a:ext uri="{FF2B5EF4-FFF2-40B4-BE49-F238E27FC236}">
                <a16:creationId xmlns:a16="http://schemas.microsoft.com/office/drawing/2014/main" id="{B72687F9-4254-0E56-A1DF-9CCC00662E7D}"/>
              </a:ext>
            </a:extLst>
          </p:cNvPr>
          <p:cNvSpPr>
            <a:spLocks noGrp="1"/>
          </p:cNvSpPr>
          <p:nvPr>
            <p:ph type="dt" sz="half" idx="10"/>
          </p:nvPr>
        </p:nvSpPr>
        <p:spPr/>
        <p:txBody>
          <a:bodyPr/>
          <a:lstStyle/>
          <a:p>
            <a:r>
              <a:rPr lang="en-US"/>
              <a:t>Version 2 — 2022</a:t>
            </a:r>
          </a:p>
        </p:txBody>
      </p:sp>
    </p:spTree>
    <p:extLst>
      <p:ext uri="{BB962C8B-B14F-4D97-AF65-F5344CB8AC3E}">
        <p14:creationId xmlns:p14="http://schemas.microsoft.com/office/powerpoint/2010/main" val="10973424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CC02C-C9DC-6BD3-2C08-26D44C3CCE3F}"/>
              </a:ext>
            </a:extLst>
          </p:cNvPr>
          <p:cNvSpPr>
            <a:spLocks noGrp="1"/>
          </p:cNvSpPr>
          <p:nvPr>
            <p:ph type="title"/>
          </p:nvPr>
        </p:nvSpPr>
        <p:spPr/>
        <p:txBody>
          <a:bodyPr/>
          <a:lstStyle/>
          <a:p>
            <a:r>
              <a:rPr lang="en-US"/>
              <a:t>Coordination Capacity </a:t>
            </a:r>
          </a:p>
        </p:txBody>
      </p:sp>
      <p:sp>
        <p:nvSpPr>
          <p:cNvPr id="15" name="Content Placeholder 14">
            <a:extLst>
              <a:ext uri="{FF2B5EF4-FFF2-40B4-BE49-F238E27FC236}">
                <a16:creationId xmlns:a16="http://schemas.microsoft.com/office/drawing/2014/main" id="{32A2522C-1026-9BCE-ED68-226AAD6DBFCE}"/>
              </a:ext>
            </a:extLst>
          </p:cNvPr>
          <p:cNvSpPr>
            <a:spLocks noGrp="1"/>
          </p:cNvSpPr>
          <p:nvPr>
            <p:ph idx="1"/>
          </p:nvPr>
        </p:nvSpPr>
        <p:spPr/>
        <p:txBody>
          <a:bodyPr vert="horz" lIns="0" tIns="0" rIns="0" bIns="0" rtlCol="0" anchor="t">
            <a:normAutofit/>
          </a:bodyPr>
          <a:lstStyle/>
          <a:p>
            <a:r>
              <a:rPr lang="en-US" sz="2100" b="1" dirty="0">
                <a:latin typeface="Lato"/>
                <a:ea typeface="Lato"/>
                <a:cs typeface="Lato"/>
              </a:rPr>
              <a:t>IYCF-E CAPACITY ASSESSMENT - PILLAR 3: COORDINATION</a:t>
            </a:r>
          </a:p>
          <a:p>
            <a:endParaRPr lang="en-US" sz="2100" b="1" dirty="0">
              <a:ea typeface="Lato"/>
            </a:endParaRPr>
          </a:p>
          <a:p>
            <a:r>
              <a:rPr lang="en-US" sz="2100" b="1" u="sng" dirty="0">
                <a:latin typeface="Lato"/>
                <a:ea typeface="Lato"/>
                <a:cs typeface="Lato"/>
              </a:rPr>
              <a:t>Instructions: </a:t>
            </a:r>
            <a:endParaRPr lang="en-US" sz="2100" dirty="0">
              <a:ea typeface="Lato"/>
            </a:endParaRPr>
          </a:p>
          <a:p>
            <a:pPr marL="342900" indent="-342900">
              <a:buChar char="•"/>
            </a:pPr>
            <a:r>
              <a:rPr lang="en-US" sz="2100" dirty="0">
                <a:latin typeface="Lato"/>
                <a:ea typeface="Lato"/>
                <a:cs typeface="Lato"/>
              </a:rPr>
              <a:t>Find out from the panel what you need to know in order to complete Pillar 3. </a:t>
            </a:r>
            <a:endParaRPr lang="en-US" sz="2100">
              <a:ea typeface="Lato"/>
            </a:endParaRPr>
          </a:p>
          <a:p>
            <a:pPr marL="342900" indent="-342900">
              <a:buFont typeface="Arial"/>
              <a:buChar char="•"/>
            </a:pPr>
            <a:r>
              <a:rPr lang="en-US" sz="2100" dirty="0">
                <a:latin typeface="Lato"/>
                <a:ea typeface="Lato"/>
                <a:cs typeface="Lato"/>
              </a:rPr>
              <a:t>Identify gaps in capacity and seek solutions / actions to fill them. </a:t>
            </a:r>
            <a:endParaRPr lang="en-US" sz="2100" dirty="0">
              <a:ea typeface="Lato"/>
            </a:endParaRPr>
          </a:p>
          <a:p>
            <a:pPr marL="285750" indent="-285750">
              <a:buFont typeface="Arial" panose="020B0604020202020204" pitchFamily="34" charset="0"/>
              <a:buChar char="•"/>
            </a:pPr>
            <a:endParaRPr lang="en-US" dirty="0">
              <a:ea typeface="Lato"/>
            </a:endParaRPr>
          </a:p>
        </p:txBody>
      </p:sp>
      <p:sp>
        <p:nvSpPr>
          <p:cNvPr id="4" name="Footer Placeholder 3">
            <a:extLst>
              <a:ext uri="{FF2B5EF4-FFF2-40B4-BE49-F238E27FC236}">
                <a16:creationId xmlns:a16="http://schemas.microsoft.com/office/drawing/2014/main" id="{D382BE07-488E-9757-6D7E-8220135DE5EB}"/>
              </a:ext>
            </a:extLst>
          </p:cNvPr>
          <p:cNvSpPr>
            <a:spLocks noGrp="1"/>
          </p:cNvSpPr>
          <p:nvPr>
            <p:ph type="ftr" sz="quarter" idx="11"/>
          </p:nvPr>
        </p:nvSpPr>
        <p:spPr/>
        <p:txBody>
          <a:bodyPr/>
          <a:lstStyle/>
          <a:p>
            <a:r>
              <a:rPr lang="en-US"/>
              <a:t>IYCF-E TRAINING: IYCF-E COORDINATION</a:t>
            </a:r>
          </a:p>
        </p:txBody>
      </p:sp>
      <p:sp>
        <p:nvSpPr>
          <p:cNvPr id="5" name="Slide Number Placeholder 4">
            <a:extLst>
              <a:ext uri="{FF2B5EF4-FFF2-40B4-BE49-F238E27FC236}">
                <a16:creationId xmlns:a16="http://schemas.microsoft.com/office/drawing/2014/main" id="{19A50116-2C79-E400-6AF5-64A279532F36}"/>
              </a:ext>
            </a:extLst>
          </p:cNvPr>
          <p:cNvSpPr>
            <a:spLocks noGrp="1"/>
          </p:cNvSpPr>
          <p:nvPr>
            <p:ph type="sldNum" sz="quarter" idx="12"/>
          </p:nvPr>
        </p:nvSpPr>
        <p:spPr/>
        <p:txBody>
          <a:bodyPr/>
          <a:lstStyle/>
          <a:p>
            <a:fld id="{C3FDE51E-0052-334C-A4B2-C567FE9F326F}" type="slidenum">
              <a:rPr lang="en-US" smtClean="0"/>
              <a:pPr/>
              <a:t>22</a:t>
            </a:fld>
            <a:endParaRPr lang="en-US"/>
          </a:p>
        </p:txBody>
      </p:sp>
      <p:sp>
        <p:nvSpPr>
          <p:cNvPr id="6" name="Text Placeholder 5">
            <a:extLst>
              <a:ext uri="{FF2B5EF4-FFF2-40B4-BE49-F238E27FC236}">
                <a16:creationId xmlns:a16="http://schemas.microsoft.com/office/drawing/2014/main" id="{62152F8F-04E9-27B3-11E8-DC8C21325D2B}"/>
              </a:ext>
            </a:extLst>
          </p:cNvPr>
          <p:cNvSpPr>
            <a:spLocks noGrp="1"/>
          </p:cNvSpPr>
          <p:nvPr>
            <p:ph type="body" sz="quarter" idx="13"/>
          </p:nvPr>
        </p:nvSpPr>
        <p:spPr/>
        <p:txBody>
          <a:bodyPr>
            <a:normAutofit lnSpcReduction="10000"/>
          </a:bodyPr>
          <a:lstStyle/>
          <a:p>
            <a:r>
              <a:rPr lang="en-US"/>
              <a:t>Group Activity: Panel Discussion</a:t>
            </a:r>
          </a:p>
        </p:txBody>
      </p:sp>
      <p:pic>
        <p:nvPicPr>
          <p:cNvPr id="13" name="Picture 4" descr="Icon&#10;&#10;Description automatically generated">
            <a:extLst>
              <a:ext uri="{FF2B5EF4-FFF2-40B4-BE49-F238E27FC236}">
                <a16:creationId xmlns:a16="http://schemas.microsoft.com/office/drawing/2014/main" id="{FC7E4BF4-C0CA-BD0C-9A7A-6B9777833330}"/>
              </a:ext>
            </a:extLst>
          </p:cNvPr>
          <p:cNvPicPr>
            <a:picLocks noChangeAspect="1"/>
          </p:cNvPicPr>
          <p:nvPr/>
        </p:nvPicPr>
        <p:blipFill>
          <a:blip r:embed="rId3"/>
          <a:stretch>
            <a:fillRect/>
          </a:stretch>
        </p:blipFill>
        <p:spPr>
          <a:xfrm>
            <a:off x="7977555" y="228600"/>
            <a:ext cx="826478" cy="826478"/>
          </a:xfrm>
          <a:prstGeom prst="rect">
            <a:avLst/>
          </a:prstGeom>
        </p:spPr>
      </p:pic>
      <p:sp>
        <p:nvSpPr>
          <p:cNvPr id="26" name="Date Placeholder 25">
            <a:extLst>
              <a:ext uri="{FF2B5EF4-FFF2-40B4-BE49-F238E27FC236}">
                <a16:creationId xmlns:a16="http://schemas.microsoft.com/office/drawing/2014/main" id="{DED1080C-DFEA-C151-E212-37F0328B6A45}"/>
              </a:ext>
            </a:extLst>
          </p:cNvPr>
          <p:cNvSpPr>
            <a:spLocks noGrp="1"/>
          </p:cNvSpPr>
          <p:nvPr>
            <p:ph type="dt" sz="half" idx="10"/>
          </p:nvPr>
        </p:nvSpPr>
        <p:spPr/>
        <p:txBody>
          <a:bodyPr/>
          <a:lstStyle/>
          <a:p>
            <a:r>
              <a:rPr lang="en-US"/>
              <a:t>Version 2 — 2022</a:t>
            </a:r>
          </a:p>
        </p:txBody>
      </p:sp>
    </p:spTree>
    <p:extLst>
      <p:ext uri="{BB962C8B-B14F-4D97-AF65-F5344CB8AC3E}">
        <p14:creationId xmlns:p14="http://schemas.microsoft.com/office/powerpoint/2010/main" val="6668966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59C8D-13C3-E5CC-8098-7827C833E935}"/>
              </a:ext>
            </a:extLst>
          </p:cNvPr>
          <p:cNvSpPr>
            <a:spLocks noGrp="1"/>
          </p:cNvSpPr>
          <p:nvPr>
            <p:ph type="title"/>
          </p:nvPr>
        </p:nvSpPr>
        <p:spPr/>
        <p:txBody>
          <a:bodyPr/>
          <a:lstStyle/>
          <a:p>
            <a:r>
              <a:rPr lang="en-US"/>
              <a:t>Further Reading</a:t>
            </a:r>
          </a:p>
        </p:txBody>
      </p:sp>
      <p:sp>
        <p:nvSpPr>
          <p:cNvPr id="3" name="Content Placeholder 2">
            <a:extLst>
              <a:ext uri="{FF2B5EF4-FFF2-40B4-BE49-F238E27FC236}">
                <a16:creationId xmlns:a16="http://schemas.microsoft.com/office/drawing/2014/main" id="{AFC93E9E-8EE6-373F-D1C3-DC9290466E1E}"/>
              </a:ext>
            </a:extLst>
          </p:cNvPr>
          <p:cNvSpPr>
            <a:spLocks noGrp="1"/>
          </p:cNvSpPr>
          <p:nvPr>
            <p:ph idx="1"/>
          </p:nvPr>
        </p:nvSpPr>
        <p:spPr/>
        <p:txBody>
          <a:bodyPr vert="horz" lIns="0" tIns="0" rIns="0" bIns="0" rtlCol="0" anchor="t">
            <a:normAutofit/>
          </a:bodyPr>
          <a:lstStyle/>
          <a:p>
            <a:pPr marL="285750" indent="-285750">
              <a:buFont typeface="Arial" panose="020B0604020202020204" pitchFamily="34" charset="0"/>
              <a:buChar char="•"/>
            </a:pPr>
            <a:r>
              <a:rPr lang="en-US">
                <a:latin typeface="Lato"/>
                <a:ea typeface="Lato"/>
                <a:cs typeface="Lato"/>
              </a:rPr>
              <a:t>Field Exchange. (2017). </a:t>
            </a:r>
            <a:r>
              <a:rPr lang="en-US">
                <a:latin typeface="Lato"/>
                <a:ea typeface="Lato"/>
                <a:cs typeface="Lato"/>
                <a:hlinkClick r:id="rId2"/>
              </a:rPr>
              <a:t>Special Focus on Nutrition Cluster Coordination.</a:t>
            </a:r>
            <a:endParaRPr lang="en-US">
              <a:latin typeface="Lato"/>
              <a:ea typeface="Lato"/>
              <a:cs typeface="Lato"/>
            </a:endParaRPr>
          </a:p>
          <a:p>
            <a:pPr marL="285750" indent="-285750">
              <a:buFont typeface="Arial" panose="020B0604020202020204" pitchFamily="34" charset="0"/>
              <a:buChar char="•"/>
            </a:pPr>
            <a:r>
              <a:rPr lang="en-US">
                <a:latin typeface="Lato"/>
                <a:ea typeface="Lato"/>
                <a:cs typeface="Lato"/>
              </a:rPr>
              <a:t>Global Nutrition Cluster. (2022). </a:t>
            </a:r>
            <a:r>
              <a:rPr lang="en-US">
                <a:latin typeface="Lato"/>
                <a:ea typeface="Lato"/>
                <a:cs typeface="Lato"/>
                <a:hlinkClick r:id="rId3"/>
              </a:rPr>
              <a:t>Nutrition Cluster Coordination E-Learning Modules.</a:t>
            </a:r>
            <a:endParaRPr lang="en-US">
              <a:latin typeface="Lato"/>
              <a:ea typeface="Lato"/>
              <a:cs typeface="Lato"/>
            </a:endParaRPr>
          </a:p>
          <a:p>
            <a:pPr marL="285750" indent="-285750">
              <a:buFont typeface="Arial" panose="020B0604020202020204" pitchFamily="34" charset="0"/>
              <a:buChar char="•"/>
            </a:pPr>
            <a:r>
              <a:rPr lang="en-US">
                <a:latin typeface="Lato"/>
                <a:ea typeface="Lato"/>
                <a:cs typeface="Lato"/>
              </a:rPr>
              <a:t>Global Nutrition Cluster. (2013). </a:t>
            </a:r>
            <a:r>
              <a:rPr lang="en-US">
                <a:latin typeface="Lato"/>
                <a:ea typeface="Lato"/>
                <a:cs typeface="Lato"/>
                <a:hlinkClick r:id="" action="ppaction://noaction"/>
              </a:rPr>
              <a:t>Nutrition Cluster Handbook.</a:t>
            </a:r>
            <a:r>
              <a:rPr lang="en-US">
                <a:latin typeface="Lato"/>
                <a:ea typeface="Lato"/>
                <a:cs typeface="Lato"/>
              </a:rPr>
              <a:t>   </a:t>
            </a:r>
          </a:p>
          <a:p>
            <a:pPr marL="285750" indent="-285750">
              <a:buFont typeface="Arial" panose="020B0604020202020204" pitchFamily="34" charset="0"/>
              <a:buChar char="•"/>
            </a:pPr>
            <a:r>
              <a:rPr lang="en-US">
                <a:latin typeface="Lato"/>
                <a:ea typeface="Lato"/>
                <a:cs typeface="Lato"/>
              </a:rPr>
              <a:t>Global Nutrition Cluster. (2019). </a:t>
            </a:r>
            <a:r>
              <a:rPr lang="en-US">
                <a:latin typeface="Lato"/>
                <a:ea typeface="Lato"/>
                <a:cs typeface="Lato"/>
                <a:hlinkClick r:id="rId4"/>
              </a:rPr>
              <a:t>IYCF-E TWG Generic Terms of Reference</a:t>
            </a:r>
            <a:r>
              <a:rPr lang="en-US">
                <a:latin typeface="Lato"/>
                <a:ea typeface="Lato"/>
                <a:cs typeface="Lato"/>
              </a:rPr>
              <a:t>.</a:t>
            </a:r>
          </a:p>
          <a:p>
            <a:pPr marL="285750" indent="-285750">
              <a:buFont typeface="Arial" panose="020B0604020202020204" pitchFamily="34" charset="0"/>
              <a:buChar char="•"/>
            </a:pPr>
            <a:r>
              <a:rPr lang="en-US">
                <a:latin typeface="Lato"/>
                <a:ea typeface="Lato"/>
                <a:cs typeface="Lato"/>
              </a:rPr>
              <a:t>Global Nutrition Cluster. (2022). </a:t>
            </a:r>
            <a:r>
              <a:rPr lang="en-US">
                <a:latin typeface="Lato"/>
                <a:ea typeface="Lato"/>
                <a:cs typeface="Lato"/>
                <a:hlinkClick r:id="" action="ppaction://noaction"/>
              </a:rPr>
              <a:t>Coordination Toolkit.</a:t>
            </a:r>
            <a:r>
              <a:rPr lang="en-US">
                <a:latin typeface="Lato"/>
                <a:ea typeface="Lato"/>
                <a:cs typeface="Lato"/>
              </a:rPr>
              <a:t> </a:t>
            </a:r>
            <a:r>
              <a:rPr lang="en-US">
                <a:solidFill>
                  <a:schemeClr val="accent1"/>
                </a:solidFill>
                <a:latin typeface="Lato"/>
                <a:ea typeface="Lato"/>
                <a:cs typeface="Lato"/>
              </a:rPr>
              <a:t> </a:t>
            </a:r>
          </a:p>
          <a:p>
            <a:pPr marL="285750" indent="-285750">
              <a:buFont typeface="Arial" panose="020B0604020202020204" pitchFamily="34" charset="0"/>
              <a:buChar char="•"/>
            </a:pPr>
            <a:r>
              <a:rPr lang="en-US" err="1">
                <a:latin typeface="Lato"/>
                <a:ea typeface="Lato"/>
                <a:cs typeface="Lato"/>
              </a:rPr>
              <a:t>Ziolkovska</a:t>
            </a:r>
            <a:r>
              <a:rPr lang="en-US">
                <a:latin typeface="Lato"/>
                <a:ea typeface="Lato"/>
                <a:cs typeface="Lato"/>
              </a:rPr>
              <a:t>, A. (2016). </a:t>
            </a:r>
            <a:r>
              <a:rPr lang="en-US">
                <a:latin typeface="Lato"/>
                <a:ea typeface="Lato"/>
                <a:cs typeface="Lato"/>
                <a:hlinkClick r:id="rId5"/>
              </a:rPr>
              <a:t>Nutrition coordination in Ukraine: Experiences as a sub-cluster of health.</a:t>
            </a:r>
            <a:r>
              <a:rPr lang="en-US">
                <a:latin typeface="Lato"/>
                <a:ea typeface="Lato"/>
                <a:cs typeface="Lato"/>
              </a:rPr>
              <a:t> Field Exchange 52, June 2016. P76. </a:t>
            </a:r>
            <a:r>
              <a:rPr lang="en-US"/>
              <a:t/>
            </a:r>
            <a:br>
              <a:rPr lang="en-US"/>
            </a:br>
            <a:endParaRPr lang="en-US" u="sng">
              <a:solidFill>
                <a:schemeClr val="accent1"/>
              </a:solidFill>
              <a:ea typeface="Lato"/>
            </a:endParaRPr>
          </a:p>
        </p:txBody>
      </p:sp>
      <p:sp>
        <p:nvSpPr>
          <p:cNvPr id="4" name="Footer Placeholder 3">
            <a:extLst>
              <a:ext uri="{FF2B5EF4-FFF2-40B4-BE49-F238E27FC236}">
                <a16:creationId xmlns:a16="http://schemas.microsoft.com/office/drawing/2014/main" id="{B0A57683-463C-516C-EE61-B5F6E5B13AE4}"/>
              </a:ext>
            </a:extLst>
          </p:cNvPr>
          <p:cNvSpPr>
            <a:spLocks noGrp="1"/>
          </p:cNvSpPr>
          <p:nvPr>
            <p:ph type="ftr" sz="quarter" idx="11"/>
          </p:nvPr>
        </p:nvSpPr>
        <p:spPr/>
        <p:txBody>
          <a:bodyPr/>
          <a:lstStyle/>
          <a:p>
            <a:r>
              <a:rPr lang="en-US"/>
              <a:t>IYCF-E TRAINING: IYCF-E COORDINATION</a:t>
            </a:r>
          </a:p>
        </p:txBody>
      </p:sp>
      <p:sp>
        <p:nvSpPr>
          <p:cNvPr id="5" name="Slide Number Placeholder 4">
            <a:extLst>
              <a:ext uri="{FF2B5EF4-FFF2-40B4-BE49-F238E27FC236}">
                <a16:creationId xmlns:a16="http://schemas.microsoft.com/office/drawing/2014/main" id="{3959414B-9759-A784-50DF-C32F1D3909A8}"/>
              </a:ext>
            </a:extLst>
          </p:cNvPr>
          <p:cNvSpPr>
            <a:spLocks noGrp="1"/>
          </p:cNvSpPr>
          <p:nvPr>
            <p:ph type="sldNum" sz="quarter" idx="12"/>
          </p:nvPr>
        </p:nvSpPr>
        <p:spPr/>
        <p:txBody>
          <a:bodyPr/>
          <a:lstStyle/>
          <a:p>
            <a:fld id="{C3FDE51E-0052-334C-A4B2-C567FE9F326F}" type="slidenum">
              <a:rPr lang="en-US" smtClean="0"/>
              <a:pPr/>
              <a:t>23</a:t>
            </a:fld>
            <a:endParaRPr lang="en-US"/>
          </a:p>
        </p:txBody>
      </p:sp>
      <p:sp>
        <p:nvSpPr>
          <p:cNvPr id="6" name="Text Placeholder 5">
            <a:extLst>
              <a:ext uri="{FF2B5EF4-FFF2-40B4-BE49-F238E27FC236}">
                <a16:creationId xmlns:a16="http://schemas.microsoft.com/office/drawing/2014/main" id="{9E77C4F1-C929-2DEB-A810-163B984DEFA2}"/>
              </a:ext>
            </a:extLst>
          </p:cNvPr>
          <p:cNvSpPr>
            <a:spLocks noGrp="1"/>
          </p:cNvSpPr>
          <p:nvPr>
            <p:ph type="body" sz="quarter" idx="13"/>
          </p:nvPr>
        </p:nvSpPr>
        <p:spPr/>
        <p:txBody>
          <a:bodyPr>
            <a:normAutofit lnSpcReduction="10000"/>
          </a:bodyPr>
          <a:lstStyle/>
          <a:p>
            <a:r>
              <a:rPr lang="en-US"/>
              <a:t>IYCF-E Coordination</a:t>
            </a:r>
          </a:p>
        </p:txBody>
      </p:sp>
      <p:sp>
        <p:nvSpPr>
          <p:cNvPr id="32" name="Date Placeholder 31">
            <a:extLst>
              <a:ext uri="{FF2B5EF4-FFF2-40B4-BE49-F238E27FC236}">
                <a16:creationId xmlns:a16="http://schemas.microsoft.com/office/drawing/2014/main" id="{8D01F56E-A9DD-BD15-B47B-333141C192D9}"/>
              </a:ext>
            </a:extLst>
          </p:cNvPr>
          <p:cNvSpPr>
            <a:spLocks noGrp="1"/>
          </p:cNvSpPr>
          <p:nvPr>
            <p:ph type="dt" sz="half" idx="10"/>
          </p:nvPr>
        </p:nvSpPr>
        <p:spPr/>
        <p:txBody>
          <a:bodyPr/>
          <a:lstStyle/>
          <a:p>
            <a:r>
              <a:rPr lang="en-US"/>
              <a:t>Version 2 — 2022</a:t>
            </a:r>
          </a:p>
        </p:txBody>
      </p:sp>
    </p:spTree>
    <p:extLst>
      <p:ext uri="{BB962C8B-B14F-4D97-AF65-F5344CB8AC3E}">
        <p14:creationId xmlns:p14="http://schemas.microsoft.com/office/powerpoint/2010/main" val="19980397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DE4B201-4739-D841-92C6-2AD12E4B9375}"/>
              </a:ext>
            </a:extLst>
          </p:cNvPr>
          <p:cNvSpPr txBox="1"/>
          <p:nvPr/>
        </p:nvSpPr>
        <p:spPr>
          <a:xfrm>
            <a:off x="685800" y="6019800"/>
            <a:ext cx="7848600" cy="33855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normAutofit/>
          </a:bodyPr>
          <a:lstStyle/>
          <a:p>
            <a:r>
              <a:rPr lang="en-US" sz="1100">
                <a:solidFill>
                  <a:schemeClr val="bg1"/>
                </a:solidFill>
                <a:latin typeface="Lato"/>
                <a:ea typeface="MS PGothic"/>
                <a:cs typeface="Gill Sans Infant Std"/>
              </a:rPr>
              <a:t>This training session was reviewed by: Yara Sfeir (UNICEF) and Angeline Grant (GNC / UNICEF)</a:t>
            </a:r>
            <a:endParaRPr lang="en-US" sz="1100">
              <a:solidFill>
                <a:schemeClr val="bg1"/>
              </a:solidFill>
              <a:latin typeface="Lato" panose="020F0502020204030203" pitchFamily="34" charset="77"/>
              <a:cs typeface="Gill Sans Infant Std"/>
            </a:endParaRPr>
          </a:p>
        </p:txBody>
      </p:sp>
    </p:spTree>
    <p:extLst>
      <p:ext uri="{BB962C8B-B14F-4D97-AF65-F5344CB8AC3E}">
        <p14:creationId xmlns:p14="http://schemas.microsoft.com/office/powerpoint/2010/main" val="1744741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2A99667-4C10-2795-F23A-F98BC0C44A4F}"/>
              </a:ext>
            </a:extLst>
          </p:cNvPr>
          <p:cNvSpPr>
            <a:spLocks noGrp="1"/>
          </p:cNvSpPr>
          <p:nvPr>
            <p:ph type="ftr" sz="quarter" idx="11"/>
          </p:nvPr>
        </p:nvSpPr>
        <p:spPr/>
        <p:txBody>
          <a:bodyPr/>
          <a:lstStyle/>
          <a:p>
            <a:r>
              <a:rPr lang="en-US"/>
              <a:t>IYCF-E TRAINING: IYCF-E COORDINATION</a:t>
            </a:r>
          </a:p>
        </p:txBody>
      </p:sp>
      <p:sp>
        <p:nvSpPr>
          <p:cNvPr id="3" name="Slide Number Placeholder 2">
            <a:extLst>
              <a:ext uri="{FF2B5EF4-FFF2-40B4-BE49-F238E27FC236}">
                <a16:creationId xmlns:a16="http://schemas.microsoft.com/office/drawing/2014/main" id="{A392EF92-D0F5-985A-5D98-543AF0E1B4FB}"/>
              </a:ext>
            </a:extLst>
          </p:cNvPr>
          <p:cNvSpPr>
            <a:spLocks noGrp="1"/>
          </p:cNvSpPr>
          <p:nvPr>
            <p:ph type="sldNum" sz="quarter" idx="12"/>
          </p:nvPr>
        </p:nvSpPr>
        <p:spPr/>
        <p:txBody>
          <a:bodyPr/>
          <a:lstStyle/>
          <a:p>
            <a:fld id="{C3FDE51E-0052-334C-A4B2-C567FE9F326F}" type="slidenum">
              <a:rPr lang="en-US" smtClean="0"/>
              <a:pPr/>
              <a:t>3</a:t>
            </a:fld>
            <a:endParaRPr lang="en-US"/>
          </a:p>
        </p:txBody>
      </p:sp>
      <p:sp>
        <p:nvSpPr>
          <p:cNvPr id="4" name="Title 3">
            <a:extLst>
              <a:ext uri="{FF2B5EF4-FFF2-40B4-BE49-F238E27FC236}">
                <a16:creationId xmlns:a16="http://schemas.microsoft.com/office/drawing/2014/main" id="{417D32E7-A677-D51A-8C2F-AA9409D175F3}"/>
              </a:ext>
            </a:extLst>
          </p:cNvPr>
          <p:cNvSpPr>
            <a:spLocks noGrp="1"/>
          </p:cNvSpPr>
          <p:nvPr>
            <p:ph type="title"/>
          </p:nvPr>
        </p:nvSpPr>
        <p:spPr/>
        <p:txBody>
          <a:bodyPr/>
          <a:lstStyle/>
          <a:p>
            <a:r>
              <a:rPr lang="en-US"/>
              <a:t>PURPOSE AND IMPORTANCE</a:t>
            </a:r>
          </a:p>
        </p:txBody>
      </p:sp>
      <p:sp>
        <p:nvSpPr>
          <p:cNvPr id="10" name="Date Placeholder 9">
            <a:extLst>
              <a:ext uri="{FF2B5EF4-FFF2-40B4-BE49-F238E27FC236}">
                <a16:creationId xmlns:a16="http://schemas.microsoft.com/office/drawing/2014/main" id="{D291D6C1-5BD5-806A-1B3F-930346E32615}"/>
              </a:ext>
            </a:extLst>
          </p:cNvPr>
          <p:cNvSpPr>
            <a:spLocks noGrp="1"/>
          </p:cNvSpPr>
          <p:nvPr>
            <p:ph type="dt" sz="half" idx="10"/>
          </p:nvPr>
        </p:nvSpPr>
        <p:spPr/>
        <p:txBody>
          <a:bodyPr/>
          <a:lstStyle/>
          <a:p>
            <a:r>
              <a:rPr lang="en-US"/>
              <a:t>Version 2 — 2022</a:t>
            </a:r>
          </a:p>
        </p:txBody>
      </p:sp>
    </p:spTree>
    <p:extLst>
      <p:ext uri="{BB962C8B-B14F-4D97-AF65-F5344CB8AC3E}">
        <p14:creationId xmlns:p14="http://schemas.microsoft.com/office/powerpoint/2010/main" val="2046662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46694-084C-83EE-3A57-ADE84998B273}"/>
              </a:ext>
            </a:extLst>
          </p:cNvPr>
          <p:cNvSpPr>
            <a:spLocks noGrp="1"/>
          </p:cNvSpPr>
          <p:nvPr>
            <p:ph type="title"/>
          </p:nvPr>
        </p:nvSpPr>
        <p:spPr/>
        <p:txBody>
          <a:bodyPr/>
          <a:lstStyle/>
          <a:p>
            <a:r>
              <a:rPr lang="en-US"/>
              <a:t>Purpose and Importance </a:t>
            </a:r>
          </a:p>
        </p:txBody>
      </p:sp>
      <p:sp>
        <p:nvSpPr>
          <p:cNvPr id="3" name="Content Placeholder 2">
            <a:extLst>
              <a:ext uri="{FF2B5EF4-FFF2-40B4-BE49-F238E27FC236}">
                <a16:creationId xmlns:a16="http://schemas.microsoft.com/office/drawing/2014/main" id="{793A9BC7-A264-6049-41E3-5507A4921C88}"/>
              </a:ext>
            </a:extLst>
          </p:cNvPr>
          <p:cNvSpPr>
            <a:spLocks noGrp="1"/>
          </p:cNvSpPr>
          <p:nvPr>
            <p:ph idx="1"/>
          </p:nvPr>
        </p:nvSpPr>
        <p:spPr/>
        <p:txBody>
          <a:bodyPr/>
          <a:lstStyle/>
          <a:p>
            <a:r>
              <a:rPr lang="en-GB" b="1"/>
              <a:t>Keep your eyes closed </a:t>
            </a:r>
            <a:endParaRPr lang="en-US" b="1"/>
          </a:p>
          <a:p>
            <a:r>
              <a:rPr lang="en-GB"/>
              <a:t>Using the piece of rope, create an equilateral triangle</a:t>
            </a:r>
            <a:endParaRPr lang="en-US"/>
          </a:p>
        </p:txBody>
      </p:sp>
      <p:sp>
        <p:nvSpPr>
          <p:cNvPr id="4" name="Footer Placeholder 3">
            <a:extLst>
              <a:ext uri="{FF2B5EF4-FFF2-40B4-BE49-F238E27FC236}">
                <a16:creationId xmlns:a16="http://schemas.microsoft.com/office/drawing/2014/main" id="{D34BA9D1-C56F-0D2A-7A0C-DF6BF400089D}"/>
              </a:ext>
            </a:extLst>
          </p:cNvPr>
          <p:cNvSpPr>
            <a:spLocks noGrp="1"/>
          </p:cNvSpPr>
          <p:nvPr>
            <p:ph type="ftr" sz="quarter" idx="11"/>
          </p:nvPr>
        </p:nvSpPr>
        <p:spPr/>
        <p:txBody>
          <a:bodyPr/>
          <a:lstStyle/>
          <a:p>
            <a:r>
              <a:rPr lang="en-US"/>
              <a:t>IYCF-E TRAINING: IYCF-E COORDINATION</a:t>
            </a:r>
          </a:p>
        </p:txBody>
      </p:sp>
      <p:sp>
        <p:nvSpPr>
          <p:cNvPr id="5" name="Slide Number Placeholder 4">
            <a:extLst>
              <a:ext uri="{FF2B5EF4-FFF2-40B4-BE49-F238E27FC236}">
                <a16:creationId xmlns:a16="http://schemas.microsoft.com/office/drawing/2014/main" id="{BC6FB108-5352-00BA-18A2-DF5325AC5DC0}"/>
              </a:ext>
            </a:extLst>
          </p:cNvPr>
          <p:cNvSpPr>
            <a:spLocks noGrp="1"/>
          </p:cNvSpPr>
          <p:nvPr>
            <p:ph type="sldNum" sz="quarter" idx="12"/>
          </p:nvPr>
        </p:nvSpPr>
        <p:spPr/>
        <p:txBody>
          <a:bodyPr/>
          <a:lstStyle/>
          <a:p>
            <a:fld id="{C3FDE51E-0052-334C-A4B2-C567FE9F326F}" type="slidenum">
              <a:rPr lang="en-US" smtClean="0"/>
              <a:pPr/>
              <a:t>4</a:t>
            </a:fld>
            <a:endParaRPr lang="en-US"/>
          </a:p>
        </p:txBody>
      </p:sp>
      <p:sp>
        <p:nvSpPr>
          <p:cNvPr id="6" name="Text Placeholder 5">
            <a:extLst>
              <a:ext uri="{FF2B5EF4-FFF2-40B4-BE49-F238E27FC236}">
                <a16:creationId xmlns:a16="http://schemas.microsoft.com/office/drawing/2014/main" id="{1425986D-6424-EDC8-CDDA-DFCAEB5E19DF}"/>
              </a:ext>
            </a:extLst>
          </p:cNvPr>
          <p:cNvSpPr>
            <a:spLocks noGrp="1"/>
          </p:cNvSpPr>
          <p:nvPr>
            <p:ph type="body" sz="quarter" idx="13"/>
          </p:nvPr>
        </p:nvSpPr>
        <p:spPr/>
        <p:txBody>
          <a:bodyPr>
            <a:normAutofit lnSpcReduction="10000"/>
          </a:bodyPr>
          <a:lstStyle/>
          <a:p>
            <a:r>
              <a:rPr lang="en-US"/>
              <a:t>Group Activity</a:t>
            </a:r>
          </a:p>
        </p:txBody>
      </p:sp>
      <p:pic>
        <p:nvPicPr>
          <p:cNvPr id="27" name="Picture 2" descr="https://upload.wikimedia.org/wikipedia/commons/thumb/9/96/Triangle.Equilateral.svg/2000px-Triangle.Equilateral.svg.png">
            <a:extLst>
              <a:ext uri="{FF2B5EF4-FFF2-40B4-BE49-F238E27FC236}">
                <a16:creationId xmlns:a16="http://schemas.microsoft.com/office/drawing/2014/main" id="{59476583-BFA7-BB77-5919-489D22906E85}"/>
              </a:ext>
            </a:extLst>
          </p:cNvPr>
          <p:cNvPicPr preferRelativeResize="0">
            <a:picLocks noGrp="1" noChangeAspect="1" noChangeArrowheads="1"/>
          </p:cNvPicPr>
          <p:nvPr>
            <p:ph idx="14"/>
          </p:nvPr>
        </p:nvPicPr>
        <p:blipFill>
          <a:blip r:embed="rId3" cstate="print">
            <a:extLst>
              <a:ext uri="{28A0092B-C50C-407E-A947-70E740481C1C}">
                <a14:useLocalDpi xmlns:a14="http://schemas.microsoft.com/office/drawing/2010/main" val="0"/>
              </a:ext>
            </a:extLst>
          </a:blip>
          <a:srcRect/>
          <a:stretch>
            <a:fillRect/>
          </a:stretch>
        </p:blipFill>
        <p:spPr bwMode="auto">
          <a:xfrm>
            <a:off x="5036974" y="1563216"/>
            <a:ext cx="3670300" cy="331470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Icon&#10;&#10;Description automatically generated">
            <a:extLst>
              <a:ext uri="{FF2B5EF4-FFF2-40B4-BE49-F238E27FC236}">
                <a16:creationId xmlns:a16="http://schemas.microsoft.com/office/drawing/2014/main" id="{86D7C313-D11D-3FDE-5EF5-75496BFB6B89}"/>
              </a:ext>
            </a:extLst>
          </p:cNvPr>
          <p:cNvPicPr>
            <a:picLocks noChangeAspect="1"/>
          </p:cNvPicPr>
          <p:nvPr/>
        </p:nvPicPr>
        <p:blipFill>
          <a:blip r:embed="rId4"/>
          <a:stretch>
            <a:fillRect/>
          </a:stretch>
        </p:blipFill>
        <p:spPr>
          <a:xfrm>
            <a:off x="7977555" y="228600"/>
            <a:ext cx="826478" cy="826478"/>
          </a:xfrm>
          <a:prstGeom prst="rect">
            <a:avLst/>
          </a:prstGeom>
        </p:spPr>
      </p:pic>
      <p:sp>
        <p:nvSpPr>
          <p:cNvPr id="29" name="Date Placeholder 28">
            <a:extLst>
              <a:ext uri="{FF2B5EF4-FFF2-40B4-BE49-F238E27FC236}">
                <a16:creationId xmlns:a16="http://schemas.microsoft.com/office/drawing/2014/main" id="{EF9F0738-54AB-F161-0FA3-F108B209C698}"/>
              </a:ext>
            </a:extLst>
          </p:cNvPr>
          <p:cNvSpPr>
            <a:spLocks noGrp="1"/>
          </p:cNvSpPr>
          <p:nvPr>
            <p:ph type="dt" sz="half" idx="10"/>
          </p:nvPr>
        </p:nvSpPr>
        <p:spPr/>
        <p:txBody>
          <a:bodyPr/>
          <a:lstStyle/>
          <a:p>
            <a:r>
              <a:rPr lang="en-US"/>
              <a:t>Version 2 — 2022</a:t>
            </a:r>
          </a:p>
        </p:txBody>
      </p:sp>
    </p:spTree>
    <p:extLst>
      <p:ext uri="{BB962C8B-B14F-4D97-AF65-F5344CB8AC3E}">
        <p14:creationId xmlns:p14="http://schemas.microsoft.com/office/powerpoint/2010/main" val="976316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8145D-6CBA-5F9F-1FA6-89A04FC78C5C}"/>
              </a:ext>
            </a:extLst>
          </p:cNvPr>
          <p:cNvSpPr>
            <a:spLocks noGrp="1"/>
          </p:cNvSpPr>
          <p:nvPr>
            <p:ph type="title"/>
          </p:nvPr>
        </p:nvSpPr>
        <p:spPr/>
        <p:txBody>
          <a:bodyPr/>
          <a:lstStyle/>
          <a:p>
            <a:r>
              <a:rPr lang="en-US"/>
              <a:t>Purpose and Importance</a:t>
            </a:r>
          </a:p>
        </p:txBody>
      </p:sp>
      <p:sp>
        <p:nvSpPr>
          <p:cNvPr id="3" name="Content Placeholder 2">
            <a:extLst>
              <a:ext uri="{FF2B5EF4-FFF2-40B4-BE49-F238E27FC236}">
                <a16:creationId xmlns:a16="http://schemas.microsoft.com/office/drawing/2014/main" id="{596753DC-89CC-2F73-49C5-AABE1C7EFCBE}"/>
              </a:ext>
            </a:extLst>
          </p:cNvPr>
          <p:cNvSpPr>
            <a:spLocks noGrp="1"/>
          </p:cNvSpPr>
          <p:nvPr>
            <p:ph idx="1"/>
          </p:nvPr>
        </p:nvSpPr>
        <p:spPr>
          <a:xfrm>
            <a:off x="417123" y="1347758"/>
            <a:ext cx="5119533" cy="4342300"/>
          </a:xfrm>
        </p:spPr>
        <p:txBody>
          <a:bodyPr vert="horz" lIns="0" tIns="0" rIns="0" bIns="0" rtlCol="0" anchor="t">
            <a:normAutofit fontScale="92500" lnSpcReduction="20000"/>
          </a:bodyPr>
          <a:lstStyle/>
          <a:p>
            <a:pPr marL="285750" indent="-285750">
              <a:buFont typeface="Arial" panose="020B0604020202020204" pitchFamily="34" charset="0"/>
              <a:buChar char="•"/>
            </a:pPr>
            <a:r>
              <a:rPr lang="en-AU"/>
              <a:t>Predictability</a:t>
            </a:r>
            <a:endParaRPr lang="en-US"/>
          </a:p>
          <a:p>
            <a:pPr marL="285750" indent="-285750">
              <a:buFont typeface="Arial" panose="020B0604020202020204" pitchFamily="34" charset="0"/>
              <a:buChar char="•"/>
            </a:pPr>
            <a:r>
              <a:rPr lang="en-AU"/>
              <a:t>Accountability </a:t>
            </a:r>
            <a:endParaRPr lang="en-US"/>
          </a:p>
          <a:p>
            <a:pPr marL="285750" indent="-285750">
              <a:buFont typeface="Arial" panose="020B0604020202020204" pitchFamily="34" charset="0"/>
              <a:buChar char="•"/>
            </a:pPr>
            <a:r>
              <a:rPr lang="en-AU"/>
              <a:t>Partnership</a:t>
            </a:r>
          </a:p>
          <a:p>
            <a:pPr marL="285750" indent="-285750">
              <a:buFont typeface="Arial" panose="020B0604020202020204" pitchFamily="34" charset="0"/>
              <a:buChar char="•"/>
            </a:pPr>
            <a:r>
              <a:rPr lang="en-AU"/>
              <a:t>Clear division of labour and responsibility </a:t>
            </a:r>
          </a:p>
          <a:p>
            <a:pPr marL="285750" indent="-285750">
              <a:buFont typeface="Arial" panose="020B0604020202020204" pitchFamily="34" charset="0"/>
              <a:buChar char="•"/>
            </a:pPr>
            <a:r>
              <a:rPr lang="en-AU"/>
              <a:t>Identify gaps in coverage and quality </a:t>
            </a:r>
          </a:p>
          <a:p>
            <a:pPr marL="285750" indent="-285750">
              <a:buFont typeface="Arial" panose="020B0604020202020204" pitchFamily="34" charset="0"/>
              <a:buChar char="•"/>
            </a:pPr>
            <a:r>
              <a:rPr lang="en-AU"/>
              <a:t>Prevent duplication of efforts </a:t>
            </a:r>
          </a:p>
          <a:p>
            <a:pPr marL="285750" indent="-285750">
              <a:buFont typeface="Arial" panose="020B0604020202020204" pitchFamily="34" charset="0"/>
              <a:buChar char="•"/>
            </a:pPr>
            <a:r>
              <a:rPr lang="en-AU"/>
              <a:t>Prevent waste of resources </a:t>
            </a:r>
          </a:p>
          <a:p>
            <a:pPr marL="285750" indent="-285750">
              <a:buFont typeface="Arial" panose="020B0604020202020204" pitchFamily="34" charset="0"/>
              <a:buChar char="•"/>
            </a:pPr>
            <a:r>
              <a:rPr lang="en-AU"/>
              <a:t>Share information and knowledge</a:t>
            </a:r>
          </a:p>
          <a:p>
            <a:pPr marL="285750" indent="-285750">
              <a:buFont typeface="Arial" panose="020B0604020202020204" pitchFamily="34" charset="0"/>
              <a:buChar char="•"/>
            </a:pPr>
            <a:r>
              <a:rPr lang="en-AU"/>
              <a:t>Joint planning</a:t>
            </a:r>
          </a:p>
          <a:p>
            <a:pPr marL="285750" indent="-285750">
              <a:buFont typeface="Arial" panose="020B0604020202020204" pitchFamily="34" charset="0"/>
              <a:buChar char="•"/>
            </a:pPr>
            <a:r>
              <a:rPr lang="en-AU"/>
              <a:t>Integrated activities </a:t>
            </a:r>
          </a:p>
          <a:p>
            <a:pPr marL="285750" indent="-285750">
              <a:buFont typeface="Arial" panose="020B0604020202020204" pitchFamily="34" charset="0"/>
              <a:buChar char="•"/>
            </a:pPr>
            <a:r>
              <a:rPr lang="en-AU"/>
              <a:t>Stronger advocacy (collective voice, joint initiatives)</a:t>
            </a:r>
          </a:p>
          <a:p>
            <a:endParaRPr lang="en-GB" b="1">
              <a:solidFill>
                <a:srgbClr val="FF0000"/>
              </a:solidFill>
              <a:ea typeface="Lato"/>
            </a:endParaRPr>
          </a:p>
        </p:txBody>
      </p:sp>
      <p:sp>
        <p:nvSpPr>
          <p:cNvPr id="4" name="Footer Placeholder 3">
            <a:extLst>
              <a:ext uri="{FF2B5EF4-FFF2-40B4-BE49-F238E27FC236}">
                <a16:creationId xmlns:a16="http://schemas.microsoft.com/office/drawing/2014/main" id="{E2FB4F5D-1A18-E969-E1F1-50EAB73E0FE7}"/>
              </a:ext>
            </a:extLst>
          </p:cNvPr>
          <p:cNvSpPr>
            <a:spLocks noGrp="1"/>
          </p:cNvSpPr>
          <p:nvPr>
            <p:ph type="ftr" sz="quarter" idx="11"/>
          </p:nvPr>
        </p:nvSpPr>
        <p:spPr/>
        <p:txBody>
          <a:bodyPr/>
          <a:lstStyle/>
          <a:p>
            <a:r>
              <a:rPr lang="en-US"/>
              <a:t>IYCF-E TRAINING: IYCF-E COORDINATION</a:t>
            </a:r>
          </a:p>
        </p:txBody>
      </p:sp>
      <p:sp>
        <p:nvSpPr>
          <p:cNvPr id="5" name="Slide Number Placeholder 4">
            <a:extLst>
              <a:ext uri="{FF2B5EF4-FFF2-40B4-BE49-F238E27FC236}">
                <a16:creationId xmlns:a16="http://schemas.microsoft.com/office/drawing/2014/main" id="{0D4855FD-CA17-AB8E-685F-1967DC0B9E0A}"/>
              </a:ext>
            </a:extLst>
          </p:cNvPr>
          <p:cNvSpPr>
            <a:spLocks noGrp="1"/>
          </p:cNvSpPr>
          <p:nvPr>
            <p:ph type="sldNum" sz="quarter" idx="12"/>
          </p:nvPr>
        </p:nvSpPr>
        <p:spPr/>
        <p:txBody>
          <a:bodyPr/>
          <a:lstStyle/>
          <a:p>
            <a:fld id="{C3FDE51E-0052-334C-A4B2-C567FE9F326F}" type="slidenum">
              <a:rPr lang="en-US" smtClean="0"/>
              <a:pPr/>
              <a:t>5</a:t>
            </a:fld>
            <a:endParaRPr lang="en-US"/>
          </a:p>
        </p:txBody>
      </p:sp>
      <p:sp>
        <p:nvSpPr>
          <p:cNvPr id="6" name="Text Placeholder 5">
            <a:extLst>
              <a:ext uri="{FF2B5EF4-FFF2-40B4-BE49-F238E27FC236}">
                <a16:creationId xmlns:a16="http://schemas.microsoft.com/office/drawing/2014/main" id="{2704763E-6C10-79BF-E317-478BE8823913}"/>
              </a:ext>
            </a:extLst>
          </p:cNvPr>
          <p:cNvSpPr>
            <a:spLocks noGrp="1"/>
          </p:cNvSpPr>
          <p:nvPr>
            <p:ph type="body" sz="quarter" idx="13"/>
          </p:nvPr>
        </p:nvSpPr>
        <p:spPr/>
        <p:txBody>
          <a:bodyPr>
            <a:normAutofit lnSpcReduction="10000"/>
          </a:bodyPr>
          <a:lstStyle/>
          <a:p>
            <a:r>
              <a:rPr lang="en-US"/>
              <a:t>Coordination</a:t>
            </a:r>
          </a:p>
        </p:txBody>
      </p:sp>
      <p:sp>
        <p:nvSpPr>
          <p:cNvPr id="21" name="Content Placeholder 20">
            <a:extLst>
              <a:ext uri="{FF2B5EF4-FFF2-40B4-BE49-F238E27FC236}">
                <a16:creationId xmlns:a16="http://schemas.microsoft.com/office/drawing/2014/main" id="{A0FF8756-9809-84CE-764D-8A13863E5D62}"/>
              </a:ext>
            </a:extLst>
          </p:cNvPr>
          <p:cNvSpPr>
            <a:spLocks noGrp="1"/>
          </p:cNvSpPr>
          <p:nvPr>
            <p:ph idx="14"/>
          </p:nvPr>
        </p:nvSpPr>
        <p:spPr>
          <a:xfrm>
            <a:off x="6350000" y="2971800"/>
            <a:ext cx="2357274" cy="3335338"/>
          </a:xfrm>
        </p:spPr>
        <p:txBody>
          <a:bodyPr>
            <a:normAutofit/>
          </a:bodyPr>
          <a:lstStyle/>
          <a:p>
            <a:r>
              <a:rPr lang="en-US" sz="2400" b="1">
                <a:solidFill>
                  <a:srgbClr val="FF0000"/>
                </a:solidFill>
                <a:latin typeface="Lato"/>
                <a:ea typeface="MS PGothic"/>
                <a:cs typeface="Gill Sans Infant Std"/>
              </a:rPr>
              <a:t>Improved </a:t>
            </a:r>
            <a:br>
              <a:rPr lang="en-US" sz="2400" b="1">
                <a:solidFill>
                  <a:srgbClr val="FF0000"/>
                </a:solidFill>
                <a:latin typeface="Lato"/>
                <a:ea typeface="MS PGothic"/>
                <a:cs typeface="Gill Sans Infant Std"/>
              </a:rPr>
            </a:br>
            <a:r>
              <a:rPr lang="en-US" sz="2400" b="1">
                <a:solidFill>
                  <a:srgbClr val="FF0000"/>
                </a:solidFill>
                <a:latin typeface="Lato"/>
                <a:ea typeface="MS PGothic"/>
                <a:cs typeface="Gill Sans Infant Std"/>
              </a:rPr>
              <a:t>IYCF-E </a:t>
            </a:r>
            <a:br>
              <a:rPr lang="en-US" sz="2400" b="1">
                <a:solidFill>
                  <a:srgbClr val="FF0000"/>
                </a:solidFill>
                <a:latin typeface="Lato"/>
                <a:ea typeface="MS PGothic"/>
                <a:cs typeface="Gill Sans Infant Std"/>
              </a:rPr>
            </a:br>
            <a:r>
              <a:rPr lang="en-US" sz="2400" b="1">
                <a:solidFill>
                  <a:srgbClr val="FF0000"/>
                </a:solidFill>
                <a:latin typeface="Lato"/>
                <a:ea typeface="MS PGothic"/>
                <a:cs typeface="Gill Sans Infant Std"/>
              </a:rPr>
              <a:t>Response</a:t>
            </a:r>
            <a:endParaRPr lang="en-US" sz="2400" b="1">
              <a:solidFill>
                <a:srgbClr val="FF0000"/>
              </a:solidFill>
              <a:latin typeface="Gill Sans Infant Std"/>
              <a:cs typeface="Gill Sans Infant Std"/>
            </a:endParaRPr>
          </a:p>
        </p:txBody>
      </p:sp>
      <p:pic>
        <p:nvPicPr>
          <p:cNvPr id="22" name="Graphic 7" descr="Chevron arrows with solid fill">
            <a:extLst>
              <a:ext uri="{FF2B5EF4-FFF2-40B4-BE49-F238E27FC236}">
                <a16:creationId xmlns:a16="http://schemas.microsoft.com/office/drawing/2014/main" id="{F78F7B05-6656-692E-3C8D-3FFC77CCD98A}"/>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5435600" y="3052946"/>
            <a:ext cx="914400" cy="914400"/>
          </a:xfrm>
          <a:prstGeom prst="rect">
            <a:avLst/>
          </a:prstGeom>
        </p:spPr>
      </p:pic>
      <p:sp>
        <p:nvSpPr>
          <p:cNvPr id="23" name="Date Placeholder 22">
            <a:extLst>
              <a:ext uri="{FF2B5EF4-FFF2-40B4-BE49-F238E27FC236}">
                <a16:creationId xmlns:a16="http://schemas.microsoft.com/office/drawing/2014/main" id="{424CA6BA-0409-FC3E-01FE-8072213C971A}"/>
              </a:ext>
            </a:extLst>
          </p:cNvPr>
          <p:cNvSpPr>
            <a:spLocks noGrp="1"/>
          </p:cNvSpPr>
          <p:nvPr>
            <p:ph type="dt" sz="half" idx="10"/>
          </p:nvPr>
        </p:nvSpPr>
        <p:spPr/>
        <p:txBody>
          <a:bodyPr/>
          <a:lstStyle/>
          <a:p>
            <a:r>
              <a:rPr lang="en-US"/>
              <a:t>Version 2 — 2022</a:t>
            </a:r>
          </a:p>
        </p:txBody>
      </p:sp>
      <p:sp>
        <p:nvSpPr>
          <p:cNvPr id="8" name="Content Placeholder 2">
            <a:extLst>
              <a:ext uri="{FF2B5EF4-FFF2-40B4-BE49-F238E27FC236}">
                <a16:creationId xmlns:a16="http://schemas.microsoft.com/office/drawing/2014/main" id="{D00495CA-5D7F-0E5F-FD84-0FD369C0077C}"/>
              </a:ext>
            </a:extLst>
          </p:cNvPr>
          <p:cNvSpPr txBox="1">
            <a:spLocks/>
          </p:cNvSpPr>
          <p:nvPr/>
        </p:nvSpPr>
        <p:spPr>
          <a:xfrm>
            <a:off x="429278" y="5581300"/>
            <a:ext cx="8289079" cy="555676"/>
          </a:xfrm>
          <a:prstGeom prst="rect">
            <a:avLst/>
          </a:prstGeom>
        </p:spPr>
        <p:txBody>
          <a:bodyPr vert="horz" lIns="0" tIns="0" rIns="0" bIns="0" rtlCol="0" anchor="t">
            <a:noAutofit/>
          </a:bodyPr>
          <a:lstStyle>
            <a:lvl1pPr marL="0" indent="0" algn="l" defTabSz="457200" rtl="0" eaLnBrk="1" latinLnBrk="0" hangingPunct="1">
              <a:spcBef>
                <a:spcPts val="0"/>
              </a:spcBef>
              <a:spcAft>
                <a:spcPts val="1200"/>
              </a:spcAft>
              <a:buFont typeface="Arial"/>
              <a:buNone/>
              <a:defRPr sz="1800" b="0" i="0" kern="1200">
                <a:solidFill>
                  <a:schemeClr val="tx1"/>
                </a:solidFill>
                <a:latin typeface="Lato" panose="020F0502020204030203" pitchFamily="34" charset="77"/>
                <a:ea typeface="+mn-ea"/>
                <a:cs typeface="Lato" panose="020F0502020204030203" pitchFamily="34" charset="77"/>
              </a:defRPr>
            </a:lvl1pPr>
            <a:lvl2pPr marL="0" indent="0" algn="l" defTabSz="457200" rtl="0" eaLnBrk="1" latinLnBrk="0" hangingPunct="1">
              <a:spcBef>
                <a:spcPts val="0"/>
              </a:spcBef>
              <a:spcAft>
                <a:spcPts val="1200"/>
              </a:spcAft>
              <a:buFont typeface="Arial"/>
              <a:buNone/>
              <a:defRPr sz="1800" b="0" i="0" kern="1200">
                <a:solidFill>
                  <a:schemeClr val="tx1"/>
                </a:solidFill>
                <a:latin typeface="Lato" panose="020F0502020204030203" pitchFamily="34" charset="77"/>
                <a:ea typeface="+mn-ea"/>
                <a:cs typeface="Lato" panose="020F0502020204030203" pitchFamily="34" charset="77"/>
              </a:defRPr>
            </a:lvl2pPr>
            <a:lvl3pPr marL="266700" indent="-266700" algn="l" defTabSz="457200" rtl="0" eaLnBrk="1" latinLnBrk="0" hangingPunct="1">
              <a:spcBef>
                <a:spcPts val="0"/>
              </a:spcBef>
              <a:spcAft>
                <a:spcPts val="1200"/>
              </a:spcAft>
              <a:buClr>
                <a:schemeClr val="tx2"/>
              </a:buClr>
              <a:buFont typeface="Arial"/>
              <a:buChar char="•"/>
              <a:defRPr sz="1800" b="0" i="0" kern="1200">
                <a:solidFill>
                  <a:schemeClr val="tx1"/>
                </a:solidFill>
                <a:latin typeface="Lato" panose="020F0502020204030203" pitchFamily="34" charset="77"/>
                <a:ea typeface="+mn-ea"/>
                <a:cs typeface="Lato" panose="020F0502020204030203" pitchFamily="34" charset="77"/>
              </a:defRPr>
            </a:lvl3pPr>
            <a:lvl4pPr marL="541338" indent="-274638" algn="l" defTabSz="457200" rtl="0" eaLnBrk="1" latinLnBrk="0" hangingPunct="1">
              <a:spcBef>
                <a:spcPts val="0"/>
              </a:spcBef>
              <a:spcAft>
                <a:spcPts val="1200"/>
              </a:spcAft>
              <a:buFont typeface="Arial"/>
              <a:buChar char="–"/>
              <a:defRPr sz="1800" b="0" i="0" kern="1200">
                <a:solidFill>
                  <a:schemeClr val="tx1"/>
                </a:solidFill>
                <a:latin typeface="Lato" panose="020F0502020204030203" pitchFamily="34" charset="77"/>
                <a:ea typeface="+mn-ea"/>
                <a:cs typeface="Lato" panose="020F0502020204030203" pitchFamily="34" charset="77"/>
              </a:defRPr>
            </a:lvl4pPr>
            <a:lvl5pPr marL="808038" indent="-266700" algn="l" defTabSz="457200" rtl="0" eaLnBrk="1" latinLnBrk="0" hangingPunct="1">
              <a:spcBef>
                <a:spcPts val="0"/>
              </a:spcBef>
              <a:spcAft>
                <a:spcPts val="1200"/>
              </a:spcAft>
              <a:buClr>
                <a:schemeClr val="tx2"/>
              </a:buClr>
              <a:buFont typeface="Arial"/>
              <a:buChar char="•"/>
              <a:defRPr sz="1800" b="0" i="0" kern="1200">
                <a:solidFill>
                  <a:schemeClr val="tx1"/>
                </a:solidFill>
                <a:latin typeface="Lato" panose="020F0502020204030203" pitchFamily="34" charset="77"/>
                <a:ea typeface="+mn-ea"/>
                <a:cs typeface="Lato" panose="020F0502020204030203" pitchFamily="34" charset="77"/>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900" b="1">
                <a:solidFill>
                  <a:srgbClr val="FF0000"/>
                </a:solidFill>
                <a:latin typeface="Lato"/>
                <a:ea typeface="Lato"/>
                <a:cs typeface="Lato"/>
              </a:rPr>
              <a:t>The strength of coordination on IYCF-E is a key determinant of the timeliness, appropriateness and effectiveness of the IYCF-E response. </a:t>
            </a:r>
            <a:endParaRPr lang="en-US" sz="1900" b="1">
              <a:solidFill>
                <a:srgbClr val="FF0000"/>
              </a:solidFill>
              <a:ea typeface="Lato" panose="020F0502020204030203" pitchFamily="34" charset="77"/>
            </a:endParaRPr>
          </a:p>
        </p:txBody>
      </p:sp>
    </p:spTree>
    <p:extLst>
      <p:ext uri="{BB962C8B-B14F-4D97-AF65-F5344CB8AC3E}">
        <p14:creationId xmlns:p14="http://schemas.microsoft.com/office/powerpoint/2010/main" val="3075126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50751-F75C-47FD-B768-AE77FCDA4399}"/>
              </a:ext>
            </a:extLst>
          </p:cNvPr>
          <p:cNvSpPr>
            <a:spLocks noGrp="1"/>
          </p:cNvSpPr>
          <p:nvPr>
            <p:ph type="title"/>
          </p:nvPr>
        </p:nvSpPr>
        <p:spPr/>
        <p:txBody>
          <a:bodyPr/>
          <a:lstStyle/>
          <a:p>
            <a:r>
              <a:rPr lang="en-US"/>
              <a:t>Purpose and Importance</a:t>
            </a:r>
          </a:p>
        </p:txBody>
      </p:sp>
      <p:sp>
        <p:nvSpPr>
          <p:cNvPr id="3" name="Content Placeholder 2">
            <a:extLst>
              <a:ext uri="{FF2B5EF4-FFF2-40B4-BE49-F238E27FC236}">
                <a16:creationId xmlns:a16="http://schemas.microsoft.com/office/drawing/2014/main" id="{BD2696C7-45EE-4050-B2F5-F7F36EA44C80}"/>
              </a:ext>
            </a:extLst>
          </p:cNvPr>
          <p:cNvSpPr>
            <a:spLocks noGrp="1"/>
          </p:cNvSpPr>
          <p:nvPr>
            <p:ph idx="1"/>
          </p:nvPr>
        </p:nvSpPr>
        <p:spPr/>
        <p:txBody>
          <a:bodyPr/>
          <a:lstStyle/>
          <a:p>
            <a:r>
              <a:rPr lang="en-US" b="1" u="sng"/>
              <a:t>IYCF-E: An analysis of key factors of a strong response (Tech RRT, 2019)</a:t>
            </a:r>
          </a:p>
          <a:p>
            <a:r>
              <a:rPr lang="en-US" u="sng"/>
              <a:t>Identified factor</a:t>
            </a:r>
            <a:r>
              <a:rPr lang="en-US"/>
              <a:t>: Activation of the Nutrition Cluster </a:t>
            </a:r>
          </a:p>
          <a:p>
            <a:r>
              <a:rPr lang="en-US" u="sng"/>
              <a:t>Example</a:t>
            </a:r>
            <a:r>
              <a:rPr lang="en-US"/>
              <a:t>: In Northern Syria, it was only after nutrition cluster was activated that the response grew stronger. Before that, when nutrition was a working group of the health cluster, the IYCF-E response was weak. </a:t>
            </a:r>
          </a:p>
          <a:p>
            <a:r>
              <a:rPr lang="en-US" u="sng"/>
              <a:t>Recommendation</a:t>
            </a:r>
            <a:r>
              <a:rPr lang="en-US"/>
              <a:t>: </a:t>
            </a:r>
            <a:r>
              <a:rPr lang="en-US" b="1">
                <a:solidFill>
                  <a:srgbClr val="FF0000"/>
                </a:solidFill>
              </a:rPr>
              <a:t>Activate the nutrition cluster when IYCF needs assessment shows necessities, even if acute malnutrition prevalence is low. </a:t>
            </a:r>
          </a:p>
        </p:txBody>
      </p:sp>
      <p:sp>
        <p:nvSpPr>
          <p:cNvPr id="4" name="Footer Placeholder 3">
            <a:extLst>
              <a:ext uri="{FF2B5EF4-FFF2-40B4-BE49-F238E27FC236}">
                <a16:creationId xmlns:a16="http://schemas.microsoft.com/office/drawing/2014/main" id="{561B5343-7D30-4BB5-B654-7B1663FCFD8C}"/>
              </a:ext>
            </a:extLst>
          </p:cNvPr>
          <p:cNvSpPr>
            <a:spLocks noGrp="1"/>
          </p:cNvSpPr>
          <p:nvPr>
            <p:ph type="ftr" sz="quarter" idx="11"/>
          </p:nvPr>
        </p:nvSpPr>
        <p:spPr/>
        <p:txBody>
          <a:bodyPr/>
          <a:lstStyle/>
          <a:p>
            <a:r>
              <a:rPr lang="en-US"/>
              <a:t>IYCF-E TRAINING: IYCF-E COORDINATION</a:t>
            </a:r>
          </a:p>
        </p:txBody>
      </p:sp>
      <p:sp>
        <p:nvSpPr>
          <p:cNvPr id="5" name="Slide Number Placeholder 4">
            <a:extLst>
              <a:ext uri="{FF2B5EF4-FFF2-40B4-BE49-F238E27FC236}">
                <a16:creationId xmlns:a16="http://schemas.microsoft.com/office/drawing/2014/main" id="{BF65F4B4-241C-431E-AF99-2BA1B563F772}"/>
              </a:ext>
            </a:extLst>
          </p:cNvPr>
          <p:cNvSpPr>
            <a:spLocks noGrp="1"/>
          </p:cNvSpPr>
          <p:nvPr>
            <p:ph type="sldNum" sz="quarter" idx="12"/>
          </p:nvPr>
        </p:nvSpPr>
        <p:spPr/>
        <p:txBody>
          <a:bodyPr/>
          <a:lstStyle/>
          <a:p>
            <a:fld id="{C3FDE51E-0052-334C-A4B2-C567FE9F326F}" type="slidenum">
              <a:rPr lang="en-US" smtClean="0"/>
              <a:pPr/>
              <a:t>6</a:t>
            </a:fld>
            <a:endParaRPr lang="en-US"/>
          </a:p>
        </p:txBody>
      </p:sp>
      <p:sp>
        <p:nvSpPr>
          <p:cNvPr id="6" name="Text Placeholder 5">
            <a:extLst>
              <a:ext uri="{FF2B5EF4-FFF2-40B4-BE49-F238E27FC236}">
                <a16:creationId xmlns:a16="http://schemas.microsoft.com/office/drawing/2014/main" id="{42BC695C-F1A5-4DFA-88B0-F7EA372CB485}"/>
              </a:ext>
            </a:extLst>
          </p:cNvPr>
          <p:cNvSpPr>
            <a:spLocks noGrp="1"/>
          </p:cNvSpPr>
          <p:nvPr>
            <p:ph type="body" sz="quarter" idx="13"/>
          </p:nvPr>
        </p:nvSpPr>
        <p:spPr/>
        <p:txBody>
          <a:bodyPr>
            <a:normAutofit lnSpcReduction="10000"/>
          </a:bodyPr>
          <a:lstStyle/>
          <a:p>
            <a:r>
              <a:rPr lang="en-US"/>
              <a:t>Evidence </a:t>
            </a:r>
          </a:p>
        </p:txBody>
      </p:sp>
      <p:sp>
        <p:nvSpPr>
          <p:cNvPr id="17" name="Date Placeholder 16">
            <a:extLst>
              <a:ext uri="{FF2B5EF4-FFF2-40B4-BE49-F238E27FC236}">
                <a16:creationId xmlns:a16="http://schemas.microsoft.com/office/drawing/2014/main" id="{C0221A6D-978B-A8BE-F563-7B11567EF855}"/>
              </a:ext>
            </a:extLst>
          </p:cNvPr>
          <p:cNvSpPr>
            <a:spLocks noGrp="1"/>
          </p:cNvSpPr>
          <p:nvPr>
            <p:ph type="dt" sz="half" idx="10"/>
          </p:nvPr>
        </p:nvSpPr>
        <p:spPr/>
        <p:txBody>
          <a:bodyPr/>
          <a:lstStyle/>
          <a:p>
            <a:r>
              <a:rPr lang="en-US"/>
              <a:t>Version 2 — 2022</a:t>
            </a:r>
          </a:p>
        </p:txBody>
      </p:sp>
      <p:pic>
        <p:nvPicPr>
          <p:cNvPr id="9" name="Picture 9">
            <a:extLst>
              <a:ext uri="{FF2B5EF4-FFF2-40B4-BE49-F238E27FC236}">
                <a16:creationId xmlns:a16="http://schemas.microsoft.com/office/drawing/2014/main" id="{8442E4B0-AA9D-FE77-755B-2AF74C6A12BA}"/>
              </a:ext>
            </a:extLst>
          </p:cNvPr>
          <p:cNvPicPr>
            <a:picLocks noChangeAspect="1"/>
          </p:cNvPicPr>
          <p:nvPr/>
        </p:nvPicPr>
        <p:blipFill>
          <a:blip r:embed="rId3"/>
          <a:stretch>
            <a:fillRect/>
          </a:stretch>
        </p:blipFill>
        <p:spPr>
          <a:xfrm>
            <a:off x="8104372" y="265327"/>
            <a:ext cx="704850" cy="885825"/>
          </a:xfrm>
          <a:prstGeom prst="rect">
            <a:avLst/>
          </a:prstGeom>
        </p:spPr>
      </p:pic>
    </p:spTree>
    <p:extLst>
      <p:ext uri="{BB962C8B-B14F-4D97-AF65-F5344CB8AC3E}">
        <p14:creationId xmlns:p14="http://schemas.microsoft.com/office/powerpoint/2010/main" val="1249570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2A99667-4C10-2795-F23A-F98BC0C44A4F}"/>
              </a:ext>
            </a:extLst>
          </p:cNvPr>
          <p:cNvSpPr>
            <a:spLocks noGrp="1"/>
          </p:cNvSpPr>
          <p:nvPr>
            <p:ph type="ftr" sz="quarter" idx="11"/>
          </p:nvPr>
        </p:nvSpPr>
        <p:spPr/>
        <p:txBody>
          <a:bodyPr/>
          <a:lstStyle/>
          <a:p>
            <a:r>
              <a:rPr lang="en-US"/>
              <a:t>IYCF-E TRAINING: IYCF-E COORDINATION</a:t>
            </a:r>
          </a:p>
        </p:txBody>
      </p:sp>
      <p:sp>
        <p:nvSpPr>
          <p:cNvPr id="3" name="Slide Number Placeholder 2">
            <a:extLst>
              <a:ext uri="{FF2B5EF4-FFF2-40B4-BE49-F238E27FC236}">
                <a16:creationId xmlns:a16="http://schemas.microsoft.com/office/drawing/2014/main" id="{A392EF92-D0F5-985A-5D98-543AF0E1B4FB}"/>
              </a:ext>
            </a:extLst>
          </p:cNvPr>
          <p:cNvSpPr>
            <a:spLocks noGrp="1"/>
          </p:cNvSpPr>
          <p:nvPr>
            <p:ph type="sldNum" sz="quarter" idx="12"/>
          </p:nvPr>
        </p:nvSpPr>
        <p:spPr/>
        <p:txBody>
          <a:bodyPr/>
          <a:lstStyle/>
          <a:p>
            <a:fld id="{C3FDE51E-0052-334C-A4B2-C567FE9F326F}" type="slidenum">
              <a:rPr lang="en-US" smtClean="0"/>
              <a:pPr/>
              <a:t>7</a:t>
            </a:fld>
            <a:endParaRPr lang="en-US"/>
          </a:p>
        </p:txBody>
      </p:sp>
      <p:sp>
        <p:nvSpPr>
          <p:cNvPr id="4" name="Title 3">
            <a:extLst>
              <a:ext uri="{FF2B5EF4-FFF2-40B4-BE49-F238E27FC236}">
                <a16:creationId xmlns:a16="http://schemas.microsoft.com/office/drawing/2014/main" id="{417D32E7-A677-D51A-8C2F-AA9409D175F3}"/>
              </a:ext>
            </a:extLst>
          </p:cNvPr>
          <p:cNvSpPr>
            <a:spLocks noGrp="1"/>
          </p:cNvSpPr>
          <p:nvPr>
            <p:ph type="title"/>
          </p:nvPr>
        </p:nvSpPr>
        <p:spPr/>
        <p:txBody>
          <a:bodyPr/>
          <a:lstStyle/>
          <a:p>
            <a:r>
              <a:rPr lang="en-US"/>
              <a:t>ROLES AND RESPONSIBILITIES</a:t>
            </a:r>
          </a:p>
        </p:txBody>
      </p:sp>
      <p:sp>
        <p:nvSpPr>
          <p:cNvPr id="8" name="Date Placeholder 7">
            <a:extLst>
              <a:ext uri="{FF2B5EF4-FFF2-40B4-BE49-F238E27FC236}">
                <a16:creationId xmlns:a16="http://schemas.microsoft.com/office/drawing/2014/main" id="{55FEC13E-FFCE-5355-BD5C-70BDFEFC0D1F}"/>
              </a:ext>
            </a:extLst>
          </p:cNvPr>
          <p:cNvSpPr>
            <a:spLocks noGrp="1"/>
          </p:cNvSpPr>
          <p:nvPr>
            <p:ph type="dt" sz="half" idx="10"/>
          </p:nvPr>
        </p:nvSpPr>
        <p:spPr/>
        <p:txBody>
          <a:bodyPr/>
          <a:lstStyle/>
          <a:p>
            <a:r>
              <a:rPr lang="en-US"/>
              <a:t>Version 2 — 2022</a:t>
            </a:r>
          </a:p>
        </p:txBody>
      </p:sp>
    </p:spTree>
    <p:extLst>
      <p:ext uri="{BB962C8B-B14F-4D97-AF65-F5344CB8AC3E}">
        <p14:creationId xmlns:p14="http://schemas.microsoft.com/office/powerpoint/2010/main" val="761492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5E027-0B1C-4E63-93C5-CBD247D8B379}"/>
              </a:ext>
            </a:extLst>
          </p:cNvPr>
          <p:cNvSpPr>
            <a:spLocks noGrp="1"/>
          </p:cNvSpPr>
          <p:nvPr>
            <p:ph type="title"/>
          </p:nvPr>
        </p:nvSpPr>
        <p:spPr/>
        <p:txBody>
          <a:bodyPr/>
          <a:lstStyle/>
          <a:p>
            <a:r>
              <a:rPr lang="en-US"/>
              <a:t>Roles and Responsibilities</a:t>
            </a:r>
          </a:p>
        </p:txBody>
      </p:sp>
      <p:pic>
        <p:nvPicPr>
          <p:cNvPr id="7" name="Picture 7" descr="Table, timeline&#10;&#10;Description automatically generated">
            <a:extLst>
              <a:ext uri="{FF2B5EF4-FFF2-40B4-BE49-F238E27FC236}">
                <a16:creationId xmlns:a16="http://schemas.microsoft.com/office/drawing/2014/main" id="{F0A0BD2B-CFBA-4A9F-AE21-92BCF13FEAFF}"/>
              </a:ext>
            </a:extLst>
          </p:cNvPr>
          <p:cNvPicPr>
            <a:picLocks noGrp="1" noChangeAspect="1"/>
          </p:cNvPicPr>
          <p:nvPr>
            <p:ph idx="1"/>
          </p:nvPr>
        </p:nvPicPr>
        <p:blipFill rotWithShape="1">
          <a:blip r:embed="rId3"/>
          <a:srcRect b="43798"/>
          <a:stretch/>
        </p:blipFill>
        <p:spPr>
          <a:xfrm>
            <a:off x="424634" y="1857540"/>
            <a:ext cx="8233169" cy="2400732"/>
          </a:xfrm>
        </p:spPr>
      </p:pic>
      <p:sp>
        <p:nvSpPr>
          <p:cNvPr id="4" name="Footer Placeholder 3">
            <a:extLst>
              <a:ext uri="{FF2B5EF4-FFF2-40B4-BE49-F238E27FC236}">
                <a16:creationId xmlns:a16="http://schemas.microsoft.com/office/drawing/2014/main" id="{C826DD8F-D9AD-49BE-B8F4-E1834BE66887}"/>
              </a:ext>
            </a:extLst>
          </p:cNvPr>
          <p:cNvSpPr>
            <a:spLocks noGrp="1"/>
          </p:cNvSpPr>
          <p:nvPr>
            <p:ph type="ftr" sz="quarter" idx="11"/>
          </p:nvPr>
        </p:nvSpPr>
        <p:spPr/>
        <p:txBody>
          <a:bodyPr/>
          <a:lstStyle/>
          <a:p>
            <a:r>
              <a:rPr lang="en-US"/>
              <a:t>IYCF-E TRAINING: IYCF-E COORDINATION</a:t>
            </a:r>
          </a:p>
        </p:txBody>
      </p:sp>
      <p:sp>
        <p:nvSpPr>
          <p:cNvPr id="5" name="Slide Number Placeholder 4">
            <a:extLst>
              <a:ext uri="{FF2B5EF4-FFF2-40B4-BE49-F238E27FC236}">
                <a16:creationId xmlns:a16="http://schemas.microsoft.com/office/drawing/2014/main" id="{A9A2FE10-6540-44EE-B2C1-31DD42825187}"/>
              </a:ext>
            </a:extLst>
          </p:cNvPr>
          <p:cNvSpPr>
            <a:spLocks noGrp="1"/>
          </p:cNvSpPr>
          <p:nvPr>
            <p:ph type="sldNum" sz="quarter" idx="12"/>
          </p:nvPr>
        </p:nvSpPr>
        <p:spPr/>
        <p:txBody>
          <a:bodyPr/>
          <a:lstStyle/>
          <a:p>
            <a:fld id="{C3FDE51E-0052-334C-A4B2-C567FE9F326F}" type="slidenum">
              <a:rPr lang="en-US" smtClean="0"/>
              <a:pPr/>
              <a:t>8</a:t>
            </a:fld>
            <a:endParaRPr lang="en-US"/>
          </a:p>
        </p:txBody>
      </p:sp>
      <p:sp>
        <p:nvSpPr>
          <p:cNvPr id="6" name="Text Placeholder 5">
            <a:extLst>
              <a:ext uri="{FF2B5EF4-FFF2-40B4-BE49-F238E27FC236}">
                <a16:creationId xmlns:a16="http://schemas.microsoft.com/office/drawing/2014/main" id="{373FACC4-503F-4148-8B47-36D067CF0868}"/>
              </a:ext>
            </a:extLst>
          </p:cNvPr>
          <p:cNvSpPr>
            <a:spLocks noGrp="1"/>
          </p:cNvSpPr>
          <p:nvPr>
            <p:ph type="body" sz="quarter" idx="13"/>
          </p:nvPr>
        </p:nvSpPr>
        <p:spPr/>
        <p:txBody>
          <a:bodyPr>
            <a:normAutofit lnSpcReduction="10000"/>
          </a:bodyPr>
          <a:lstStyle/>
          <a:p>
            <a:r>
              <a:rPr lang="en-US"/>
              <a:t>Timeline of the Response </a:t>
            </a:r>
          </a:p>
        </p:txBody>
      </p:sp>
      <p:pic>
        <p:nvPicPr>
          <p:cNvPr id="3" name="Picture 7" descr="A picture containing text&#10;&#10;Description automatically generated">
            <a:extLst>
              <a:ext uri="{FF2B5EF4-FFF2-40B4-BE49-F238E27FC236}">
                <a16:creationId xmlns:a16="http://schemas.microsoft.com/office/drawing/2014/main" id="{8526D121-6C23-3654-D784-F74F597137FB}"/>
              </a:ext>
            </a:extLst>
          </p:cNvPr>
          <p:cNvPicPr>
            <a:picLocks noChangeAspect="1"/>
          </p:cNvPicPr>
          <p:nvPr/>
        </p:nvPicPr>
        <p:blipFill>
          <a:blip r:embed="rId4"/>
          <a:stretch>
            <a:fillRect/>
          </a:stretch>
        </p:blipFill>
        <p:spPr>
          <a:xfrm>
            <a:off x="6477000" y="3257746"/>
            <a:ext cx="2072330" cy="3001404"/>
          </a:xfrm>
          <a:prstGeom prst="rect">
            <a:avLst/>
          </a:prstGeom>
          <a:noFill/>
          <a:ln w="6350">
            <a:solidFill>
              <a:schemeClr val="tx1"/>
            </a:solidFill>
          </a:ln>
        </p:spPr>
      </p:pic>
      <p:sp>
        <p:nvSpPr>
          <p:cNvPr id="18" name="Date Placeholder 17">
            <a:extLst>
              <a:ext uri="{FF2B5EF4-FFF2-40B4-BE49-F238E27FC236}">
                <a16:creationId xmlns:a16="http://schemas.microsoft.com/office/drawing/2014/main" id="{3B3574AB-55BE-F6A9-8128-D619173EBACD}"/>
              </a:ext>
            </a:extLst>
          </p:cNvPr>
          <p:cNvSpPr>
            <a:spLocks noGrp="1"/>
          </p:cNvSpPr>
          <p:nvPr>
            <p:ph type="dt" sz="half" idx="10"/>
          </p:nvPr>
        </p:nvSpPr>
        <p:spPr/>
        <p:txBody>
          <a:bodyPr/>
          <a:lstStyle/>
          <a:p>
            <a:r>
              <a:rPr lang="en-US"/>
              <a:t>Version 2 — 2022</a:t>
            </a:r>
          </a:p>
        </p:txBody>
      </p:sp>
    </p:spTree>
    <p:extLst>
      <p:ext uri="{BB962C8B-B14F-4D97-AF65-F5344CB8AC3E}">
        <p14:creationId xmlns:p14="http://schemas.microsoft.com/office/powerpoint/2010/main" val="621649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70539-6607-1E62-9826-5D71A5A74F7A}"/>
              </a:ext>
            </a:extLst>
          </p:cNvPr>
          <p:cNvSpPr>
            <a:spLocks noGrp="1"/>
          </p:cNvSpPr>
          <p:nvPr>
            <p:ph type="title"/>
          </p:nvPr>
        </p:nvSpPr>
        <p:spPr/>
        <p:txBody>
          <a:bodyPr/>
          <a:lstStyle/>
          <a:p>
            <a:r>
              <a:rPr lang="en-US"/>
              <a:t>Roles and Responsibilities – Responding Agencies </a:t>
            </a:r>
          </a:p>
        </p:txBody>
      </p:sp>
      <p:sp>
        <p:nvSpPr>
          <p:cNvPr id="3" name="Content Placeholder 2">
            <a:extLst>
              <a:ext uri="{FF2B5EF4-FFF2-40B4-BE49-F238E27FC236}">
                <a16:creationId xmlns:a16="http://schemas.microsoft.com/office/drawing/2014/main" id="{0D1D7C6D-3234-2DF5-C84F-96A5F833BAF4}"/>
              </a:ext>
            </a:extLst>
          </p:cNvPr>
          <p:cNvSpPr>
            <a:spLocks noGrp="1"/>
          </p:cNvSpPr>
          <p:nvPr>
            <p:ph idx="1"/>
          </p:nvPr>
        </p:nvSpPr>
        <p:spPr/>
        <p:txBody>
          <a:bodyPr/>
          <a:lstStyle/>
          <a:p>
            <a:r>
              <a:rPr lang="en-US" b="1" u="sng"/>
              <a:t>Commitment 6</a:t>
            </a:r>
          </a:p>
          <a:p>
            <a:r>
              <a:rPr lang="en-US">
                <a:solidFill>
                  <a:srgbClr val="FF0000"/>
                </a:solidFill>
              </a:rPr>
              <a:t>Communities and people affected by crisis receive coordinated, </a:t>
            </a:r>
            <a:br>
              <a:rPr lang="en-US">
                <a:solidFill>
                  <a:srgbClr val="FF0000"/>
                </a:solidFill>
              </a:rPr>
            </a:br>
            <a:r>
              <a:rPr lang="en-US">
                <a:solidFill>
                  <a:srgbClr val="FF0000"/>
                </a:solidFill>
              </a:rPr>
              <a:t>complementary assistance.</a:t>
            </a:r>
          </a:p>
          <a:p>
            <a:r>
              <a:rPr lang="en-US" b="1" u="sng"/>
              <a:t>Performance Indicators </a:t>
            </a:r>
          </a:p>
          <a:p>
            <a:pPr marL="342900" indent="-342900">
              <a:buFont typeface="+mj-lt"/>
              <a:buAutoNum type="arabicPeriod"/>
            </a:pPr>
            <a:r>
              <a:rPr lang="en-US" err="1"/>
              <a:t>Organisations</a:t>
            </a:r>
            <a:r>
              <a:rPr lang="en-US"/>
              <a:t> </a:t>
            </a:r>
            <a:r>
              <a:rPr lang="en-US" b="1" err="1"/>
              <a:t>minimise</a:t>
            </a:r>
            <a:r>
              <a:rPr lang="en-US" b="1"/>
              <a:t> gaps and overlaps </a:t>
            </a:r>
            <a:r>
              <a:rPr lang="en-US"/>
              <a:t>identified by affected communities and partners through coordinated action.</a:t>
            </a:r>
          </a:p>
          <a:p>
            <a:pPr marL="342900" indent="-342900">
              <a:buFont typeface="+mj-lt"/>
              <a:buAutoNum type="arabicPeriod"/>
            </a:pPr>
            <a:r>
              <a:rPr lang="en-US"/>
              <a:t>Responding </a:t>
            </a:r>
            <a:r>
              <a:rPr lang="en-US" err="1"/>
              <a:t>organisations</a:t>
            </a:r>
            <a:r>
              <a:rPr lang="en-US"/>
              <a:t> – including local </a:t>
            </a:r>
            <a:r>
              <a:rPr lang="en-US" err="1"/>
              <a:t>organisations</a:t>
            </a:r>
            <a:r>
              <a:rPr lang="en-US"/>
              <a:t> – </a:t>
            </a:r>
            <a:r>
              <a:rPr lang="en-US" b="1"/>
              <a:t>share relevant information</a:t>
            </a:r>
            <a:r>
              <a:rPr lang="en-US"/>
              <a:t> through formal and informal coordination mechanisms.</a:t>
            </a:r>
          </a:p>
          <a:p>
            <a:pPr marL="342900" indent="-342900">
              <a:buFont typeface="+mj-lt"/>
              <a:buAutoNum type="arabicPeriod"/>
            </a:pPr>
            <a:r>
              <a:rPr lang="en-US" err="1"/>
              <a:t>Organisations</a:t>
            </a:r>
            <a:r>
              <a:rPr lang="en-US"/>
              <a:t> </a:t>
            </a:r>
            <a:r>
              <a:rPr lang="en-US" b="1"/>
              <a:t>coordinate</a:t>
            </a:r>
            <a:r>
              <a:rPr lang="en-US"/>
              <a:t> needs </a:t>
            </a:r>
            <a:r>
              <a:rPr lang="en-US" b="1"/>
              <a:t>assessments, delivery </a:t>
            </a:r>
            <a:r>
              <a:rPr lang="en-US"/>
              <a:t>of humanitarian aid and </a:t>
            </a:r>
            <a:r>
              <a:rPr lang="en-US" b="1"/>
              <a:t>monitoring</a:t>
            </a:r>
            <a:r>
              <a:rPr lang="en-US"/>
              <a:t> of aid implementation.</a:t>
            </a:r>
          </a:p>
          <a:p>
            <a:pPr marL="342900" indent="-342900">
              <a:buFont typeface="+mj-lt"/>
              <a:buAutoNum type="arabicPeriod"/>
            </a:pPr>
            <a:r>
              <a:rPr lang="en-US" b="1"/>
              <a:t>Local </a:t>
            </a:r>
            <a:r>
              <a:rPr lang="en-US" b="1" err="1"/>
              <a:t>organisations</a:t>
            </a:r>
            <a:r>
              <a:rPr lang="en-US"/>
              <a:t> report </a:t>
            </a:r>
            <a:r>
              <a:rPr lang="en-US" b="1"/>
              <a:t>adequate participation and representation </a:t>
            </a:r>
            <a:r>
              <a:rPr lang="en-US"/>
              <a:t>in coordination mechanisms.</a:t>
            </a:r>
          </a:p>
        </p:txBody>
      </p:sp>
      <p:sp>
        <p:nvSpPr>
          <p:cNvPr id="4" name="Footer Placeholder 3">
            <a:extLst>
              <a:ext uri="{FF2B5EF4-FFF2-40B4-BE49-F238E27FC236}">
                <a16:creationId xmlns:a16="http://schemas.microsoft.com/office/drawing/2014/main" id="{2F53AFAD-66A6-BCA8-B02E-05217A567385}"/>
              </a:ext>
            </a:extLst>
          </p:cNvPr>
          <p:cNvSpPr>
            <a:spLocks noGrp="1"/>
          </p:cNvSpPr>
          <p:nvPr>
            <p:ph type="ftr" sz="quarter" idx="11"/>
          </p:nvPr>
        </p:nvSpPr>
        <p:spPr/>
        <p:txBody>
          <a:bodyPr/>
          <a:lstStyle/>
          <a:p>
            <a:r>
              <a:rPr lang="en-US"/>
              <a:t>IYCF-E TRAINING: IYCF-E COORDINATION</a:t>
            </a:r>
          </a:p>
        </p:txBody>
      </p:sp>
      <p:sp>
        <p:nvSpPr>
          <p:cNvPr id="5" name="Slide Number Placeholder 4">
            <a:extLst>
              <a:ext uri="{FF2B5EF4-FFF2-40B4-BE49-F238E27FC236}">
                <a16:creationId xmlns:a16="http://schemas.microsoft.com/office/drawing/2014/main" id="{092A488D-47C0-A07C-C33E-6DADEFA54879}"/>
              </a:ext>
            </a:extLst>
          </p:cNvPr>
          <p:cNvSpPr>
            <a:spLocks noGrp="1"/>
          </p:cNvSpPr>
          <p:nvPr>
            <p:ph type="sldNum" sz="quarter" idx="12"/>
          </p:nvPr>
        </p:nvSpPr>
        <p:spPr/>
        <p:txBody>
          <a:bodyPr/>
          <a:lstStyle/>
          <a:p>
            <a:fld id="{C3FDE51E-0052-334C-A4B2-C567FE9F326F}" type="slidenum">
              <a:rPr lang="en-US" smtClean="0"/>
              <a:pPr/>
              <a:t>9</a:t>
            </a:fld>
            <a:endParaRPr lang="en-US"/>
          </a:p>
        </p:txBody>
      </p:sp>
      <p:sp>
        <p:nvSpPr>
          <p:cNvPr id="6" name="Text Placeholder 5">
            <a:extLst>
              <a:ext uri="{FF2B5EF4-FFF2-40B4-BE49-F238E27FC236}">
                <a16:creationId xmlns:a16="http://schemas.microsoft.com/office/drawing/2014/main" id="{4704FB70-B648-DCD4-FC89-386B9E3F9C7F}"/>
              </a:ext>
            </a:extLst>
          </p:cNvPr>
          <p:cNvSpPr>
            <a:spLocks noGrp="1"/>
          </p:cNvSpPr>
          <p:nvPr>
            <p:ph type="body" sz="quarter" idx="13"/>
          </p:nvPr>
        </p:nvSpPr>
        <p:spPr/>
        <p:txBody>
          <a:bodyPr>
            <a:normAutofit lnSpcReduction="10000"/>
          </a:bodyPr>
          <a:lstStyle/>
          <a:p>
            <a:r>
              <a:rPr lang="en-US"/>
              <a:t>Core Humanitarian Standard (CHS) on Coordination </a:t>
            </a:r>
          </a:p>
        </p:txBody>
      </p:sp>
      <p:sp>
        <p:nvSpPr>
          <p:cNvPr id="17" name="Date Placeholder 16">
            <a:extLst>
              <a:ext uri="{FF2B5EF4-FFF2-40B4-BE49-F238E27FC236}">
                <a16:creationId xmlns:a16="http://schemas.microsoft.com/office/drawing/2014/main" id="{357A8636-183E-04F6-F0E0-A98122491A00}"/>
              </a:ext>
            </a:extLst>
          </p:cNvPr>
          <p:cNvSpPr>
            <a:spLocks noGrp="1"/>
          </p:cNvSpPr>
          <p:nvPr>
            <p:ph type="dt" sz="half" idx="10"/>
          </p:nvPr>
        </p:nvSpPr>
        <p:spPr/>
        <p:txBody>
          <a:bodyPr/>
          <a:lstStyle/>
          <a:p>
            <a:r>
              <a:rPr lang="en-US"/>
              <a:t>Version 2 — 2022</a:t>
            </a:r>
          </a:p>
        </p:txBody>
      </p:sp>
    </p:spTree>
    <p:extLst>
      <p:ext uri="{BB962C8B-B14F-4D97-AF65-F5344CB8AC3E}">
        <p14:creationId xmlns:p14="http://schemas.microsoft.com/office/powerpoint/2010/main" val="3304716517"/>
      </p:ext>
    </p:extLst>
  </p:cSld>
  <p:clrMapOvr>
    <a:masterClrMapping/>
  </p:clrMapOvr>
</p:sld>
</file>

<file path=ppt/theme/theme1.xml><?xml version="1.0" encoding="utf-8"?>
<a:theme xmlns:a="http://schemas.openxmlformats.org/drawingml/2006/main" name="STC_Template_APR16">
  <a:themeElements>
    <a:clrScheme name="Save the Children 1">
      <a:dk1>
        <a:srgbClr val="222221"/>
      </a:dk1>
      <a:lt1>
        <a:srgbClr val="FFFFFF"/>
      </a:lt1>
      <a:dk2>
        <a:srgbClr val="F20F0E"/>
      </a:dk2>
      <a:lt2>
        <a:srgbClr val="D1CCBD"/>
      </a:lt2>
      <a:accent1>
        <a:srgbClr val="9A3324"/>
      </a:accent1>
      <a:accent2>
        <a:srgbClr val="FF4C02"/>
      </a:accent2>
      <a:accent3>
        <a:srgbClr val="F2A900"/>
      </a:accent3>
      <a:accent4>
        <a:srgbClr val="009CA6"/>
      </a:accent4>
      <a:accent5>
        <a:srgbClr val="F31512"/>
      </a:accent5>
      <a:accent6>
        <a:srgbClr val="D1CCBD"/>
      </a:accent6>
      <a:hlink>
        <a:srgbClr val="9A3324"/>
      </a:hlink>
      <a:folHlink>
        <a:srgbClr val="FF4C02"/>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dirty="0" smtClean="0">
            <a:latin typeface="Gill Sans Infant Std"/>
            <a:cs typeface="Gill Sans Infant Std"/>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sz="1500" dirty="0" err="1" smtClean="0">
            <a:latin typeface="Lato" panose="020F0502020204030203" pitchFamily="34" charset="77"/>
            <a:cs typeface="Gill Sans Infant Std"/>
          </a:defRPr>
        </a:defPPr>
      </a:lstStyle>
    </a:txDef>
  </a:objectDefaults>
  <a:extraClrSchemeLst/>
  <a:extLst>
    <a:ext uri="{05A4C25C-085E-4340-85A3-A5531E510DB2}">
      <thm15:themeFamily xmlns:thm15="http://schemas.microsoft.com/office/thememl/2012/main" name="Presentation1" id="{81FD7E31-8B03-0E44-9922-853CC14B7040}" vid="{A1CFF183-5DC4-CA49-B668-A1F0DA1984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99B2CD1B46F96448DBF11EC4B1526F1" ma:contentTypeVersion="15" ma:contentTypeDescription="Create a new document." ma:contentTypeScope="" ma:versionID="8c33bde5b6bd561ffed9741641f9f492">
  <xsd:schema xmlns:xsd="http://www.w3.org/2001/XMLSchema" xmlns:xs="http://www.w3.org/2001/XMLSchema" xmlns:p="http://schemas.microsoft.com/office/2006/metadata/properties" xmlns:ns1="http://schemas.microsoft.com/sharepoint/v3" xmlns:ns2="ff000d6c-50d7-44b2-8dbd-59db44c411b6" xmlns:ns3="2f48e1d0-7cb8-41d9-828b-ed81fdeb0972" targetNamespace="http://schemas.microsoft.com/office/2006/metadata/properties" ma:root="true" ma:fieldsID="049dba9fd5f37db418c43a07ff8247bb" ns1:_="" ns2:_="" ns3:_="">
    <xsd:import namespace="http://schemas.microsoft.com/sharepoint/v3"/>
    <xsd:import namespace="ff000d6c-50d7-44b2-8dbd-59db44c411b6"/>
    <xsd:import namespace="2f48e1d0-7cb8-41d9-828b-ed81fdeb097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3:SharedWithUsers" minOccurs="0"/>
                <xsd:element ref="ns3:SharedWithDetails" minOccurs="0"/>
                <xsd:element ref="ns2:MediaServiceLocation" minOccurs="0"/>
                <xsd:element ref="ns2:MediaLengthInSecond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1" nillable="true" ma:displayName="Unified Compliance Policy Properties" ma:hidden="true" ma:internalName="_ip_UnifiedCompliancePolicyProperties">
      <xsd:simpleType>
        <xsd:restriction base="dms:Note"/>
      </xsd:simpleType>
    </xsd:element>
    <xsd:element name="_ip_UnifiedCompliancePolicyUIAction" ma:index="2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f000d6c-50d7-44b2-8dbd-59db44c411b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f48e1d0-7cb8-41d9-828b-ed81fdeb0972"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937998-E2D0-4E83-BAF5-10CD0697E6A5}">
  <ds:schemaRefs>
    <ds:schemaRef ds:uri="http://www.w3.org/XML/1998/namespace"/>
    <ds:schemaRef ds:uri="ff000d6c-50d7-44b2-8dbd-59db44c411b6"/>
    <ds:schemaRef ds:uri="http://purl.org/dc/terms/"/>
    <ds:schemaRef ds:uri="http://purl.org/dc/elements/1.1/"/>
    <ds:schemaRef ds:uri="http://purl.org/dc/dcmitype/"/>
    <ds:schemaRef ds:uri="http://schemas.microsoft.com/office/infopath/2007/PartnerControls"/>
    <ds:schemaRef ds:uri="http://schemas.microsoft.com/office/2006/documentManagement/types"/>
    <ds:schemaRef ds:uri="http://schemas.openxmlformats.org/package/2006/metadata/core-properties"/>
    <ds:schemaRef ds:uri="2f48e1d0-7cb8-41d9-828b-ed81fdeb0972"/>
    <ds:schemaRef ds:uri="http://schemas.microsoft.com/office/2006/metadata/properties"/>
  </ds:schemaRefs>
</ds:datastoreItem>
</file>

<file path=customXml/itemProps2.xml><?xml version="1.0" encoding="utf-8"?>
<ds:datastoreItem xmlns:ds="http://schemas.openxmlformats.org/officeDocument/2006/customXml" ds:itemID="{A7654786-52D6-4F9A-A24C-CE49F662D18D}">
  <ds:schemaRefs>
    <ds:schemaRef ds:uri="http://schemas.microsoft.com/sharepoint/v3/contenttype/forms"/>
  </ds:schemaRefs>
</ds:datastoreItem>
</file>

<file path=customXml/itemProps3.xml><?xml version="1.0" encoding="utf-8"?>
<ds:datastoreItem xmlns:ds="http://schemas.openxmlformats.org/officeDocument/2006/customXml" ds:itemID="{63CAED8E-DF52-472B-A041-EB512CBF76E7}"/>
</file>

<file path=docProps/app.xml><?xml version="1.0" encoding="utf-8"?>
<Properties xmlns="http://schemas.openxmlformats.org/officeDocument/2006/extended-properties" xmlns:vt="http://schemas.openxmlformats.org/officeDocument/2006/docPropsVTypes">
  <Template>STC_Template_APR16</Template>
  <TotalTime>21</TotalTime>
  <Words>5488</Words>
  <Application>Microsoft Office PowerPoint</Application>
  <PresentationFormat>On-screen Show (4:3)</PresentationFormat>
  <Paragraphs>417</Paragraphs>
  <Slides>24</Slides>
  <Notes>18</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24</vt:i4>
      </vt:variant>
    </vt:vector>
  </HeadingPairs>
  <TitlesOfParts>
    <vt:vector size="39" baseType="lpstr">
      <vt:lpstr>MS PGothic</vt:lpstr>
      <vt:lpstr>Arial</vt:lpstr>
      <vt:lpstr>Arial,Sans-Serif</vt:lpstr>
      <vt:lpstr>Calibri</vt:lpstr>
      <vt:lpstr>Gill Sans Infant MT</vt:lpstr>
      <vt:lpstr>Gill Sans Infant Std</vt:lpstr>
      <vt:lpstr>Gill Sans MT</vt:lpstr>
      <vt:lpstr>Lato</vt:lpstr>
      <vt:lpstr>Lato Regular</vt:lpstr>
      <vt:lpstr>Oswald</vt:lpstr>
      <vt:lpstr>Oswald Medium</vt:lpstr>
      <vt:lpstr>Segoe UI</vt:lpstr>
      <vt:lpstr>TradeGothic LT CondEighteen</vt:lpstr>
      <vt:lpstr>Wingdings</vt:lpstr>
      <vt:lpstr>STC_Template_APR16</vt:lpstr>
      <vt:lpstr>IYCF-E COORDINATION</vt:lpstr>
      <vt:lpstr>SESSION OBJECTIVES</vt:lpstr>
      <vt:lpstr>PURPOSE AND IMPORTANCE</vt:lpstr>
      <vt:lpstr>Purpose and Importance </vt:lpstr>
      <vt:lpstr>Purpose and Importance</vt:lpstr>
      <vt:lpstr>Purpose and Importance</vt:lpstr>
      <vt:lpstr>ROLES AND RESPONSIBILITIES</vt:lpstr>
      <vt:lpstr>Roles and Responsibilities</vt:lpstr>
      <vt:lpstr>Roles and Responsibilities – Responding Agencies </vt:lpstr>
      <vt:lpstr>Roles and Responsibilities – Government and UN Agencies</vt:lpstr>
      <vt:lpstr>Roles and Responsibilities - Government and UN Agencies  </vt:lpstr>
      <vt:lpstr>Roles and Responsibilities - Government and UN Agencies</vt:lpstr>
      <vt:lpstr>Roles and Responsibilities – UN Agencies </vt:lpstr>
      <vt:lpstr>COORDINATION APPROACHES</vt:lpstr>
      <vt:lpstr>Coordination Approaches</vt:lpstr>
      <vt:lpstr>Coordination Approaches</vt:lpstr>
      <vt:lpstr>Coordination Approaches </vt:lpstr>
      <vt:lpstr>Coordination approaches</vt:lpstr>
      <vt:lpstr>Coordination Approaches</vt:lpstr>
      <vt:lpstr>Coordination Approaches </vt:lpstr>
      <vt:lpstr>COORDINATION CAPACITY </vt:lpstr>
      <vt:lpstr>Coordination Capacity </vt:lpstr>
      <vt:lpstr>Further Reading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IYCF-E COORDINATION</dc:title>
  <dc:creator>tessa magnuson</dc:creator>
  <cp:lastModifiedBy>Jouanicot, Virginie</cp:lastModifiedBy>
  <cp:revision>57</cp:revision>
  <dcterms:created xsi:type="dcterms:W3CDTF">2022-06-15T12:54:09Z</dcterms:created>
  <dcterms:modified xsi:type="dcterms:W3CDTF">2022-07-28T20:47:47Z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0x010100199B2CD1B46F96448DBF11EC4B1526F1</vt:lpwstr>
  </property>
</Properties>
</file>