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40"/>
  </p:notesMasterIdLst>
  <p:sldIdLst>
    <p:sldId id="256" r:id="rId2"/>
    <p:sldId id="257" r:id="rId3"/>
    <p:sldId id="311" r:id="rId4"/>
    <p:sldId id="260" r:id="rId5"/>
    <p:sldId id="262" r:id="rId6"/>
    <p:sldId id="263" r:id="rId7"/>
    <p:sldId id="312" r:id="rId8"/>
    <p:sldId id="266" r:id="rId9"/>
    <p:sldId id="303" r:id="rId10"/>
    <p:sldId id="304" r:id="rId11"/>
    <p:sldId id="305" r:id="rId12"/>
    <p:sldId id="308" r:id="rId13"/>
    <p:sldId id="267" r:id="rId14"/>
    <p:sldId id="270" r:id="rId15"/>
    <p:sldId id="271" r:id="rId16"/>
    <p:sldId id="313" r:id="rId17"/>
    <p:sldId id="273" r:id="rId18"/>
    <p:sldId id="274" r:id="rId19"/>
    <p:sldId id="276" r:id="rId20"/>
    <p:sldId id="279" r:id="rId21"/>
    <p:sldId id="275" r:id="rId22"/>
    <p:sldId id="281" r:id="rId23"/>
    <p:sldId id="278" r:id="rId24"/>
    <p:sldId id="282" r:id="rId25"/>
    <p:sldId id="314" r:id="rId26"/>
    <p:sldId id="290" r:id="rId27"/>
    <p:sldId id="292" r:id="rId28"/>
    <p:sldId id="291" r:id="rId29"/>
    <p:sldId id="297" r:id="rId30"/>
    <p:sldId id="298" r:id="rId31"/>
    <p:sldId id="310" r:id="rId32"/>
    <p:sldId id="299" r:id="rId33"/>
    <p:sldId id="301" r:id="rId34"/>
    <p:sldId id="315" r:id="rId35"/>
    <p:sldId id="293" r:id="rId36"/>
    <p:sldId id="294" r:id="rId37"/>
    <p:sldId id="296" r:id="rId38"/>
    <p:sldId id="318" r:id="rId3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ennifer Lee" initials="JL" lastIdx="12" clrIdx="0">
    <p:extLst>
      <p:ext uri="{19B8F6BF-5375-455C-9EA6-DF929625EA0E}">
        <p15:presenceInfo xmlns:p15="http://schemas.microsoft.com/office/powerpoint/2012/main" userId="S-1-5-21-1294360644-1464272073-1233803906-144749"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26794"/>
    <a:srgbClr val="E3D3DB"/>
    <a:srgbClr val="D5EBCA"/>
    <a:srgbClr val="97467D"/>
    <a:srgbClr val="405E79"/>
    <a:srgbClr val="35B2B4"/>
    <a:srgbClr val="95CD7A"/>
    <a:srgbClr val="70995C"/>
    <a:srgbClr val="000000"/>
    <a:srgbClr val="AC6B9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221" autoAdjust="0"/>
    <p:restoredTop sz="80923" autoAdjust="0"/>
  </p:normalViewPr>
  <p:slideViewPr>
    <p:cSldViewPr snapToGrid="0" snapToObjects="1">
      <p:cViewPr varScale="1">
        <p:scale>
          <a:sx n="63" d="100"/>
          <a:sy n="63" d="100"/>
        </p:scale>
        <p:origin x="509" y="53"/>
      </p:cViewPr>
      <p:guideLst>
        <p:guide orient="horz" pos="2160"/>
        <p:guide pos="3840"/>
      </p:guideLst>
    </p:cSldViewPr>
  </p:slideViewPr>
  <p:notesTextViewPr>
    <p:cViewPr>
      <p:scale>
        <a:sx n="1" d="1"/>
        <a:sy n="1" d="1"/>
      </p:scale>
      <p:origin x="0" y="0"/>
    </p:cViewPr>
  </p:notesTextViewPr>
  <p:notesViewPr>
    <p:cSldViewPr snapToGrid="0" snapToObjects="1">
      <p:cViewPr varScale="1">
        <p:scale>
          <a:sx n="82" d="100"/>
          <a:sy n="82" d="100"/>
        </p:scale>
        <p:origin x="2124" y="96"/>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CCD8994-4F69-1D49-B402-38B1BC4CA207}" type="datetimeFigureOut">
              <a:rPr lang="en-US" smtClean="0"/>
              <a:t>10/16/2018</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80767AD-8186-5647-9165-A19B63BA7F43}" type="slidenum">
              <a:rPr lang="en-US" smtClean="0"/>
              <a:t>‹#›</a:t>
            </a:fld>
            <a:endParaRPr lang="en-US"/>
          </a:p>
        </p:txBody>
      </p:sp>
    </p:spTree>
    <p:extLst>
      <p:ext uri="{BB962C8B-B14F-4D97-AF65-F5344CB8AC3E}">
        <p14:creationId xmlns:p14="http://schemas.microsoft.com/office/powerpoint/2010/main" val="117437913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a:buNone/>
            </a:pPr>
            <a:r>
              <a:rPr lang="fr-FR" sz="1100"/>
              <a:t>2 minutes</a:t>
            </a:r>
          </a:p>
          <a:p>
            <a:pPr>
              <a:buNone/>
            </a:pPr>
            <a:endParaRPr lang="en-US" sz="1100" b="1" dirty="0"/>
          </a:p>
          <a:p>
            <a:pPr>
              <a:buNone/>
            </a:pPr>
            <a:r>
              <a:rPr lang="fr-FR" sz="1100" b="1"/>
              <a:t>Dites</a:t>
            </a:r>
            <a:r>
              <a:rPr lang="fr-FR" sz="1100"/>
              <a:t> : Le module 2</a:t>
            </a:r>
            <a:r>
              <a:rPr lang="fr-FR" sz="1100" baseline="0"/>
              <a:t> nous a présenté des pratiques et des outils de supervision structurés. </a:t>
            </a:r>
            <a:r>
              <a:rPr lang="fr-FR" sz="1100"/>
              <a:t>Le module 3 nous permettra d’approfondir nos connaissances et nos pratiques en matière de supervision</a:t>
            </a:r>
            <a:r>
              <a:rPr lang="fr-FR" sz="1100" baseline="0"/>
              <a:t> et nous permettra d’examiner les compétences requises pour devenir un superviseur efficace.</a:t>
            </a:r>
            <a:r>
              <a:rPr lang="fr-FR" sz="1100"/>
              <a:t> </a:t>
            </a:r>
          </a:p>
          <a:p>
            <a:pPr>
              <a:buNone/>
            </a:pPr>
            <a:endParaRPr lang="en-US" sz="1100" dirty="0"/>
          </a:p>
          <a:p>
            <a:pPr>
              <a:buNone/>
            </a:pPr>
            <a:r>
              <a:rPr lang="fr-FR" sz="1100"/>
              <a:t>Nous allons traiter les compétences concrètes que les superviseurs peuvent apprendre et mettre en application pour soutenir et accompagner les travailleurs sociaux. </a:t>
            </a:r>
          </a:p>
          <a:p>
            <a:pPr>
              <a:buNone/>
            </a:pPr>
            <a:endParaRPr lang="en-US" sz="1100" dirty="0"/>
          </a:p>
          <a:p>
            <a:pPr>
              <a:buNone/>
            </a:pPr>
            <a:r>
              <a:rPr lang="fr-FR" sz="1100"/>
              <a:t>Avant de commencer,  y a-t-il des questions, des idées ou des réflexions au sujet des modules 1 ou 2 ? </a:t>
            </a:r>
          </a:p>
          <a:p>
            <a:pPr>
              <a:buNone/>
            </a:pPr>
            <a:endParaRPr lang="en-US" dirty="0"/>
          </a:p>
        </p:txBody>
      </p:sp>
      <p:sp>
        <p:nvSpPr>
          <p:cNvPr id="4" name="Slide Number Placeholder 3"/>
          <p:cNvSpPr>
            <a:spLocks noGrp="1"/>
          </p:cNvSpPr>
          <p:nvPr>
            <p:ph type="sldNum" sz="quarter" idx="10"/>
          </p:nvPr>
        </p:nvSpPr>
        <p:spPr/>
        <p:txBody>
          <a:bodyPr/>
          <a:lstStyle/>
          <a:p>
            <a:fld id="{780767AD-8186-5647-9165-A19B63BA7F43}" type="slidenum">
              <a:rPr lang="en-US" smtClean="0"/>
              <a:t>1</a:t>
            </a:fld>
            <a:endParaRPr lang="en-US"/>
          </a:p>
        </p:txBody>
      </p:sp>
    </p:spTree>
    <p:extLst>
      <p:ext uri="{BB962C8B-B14F-4D97-AF65-F5344CB8AC3E}">
        <p14:creationId xmlns:p14="http://schemas.microsoft.com/office/powerpoint/2010/main" val="327239077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indent="0">
              <a:buNone/>
              <a:defRPr/>
            </a:pPr>
            <a:r>
              <a:rPr lang="fr-FR" sz="1100" dirty="0"/>
              <a:t>20 minutes</a:t>
            </a:r>
          </a:p>
          <a:p>
            <a:pPr marL="0" indent="0">
              <a:buNone/>
              <a:defRPr/>
            </a:pPr>
            <a:endParaRPr lang="en-US" sz="1100" dirty="0"/>
          </a:p>
          <a:p>
            <a:pPr>
              <a:buNone/>
              <a:defRPr/>
            </a:pPr>
            <a:r>
              <a:rPr lang="fr-FR" sz="1100" b="1" dirty="0"/>
              <a:t>Dites :</a:t>
            </a:r>
            <a:r>
              <a:rPr lang="fr-FR" sz="1100" dirty="0"/>
              <a:t> Avant de commencer à nous entraîner à nos propres sessions d’encadrement, nous allons jeter un œil à ces vidéos. Vous y verrez un exemple d’encadrement inefficace et un exemple d’encadrement plus efficace. Voyez si vous arrivez à identifier les stratégies utiles et celles inutiles</a:t>
            </a:r>
            <a:r>
              <a:rPr lang="fr-FR" sz="1100" baseline="0" dirty="0"/>
              <a:t> </a:t>
            </a:r>
            <a:r>
              <a:rPr lang="fr-FR" sz="1100" dirty="0"/>
              <a:t>utilisées par le superviseur puis écrivez-les. Ces compétences peuvent être des aptitudes à l’écoute active comme la synthèse ou la paraphrase ou des compétences de soutien comme l’empathie.</a:t>
            </a:r>
          </a:p>
          <a:p>
            <a:pPr>
              <a:buNone/>
              <a:defRPr/>
            </a:pPr>
            <a:endParaRPr lang="en-US" sz="1100" b="1" dirty="0"/>
          </a:p>
          <a:p>
            <a:pPr>
              <a:buNone/>
              <a:defRPr/>
            </a:pPr>
            <a:r>
              <a:rPr lang="fr-FR" sz="1100" b="1" dirty="0"/>
              <a:t>Instructions</a:t>
            </a:r>
            <a:r>
              <a:rPr lang="fr-FR" sz="1100" dirty="0"/>
              <a:t> : après avoir visionné les vidéos (ou avoir procédé aux jeux de rôles), </a:t>
            </a:r>
            <a:r>
              <a:rPr lang="fr-FR" sz="1100" b="1" dirty="0"/>
              <a:t>demandez</a:t>
            </a:r>
            <a:r>
              <a:rPr lang="fr-FR" sz="1100" dirty="0"/>
              <a:t> aux participants de réfléchir sur les compétences en communication démontrées par le superviseur. Qu’est-ce qui vous a paru utile / inutile ?  </a:t>
            </a:r>
          </a:p>
          <a:p>
            <a:pPr>
              <a:buNone/>
              <a:defRPr/>
            </a:pPr>
            <a:endParaRPr lang="en-US" sz="1100" dirty="0"/>
          </a:p>
          <a:p>
            <a:endParaRPr lang="en-US" sz="1100" dirty="0"/>
          </a:p>
        </p:txBody>
      </p:sp>
      <p:sp>
        <p:nvSpPr>
          <p:cNvPr id="4" name="Slide Number Placeholder 3"/>
          <p:cNvSpPr>
            <a:spLocks noGrp="1"/>
          </p:cNvSpPr>
          <p:nvPr>
            <p:ph type="sldNum" idx="10"/>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Calibri"/>
                <a:ea typeface="Calibri"/>
                <a:cs typeface="Calibri"/>
                <a:sym typeface="Calibri"/>
              </a:rPr>
              <a:t>10</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10821721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9"/>
        <p:cNvGrpSpPr/>
        <p:nvPr/>
      </p:nvGrpSpPr>
      <p:grpSpPr>
        <a:xfrm>
          <a:off x="0" y="0"/>
          <a:ext cx="0" cy="0"/>
          <a:chOff x="0" y="0"/>
          <a:chExt cx="0" cy="0"/>
        </a:xfrm>
      </p:grpSpPr>
      <p:sp>
        <p:nvSpPr>
          <p:cNvPr id="160" name="Shape 160"/>
          <p:cNvSpPr txBox="1">
            <a:spLocks noGrp="1"/>
          </p:cNvSpPr>
          <p:nvPr>
            <p:ph type="body" idx="1"/>
          </p:nvPr>
        </p:nvSpPr>
        <p:spPr>
          <a:xfrm>
            <a:off x="685800" y="4400550"/>
            <a:ext cx="5486399" cy="3600450"/>
          </a:xfrm>
          <a:prstGeom prst="rect">
            <a:avLst/>
          </a:prstGeom>
        </p:spPr>
        <p:txBody>
          <a:bodyPr lIns="91425" tIns="91425" rIns="91425" bIns="91425" anchor="t" anchorCtr="0">
            <a:noAutofit/>
          </a:bodyPr>
          <a:lstStyle/>
          <a:p>
            <a:pPr marL="0" indent="0">
              <a:buNone/>
              <a:defRPr/>
            </a:pPr>
            <a:r>
              <a:rPr lang="fr-FR" sz="1100" b="0" dirty="0"/>
              <a:t>10 minutes</a:t>
            </a:r>
            <a:r>
              <a:rPr lang="fr-FR" sz="1100" dirty="0"/>
              <a:t> </a:t>
            </a:r>
          </a:p>
          <a:p>
            <a:pPr marL="0" indent="0">
              <a:buNone/>
              <a:defRPr/>
            </a:pPr>
            <a:endParaRPr lang="en-US" sz="1100" dirty="0"/>
          </a:p>
          <a:p>
            <a:pPr marL="0" indent="0">
              <a:buNone/>
              <a:defRPr/>
            </a:pPr>
            <a:r>
              <a:rPr lang="fr-FR" sz="1100" b="1" dirty="0"/>
              <a:t>Dites</a:t>
            </a:r>
            <a:r>
              <a:rPr lang="fr-FR" sz="1100" dirty="0"/>
              <a:t> :</a:t>
            </a:r>
            <a:r>
              <a:rPr lang="fr-FR" sz="1100" baseline="0" dirty="0"/>
              <a:t> Voici une liste de stratégies clés utiles et inutiles qui peuvent avoir un impact significatif sur le soutien aux travailleurs sociaux et les aider à se développer. </a:t>
            </a:r>
            <a:br>
              <a:rPr lang="fr-FR" sz="1100" baseline="0" dirty="0"/>
            </a:br>
            <a:endParaRPr lang="fr-FR" sz="1100" baseline="0" dirty="0"/>
          </a:p>
        </p:txBody>
      </p:sp>
      <p:sp>
        <p:nvSpPr>
          <p:cNvPr id="161" name="Shape 161"/>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88111043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sz="1100" baseline="0" dirty="0"/>
              <a:t>5 minutes</a:t>
            </a:r>
          </a:p>
          <a:p>
            <a:pPr>
              <a:buNone/>
            </a:pPr>
            <a:endParaRPr lang="en-US" sz="1100" dirty="0"/>
          </a:p>
          <a:p>
            <a:pPr>
              <a:buNone/>
            </a:pPr>
            <a:r>
              <a:rPr lang="fr-FR" sz="1100" b="1" dirty="0"/>
              <a:t>Dites :</a:t>
            </a:r>
            <a:r>
              <a:rPr lang="fr-FR" sz="1100" dirty="0"/>
              <a:t> Rappelez-vous</a:t>
            </a:r>
            <a:r>
              <a:rPr lang="fr-FR" sz="1100" baseline="0" dirty="0"/>
              <a:t> </a:t>
            </a:r>
            <a:r>
              <a:rPr lang="fr-FR" sz="1100" dirty="0"/>
              <a:t>que nous avons dit que </a:t>
            </a:r>
            <a:r>
              <a:rPr lang="fr-FR" sz="1100" dirty="0">
                <a:highlight>
                  <a:srgbClr val="FFFF00"/>
                </a:highlight>
              </a:rPr>
              <a:t>l’encadrement </a:t>
            </a:r>
            <a:r>
              <a:rPr lang="fr-FR" sz="1100" baseline="0" dirty="0">
                <a:highlight>
                  <a:srgbClr val="FFFF00"/>
                </a:highlight>
              </a:rPr>
              <a:t>est </a:t>
            </a:r>
            <a:r>
              <a:rPr lang="fr-FR" sz="1100" baseline="0" dirty="0"/>
              <a:t>une méthode et aussi une approche</a:t>
            </a:r>
            <a:r>
              <a:rPr lang="fr-FR" sz="1100" dirty="0"/>
              <a:t>.</a:t>
            </a:r>
            <a:r>
              <a:rPr lang="fr-FR" sz="1100" baseline="0" dirty="0"/>
              <a:t> Nous allons examiner 2 méthodes d’encadrement appelées pratique réflective et modèle GROW. Les deux méthodes présentent des manières d’aider les travailleurs sociaux à résoudre leurs problèmes et à gérer leur travail. </a:t>
            </a:r>
          </a:p>
          <a:p>
            <a:pPr>
              <a:buNone/>
            </a:pPr>
            <a:endParaRPr lang="en-US" sz="1100" baseline="0" dirty="0"/>
          </a:p>
          <a:p>
            <a:pPr>
              <a:buNone/>
            </a:pPr>
            <a:r>
              <a:rPr lang="fr-FR" sz="1100" b="1" baseline="0" dirty="0"/>
              <a:t>Distribuez</a:t>
            </a:r>
            <a:r>
              <a:rPr lang="fr-FR" sz="1100" baseline="0" dirty="0"/>
              <a:t> : </a:t>
            </a:r>
          </a:p>
          <a:p>
            <a:pPr>
              <a:buNone/>
            </a:pPr>
            <a:r>
              <a:rPr lang="fr-FR" sz="1100" baseline="0" dirty="0"/>
              <a:t>3.4 Dossier de pratique réflective </a:t>
            </a:r>
          </a:p>
          <a:p>
            <a:pPr>
              <a:buNone/>
            </a:pPr>
            <a:r>
              <a:rPr lang="fr-FR" sz="1100" baseline="0" dirty="0"/>
              <a:t>3.5 Modèle GROW </a:t>
            </a:r>
          </a:p>
          <a:p>
            <a:pPr>
              <a:buNone/>
            </a:pPr>
            <a:endParaRPr lang="en-US" sz="1100" baseline="0" dirty="0"/>
          </a:p>
        </p:txBody>
      </p:sp>
      <p:sp>
        <p:nvSpPr>
          <p:cNvPr id="4" name="Slide Number Placeholder 3"/>
          <p:cNvSpPr>
            <a:spLocks noGrp="1"/>
          </p:cNvSpPr>
          <p:nvPr>
            <p:ph type="sldNum" sz="quarter" idx="10"/>
          </p:nvPr>
        </p:nvSpPr>
        <p:spPr/>
        <p:txBody>
          <a:bodyPr/>
          <a:lstStyle/>
          <a:p>
            <a:fld id="{780767AD-8186-5647-9165-A19B63BA7F43}" type="slidenum">
              <a:rPr lang="en-US" smtClean="0"/>
              <a:t>12</a:t>
            </a:fld>
            <a:endParaRPr lang="en-US"/>
          </a:p>
        </p:txBody>
      </p:sp>
    </p:spTree>
    <p:extLst>
      <p:ext uri="{BB962C8B-B14F-4D97-AF65-F5344CB8AC3E}">
        <p14:creationId xmlns:p14="http://schemas.microsoft.com/office/powerpoint/2010/main" val="60213674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5"/>
        <p:cNvGrpSpPr/>
        <p:nvPr/>
      </p:nvGrpSpPr>
      <p:grpSpPr>
        <a:xfrm>
          <a:off x="0" y="0"/>
          <a:ext cx="0" cy="0"/>
          <a:chOff x="0" y="0"/>
          <a:chExt cx="0" cy="0"/>
        </a:xfrm>
      </p:grpSpPr>
      <p:sp>
        <p:nvSpPr>
          <p:cNvPr id="166" name="Shape 166"/>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67" name="Shape 167"/>
          <p:cNvSpPr txBox="1">
            <a:spLocks noGrp="1"/>
          </p:cNvSpPr>
          <p:nvPr>
            <p:ph type="body" idx="1"/>
          </p:nvPr>
        </p:nvSpPr>
        <p:spPr>
          <a:xfrm>
            <a:off x="685800" y="4400550"/>
            <a:ext cx="5486400" cy="3600600"/>
          </a:xfrm>
          <a:prstGeom prst="rect">
            <a:avLst/>
          </a:prstGeom>
        </p:spPr>
        <p:txBody>
          <a:bodyPr lIns="91425" tIns="91425" rIns="91425" bIns="91425" anchor="t" anchorCtr="0">
            <a:no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sz="1100" b="0"/>
              <a:t>15 minutes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100" dirty="0"/>
          </a:p>
          <a:p>
            <a:pPr marL="0" marR="0" indent="0" algn="l" defTabSz="914400" rtl="0" eaLnBrk="1" fontAlgn="auto" latinLnBrk="0" hangingPunct="1">
              <a:lnSpc>
                <a:spcPct val="100000"/>
              </a:lnSpc>
              <a:spcBef>
                <a:spcPts val="0"/>
              </a:spcBef>
              <a:spcAft>
                <a:spcPts val="0"/>
              </a:spcAft>
              <a:buClrTx/>
              <a:buSzTx/>
              <a:buFontTx/>
              <a:buNone/>
              <a:tabLst/>
              <a:defRPr/>
            </a:pPr>
            <a:r>
              <a:rPr lang="fr-FR" sz="1100" b="1"/>
              <a:t>Demandez</a:t>
            </a:r>
            <a:r>
              <a:rPr lang="fr-FR" sz="1100"/>
              <a:t> :</a:t>
            </a:r>
            <a:r>
              <a:rPr lang="fr-FR" sz="1100" baseline="0"/>
              <a:t> Est-ce que quelqu’un a déjà utilisé la pratique réflective auparavant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10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fr-FR" sz="1100" b="1" baseline="0"/>
              <a:t>Dites</a:t>
            </a:r>
            <a:r>
              <a:rPr lang="fr-FR" sz="1100" baseline="0"/>
              <a:t> : La pratique réflective a pour but de faire réfléchir les travailleurs sociaux à leurs actions et expériences afin de pouvoir apprendre et se perfectionner en continu. Les superviseurs peuvent accompagner les travailleurs sociaux dans ce processus en posant les questions présentées dans le dossier de pratique réflective.</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10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fr-FR" sz="1100" b="1" baseline="0"/>
              <a:t>Examinez</a:t>
            </a:r>
            <a:r>
              <a:rPr lang="fr-FR" sz="1100" baseline="0"/>
              <a:t> les points présentés sur la diapositive</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100" dirty="0"/>
          </a:p>
          <a:p>
            <a:pPr>
              <a:buNone/>
            </a:pPr>
            <a:r>
              <a:rPr lang="fr-FR" sz="1100" b="1"/>
              <a:t>Instructions : </a:t>
            </a:r>
            <a:r>
              <a:rPr lang="fr-FR" sz="1100"/>
              <a:t>Reportez-vous au document de pratique réflective et donnez 10 minutes aux participants pour le remplir individuellement en réfléchissant à un cas difficile</a:t>
            </a:r>
            <a:r>
              <a:rPr lang="fr-FR" sz="1100" baseline="0"/>
              <a:t> sur lequel ils ont travaillé.</a:t>
            </a:r>
            <a:r>
              <a:rPr lang="fr-FR" sz="1100"/>
              <a:t> Veillez à ce que personne ne se sente sous pression de présenter ses réflexions.</a:t>
            </a:r>
          </a:p>
          <a:p>
            <a:pPr>
              <a:buNone/>
            </a:pPr>
            <a:endParaRPr lang="en-US" sz="1100" dirty="0"/>
          </a:p>
          <a:p>
            <a:pPr marL="0" marR="0" lvl="0" indent="0" algn="l" defTabSz="914400" rtl="0" eaLnBrk="1" fontAlgn="auto" latinLnBrk="0" hangingPunct="1">
              <a:lnSpc>
                <a:spcPct val="100000"/>
              </a:lnSpc>
              <a:spcBef>
                <a:spcPts val="0"/>
              </a:spcBef>
              <a:spcAft>
                <a:spcPts val="0"/>
              </a:spcAft>
              <a:buClrTx/>
              <a:buSzTx/>
              <a:buFontTx/>
              <a:buNone/>
              <a:tabLst/>
              <a:defRPr/>
            </a:pPr>
            <a:r>
              <a:rPr lang="fr-FR" sz="1100" b="1"/>
              <a:t>Dites</a:t>
            </a:r>
            <a:r>
              <a:rPr lang="fr-FR" sz="1100"/>
              <a:t> : Le dossier de pratique réflective est un excellent moyen de commencer le processus de réflexion sur les cas difficiles et les problèmes associés à la pratique. Les travailleurs sociaux peuvent utiliser cet outil pour développer leur connaissance de soi et les superviseurs peuvent s’en servir comme modèle pour guider les sessions individuelles. </a:t>
            </a:r>
          </a:p>
        </p:txBody>
      </p:sp>
      <p:sp>
        <p:nvSpPr>
          <p:cNvPr id="168" name="Shape 168"/>
          <p:cNvSpPr txBox="1">
            <a:spLocks noGrp="1"/>
          </p:cNvSpPr>
          <p:nvPr>
            <p:ph type="sldNum" idx="12"/>
          </p:nvPr>
        </p:nvSpPr>
        <p:spPr>
          <a:xfrm>
            <a:off x="3884612" y="8685213"/>
            <a:ext cx="2971800" cy="458700"/>
          </a:xfrm>
          <a:prstGeom prst="rect">
            <a:avLst/>
          </a:prstGeom>
        </p:spPr>
        <p:txBody>
          <a:bodyPr lIns="91425" tIns="45700" rIns="91425" bIns="45700" anchor="b" anchorCtr="0">
            <a:noAutofit/>
          </a:bodyPr>
          <a:lstStyle/>
          <a:p>
            <a:pPr lvl="0">
              <a:spcBef>
                <a:spcPts val="0"/>
              </a:spcBef>
              <a:buClr>
                <a:srgbClr val="000000"/>
              </a:buClr>
              <a:buSzPct val="25000"/>
              <a:buFont typeface="Arial"/>
              <a:buNone/>
            </a:pPr>
            <a:fld id="{00000000-1234-1234-1234-123412341234}" type="slidenum">
              <a:rPr lang="en-US"/>
              <a:t>13</a:t>
            </a:fld>
            <a:endParaRPr lang="en-US"/>
          </a:p>
        </p:txBody>
      </p:sp>
    </p:spTree>
    <p:extLst>
      <p:ext uri="{BB962C8B-B14F-4D97-AF65-F5344CB8AC3E}">
        <p14:creationId xmlns:p14="http://schemas.microsoft.com/office/powerpoint/2010/main" val="22866415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a:buNone/>
            </a:pPr>
            <a:r>
              <a:rPr lang="fr-FR" sz="1100" dirty="0"/>
              <a:t>10 minutes</a:t>
            </a:r>
          </a:p>
          <a:p>
            <a:pPr>
              <a:buNone/>
            </a:pPr>
            <a:endParaRPr lang="en-US" sz="1100" dirty="0"/>
          </a:p>
          <a:p>
            <a:pPr>
              <a:buNone/>
            </a:pPr>
            <a:r>
              <a:rPr lang="fr-FR" sz="1100" b="1" dirty="0"/>
              <a:t>Dites :</a:t>
            </a:r>
            <a:r>
              <a:rPr lang="fr-FR" sz="1100" dirty="0"/>
              <a:t> Le modèle GROW est le </a:t>
            </a:r>
            <a:r>
              <a:rPr lang="fr-FR" sz="1100" baseline="0" dirty="0"/>
              <a:t>deuxième</a:t>
            </a:r>
            <a:r>
              <a:rPr lang="fr-FR" sz="1100" dirty="0"/>
              <a:t> outil d’encadrement qui fait appel aux aptitudes à l’écoute active dans le but d’aider les travailleurs sociaux à résoudre leurs problèmes par le biais de la réflexion.</a:t>
            </a:r>
            <a:r>
              <a:rPr lang="fr-FR" sz="1100" baseline="0" dirty="0"/>
              <a:t> Il peut s’avérer particulièrement utile d’aborder des problèmes spécifiques, ou des questions qui doivent être traitées immédiatement par le biais de la supervision ad hoc. </a:t>
            </a:r>
          </a:p>
          <a:p>
            <a:pPr>
              <a:buNone/>
            </a:pPr>
            <a:endParaRPr lang="en-US" sz="1100" baseline="0" dirty="0"/>
          </a:p>
          <a:p>
            <a:pPr>
              <a:buNone/>
            </a:pPr>
            <a:r>
              <a:rPr lang="fr-FR" sz="1100" baseline="0" dirty="0"/>
              <a:t>Examinez le document GROW et expliquez aux participants les 4 étapes. Les superviseurs peuvent utiliser certains des exemples de questions, mais ils n’ont pas besoin de tous les utiliser.</a:t>
            </a:r>
          </a:p>
          <a:p>
            <a:pPr>
              <a:buNone/>
            </a:pPr>
            <a:endParaRPr lang="en-US" sz="1100" dirty="0"/>
          </a:p>
          <a:p>
            <a:pPr>
              <a:buNone/>
            </a:pPr>
            <a:r>
              <a:rPr lang="fr-FR" sz="1100" b="1" dirty="0"/>
              <a:t>Instructions</a:t>
            </a:r>
            <a:r>
              <a:rPr lang="fr-FR" sz="1100" dirty="0"/>
              <a:t> : Invitez les</a:t>
            </a:r>
            <a:r>
              <a:rPr lang="fr-FR" sz="1100" baseline="0" dirty="0"/>
              <a:t> participants à se diviser en groupes de 3 afin de procéder à une </a:t>
            </a:r>
            <a:r>
              <a:rPr lang="fr-FR" sz="1100" dirty="0"/>
              <a:t>activité de jeu de rôle de 10 minutes utilisant le modèle GROW.</a:t>
            </a:r>
            <a:r>
              <a:rPr lang="fr-FR" sz="1100" baseline="0" dirty="0"/>
              <a:t> (Une personne dans le rôle du </a:t>
            </a:r>
            <a:r>
              <a:rPr lang="fr-FR" sz="1100" dirty="0"/>
              <a:t>superviseur, une autre dans celui du travailleur social</a:t>
            </a:r>
            <a:r>
              <a:rPr lang="fr-FR" sz="1100" baseline="0" dirty="0"/>
              <a:t> et la troisième en tant qu’observateur.) </a:t>
            </a:r>
          </a:p>
          <a:p>
            <a:pPr>
              <a:buNone/>
            </a:pPr>
            <a:r>
              <a:rPr lang="fr-FR" sz="1100" baseline="0" dirty="0"/>
              <a:t>(Les participants peuvent utiliser </a:t>
            </a:r>
            <a:r>
              <a:rPr lang="fr-FR" sz="1100" dirty="0"/>
              <a:t>un cas ou une situation difficile dans lesquels</a:t>
            </a:r>
            <a:r>
              <a:rPr lang="fr-FR" sz="1100" baseline="0" dirty="0"/>
              <a:t> ils se sont retrouvés.)</a:t>
            </a:r>
          </a:p>
          <a:p>
            <a:pPr>
              <a:buNone/>
            </a:pPr>
            <a:endParaRPr lang="en-US" dirty="0"/>
          </a:p>
          <a:p>
            <a:endParaRPr lang="en-US" dirty="0"/>
          </a:p>
        </p:txBody>
      </p:sp>
      <p:sp>
        <p:nvSpPr>
          <p:cNvPr id="4" name="Slide Number Placeholder 3"/>
          <p:cNvSpPr>
            <a:spLocks noGrp="1"/>
          </p:cNvSpPr>
          <p:nvPr>
            <p:ph type="sldNum" sz="quarter" idx="10"/>
          </p:nvPr>
        </p:nvSpPr>
        <p:spPr/>
        <p:txBody>
          <a:bodyPr/>
          <a:lstStyle/>
          <a:p>
            <a:fld id="{780767AD-8186-5647-9165-A19B63BA7F43}" type="slidenum">
              <a:rPr lang="en-US" smtClean="0"/>
              <a:t>14</a:t>
            </a:fld>
            <a:endParaRPr lang="en-US"/>
          </a:p>
        </p:txBody>
      </p:sp>
    </p:spTree>
    <p:extLst>
      <p:ext uri="{BB962C8B-B14F-4D97-AF65-F5344CB8AC3E}">
        <p14:creationId xmlns:p14="http://schemas.microsoft.com/office/powerpoint/2010/main" val="142303084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5"/>
        <p:cNvGrpSpPr/>
        <p:nvPr/>
      </p:nvGrpSpPr>
      <p:grpSpPr>
        <a:xfrm>
          <a:off x="0" y="0"/>
          <a:ext cx="0" cy="0"/>
          <a:chOff x="0" y="0"/>
          <a:chExt cx="0" cy="0"/>
        </a:xfrm>
      </p:grpSpPr>
      <p:sp>
        <p:nvSpPr>
          <p:cNvPr id="166" name="Shape 166"/>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67" name="Shape 167"/>
          <p:cNvSpPr txBox="1">
            <a:spLocks noGrp="1"/>
          </p:cNvSpPr>
          <p:nvPr>
            <p:ph type="body" idx="1"/>
          </p:nvPr>
        </p:nvSpPr>
        <p:spPr>
          <a:xfrm>
            <a:off x="685800" y="4400550"/>
            <a:ext cx="5486400" cy="3600600"/>
          </a:xfrm>
          <a:prstGeom prst="rect">
            <a:avLst/>
          </a:prstGeom>
        </p:spPr>
        <p:txBody>
          <a:bodyPr lIns="91425" tIns="91425" rIns="91425" bIns="91425" anchor="t" anchorCtr="0">
            <a:noAutofit/>
          </a:bodyPr>
          <a:lstStyle/>
          <a:p>
            <a:pPr>
              <a:buNone/>
            </a:pPr>
            <a:r>
              <a:rPr lang="fr-FR" sz="1100" dirty="0"/>
              <a:t>15 minutes</a:t>
            </a:r>
          </a:p>
          <a:p>
            <a:pPr>
              <a:buNone/>
            </a:pPr>
            <a:endParaRPr lang="en-US" sz="1100" dirty="0"/>
          </a:p>
          <a:p>
            <a:pPr>
              <a:buNone/>
            </a:pPr>
            <a:r>
              <a:rPr lang="fr-FR" sz="1100" b="1" dirty="0"/>
              <a:t>Instructions pour le débriefing en plénière : </a:t>
            </a:r>
            <a:r>
              <a:rPr lang="fr-FR" sz="1100" b="0" dirty="0"/>
              <a:t>Réunissez</a:t>
            </a:r>
            <a:r>
              <a:rPr lang="fr-FR" sz="1100" b="0" baseline="0" dirty="0"/>
              <a:t> les participants et posez-leur les questions suivantes sur les deux outils d’encadrement : </a:t>
            </a:r>
          </a:p>
          <a:p>
            <a:pPr marL="171450" indent="-171450">
              <a:buFont typeface="Arial" panose="020B0604020202020204" pitchFamily="34" charset="0"/>
              <a:buChar char="•"/>
            </a:pPr>
            <a:r>
              <a:rPr lang="fr-FR" sz="1100" b="0" baseline="0" dirty="0"/>
              <a:t>Comment avez-vous trouvé les deux outils d’encadrement ? </a:t>
            </a:r>
          </a:p>
          <a:p>
            <a:pPr marL="171450" indent="-171450">
              <a:buFont typeface="Arial" panose="020B0604020202020204" pitchFamily="34" charset="0"/>
              <a:buChar char="•"/>
            </a:pPr>
            <a:r>
              <a:rPr lang="fr-FR" sz="1100" dirty="0"/>
              <a:t>Comment avez-vous trouvé les exercices ?</a:t>
            </a:r>
            <a:r>
              <a:rPr lang="fr-FR" sz="1100" baseline="0" dirty="0"/>
              <a:t> </a:t>
            </a:r>
          </a:p>
          <a:p>
            <a:pPr marL="171450" indent="-171450">
              <a:buFont typeface="Arial" panose="020B0604020202020204" pitchFamily="34" charset="0"/>
              <a:buChar char="•"/>
            </a:pPr>
            <a:r>
              <a:rPr lang="fr-FR" sz="1100" baseline="0" dirty="0"/>
              <a:t>Comment voyez-vous le lien entre ces deux outils et les compétences d’écoute active et de communication dont nous avons parlées ?</a:t>
            </a:r>
          </a:p>
          <a:p>
            <a:pPr>
              <a:buNone/>
            </a:pPr>
            <a:endParaRPr lang="en-US" sz="1100" dirty="0"/>
          </a:p>
          <a:p>
            <a:pPr>
              <a:buNone/>
            </a:pPr>
            <a:r>
              <a:rPr lang="fr-FR" sz="1100" b="1" dirty="0"/>
              <a:t>Examinez</a:t>
            </a:r>
            <a:r>
              <a:rPr lang="fr-FR" sz="1100" dirty="0"/>
              <a:t> les points présentés sur la diapositive</a:t>
            </a:r>
          </a:p>
          <a:p>
            <a:pPr>
              <a:buNone/>
            </a:pPr>
            <a:endParaRPr lang="en-US" sz="1100" dirty="0"/>
          </a:p>
          <a:p>
            <a:pPr>
              <a:buNone/>
            </a:pPr>
            <a:r>
              <a:rPr lang="fr-FR" sz="1100" b="1" dirty="0"/>
              <a:t>Message clé</a:t>
            </a:r>
            <a:r>
              <a:rPr lang="fr-FR" sz="1100" dirty="0"/>
              <a:t> : Les superviseurs n’ont pas besoin d’avoir toujours des réponses ou des solutions idéales. La supervision est un </a:t>
            </a:r>
            <a:r>
              <a:rPr lang="fr-FR" sz="1100" u="sng" dirty="0"/>
              <a:t>processus</a:t>
            </a:r>
            <a:r>
              <a:rPr lang="fr-FR" sz="1100" dirty="0"/>
              <a:t> et chaque cas peut présenter de nouveaux défis et de nouvelles complexités. </a:t>
            </a:r>
          </a:p>
          <a:p>
            <a:pPr>
              <a:buNone/>
            </a:pPr>
            <a:r>
              <a:rPr lang="fr-FR" sz="1100" dirty="0"/>
              <a:t>Il est important pour les superviseurs de faciliter les </a:t>
            </a:r>
            <a:r>
              <a:rPr lang="fr-FR" sz="1100" u="sng" dirty="0"/>
              <a:t>conversations</a:t>
            </a:r>
            <a:r>
              <a:rPr lang="fr-FR" sz="1100" dirty="0"/>
              <a:t> avec les travailleurs sociaux </a:t>
            </a:r>
            <a:r>
              <a:rPr lang="fr-FR" sz="1100" u="sng" dirty="0"/>
              <a:t>et de développer la confiance</a:t>
            </a:r>
            <a:r>
              <a:rPr lang="fr-FR" sz="1100" dirty="0"/>
              <a:t> entre eux pour leur permettre de mettre en application avec assurance les bonnes pratiques de la gestion de cas.</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168" name="Shape 168"/>
          <p:cNvSpPr txBox="1">
            <a:spLocks noGrp="1"/>
          </p:cNvSpPr>
          <p:nvPr>
            <p:ph type="sldNum" idx="12"/>
          </p:nvPr>
        </p:nvSpPr>
        <p:spPr>
          <a:xfrm>
            <a:off x="3884612" y="8685213"/>
            <a:ext cx="2971800" cy="458700"/>
          </a:xfrm>
          <a:prstGeom prst="rect">
            <a:avLst/>
          </a:prstGeom>
        </p:spPr>
        <p:txBody>
          <a:bodyPr lIns="91425" tIns="45700" rIns="91425" bIns="45700" anchor="b" anchorCtr="0">
            <a:noAutofit/>
          </a:bodyPr>
          <a:lstStyle/>
          <a:p>
            <a:pPr lvl="0">
              <a:spcBef>
                <a:spcPts val="0"/>
              </a:spcBef>
              <a:buClr>
                <a:srgbClr val="000000"/>
              </a:buClr>
              <a:buSzPct val="25000"/>
              <a:buFont typeface="Arial"/>
              <a:buNone/>
            </a:pPr>
            <a:fld id="{00000000-1234-1234-1234-123412341234}" type="slidenum">
              <a:rPr lang="en-US"/>
              <a:t>15</a:t>
            </a:fld>
            <a:endParaRPr lang="en-US"/>
          </a:p>
        </p:txBody>
      </p:sp>
    </p:spTree>
    <p:extLst>
      <p:ext uri="{BB962C8B-B14F-4D97-AF65-F5344CB8AC3E}">
        <p14:creationId xmlns:p14="http://schemas.microsoft.com/office/powerpoint/2010/main" val="381258063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100"/>
              <a:t>Demandez </a:t>
            </a:r>
            <a:r>
              <a:rPr lang="fr-FR" sz="1100" baseline="0"/>
              <a:t>aux participants s’ils ont des questions ou des commentaires avant de continuer. </a:t>
            </a:r>
          </a:p>
          <a:p>
            <a:endParaRPr lang="en-AU" dirty="0"/>
          </a:p>
        </p:txBody>
      </p:sp>
      <p:sp>
        <p:nvSpPr>
          <p:cNvPr id="4" name="Slide Number Placeholder 3"/>
          <p:cNvSpPr>
            <a:spLocks noGrp="1"/>
          </p:cNvSpPr>
          <p:nvPr>
            <p:ph type="sldNum" sz="quarter" idx="10"/>
          </p:nvPr>
        </p:nvSpPr>
        <p:spPr/>
        <p:txBody>
          <a:bodyPr/>
          <a:lstStyle/>
          <a:p>
            <a:pPr>
              <a:defRPr/>
            </a:pPr>
            <a:fld id="{979D4E14-44A8-44A2-99FA-AEAE3A5C4EF3}" type="slidenum">
              <a:rPr lang="en-AU" smtClean="0"/>
              <a:pPr>
                <a:defRPr/>
              </a:pPr>
              <a:t>16</a:t>
            </a:fld>
            <a:endParaRPr lang="en-AU"/>
          </a:p>
        </p:txBody>
      </p:sp>
    </p:spTree>
    <p:extLst>
      <p:ext uri="{BB962C8B-B14F-4D97-AF65-F5344CB8AC3E}">
        <p14:creationId xmlns:p14="http://schemas.microsoft.com/office/powerpoint/2010/main" val="414027647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indent="0">
              <a:buNone/>
            </a:pPr>
            <a:r>
              <a:rPr lang="fr-FR" sz="1100" b="0" dirty="0"/>
              <a:t>5 minutes</a:t>
            </a:r>
          </a:p>
          <a:p>
            <a:pPr marL="0" indent="0">
              <a:buNone/>
            </a:pPr>
            <a:endParaRPr lang="en-US" sz="1100" b="0" dirty="0"/>
          </a:p>
          <a:p>
            <a:pPr marL="0" indent="0">
              <a:buNone/>
            </a:pPr>
            <a:r>
              <a:rPr lang="fr-FR" sz="1100" b="1" dirty="0"/>
              <a:t>Dites</a:t>
            </a:r>
            <a:r>
              <a:rPr lang="fr-FR" sz="1100" b="0" dirty="0"/>
              <a:t> : Nous avons à présent passé en revue les compétences en communication et en encadrement.</a:t>
            </a:r>
            <a:r>
              <a:rPr lang="fr-FR" sz="1100" b="0" baseline="0" dirty="0"/>
              <a:t> Maintenant, nous allons passer à une autre compétence que plusieurs superviseurs trouvent difficile : donner des retours.</a:t>
            </a:r>
          </a:p>
          <a:p>
            <a:pPr marL="0" indent="0">
              <a:buNone/>
            </a:pPr>
            <a:endParaRPr lang="en-US" sz="1100" b="0" dirty="0"/>
          </a:p>
          <a:p>
            <a:pPr>
              <a:buNone/>
            </a:pPr>
            <a:r>
              <a:rPr lang="fr-FR" sz="1100" b="1" dirty="0"/>
              <a:t>Dites : </a:t>
            </a:r>
            <a:r>
              <a:rPr lang="fr-FR" sz="1100" dirty="0"/>
              <a:t>Le retour </a:t>
            </a:r>
            <a:r>
              <a:rPr lang="fr-FR" sz="1100" baseline="0" dirty="0"/>
              <a:t>consiste à partager nos observations sur les aptitudes, les connaissances ou les comportements des travailleurs sociaux</a:t>
            </a:r>
            <a:r>
              <a:rPr lang="fr-FR" sz="1100" dirty="0"/>
              <a:t>.</a:t>
            </a:r>
            <a:r>
              <a:rPr lang="fr-FR" sz="1100" baseline="0" dirty="0"/>
              <a:t> C’est une partie indispensable et attendue de la supervision.</a:t>
            </a:r>
            <a:r>
              <a:rPr lang="fr-FR" sz="1100" dirty="0"/>
              <a:t> Mais pour qu’il soit vraiment efficace, il faut faire preuve de compétence et de sensibilité.</a:t>
            </a:r>
          </a:p>
          <a:p>
            <a:pPr>
              <a:buNone/>
            </a:pPr>
            <a:endParaRPr lang="en-US" sz="1100" dirty="0"/>
          </a:p>
        </p:txBody>
      </p:sp>
      <p:sp>
        <p:nvSpPr>
          <p:cNvPr id="4" name="Slide Number Placeholder 3"/>
          <p:cNvSpPr>
            <a:spLocks noGrp="1"/>
          </p:cNvSpPr>
          <p:nvPr>
            <p:ph type="sldNum" idx="10"/>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Calibri"/>
                <a:ea typeface="Calibri"/>
                <a:cs typeface="Calibri"/>
                <a:sym typeface="Calibri"/>
              </a:rPr>
              <a:t>17</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89973132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6"/>
        <p:cNvGrpSpPr/>
        <p:nvPr/>
      </p:nvGrpSpPr>
      <p:grpSpPr>
        <a:xfrm>
          <a:off x="0" y="0"/>
          <a:ext cx="0" cy="0"/>
          <a:chOff x="0" y="0"/>
          <a:chExt cx="0" cy="0"/>
        </a:xfrm>
      </p:grpSpPr>
      <p:sp>
        <p:nvSpPr>
          <p:cNvPr id="207" name="Shape 207"/>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208" name="Shape 208"/>
          <p:cNvSpPr txBox="1">
            <a:spLocks noGrp="1"/>
          </p:cNvSpPr>
          <p:nvPr>
            <p:ph type="body" idx="1"/>
          </p:nvPr>
        </p:nvSpPr>
        <p:spPr>
          <a:xfrm>
            <a:off x="685800" y="4400550"/>
            <a:ext cx="5486399" cy="3600450"/>
          </a:xfrm>
          <a:prstGeom prst="rect">
            <a:avLst/>
          </a:prstGeom>
          <a:noFill/>
          <a:ln>
            <a:noFill/>
          </a:ln>
        </p:spPr>
        <p:txBody>
          <a:bodyPr lIns="91425" tIns="45700" rIns="91425" bIns="45700" anchor="t" anchorCtr="0">
            <a:noAutofit/>
          </a:bodyPr>
          <a:lstStyle/>
          <a:p>
            <a:pPr>
              <a:buNone/>
            </a:pPr>
            <a:r>
              <a:rPr lang="fr-FR" sz="1100" dirty="0"/>
              <a:t>5 minutes</a:t>
            </a:r>
          </a:p>
          <a:p>
            <a:pPr>
              <a:buNone/>
            </a:pPr>
            <a:endParaRPr lang="en-US" sz="1100" dirty="0"/>
          </a:p>
          <a:p>
            <a:pPr>
              <a:buNone/>
            </a:pPr>
            <a:r>
              <a:rPr lang="fr-FR" sz="1100" b="1" dirty="0"/>
              <a:t>Passez en revue</a:t>
            </a:r>
            <a:r>
              <a:rPr lang="fr-FR" sz="1100" dirty="0"/>
              <a:t> les points de la diapositive et vérifiez leur bonne compréhension avant de passer à la suite.</a:t>
            </a:r>
          </a:p>
          <a:p>
            <a:pPr>
              <a:buNone/>
            </a:pPr>
            <a:endParaRPr lang="en-US" sz="1100" dirty="0"/>
          </a:p>
          <a:p>
            <a:pPr>
              <a:buNone/>
            </a:pPr>
            <a:r>
              <a:rPr lang="fr-FR" sz="1100" b="1" dirty="0"/>
              <a:t>Message clé :</a:t>
            </a:r>
            <a:r>
              <a:rPr lang="fr-FR" sz="1100" dirty="0"/>
              <a:t> Les retours doivent</a:t>
            </a:r>
            <a:r>
              <a:rPr lang="fr-FR" sz="1100" baseline="0" dirty="0"/>
              <a:t> être axés sur </a:t>
            </a:r>
            <a:r>
              <a:rPr lang="fr-FR" sz="1100" dirty="0"/>
              <a:t>l’amélioration de la pratique afin de mieux répondre aux besoins des enfants vulnérables et de les protéger.</a:t>
            </a:r>
          </a:p>
          <a:p>
            <a:pPr marL="0" marR="0" lvl="0" indent="0" algn="l" rtl="0">
              <a:spcBef>
                <a:spcPts val="0"/>
              </a:spcBef>
              <a:buSzPct val="25000"/>
              <a:buNone/>
            </a:pPr>
            <a:endParaRPr sz="1100" dirty="0"/>
          </a:p>
        </p:txBody>
      </p:sp>
      <p:sp>
        <p:nvSpPr>
          <p:cNvPr id="209" name="Shape 209"/>
          <p:cNvSpPr txBox="1">
            <a:spLocks noGrp="1"/>
          </p:cNvSpPr>
          <p:nvPr>
            <p:ph type="sldNum" idx="12"/>
          </p:nvPr>
        </p:nvSpPr>
        <p:spPr>
          <a:xfrm>
            <a:off x="3884612" y="8685213"/>
            <a:ext cx="2971799" cy="458786"/>
          </a:xfrm>
          <a:prstGeom prst="rect">
            <a:avLst/>
          </a:prstGeom>
          <a:noFill/>
          <a:ln>
            <a:noFill/>
          </a:ln>
        </p:spPr>
        <p:txBody>
          <a:bodyPr lIns="91425" tIns="45700" rIns="91425" bIns="45700" anchor="b" anchorCtr="0">
            <a:noAutofit/>
          </a:bodyPr>
          <a:lstStyle/>
          <a:p>
            <a:pPr marL="0" marR="0" lvl="0" indent="0" algn="r" rtl="0">
              <a:spcBef>
                <a:spcPts val="0"/>
              </a:spcBef>
              <a:buSzPct val="25000"/>
              <a:buNone/>
            </a:pPr>
            <a:fld id="{00000000-1234-1234-1234-123412341234}" type="slidenum">
              <a:rPr lang="en-US" sz="1200">
                <a:solidFill>
                  <a:schemeClr val="dk1"/>
                </a:solidFill>
                <a:latin typeface="Calibri"/>
                <a:ea typeface="Calibri"/>
                <a:cs typeface="Calibri"/>
                <a:sym typeface="Calibri"/>
              </a:rPr>
              <a:t>18</a:t>
            </a:fld>
            <a:endParaRPr lang="en-US"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14278329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6"/>
        <p:cNvGrpSpPr/>
        <p:nvPr/>
      </p:nvGrpSpPr>
      <p:grpSpPr>
        <a:xfrm>
          <a:off x="0" y="0"/>
          <a:ext cx="0" cy="0"/>
          <a:chOff x="0" y="0"/>
          <a:chExt cx="0" cy="0"/>
        </a:xfrm>
      </p:grpSpPr>
      <p:sp>
        <p:nvSpPr>
          <p:cNvPr id="207" name="Shape 207"/>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208" name="Shape 208"/>
          <p:cNvSpPr txBox="1">
            <a:spLocks noGrp="1"/>
          </p:cNvSpPr>
          <p:nvPr>
            <p:ph type="body" idx="1"/>
          </p:nvPr>
        </p:nvSpPr>
        <p:spPr>
          <a:xfrm>
            <a:off x="685800" y="4400550"/>
            <a:ext cx="5486399" cy="3600450"/>
          </a:xfrm>
          <a:prstGeom prst="rect">
            <a:avLst/>
          </a:prstGeom>
          <a:noFill/>
          <a:ln>
            <a:noFill/>
          </a:ln>
        </p:spPr>
        <p:txBody>
          <a:bodyPr lIns="91425" tIns="45700" rIns="91425" bIns="45700" anchor="t" anchorCtr="0">
            <a:noAutofit/>
          </a:bodyPr>
          <a:lstStyle/>
          <a:p>
            <a:pPr>
              <a:buNone/>
            </a:pPr>
            <a:r>
              <a:rPr lang="fr-FR" sz="1100" dirty="0"/>
              <a:t>5 minutes</a:t>
            </a:r>
          </a:p>
          <a:p>
            <a:pPr>
              <a:buNone/>
            </a:pPr>
            <a:endParaRPr lang="en-US" sz="1100" dirty="0"/>
          </a:p>
          <a:p>
            <a:pPr>
              <a:buNone/>
            </a:pPr>
            <a:r>
              <a:rPr lang="fr-FR" sz="1100" b="1" dirty="0"/>
              <a:t>Demandez</a:t>
            </a:r>
            <a:r>
              <a:rPr lang="fr-FR" sz="1100" dirty="0"/>
              <a:t> : Est-ce que quelqu’un d’entre vous s’est déjà retrouvé dans l’obligation de donner un retour mais a trouvé cela difficile ? </a:t>
            </a:r>
          </a:p>
          <a:p>
            <a:pPr>
              <a:buNone/>
            </a:pPr>
            <a:endParaRPr lang="en-US" sz="1100" dirty="0"/>
          </a:p>
          <a:p>
            <a:pPr>
              <a:buNone/>
            </a:pPr>
            <a:r>
              <a:rPr lang="fr-FR" sz="1100" b="1" dirty="0"/>
              <a:t>Dites</a:t>
            </a:r>
            <a:r>
              <a:rPr lang="fr-FR" sz="1100" dirty="0"/>
              <a:t> : Il est normal de se sentir mal à l’aise quant au fait de donner son retour. En particulier un retour constructif.</a:t>
            </a:r>
          </a:p>
          <a:p>
            <a:pPr>
              <a:buNone/>
            </a:pPr>
            <a:endParaRPr lang="en-US" sz="1100" dirty="0"/>
          </a:p>
          <a:p>
            <a:pPr>
              <a:buNone/>
            </a:pPr>
            <a:r>
              <a:rPr lang="fr-FR" sz="1100" b="1" dirty="0"/>
              <a:t>Examinez</a:t>
            </a:r>
            <a:r>
              <a:rPr lang="fr-FR" sz="1100" dirty="0"/>
              <a:t> les points présentés sur la diapositive.</a:t>
            </a:r>
          </a:p>
          <a:p>
            <a:pPr marL="0" marR="0" lvl="0" indent="0" algn="l" rtl="0">
              <a:spcBef>
                <a:spcPts val="0"/>
              </a:spcBef>
              <a:buSzPct val="25000"/>
              <a:buNone/>
            </a:pPr>
            <a:endParaRPr dirty="0"/>
          </a:p>
        </p:txBody>
      </p:sp>
      <p:sp>
        <p:nvSpPr>
          <p:cNvPr id="209" name="Shape 209"/>
          <p:cNvSpPr txBox="1">
            <a:spLocks noGrp="1"/>
          </p:cNvSpPr>
          <p:nvPr>
            <p:ph type="sldNum" idx="12"/>
          </p:nvPr>
        </p:nvSpPr>
        <p:spPr>
          <a:xfrm>
            <a:off x="3884612" y="8685213"/>
            <a:ext cx="2971799" cy="458786"/>
          </a:xfrm>
          <a:prstGeom prst="rect">
            <a:avLst/>
          </a:prstGeom>
          <a:noFill/>
          <a:ln>
            <a:noFill/>
          </a:ln>
        </p:spPr>
        <p:txBody>
          <a:bodyPr lIns="91425" tIns="45700" rIns="91425" bIns="45700" anchor="b" anchorCtr="0">
            <a:noAutofit/>
          </a:bodyPr>
          <a:lstStyle/>
          <a:p>
            <a:pPr marL="0" marR="0" lvl="0" indent="0" algn="r" rtl="0">
              <a:spcBef>
                <a:spcPts val="0"/>
              </a:spcBef>
              <a:buSzPct val="25000"/>
              <a:buNone/>
            </a:pPr>
            <a:fld id="{00000000-1234-1234-1234-123412341234}" type="slidenum">
              <a:rPr lang="en-US" sz="1200">
                <a:solidFill>
                  <a:schemeClr val="dk1"/>
                </a:solidFill>
                <a:latin typeface="Calibri"/>
                <a:ea typeface="Calibri"/>
                <a:cs typeface="Calibri"/>
                <a:sym typeface="Calibri"/>
              </a:rPr>
              <a:t>19</a:t>
            </a:fld>
            <a:endParaRPr lang="en-US"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73951307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en-US"/>
          </a:p>
        </p:txBody>
      </p:sp>
      <p:sp>
        <p:nvSpPr>
          <p:cNvPr id="4" name="Espace réservé du numéro de diapositive 3"/>
          <p:cNvSpPr>
            <a:spLocks noGrp="1"/>
          </p:cNvSpPr>
          <p:nvPr>
            <p:ph type="sldNum" sz="quarter" idx="10"/>
          </p:nvPr>
        </p:nvSpPr>
        <p:spPr/>
        <p:txBody>
          <a:bodyPr/>
          <a:lstStyle/>
          <a:p>
            <a:fld id="{780767AD-8186-5647-9165-A19B63BA7F43}" type="slidenum">
              <a:rPr lang="en-US" smtClean="0"/>
              <a:t>2</a:t>
            </a:fld>
            <a:endParaRPr lang="en-US"/>
          </a:p>
        </p:txBody>
      </p:sp>
    </p:spTree>
    <p:extLst>
      <p:ext uri="{BB962C8B-B14F-4D97-AF65-F5344CB8AC3E}">
        <p14:creationId xmlns:p14="http://schemas.microsoft.com/office/powerpoint/2010/main" val="15892761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indent="0">
              <a:buNone/>
            </a:pPr>
            <a:r>
              <a:rPr lang="fr-FR" sz="1100" b="0" dirty="0"/>
              <a:t>5 minutes</a:t>
            </a:r>
          </a:p>
          <a:p>
            <a:pPr marL="0" indent="0">
              <a:buNone/>
            </a:pPr>
            <a:endParaRPr lang="en-US" sz="1100" dirty="0"/>
          </a:p>
          <a:p>
            <a:pPr>
              <a:buNone/>
            </a:pPr>
            <a:r>
              <a:rPr lang="fr-FR" sz="1100" b="1" dirty="0"/>
              <a:t>Dites : </a:t>
            </a:r>
            <a:r>
              <a:rPr lang="fr-FR" sz="1100" b="0" dirty="0"/>
              <a:t>Bien que</a:t>
            </a:r>
            <a:r>
              <a:rPr lang="fr-FR" sz="1100" b="0" baseline="0" dirty="0"/>
              <a:t> la plupart des individus ressentent une certaine appréhension ou malaise à donner leur retour, l’absence de retour peut avoir des conséquences négatives. </a:t>
            </a:r>
            <a:r>
              <a:rPr lang="fr-FR" sz="1100" dirty="0"/>
              <a:t>Cela explique très bien pourquoi nous devons développer les compétences nécessaires pour donner un retour efficace. Il faut donc apprendre à gérer la façon dont nous donnons notre retour ! </a:t>
            </a:r>
          </a:p>
          <a:p>
            <a:pPr>
              <a:buNone/>
            </a:pPr>
            <a:endParaRPr lang="en-US" sz="1100" dirty="0"/>
          </a:p>
          <a:p>
            <a:pPr>
              <a:buNone/>
            </a:pPr>
            <a:r>
              <a:rPr lang="fr-FR" sz="1100" b="1" dirty="0"/>
              <a:t>Examinez</a:t>
            </a:r>
            <a:r>
              <a:rPr lang="fr-FR" sz="1100" baseline="0" dirty="0"/>
              <a:t> les points de la diapositive et demandez s’il y a des questions. </a:t>
            </a:r>
          </a:p>
        </p:txBody>
      </p:sp>
      <p:sp>
        <p:nvSpPr>
          <p:cNvPr id="4" name="Slide Number Placeholder 3"/>
          <p:cNvSpPr>
            <a:spLocks noGrp="1"/>
          </p:cNvSpPr>
          <p:nvPr>
            <p:ph type="sldNum" sz="quarter" idx="10"/>
          </p:nvPr>
        </p:nvSpPr>
        <p:spPr/>
        <p:txBody>
          <a:bodyPr/>
          <a:lstStyle/>
          <a:p>
            <a:fld id="{B0C99CFC-2F11-194B-8887-D2CAA3AA5196}" type="slidenum">
              <a:rPr lang="en-US" smtClean="0"/>
              <a:t>20</a:t>
            </a:fld>
            <a:endParaRPr lang="en-US"/>
          </a:p>
        </p:txBody>
      </p:sp>
    </p:spTree>
    <p:extLst>
      <p:ext uri="{BB962C8B-B14F-4D97-AF65-F5344CB8AC3E}">
        <p14:creationId xmlns:p14="http://schemas.microsoft.com/office/powerpoint/2010/main" val="38956465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6"/>
        <p:cNvGrpSpPr/>
        <p:nvPr/>
      </p:nvGrpSpPr>
      <p:grpSpPr>
        <a:xfrm>
          <a:off x="0" y="0"/>
          <a:ext cx="0" cy="0"/>
          <a:chOff x="0" y="0"/>
          <a:chExt cx="0" cy="0"/>
        </a:xfrm>
      </p:grpSpPr>
      <p:sp>
        <p:nvSpPr>
          <p:cNvPr id="207" name="Shape 207"/>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208" name="Shape 208"/>
          <p:cNvSpPr txBox="1">
            <a:spLocks noGrp="1"/>
          </p:cNvSpPr>
          <p:nvPr>
            <p:ph type="body" idx="1"/>
          </p:nvPr>
        </p:nvSpPr>
        <p:spPr>
          <a:xfrm>
            <a:off x="685800" y="4400550"/>
            <a:ext cx="5486399" cy="3600450"/>
          </a:xfrm>
          <a:prstGeom prst="rect">
            <a:avLst/>
          </a:prstGeom>
          <a:noFill/>
          <a:ln>
            <a:noFill/>
          </a:ln>
        </p:spPr>
        <p:txBody>
          <a:bodyPr lIns="91425" tIns="45700" rIns="91425" bIns="45700" anchor="t" anchorCtr="0">
            <a:noAutofit/>
          </a:bodyPr>
          <a:lstStyle/>
          <a:p>
            <a:pPr>
              <a:buNone/>
            </a:pPr>
            <a:r>
              <a:rPr lang="fr-FR" sz="1100" dirty="0"/>
              <a:t>5 minutes</a:t>
            </a:r>
          </a:p>
          <a:p>
            <a:pPr>
              <a:buNone/>
            </a:pPr>
            <a:endParaRPr lang="en-US" sz="1100" dirty="0"/>
          </a:p>
          <a:p>
            <a:pPr>
              <a:buNone/>
            </a:pPr>
            <a:r>
              <a:rPr lang="fr-FR" sz="1100" b="1" dirty="0"/>
              <a:t>Examinez</a:t>
            </a:r>
            <a:r>
              <a:rPr lang="fr-FR" sz="1100" dirty="0"/>
              <a:t> les points présentés sur la diapositive. Vérifiez la compréhension avant de poursuivre.</a:t>
            </a:r>
          </a:p>
          <a:p>
            <a:pPr marL="0" marR="0" lvl="0" indent="0" algn="l" rtl="0">
              <a:spcBef>
                <a:spcPts val="0"/>
              </a:spcBef>
              <a:buSzPct val="25000"/>
              <a:buNone/>
            </a:pPr>
            <a:endParaRPr dirty="0"/>
          </a:p>
        </p:txBody>
      </p:sp>
      <p:sp>
        <p:nvSpPr>
          <p:cNvPr id="209" name="Shape 209"/>
          <p:cNvSpPr txBox="1">
            <a:spLocks noGrp="1"/>
          </p:cNvSpPr>
          <p:nvPr>
            <p:ph type="sldNum" idx="12"/>
          </p:nvPr>
        </p:nvSpPr>
        <p:spPr>
          <a:xfrm>
            <a:off x="3884612" y="8685213"/>
            <a:ext cx="2971799" cy="458786"/>
          </a:xfrm>
          <a:prstGeom prst="rect">
            <a:avLst/>
          </a:prstGeom>
          <a:noFill/>
          <a:ln>
            <a:noFill/>
          </a:ln>
        </p:spPr>
        <p:txBody>
          <a:bodyPr lIns="91425" tIns="45700" rIns="91425" bIns="45700" anchor="b" anchorCtr="0">
            <a:noAutofit/>
          </a:bodyPr>
          <a:lstStyle/>
          <a:p>
            <a:pPr marL="0" marR="0" lvl="0" indent="0" algn="r" rtl="0">
              <a:spcBef>
                <a:spcPts val="0"/>
              </a:spcBef>
              <a:buSzPct val="25000"/>
              <a:buNone/>
            </a:pPr>
            <a:fld id="{00000000-1234-1234-1234-123412341234}" type="slidenum">
              <a:rPr lang="en-US" sz="1200">
                <a:solidFill>
                  <a:schemeClr val="dk1"/>
                </a:solidFill>
                <a:latin typeface="Calibri"/>
                <a:ea typeface="Calibri"/>
                <a:cs typeface="Calibri"/>
                <a:sym typeface="Calibri"/>
              </a:rPr>
              <a:t>21</a:t>
            </a:fld>
            <a:endParaRPr lang="en-US"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6896217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9"/>
        <p:cNvGrpSpPr/>
        <p:nvPr/>
      </p:nvGrpSpPr>
      <p:grpSpPr>
        <a:xfrm>
          <a:off x="0" y="0"/>
          <a:ext cx="0" cy="0"/>
          <a:chOff x="0" y="0"/>
          <a:chExt cx="0" cy="0"/>
        </a:xfrm>
      </p:grpSpPr>
      <p:sp>
        <p:nvSpPr>
          <p:cNvPr id="270" name="Shape 270"/>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271" name="Shape 271"/>
          <p:cNvSpPr txBox="1">
            <a:spLocks noGrp="1"/>
          </p:cNvSpPr>
          <p:nvPr>
            <p:ph type="body" idx="1"/>
          </p:nvPr>
        </p:nvSpPr>
        <p:spPr>
          <a:xfrm>
            <a:off x="685800" y="4400550"/>
            <a:ext cx="5486399" cy="3600450"/>
          </a:xfrm>
          <a:prstGeom prst="rect">
            <a:avLst/>
          </a:prstGeom>
          <a:noFill/>
          <a:ln>
            <a:noFill/>
          </a:ln>
        </p:spPr>
        <p:txBody>
          <a:bodyPr lIns="91425" tIns="45700" rIns="91425" bIns="45700" anchor="t" anchorCtr="0">
            <a:noAutofit/>
          </a:bodyPr>
          <a:lstStyle/>
          <a:p>
            <a:pPr>
              <a:buNone/>
            </a:pPr>
            <a:r>
              <a:rPr lang="fr-FR" sz="1100" b="0"/>
              <a:t>35 minutes</a:t>
            </a:r>
          </a:p>
          <a:p>
            <a:pPr>
              <a:buNone/>
            </a:pPr>
            <a:endParaRPr lang="en-US" sz="1100" b="1" dirty="0"/>
          </a:p>
          <a:p>
            <a:pPr>
              <a:buNone/>
            </a:pPr>
            <a:r>
              <a:rPr lang="fr-FR" sz="1100" b="1"/>
              <a:t>Dites :</a:t>
            </a:r>
            <a:r>
              <a:rPr lang="fr-FR" sz="1100" b="0"/>
              <a:t> Nous avons discuté de l’importance</a:t>
            </a:r>
            <a:r>
              <a:rPr lang="fr-FR" sz="1100" b="0" baseline="0"/>
              <a:t> du retour et nous avons également exploré certaines techniques ; nous allons à présent passer à la pratique. </a:t>
            </a:r>
            <a:r>
              <a:rPr lang="fr-FR" sz="1100">
                <a:solidFill>
                  <a:schemeClr val="tx1"/>
                </a:solidFill>
                <a:latin typeface="+mn-lt"/>
                <a:ea typeface="+mn-ea"/>
                <a:cs typeface="+mn-cs"/>
              </a:rPr>
              <a:t>Vous allez procéder à un jeu de rôle dans une situation où on fait et également on reçoit un retour. </a:t>
            </a:r>
          </a:p>
          <a:p>
            <a:r>
              <a:rPr lang="fr-FR" sz="1100">
                <a:solidFill>
                  <a:schemeClr val="tx1"/>
                </a:solidFill>
                <a:latin typeface="+mn-lt"/>
                <a:ea typeface="+mn-ea"/>
                <a:cs typeface="+mn-cs"/>
              </a:rPr>
              <a:t>  </a:t>
            </a:r>
          </a:p>
          <a:p>
            <a:pPr>
              <a:buClr>
                <a:schemeClr val="dk1"/>
              </a:buClr>
              <a:buSzPct val="25000"/>
              <a:buNone/>
            </a:pPr>
            <a:r>
              <a:rPr lang="fr-FR" sz="1100" b="1"/>
              <a:t>Instructions</a:t>
            </a:r>
            <a:r>
              <a:rPr lang="fr-FR" sz="1100" b="0" baseline="0"/>
              <a:t> : </a:t>
            </a:r>
          </a:p>
          <a:p>
            <a:pPr marL="228600" indent="-228600">
              <a:buClr>
                <a:schemeClr val="dk1"/>
              </a:buClr>
              <a:buSzPct val="100000"/>
              <a:buFont typeface="Calibri"/>
              <a:buAutoNum type="arabicPeriod"/>
            </a:pPr>
            <a:r>
              <a:rPr lang="fr-FR" sz="1100" b="0" i="0" u="none" strike="noStrike" cap="none">
                <a:latin typeface="+mn-lt"/>
                <a:ea typeface="Calibri"/>
                <a:cs typeface="Calibri"/>
                <a:sym typeface="Calibri"/>
              </a:rPr>
              <a:t>Divisez les participants en équipes de trois (rôles de travailleur social, superviseur et observateur) pour pratiquer le jeu de rôle du scénario.</a:t>
            </a:r>
            <a:r>
              <a:rPr lang="fr-FR" sz="1100" b="0" i="0" u="none" strike="noStrike" cap="none" baseline="0">
                <a:latin typeface="+mn-lt"/>
                <a:ea typeface="Calibri"/>
                <a:cs typeface="Calibri"/>
                <a:sym typeface="Calibri"/>
              </a:rPr>
              <a:t> Le superviseur s’entretiendra avec le travailleur social dans le contexte d’une session individuelle de supervision. Donnez 10 à 15 minutes aux groupes pour effectuer le jeu de rôle. </a:t>
            </a:r>
            <a:r>
              <a:rPr lang="fr-FR" sz="1100"/>
              <a:t> </a:t>
            </a:r>
          </a:p>
          <a:p>
            <a:pPr marL="228600" indent="-228600">
              <a:buClr>
                <a:schemeClr val="dk1"/>
              </a:buClr>
              <a:buSzPct val="100000"/>
              <a:buFont typeface="Calibri"/>
              <a:buAutoNum type="arabicPeriod"/>
            </a:pPr>
            <a:r>
              <a:rPr lang="fr-FR" sz="1100" b="0" i="0" u="none" strike="noStrike" cap="none">
                <a:latin typeface="+mn-lt"/>
                <a:ea typeface="Calibri"/>
                <a:cs typeface="Calibri"/>
              </a:rPr>
              <a:t>Invitez les observateurs à</a:t>
            </a:r>
            <a:r>
              <a:rPr lang="fr-FR" sz="1100" b="0" i="0" u="none" strike="noStrike" cap="none" baseline="0">
                <a:latin typeface="+mn-lt"/>
                <a:ea typeface="Calibri"/>
                <a:cs typeface="Calibri"/>
              </a:rPr>
              <a:t> donner leur retour au superviseur dans chaque petit groupe.</a:t>
            </a:r>
          </a:p>
          <a:p>
            <a:pPr marL="228600" indent="-228600">
              <a:buClr>
                <a:schemeClr val="dk1"/>
              </a:buClr>
              <a:buSzPct val="100000"/>
              <a:buFont typeface="Calibri"/>
              <a:buAutoNum type="arabicPeriod"/>
            </a:pPr>
            <a:r>
              <a:rPr lang="fr-FR" sz="1100" b="0" i="0" u="none" strike="noStrike" cap="none">
                <a:latin typeface="+mn-lt"/>
                <a:ea typeface="Calibri"/>
                <a:cs typeface="Calibri"/>
                <a:sym typeface="Calibri"/>
              </a:rPr>
              <a:t>Réunissez tous les participants et demandez à une équipe de se porter </a:t>
            </a:r>
            <a:r>
              <a:rPr lang="fr-FR" sz="1100" b="1" i="0" u="sng" strike="noStrike" cap="none">
                <a:latin typeface="+mn-lt"/>
                <a:ea typeface="Calibri"/>
                <a:cs typeface="Calibri"/>
                <a:sym typeface="Calibri"/>
              </a:rPr>
              <a:t>volontaire</a:t>
            </a:r>
            <a:r>
              <a:rPr lang="fr-FR" sz="1100" b="0" i="0" u="none" strike="noStrike" cap="none">
                <a:latin typeface="+mn-lt"/>
                <a:ea typeface="Calibri"/>
                <a:cs typeface="Calibri"/>
                <a:sym typeface="Calibri"/>
              </a:rPr>
              <a:t> pour jouer devant tout le monde</a:t>
            </a:r>
            <a:r>
              <a:rPr lang="fr-FR" sz="1100"/>
              <a:t> (10 minutes). </a:t>
            </a:r>
          </a:p>
          <a:p>
            <a:pPr marL="685800" marR="0" lvl="1" indent="-228600" algn="l" rtl="0">
              <a:lnSpc>
                <a:spcPct val="100000"/>
              </a:lnSpc>
              <a:spcBef>
                <a:spcPts val="0"/>
              </a:spcBef>
              <a:spcAft>
                <a:spcPts val="0"/>
              </a:spcAft>
              <a:buClr>
                <a:schemeClr val="dk1"/>
              </a:buClr>
              <a:buSzPct val="100000"/>
              <a:buFont typeface="Arial"/>
              <a:buChar char="•"/>
            </a:pPr>
            <a:r>
              <a:rPr lang="fr-FR" sz="1100" b="0" i="0" u="none" strike="noStrike" cap="none">
                <a:solidFill>
                  <a:schemeClr val="dk1"/>
                </a:solidFill>
                <a:latin typeface="+mn-lt"/>
                <a:ea typeface="Calibri"/>
                <a:cs typeface="Calibri"/>
                <a:sym typeface="Calibri"/>
              </a:rPr>
              <a:t>En tant qu’animateur, assurez-vous de créer un espace sûr pour les jeux de rôle devant l’ensemble du groupe !</a:t>
            </a:r>
          </a:p>
          <a:p>
            <a:pPr marL="685800" marR="0" lvl="1" indent="-228600" algn="l" rtl="0">
              <a:lnSpc>
                <a:spcPct val="100000"/>
              </a:lnSpc>
              <a:spcBef>
                <a:spcPts val="0"/>
              </a:spcBef>
              <a:spcAft>
                <a:spcPts val="0"/>
              </a:spcAft>
              <a:buClr>
                <a:schemeClr val="dk1"/>
              </a:buClr>
              <a:buSzPct val="100000"/>
              <a:buFont typeface="Arial"/>
              <a:buChar char="•"/>
            </a:pPr>
            <a:r>
              <a:rPr lang="fr-FR" sz="1100" b="0" i="0" u="none" strike="noStrike" cap="none">
                <a:solidFill>
                  <a:schemeClr val="dk1"/>
                </a:solidFill>
                <a:latin typeface="+mn-lt"/>
                <a:ea typeface="Calibri"/>
                <a:cs typeface="Calibri"/>
                <a:sym typeface="Calibri"/>
              </a:rPr>
              <a:t>Soulignez qu’il s’agit d’une étude de cas difficile, et que vous êtes tous là pour apprendre ensemble </a:t>
            </a:r>
          </a:p>
          <a:p>
            <a:pPr marL="685800" lvl="1" indent="-228600">
              <a:buClr>
                <a:schemeClr val="dk1"/>
              </a:buClr>
              <a:buSzPct val="100000"/>
              <a:buFont typeface="Arial"/>
              <a:buChar char="•"/>
            </a:pPr>
            <a:r>
              <a:rPr lang="fr-FR" sz="1100"/>
              <a:t>(15 minutes) Après le jeu de rôle,</a:t>
            </a:r>
            <a:r>
              <a:rPr lang="fr-FR" sz="1100" b="0" i="0" u="none" strike="noStrike" cap="none">
                <a:latin typeface="+mn-lt"/>
                <a:ea typeface="Calibri"/>
                <a:cs typeface="Calibri"/>
                <a:sym typeface="Calibri"/>
              </a:rPr>
              <a:t> demandez d’abord au « superviseur » d’exprimer ce qu’il a ressenti, puis ce sera au tour du « travailleur social ». Laissez le temps au reste du groupe de</a:t>
            </a:r>
            <a:r>
              <a:rPr lang="fr-FR" sz="1100" b="0" i="0" u="none" strike="noStrike" cap="none" baseline="0">
                <a:latin typeface="+mn-lt"/>
                <a:ea typeface="Calibri"/>
                <a:cs typeface="Calibri"/>
                <a:sym typeface="Calibri"/>
              </a:rPr>
              <a:t> donner ses impressions sur ce qui s’est </a:t>
            </a:r>
            <a:r>
              <a:rPr lang="fr-FR" sz="1100" b="1" i="0" u="none" strike="noStrike" cap="none" baseline="0">
                <a:latin typeface="+mn-lt"/>
                <a:ea typeface="Calibri"/>
                <a:cs typeface="Calibri"/>
                <a:sym typeface="Calibri"/>
              </a:rPr>
              <a:t>bien passé</a:t>
            </a:r>
            <a:r>
              <a:rPr lang="fr-FR" sz="1100" b="0" i="0" u="none" strike="noStrike" cap="none" baseline="0">
                <a:latin typeface="+mn-lt"/>
                <a:ea typeface="Calibri"/>
                <a:cs typeface="Calibri"/>
                <a:sym typeface="Calibri"/>
              </a:rPr>
              <a:t> ; et de suggérer ce que </a:t>
            </a:r>
            <a:r>
              <a:rPr lang="fr-FR" sz="1100" b="1" i="0" u="none" strike="noStrike" cap="none" baseline="0">
                <a:latin typeface="+mn-lt"/>
                <a:ea typeface="Calibri"/>
                <a:cs typeface="Calibri"/>
                <a:sym typeface="Calibri"/>
              </a:rPr>
              <a:t>eux feraient différemment la fois suivante</a:t>
            </a:r>
            <a:r>
              <a:rPr lang="fr-FR" sz="1100" b="0" i="0" u="none" strike="noStrike" cap="none" baseline="0">
                <a:latin typeface="+mn-lt"/>
                <a:ea typeface="Calibri"/>
                <a:cs typeface="Calibri"/>
                <a:sym typeface="Calibri"/>
              </a:rPr>
              <a:t>, ainsi que pour </a:t>
            </a:r>
            <a:r>
              <a:rPr lang="fr-FR" sz="1100" b="0" i="0" u="none" strike="noStrike" cap="none">
                <a:latin typeface="+mn-lt"/>
                <a:ea typeface="Calibri"/>
                <a:cs typeface="Calibri"/>
                <a:sym typeface="Calibri"/>
              </a:rPr>
              <a:t>poser des questions.  En tant qu’animateur, </a:t>
            </a:r>
            <a:r>
              <a:rPr lang="fr-FR" sz="1100" b="0" i="0" u="none" strike="noStrike" cap="none" baseline="0">
                <a:latin typeface="+mn-lt"/>
                <a:ea typeface="Calibri"/>
                <a:cs typeface="Calibri"/>
                <a:sym typeface="Calibri"/>
              </a:rPr>
              <a:t>veillez à ce que </a:t>
            </a:r>
            <a:r>
              <a:rPr lang="fr-FR" sz="1100" b="0" i="0" u="none" strike="noStrike" cap="none">
                <a:latin typeface="+mn-lt"/>
                <a:ea typeface="Calibri"/>
                <a:cs typeface="Calibri"/>
                <a:sym typeface="Calibri"/>
              </a:rPr>
              <a:t>soient exprimés des retours positifs et constructifs.</a:t>
            </a:r>
            <a:r>
              <a:rPr lang="fr-FR" sz="1100"/>
              <a:t> </a:t>
            </a:r>
          </a:p>
          <a:p>
            <a:pPr marL="228600" marR="0" lvl="0" indent="-228600" algn="l" rtl="0">
              <a:lnSpc>
                <a:spcPct val="100000"/>
              </a:lnSpc>
              <a:spcBef>
                <a:spcPts val="0"/>
              </a:spcBef>
              <a:spcAft>
                <a:spcPts val="0"/>
              </a:spcAft>
              <a:buClr>
                <a:schemeClr val="dk1"/>
              </a:buClr>
              <a:buSzPct val="100000"/>
              <a:buFont typeface="Arial"/>
              <a:buNone/>
            </a:pPr>
            <a:endParaRPr lang="en-US" sz="1100" b="0" i="0" u="none" strike="noStrike" cap="none" dirty="0">
              <a:solidFill>
                <a:schemeClr val="dk1"/>
              </a:solidFill>
              <a:latin typeface="+mn-lt"/>
              <a:ea typeface="Calibri"/>
              <a:cs typeface="Calibri"/>
              <a:sym typeface="Calibri"/>
            </a:endParaRPr>
          </a:p>
          <a:p>
            <a:pPr marL="228600" marR="0" lvl="0" indent="-228600" algn="l" rtl="0">
              <a:lnSpc>
                <a:spcPct val="100000"/>
              </a:lnSpc>
              <a:spcBef>
                <a:spcPts val="0"/>
              </a:spcBef>
              <a:spcAft>
                <a:spcPts val="0"/>
              </a:spcAft>
              <a:buClr>
                <a:schemeClr val="dk1"/>
              </a:buClr>
              <a:buSzPct val="100000"/>
              <a:buFont typeface="Arial"/>
              <a:buNone/>
            </a:pPr>
            <a:r>
              <a:rPr lang="fr-FR" sz="1100" b="1" i="0" u="none" strike="noStrike" cap="none">
                <a:solidFill>
                  <a:schemeClr val="dk1"/>
                </a:solidFill>
                <a:latin typeface="+mn-lt"/>
                <a:ea typeface="Calibri"/>
                <a:cs typeface="Calibri"/>
                <a:sym typeface="Calibri"/>
              </a:rPr>
              <a:t>Note pour l’animateur</a:t>
            </a:r>
            <a:r>
              <a:rPr lang="fr-FR" sz="1100" b="0" i="0" u="none" strike="noStrike" cap="none">
                <a:solidFill>
                  <a:schemeClr val="dk1"/>
                </a:solidFill>
                <a:latin typeface="+mn-lt"/>
                <a:ea typeface="Calibri"/>
                <a:cs typeface="Calibri"/>
                <a:sym typeface="Calibri"/>
              </a:rPr>
              <a:t> : </a:t>
            </a:r>
          </a:p>
          <a:p>
            <a:pPr marL="228600" marR="0" lvl="0" indent="-228600" algn="l" rtl="0">
              <a:lnSpc>
                <a:spcPct val="100000"/>
              </a:lnSpc>
              <a:spcBef>
                <a:spcPts val="0"/>
              </a:spcBef>
              <a:spcAft>
                <a:spcPts val="0"/>
              </a:spcAft>
              <a:buClr>
                <a:schemeClr val="dk1"/>
              </a:buClr>
              <a:buSzPct val="100000"/>
              <a:buFont typeface="Arial"/>
              <a:buNone/>
            </a:pPr>
            <a:r>
              <a:rPr lang="fr-FR" sz="1100" b="0" i="0" u="none" strike="noStrike" cap="none">
                <a:solidFill>
                  <a:schemeClr val="dk1"/>
                </a:solidFill>
                <a:latin typeface="+mn-lt"/>
                <a:ea typeface="Calibri"/>
                <a:cs typeface="Calibri"/>
                <a:sym typeface="Calibri"/>
              </a:rPr>
              <a:t>Avant l’exercice,</a:t>
            </a:r>
            <a:r>
              <a:rPr lang="fr-FR" sz="1100" b="0" i="0" u="none" strike="noStrike" cap="none" baseline="0">
                <a:solidFill>
                  <a:schemeClr val="dk1"/>
                </a:solidFill>
                <a:latin typeface="+mn-lt"/>
                <a:ea typeface="Calibri"/>
                <a:cs typeface="Calibri"/>
                <a:sym typeface="Calibri"/>
              </a:rPr>
              <a:t> nommez votre travailleur social !</a:t>
            </a:r>
          </a:p>
          <a:p>
            <a:pPr marL="228600" marR="0" lvl="0" indent="-228600" algn="l" rtl="0">
              <a:lnSpc>
                <a:spcPct val="100000"/>
              </a:lnSpc>
              <a:spcBef>
                <a:spcPts val="0"/>
              </a:spcBef>
              <a:spcAft>
                <a:spcPts val="0"/>
              </a:spcAft>
              <a:buClr>
                <a:schemeClr val="dk1"/>
              </a:buClr>
              <a:buSzPct val="100000"/>
              <a:buFont typeface="Arial"/>
              <a:buNone/>
            </a:pPr>
            <a:r>
              <a:rPr lang="fr-FR" sz="1100" b="0" i="0" u="none" strike="noStrike" cap="none">
                <a:solidFill>
                  <a:schemeClr val="dk1"/>
                </a:solidFill>
                <a:latin typeface="+mn-lt"/>
                <a:ea typeface="Calibri"/>
                <a:cs typeface="Calibri"/>
                <a:sym typeface="Calibri"/>
              </a:rPr>
              <a:t>*Veillez à bien demander aux groupes de se porter </a:t>
            </a:r>
            <a:r>
              <a:rPr lang="fr-FR" sz="1100" b="1" i="0" u="sng" strike="noStrike" cap="none">
                <a:solidFill>
                  <a:schemeClr val="dk1"/>
                </a:solidFill>
                <a:latin typeface="+mn-lt"/>
                <a:ea typeface="Calibri"/>
                <a:cs typeface="Calibri"/>
                <a:sym typeface="Calibri"/>
              </a:rPr>
              <a:t>volontaire</a:t>
            </a:r>
            <a:r>
              <a:rPr lang="fr-FR" sz="1100" b="0" i="0" u="none" strike="noStrike" cap="none">
                <a:solidFill>
                  <a:schemeClr val="dk1"/>
                </a:solidFill>
                <a:latin typeface="+mn-lt"/>
                <a:ea typeface="Calibri"/>
                <a:cs typeface="Calibri"/>
                <a:sym typeface="Calibri"/>
              </a:rPr>
              <a:t> pour procéder</a:t>
            </a:r>
            <a:r>
              <a:rPr lang="fr-FR" sz="1100" b="0" i="0" u="none" strike="noStrike" cap="none" baseline="0">
                <a:solidFill>
                  <a:schemeClr val="dk1"/>
                </a:solidFill>
                <a:latin typeface="+mn-lt"/>
                <a:ea typeface="Calibri"/>
                <a:cs typeface="Calibri"/>
                <a:sym typeface="Calibri"/>
              </a:rPr>
              <a:t> au jeu de rôle devant leurs collègues ! Personne ne doit jamais se sentir contraint de jouer un rôle devant un groupe s’il se sent mal à l’aise.</a:t>
            </a:r>
          </a:p>
          <a:p>
            <a:pPr marL="228600" marR="0" lvl="0" indent="-228600" algn="l" rtl="0">
              <a:lnSpc>
                <a:spcPct val="100000"/>
              </a:lnSpc>
              <a:spcBef>
                <a:spcPts val="0"/>
              </a:spcBef>
              <a:spcAft>
                <a:spcPts val="0"/>
              </a:spcAft>
              <a:buClr>
                <a:schemeClr val="dk1"/>
              </a:buClr>
              <a:buSzPct val="100000"/>
              <a:buFont typeface="Arial"/>
              <a:buNone/>
            </a:pPr>
            <a:endParaRPr lang="en-US" sz="1100" b="0" i="0" u="none" strike="noStrike" cap="none" baseline="0" dirty="0">
              <a:solidFill>
                <a:schemeClr val="dk1"/>
              </a:solidFill>
              <a:latin typeface="+mn-lt"/>
              <a:ea typeface="Calibri"/>
              <a:cs typeface="Calibri"/>
              <a:sym typeface="Calibri"/>
            </a:endParaRPr>
          </a:p>
          <a:p>
            <a:pPr marL="457200" marR="0" lvl="1" indent="0" algn="l" rtl="0">
              <a:lnSpc>
                <a:spcPct val="100000"/>
              </a:lnSpc>
              <a:spcBef>
                <a:spcPts val="0"/>
              </a:spcBef>
              <a:spcAft>
                <a:spcPts val="0"/>
              </a:spcAft>
              <a:buClr>
                <a:schemeClr val="dk1"/>
              </a:buClr>
              <a:buSzPct val="25000"/>
              <a:buFont typeface="Arial"/>
              <a:buNone/>
            </a:pPr>
            <a:endParaRPr lang="en-US" sz="1100" b="0" i="0" u="none" strike="noStrike" cap="none" dirty="0">
              <a:solidFill>
                <a:schemeClr val="dk1"/>
              </a:solidFill>
              <a:latin typeface="+mn-lt"/>
              <a:ea typeface="Calibri"/>
              <a:cs typeface="Calibri"/>
              <a:sym typeface="Calibri"/>
            </a:endParaRPr>
          </a:p>
        </p:txBody>
      </p:sp>
      <p:sp>
        <p:nvSpPr>
          <p:cNvPr id="272" name="Shape 272"/>
          <p:cNvSpPr txBox="1">
            <a:spLocks noGrp="1"/>
          </p:cNvSpPr>
          <p:nvPr>
            <p:ph type="sldNum" idx="12"/>
          </p:nvPr>
        </p:nvSpPr>
        <p:spPr>
          <a:xfrm>
            <a:off x="3884612" y="8685213"/>
            <a:ext cx="2971799" cy="458786"/>
          </a:xfrm>
          <a:prstGeom prst="rect">
            <a:avLst/>
          </a:prstGeom>
          <a:noFill/>
          <a:ln>
            <a:noFill/>
          </a:ln>
        </p:spPr>
        <p:txBody>
          <a:bodyPr lIns="91425" tIns="45700" rIns="91425" bIns="45700" anchor="b" anchorCtr="0">
            <a:noAutofit/>
          </a:bodyPr>
          <a:lstStyle/>
          <a:p>
            <a:pPr marL="0" marR="0" lvl="0" indent="0" algn="r" rtl="0">
              <a:spcBef>
                <a:spcPts val="0"/>
              </a:spcBef>
              <a:buSzPct val="25000"/>
              <a:buNone/>
            </a:pPr>
            <a:fld id="{00000000-1234-1234-1234-123412341234}" type="slidenum">
              <a:rPr lang="en-US" sz="1200">
                <a:solidFill>
                  <a:schemeClr val="dk1"/>
                </a:solidFill>
                <a:latin typeface="Calibri"/>
                <a:ea typeface="Calibri"/>
                <a:cs typeface="Calibri"/>
                <a:sym typeface="Calibri"/>
              </a:rPr>
              <a:t>22</a:t>
            </a:fld>
            <a:endParaRPr lang="en-US"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70241140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6"/>
        <p:cNvGrpSpPr/>
        <p:nvPr/>
      </p:nvGrpSpPr>
      <p:grpSpPr>
        <a:xfrm>
          <a:off x="0" y="0"/>
          <a:ext cx="0" cy="0"/>
          <a:chOff x="0" y="0"/>
          <a:chExt cx="0" cy="0"/>
        </a:xfrm>
      </p:grpSpPr>
      <p:sp>
        <p:nvSpPr>
          <p:cNvPr id="207" name="Shape 207"/>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208" name="Shape 208"/>
          <p:cNvSpPr txBox="1">
            <a:spLocks noGrp="1"/>
          </p:cNvSpPr>
          <p:nvPr>
            <p:ph type="body" idx="1"/>
          </p:nvPr>
        </p:nvSpPr>
        <p:spPr>
          <a:xfrm>
            <a:off x="685800" y="4400550"/>
            <a:ext cx="5486399" cy="3600450"/>
          </a:xfrm>
          <a:prstGeom prst="rect">
            <a:avLst/>
          </a:prstGeom>
          <a:noFill/>
          <a:ln>
            <a:noFill/>
          </a:ln>
        </p:spPr>
        <p:txBody>
          <a:bodyPr lIns="91425" tIns="45700" rIns="91425" bIns="45700" anchor="t" anchorCtr="0">
            <a:noAutofit/>
          </a:bodyPr>
          <a:lstStyle/>
          <a:p>
            <a:pPr>
              <a:buNone/>
            </a:pPr>
            <a:r>
              <a:rPr lang="fr-FR" sz="1100" dirty="0"/>
              <a:t>10 minutes </a:t>
            </a:r>
          </a:p>
          <a:p>
            <a:pPr>
              <a:buNone/>
            </a:pPr>
            <a:endParaRPr lang="en-US" sz="1100" dirty="0"/>
          </a:p>
          <a:p>
            <a:pPr>
              <a:buNone/>
            </a:pPr>
            <a:r>
              <a:rPr lang="fr-FR" sz="1100" b="1" dirty="0"/>
              <a:t>Dites</a:t>
            </a:r>
            <a:r>
              <a:rPr lang="fr-FR" sz="1100" dirty="0"/>
              <a:t> : Voici</a:t>
            </a:r>
            <a:r>
              <a:rPr lang="fr-FR" sz="1100" baseline="0" dirty="0"/>
              <a:t> quelques propositions de méthodes pour donner un retour efficace en tant que superviseurs. </a:t>
            </a:r>
          </a:p>
          <a:p>
            <a:pPr>
              <a:buNone/>
            </a:pPr>
            <a:endParaRPr lang="en-US" sz="1100" dirty="0"/>
          </a:p>
          <a:p>
            <a:pPr>
              <a:buNone/>
            </a:pPr>
            <a:r>
              <a:rPr lang="fr-FR" sz="1100" b="1" dirty="0"/>
              <a:t>Examinez</a:t>
            </a:r>
            <a:r>
              <a:rPr lang="fr-FR" sz="1100" b="0" dirty="0"/>
              <a:t> les points présentés sur la diapositive</a:t>
            </a:r>
          </a:p>
          <a:p>
            <a:pPr>
              <a:buNone/>
            </a:pPr>
            <a:endParaRPr lang="en-US" sz="1100" b="0" dirty="0"/>
          </a:p>
          <a:p>
            <a:pPr marL="0" marR="0" lvl="0" indent="0" algn="l" defTabSz="914400" rtl="0" eaLnBrk="1" fontAlgn="auto" latinLnBrk="0" hangingPunct="1">
              <a:lnSpc>
                <a:spcPct val="100000"/>
              </a:lnSpc>
              <a:spcBef>
                <a:spcPts val="0"/>
              </a:spcBef>
              <a:spcAft>
                <a:spcPts val="0"/>
              </a:spcAft>
              <a:buClrTx/>
              <a:buSzTx/>
              <a:buFontTx/>
              <a:buNone/>
              <a:tabLst/>
              <a:defRPr/>
            </a:pPr>
            <a:r>
              <a:rPr lang="fr-FR" sz="1100" b="1" i="0" u="none" strike="noStrike" cap="none" dirty="0">
                <a:solidFill>
                  <a:schemeClr val="dk1"/>
                </a:solidFill>
                <a:latin typeface="+mn-lt"/>
                <a:ea typeface="Calibri"/>
                <a:cs typeface="Calibri"/>
                <a:sym typeface="Calibri"/>
              </a:rPr>
              <a:t>Distribuez</a:t>
            </a:r>
            <a:r>
              <a:rPr lang="fr-FR" sz="1100" b="0" i="0" u="none" strike="noStrike" cap="none" baseline="0" dirty="0">
                <a:solidFill>
                  <a:schemeClr val="dk1"/>
                </a:solidFill>
                <a:latin typeface="+mn-lt"/>
                <a:ea typeface="Calibri"/>
                <a:cs typeface="Calibri"/>
                <a:sym typeface="Calibri"/>
              </a:rPr>
              <a:t> le document Conseils pour donner son retour</a:t>
            </a:r>
          </a:p>
          <a:p>
            <a:pPr>
              <a:buNone/>
            </a:pPr>
            <a:endParaRPr lang="en-US" sz="1100" b="1" dirty="0"/>
          </a:p>
          <a:p>
            <a:pPr>
              <a:buNone/>
            </a:pPr>
            <a:r>
              <a:rPr lang="fr-FR" sz="1100" b="1" dirty="0"/>
              <a:t>Message clé : </a:t>
            </a:r>
            <a:r>
              <a:rPr lang="fr-FR" sz="1100" dirty="0"/>
              <a:t>« Constructif » ne veut pas dire négatif. Cet adjectif est dérivé du verbe « construire ».</a:t>
            </a:r>
            <a:r>
              <a:rPr lang="fr-FR" sz="1100" baseline="0" dirty="0"/>
              <a:t> </a:t>
            </a:r>
            <a:r>
              <a:rPr lang="fr-FR" sz="1100" dirty="0"/>
              <a:t>Être constructif signifie aider un travailleur social à développer de nouvelles options lorsque les stratégies qu’il a testées n’ont pas abouti aux résultats souhaités pour les enfants.</a:t>
            </a:r>
          </a:p>
          <a:p>
            <a:pPr marL="0" marR="0" lvl="0" indent="0" algn="l" rtl="0">
              <a:spcBef>
                <a:spcPts val="0"/>
              </a:spcBef>
              <a:buSzPct val="25000"/>
              <a:buNone/>
            </a:pPr>
            <a:endParaRPr sz="1100" dirty="0"/>
          </a:p>
        </p:txBody>
      </p:sp>
      <p:sp>
        <p:nvSpPr>
          <p:cNvPr id="209" name="Shape 209"/>
          <p:cNvSpPr txBox="1">
            <a:spLocks noGrp="1"/>
          </p:cNvSpPr>
          <p:nvPr>
            <p:ph type="sldNum" idx="12"/>
          </p:nvPr>
        </p:nvSpPr>
        <p:spPr>
          <a:xfrm>
            <a:off x="3884612" y="8685213"/>
            <a:ext cx="2971799" cy="458786"/>
          </a:xfrm>
          <a:prstGeom prst="rect">
            <a:avLst/>
          </a:prstGeom>
          <a:noFill/>
          <a:ln>
            <a:noFill/>
          </a:ln>
        </p:spPr>
        <p:txBody>
          <a:bodyPr lIns="91425" tIns="45700" rIns="91425" bIns="45700" anchor="b" anchorCtr="0">
            <a:noAutofit/>
          </a:bodyPr>
          <a:lstStyle/>
          <a:p>
            <a:pPr marL="0" marR="0" lvl="0" indent="0" algn="r" rtl="0">
              <a:spcBef>
                <a:spcPts val="0"/>
              </a:spcBef>
              <a:buSzPct val="25000"/>
              <a:buNone/>
            </a:pPr>
            <a:fld id="{00000000-1234-1234-1234-123412341234}" type="slidenum">
              <a:rPr lang="en-US" sz="1200">
                <a:solidFill>
                  <a:schemeClr val="dk1"/>
                </a:solidFill>
                <a:latin typeface="Calibri"/>
                <a:ea typeface="Calibri"/>
                <a:cs typeface="Calibri"/>
                <a:sym typeface="Calibri"/>
              </a:rPr>
              <a:t>23</a:t>
            </a:fld>
            <a:endParaRPr lang="en-US"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54826739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a:buNone/>
            </a:pPr>
            <a:r>
              <a:rPr lang="fr-FR" sz="1100" dirty="0">
                <a:latin typeface="+mn-lt"/>
              </a:rPr>
              <a:t>5 minutes</a:t>
            </a:r>
          </a:p>
          <a:p>
            <a:pPr>
              <a:buNone/>
            </a:pPr>
            <a:endParaRPr lang="en-US" sz="1100" dirty="0">
              <a:latin typeface="+mn-lt"/>
            </a:endParaRPr>
          </a:p>
          <a:p>
            <a:pPr>
              <a:buNone/>
            </a:pPr>
            <a:r>
              <a:rPr lang="fr-FR" sz="1100" b="1" dirty="0">
                <a:latin typeface="+mn-lt"/>
              </a:rPr>
              <a:t>Demandez</a:t>
            </a:r>
            <a:r>
              <a:rPr lang="fr-FR" sz="1100" dirty="0">
                <a:latin typeface="+mn-lt"/>
              </a:rPr>
              <a:t> : Y a-t-il des questions ou des commentaires sur le fait de donner un retour ?</a:t>
            </a:r>
          </a:p>
          <a:p>
            <a:pPr>
              <a:buNone/>
            </a:pPr>
            <a:endParaRPr lang="en-US" sz="1100" dirty="0">
              <a:latin typeface="+mn-lt"/>
            </a:endParaRPr>
          </a:p>
          <a:p>
            <a:pPr>
              <a:buNone/>
            </a:pPr>
            <a:r>
              <a:rPr lang="fr-FR" sz="1100" b="1" dirty="0">
                <a:latin typeface="+mn-lt"/>
              </a:rPr>
              <a:t>Note pour l’animateur :  </a:t>
            </a:r>
            <a:r>
              <a:rPr lang="fr-FR" sz="1100" baseline="0" dirty="0">
                <a:latin typeface="+mn-lt"/>
              </a:rPr>
              <a:t>S’il reste du temps; il peut s’avérer utile d’aborder également comment </a:t>
            </a:r>
            <a:r>
              <a:rPr lang="fr-FR" sz="1100" b="1" i="1" u="sng" baseline="0" dirty="0">
                <a:latin typeface="+mn-lt"/>
              </a:rPr>
              <a:t>recevoir</a:t>
            </a:r>
            <a:r>
              <a:rPr lang="fr-FR" sz="1100" baseline="0" dirty="0">
                <a:latin typeface="+mn-lt"/>
              </a:rPr>
              <a:t> des retours. Cela peut s’appliquer à nous tous ; puisque tous les professionnels doivent pouvoir en bénéficier.</a:t>
            </a:r>
          </a:p>
          <a:p>
            <a:pPr>
              <a:buNone/>
            </a:pPr>
            <a:endParaRPr lang="en-US" sz="1100" baseline="0" dirty="0">
              <a:latin typeface="+mn-lt"/>
            </a:endParaRPr>
          </a:p>
          <a:p>
            <a:pPr>
              <a:buNone/>
            </a:pPr>
            <a:r>
              <a:rPr lang="fr-FR" sz="1100" baseline="0" dirty="0">
                <a:latin typeface="+mn-lt"/>
              </a:rPr>
              <a:t>Recevoir un retour : </a:t>
            </a:r>
          </a:p>
          <a:p>
            <a:pPr>
              <a:buClr>
                <a:srgbClr val="95CD7A"/>
              </a:buClr>
              <a:buFont typeface="Wingdings" charset="2"/>
              <a:buChar char="§"/>
            </a:pPr>
            <a:r>
              <a:rPr lang="fr-FR" sz="1100" dirty="0">
                <a:solidFill>
                  <a:schemeClr val="tx1">
                    <a:lumMod val="65000"/>
                    <a:lumOff val="35000"/>
                  </a:schemeClr>
                </a:solidFill>
                <a:latin typeface="+mn-lt"/>
                <a:ea typeface="Helvetica Neue" charset="0"/>
                <a:cs typeface="Helvetica Neue" charset="0"/>
              </a:rPr>
              <a:t>Écoutez sans interrompre.</a:t>
            </a:r>
          </a:p>
          <a:p>
            <a:pPr>
              <a:buClr>
                <a:srgbClr val="95CD7A"/>
              </a:buClr>
              <a:buFont typeface="Wingdings" charset="2"/>
              <a:buChar char="§"/>
            </a:pPr>
            <a:r>
              <a:rPr lang="fr-FR" sz="1100" dirty="0">
                <a:solidFill>
                  <a:schemeClr val="tx1">
                    <a:lumMod val="65000"/>
                    <a:lumOff val="35000"/>
                  </a:schemeClr>
                </a:solidFill>
                <a:latin typeface="+mn-lt"/>
                <a:ea typeface="Helvetica Neue" charset="0"/>
                <a:cs typeface="Helvetica Neue" charset="0"/>
              </a:rPr>
              <a:t>Soyez conscient de vos réponses non verbales. </a:t>
            </a:r>
          </a:p>
          <a:p>
            <a:pPr>
              <a:buClr>
                <a:srgbClr val="95CD7A"/>
              </a:buClr>
              <a:buFont typeface="Wingdings" charset="2"/>
              <a:buChar char="§"/>
            </a:pPr>
            <a:r>
              <a:rPr lang="fr-FR" sz="1100" dirty="0">
                <a:solidFill>
                  <a:schemeClr val="tx1">
                    <a:lumMod val="65000"/>
                    <a:lumOff val="35000"/>
                  </a:schemeClr>
                </a:solidFill>
                <a:latin typeface="+mn-lt"/>
                <a:ea typeface="Helvetica Neue" charset="0"/>
                <a:cs typeface="Helvetica Neue" charset="0"/>
              </a:rPr>
              <a:t>Soyez ouvert, réceptif aux nouvelles idées et approches.</a:t>
            </a:r>
          </a:p>
          <a:p>
            <a:pPr>
              <a:buClr>
                <a:srgbClr val="95CD7A"/>
              </a:buClr>
              <a:buFont typeface="Wingdings" charset="2"/>
              <a:buChar char="§"/>
            </a:pPr>
            <a:r>
              <a:rPr lang="fr-FR" sz="1100" dirty="0">
                <a:solidFill>
                  <a:schemeClr val="tx1">
                    <a:lumMod val="65000"/>
                    <a:lumOff val="35000"/>
                  </a:schemeClr>
                </a:solidFill>
                <a:latin typeface="+mn-lt"/>
                <a:ea typeface="Helvetica Neue" charset="0"/>
                <a:cs typeface="Helvetica Neue" charset="0"/>
              </a:rPr>
              <a:t>Comprendre le message : paraphrasez ce qui a été dit afin d’être sûr de bien comprendre.</a:t>
            </a:r>
          </a:p>
          <a:p>
            <a:pPr>
              <a:buClr>
                <a:srgbClr val="95CD7A"/>
              </a:buClr>
              <a:buFont typeface="Wingdings" charset="2"/>
              <a:buChar char="§"/>
            </a:pPr>
            <a:r>
              <a:rPr lang="fr-FR" sz="1100" dirty="0">
                <a:solidFill>
                  <a:schemeClr val="tx1">
                    <a:lumMod val="65000"/>
                    <a:lumOff val="35000"/>
                  </a:schemeClr>
                </a:solidFill>
                <a:latin typeface="+mn-lt"/>
                <a:ea typeface="Helvetica Neue" charset="0"/>
                <a:cs typeface="Helvetica Neue" charset="0"/>
              </a:rPr>
              <a:t>Réfléchissez et décidez quoi en faire – vous ne le prendrez peut-être pas en compte, mais les gens ont besoin de ressentir que leurs points de vue sont considérés.</a:t>
            </a:r>
          </a:p>
          <a:p>
            <a:pPr>
              <a:buClr>
                <a:srgbClr val="95CD7A"/>
              </a:buClr>
              <a:buFont typeface="Wingdings" charset="2"/>
              <a:buChar char="§"/>
            </a:pPr>
            <a:r>
              <a:rPr lang="fr-FR" sz="1100" dirty="0">
                <a:solidFill>
                  <a:schemeClr val="tx1">
                    <a:lumMod val="65000"/>
                    <a:lumOff val="35000"/>
                  </a:schemeClr>
                </a:solidFill>
                <a:latin typeface="+mn-lt"/>
                <a:ea typeface="Helvetica Neue" charset="0"/>
                <a:cs typeface="Helvetica Neue" charset="0"/>
              </a:rPr>
              <a:t>Explorez les points de vue exprimés.</a:t>
            </a:r>
          </a:p>
          <a:p>
            <a:pPr>
              <a:buNone/>
            </a:pPr>
            <a:endParaRPr lang="en-US" dirty="0"/>
          </a:p>
          <a:p>
            <a:pPr>
              <a:buNone/>
            </a:pPr>
            <a:endParaRPr lang="en-US" dirty="0"/>
          </a:p>
          <a:p>
            <a:pPr>
              <a:buNone/>
            </a:pPr>
            <a:endParaRPr lang="en-US" dirty="0"/>
          </a:p>
        </p:txBody>
      </p:sp>
      <p:sp>
        <p:nvSpPr>
          <p:cNvPr id="4" name="Slide Number Placeholder 3"/>
          <p:cNvSpPr>
            <a:spLocks noGrp="1"/>
          </p:cNvSpPr>
          <p:nvPr>
            <p:ph type="sldNum" idx="10"/>
          </p:nvPr>
        </p:nvSpPr>
        <p:spPr/>
        <p:txBody>
          <a:bodyPr/>
          <a:lstStyle/>
          <a:p>
            <a:pPr marL="0" marR="0" lvl="0" indent="0" algn="r" rtl="0">
              <a:spcBef>
                <a:spcPts val="0"/>
              </a:spcBef>
              <a:buSzPct val="25000"/>
              <a:buNone/>
            </a:pPr>
            <a:fld id="{00000000-1234-1234-1234-123412341234}" type="slidenum">
              <a:rPr lang="en-US" sz="1200" b="0" i="0" u="none" strike="noStrike" cap="none">
                <a:solidFill>
                  <a:schemeClr val="dk1"/>
                </a:solidFill>
                <a:latin typeface="Calibri"/>
                <a:ea typeface="Calibri"/>
                <a:cs typeface="Calibri"/>
                <a:sym typeface="Calibri"/>
              </a:rPr>
              <a:t>24</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75119001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100"/>
              <a:t>Demandez </a:t>
            </a:r>
            <a:r>
              <a:rPr lang="fr-FR" sz="1100" baseline="0"/>
              <a:t>aux participants s’ils ont des questions ou des commentaires avant de continuer. </a:t>
            </a:r>
          </a:p>
          <a:p>
            <a:endParaRPr lang="en-AU" dirty="0"/>
          </a:p>
        </p:txBody>
      </p:sp>
      <p:sp>
        <p:nvSpPr>
          <p:cNvPr id="4" name="Slide Number Placeholder 3"/>
          <p:cNvSpPr>
            <a:spLocks noGrp="1"/>
          </p:cNvSpPr>
          <p:nvPr>
            <p:ph type="sldNum" sz="quarter" idx="10"/>
          </p:nvPr>
        </p:nvSpPr>
        <p:spPr/>
        <p:txBody>
          <a:bodyPr/>
          <a:lstStyle/>
          <a:p>
            <a:pPr>
              <a:defRPr/>
            </a:pPr>
            <a:fld id="{979D4E14-44A8-44A2-99FA-AEAE3A5C4EF3}" type="slidenum">
              <a:rPr lang="en-AU" smtClean="0"/>
              <a:pPr>
                <a:defRPr/>
              </a:pPr>
              <a:t>25</a:t>
            </a:fld>
            <a:endParaRPr lang="en-AU"/>
          </a:p>
        </p:txBody>
      </p:sp>
    </p:spTree>
    <p:extLst>
      <p:ext uri="{BB962C8B-B14F-4D97-AF65-F5344CB8AC3E}">
        <p14:creationId xmlns:p14="http://schemas.microsoft.com/office/powerpoint/2010/main" val="240128536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indent="0">
              <a:buNone/>
            </a:pPr>
            <a:r>
              <a:rPr lang="fr-FR" sz="1100"/>
              <a:t>10 minutes</a:t>
            </a:r>
          </a:p>
          <a:p>
            <a:pPr marL="0" indent="0">
              <a:buNone/>
            </a:pPr>
            <a:endParaRPr lang="en-US" sz="1100" dirty="0"/>
          </a:p>
          <a:p>
            <a:pPr marL="0" indent="0">
              <a:buNone/>
            </a:pPr>
            <a:r>
              <a:rPr lang="fr-FR" sz="1100" b="1"/>
              <a:t>Dites</a:t>
            </a:r>
            <a:r>
              <a:rPr lang="fr-FR" sz="1100"/>
              <a:t> : Nous allons maintenant consacrer un peu</a:t>
            </a:r>
            <a:r>
              <a:rPr lang="fr-FR" sz="1100" baseline="0"/>
              <a:t> de temps à la relation entre les principes directeurs de la gestion de cas et la supervision.  </a:t>
            </a:r>
          </a:p>
          <a:p>
            <a:pPr marL="0" indent="0">
              <a:buNone/>
            </a:pPr>
            <a:endParaRPr lang="en-US" sz="1100" baseline="0" dirty="0"/>
          </a:p>
          <a:p>
            <a:pPr marL="0" indent="0">
              <a:buNone/>
            </a:pPr>
            <a:r>
              <a:rPr lang="fr-FR" sz="1100" b="1" baseline="0"/>
              <a:t>Demandez</a:t>
            </a:r>
            <a:r>
              <a:rPr lang="fr-FR" sz="1100" baseline="0"/>
              <a:t> : Qui peut me rappeler certains des principes directeurs clés de la gestion de cas ?</a:t>
            </a:r>
          </a:p>
          <a:p>
            <a:pPr marL="0" indent="0">
              <a:buNone/>
            </a:pPr>
            <a:endParaRPr lang="en-US" sz="1100" dirty="0"/>
          </a:p>
          <a:p>
            <a:pPr>
              <a:buNone/>
            </a:pPr>
            <a:r>
              <a:rPr lang="fr-FR" sz="1100"/>
              <a:t>Passez rapidement en revue avec l’ensemble des participants les principes directeurs de la gestion de cas (</a:t>
            </a:r>
            <a:r>
              <a:rPr lang="fr-FR" sz="1100" b="1"/>
              <a:t>Note pour l’animateur</a:t>
            </a:r>
            <a:r>
              <a:rPr lang="fr-FR" sz="1100"/>
              <a:t> : On</a:t>
            </a:r>
            <a:r>
              <a:rPr lang="fr-FR" sz="1100" baseline="0"/>
              <a:t> suppose que la majorité des participants connaît déjà les principes directeurs en tant que superviseurs. S’il semble qu’un examen plus approfondi est nécessaire, accordez davantage de temps à cette conversation.)</a:t>
            </a:r>
          </a:p>
          <a:p>
            <a:pPr>
              <a:buNone/>
            </a:pPr>
            <a:endParaRPr lang="en-US" sz="1100" dirty="0"/>
          </a:p>
          <a:p>
            <a:pPr>
              <a:buNone/>
            </a:pPr>
            <a:r>
              <a:rPr lang="fr-FR" sz="1100" b="1"/>
              <a:t>Distribuez</a:t>
            </a:r>
            <a:r>
              <a:rPr lang="fr-FR" sz="1100"/>
              <a:t> : 3.8 Principes directeurs de la gestion de cas</a:t>
            </a:r>
            <a:r>
              <a:rPr lang="fr-FR" sz="1100" baseline="0"/>
              <a:t> </a:t>
            </a:r>
          </a:p>
          <a:p>
            <a:pPr>
              <a:buNone/>
            </a:pPr>
            <a:endParaRPr lang="en-US" sz="1100" dirty="0"/>
          </a:p>
          <a:p>
            <a:pPr>
              <a:buNone/>
            </a:pPr>
            <a:r>
              <a:rPr lang="fr-FR" sz="1100" b="1"/>
              <a:t>Dites</a:t>
            </a:r>
            <a:r>
              <a:rPr lang="fr-FR" sz="1100"/>
              <a:t> : La </a:t>
            </a:r>
            <a:r>
              <a:rPr lang="fr-FR" sz="1100" baseline="0"/>
              <a:t>clé d’une supervision efficace est d’avoir une bonne connaissance des principes et des pratiques de la gestion de cas, et des compétences </a:t>
            </a:r>
            <a:r>
              <a:rPr lang="fr-FR" sz="1100"/>
              <a:t>et comportements en supervision afin de les </a:t>
            </a:r>
            <a:r>
              <a:rPr lang="fr-FR" sz="1100" baseline="0"/>
              <a:t>mettre en application dans un cadre individuel ou de groupe. </a:t>
            </a:r>
          </a:p>
        </p:txBody>
      </p:sp>
      <p:sp>
        <p:nvSpPr>
          <p:cNvPr id="4" name="Slide Number Placeholder 3"/>
          <p:cNvSpPr>
            <a:spLocks noGrp="1"/>
          </p:cNvSpPr>
          <p:nvPr>
            <p:ph type="sldNum" idx="10"/>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Calibri"/>
                <a:ea typeface="Calibri"/>
                <a:cs typeface="Calibri"/>
                <a:sym typeface="Calibri"/>
              </a:rPr>
              <a:t>26</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43346371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3"/>
        <p:cNvGrpSpPr/>
        <p:nvPr/>
      </p:nvGrpSpPr>
      <p:grpSpPr>
        <a:xfrm>
          <a:off x="0" y="0"/>
          <a:ext cx="0" cy="0"/>
          <a:chOff x="0" y="0"/>
          <a:chExt cx="0" cy="0"/>
        </a:xfrm>
      </p:grpSpPr>
      <p:sp>
        <p:nvSpPr>
          <p:cNvPr id="284" name="Shape 284"/>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285" name="Shape 285"/>
          <p:cNvSpPr txBox="1">
            <a:spLocks noGrp="1"/>
          </p:cNvSpPr>
          <p:nvPr>
            <p:ph type="body" idx="1"/>
          </p:nvPr>
        </p:nvSpPr>
        <p:spPr>
          <a:xfrm>
            <a:off x="685800" y="4400550"/>
            <a:ext cx="5486399" cy="3600450"/>
          </a:xfrm>
          <a:prstGeom prst="rect">
            <a:avLst/>
          </a:prstGeom>
          <a:noFill/>
          <a:ln>
            <a:noFill/>
          </a:ln>
        </p:spPr>
        <p:txBody>
          <a:bodyPr lIns="91425" tIns="45700" rIns="91425" bIns="45700" anchor="t" anchorCtr="0">
            <a:noAutofit/>
          </a:bodyPr>
          <a:lstStyle/>
          <a:p>
            <a:pPr>
              <a:buNone/>
            </a:pPr>
            <a:r>
              <a:rPr lang="fr-FR" sz="1100" b="0">
                <a:latin typeface="+mn-lt"/>
              </a:rPr>
              <a:t>30 minutes </a:t>
            </a:r>
          </a:p>
          <a:p>
            <a:pPr>
              <a:buNone/>
            </a:pPr>
            <a:endParaRPr lang="en-US" sz="1100" b="1"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fr-FR" sz="1100" b="1" baseline="0">
                <a:latin typeface="+mn-lt"/>
              </a:rPr>
              <a:t>Dites</a:t>
            </a:r>
            <a:r>
              <a:rPr lang="fr-FR" sz="1100" baseline="0">
                <a:latin typeface="+mn-lt"/>
              </a:rPr>
              <a:t> : Nous allons à présent aborder quelques exemples pratiques d’application des principes directeurs en tant que superviseurs.</a:t>
            </a:r>
          </a:p>
          <a:p>
            <a:pPr>
              <a:buNone/>
            </a:pPr>
            <a:endParaRPr lang="en-US" sz="1100" b="1" dirty="0">
              <a:latin typeface="+mn-lt"/>
            </a:endParaRPr>
          </a:p>
          <a:p>
            <a:pPr>
              <a:buNone/>
            </a:pPr>
            <a:r>
              <a:rPr lang="fr-FR" sz="1100" b="1">
                <a:latin typeface="+mn-lt"/>
              </a:rPr>
              <a:t>Instructions</a:t>
            </a:r>
            <a:r>
              <a:rPr lang="fr-FR" sz="1100">
                <a:latin typeface="+mn-lt"/>
              </a:rPr>
              <a:t> : </a:t>
            </a:r>
          </a:p>
          <a:p>
            <a:pPr marL="228600" indent="-228600">
              <a:buAutoNum type="arabicPeriod"/>
            </a:pPr>
            <a:r>
              <a:rPr lang="fr-FR" sz="1100">
                <a:latin typeface="+mn-lt"/>
              </a:rPr>
              <a:t>Divisez les participants en 7 petits groupes. </a:t>
            </a:r>
          </a:p>
          <a:p>
            <a:pPr marL="228600" indent="-228600">
              <a:buAutoNum type="arabicPeriod"/>
            </a:pPr>
            <a:r>
              <a:rPr lang="fr-FR" sz="1100">
                <a:latin typeface="+mn-lt"/>
              </a:rPr>
              <a:t>Distribuez un scénario à chaque groupe.</a:t>
            </a:r>
          </a:p>
          <a:p>
            <a:pPr marL="228600" indent="-228600">
              <a:buAutoNum type="arabicPeriod"/>
            </a:pPr>
            <a:r>
              <a:rPr lang="fr-FR" sz="1100">
                <a:latin typeface="+mn-lt"/>
              </a:rPr>
              <a:t>Accordez à chaque groupe 10 minutes pour discuter des questions</a:t>
            </a:r>
            <a:r>
              <a:rPr lang="fr-FR" sz="1100" baseline="0">
                <a:latin typeface="+mn-lt"/>
              </a:rPr>
              <a:t> présentées sur la diapositive</a:t>
            </a:r>
          </a:p>
          <a:p>
            <a:pPr marL="0" lvl="0" indent="0">
              <a:buClr>
                <a:schemeClr val="bg1"/>
              </a:buClr>
              <a:buFont typeface="Arial" panose="020B0604020202020204" pitchFamily="34" charset="0"/>
              <a:buNone/>
            </a:pPr>
            <a:r>
              <a:rPr lang="fr-FR" sz="1100" b="0" baseline="0">
                <a:solidFill>
                  <a:schemeClr val="bg1"/>
                </a:solidFill>
                <a:latin typeface="+mn-lt"/>
              </a:rPr>
              <a:t>4.  </a:t>
            </a:r>
            <a:r>
              <a:rPr lang="fr-FR" sz="1100" b="1" baseline="0">
                <a:latin typeface="+mn-lt"/>
              </a:rPr>
              <a:t>Invitez chaque groupe à présenter son scénario et à résumer sa</a:t>
            </a:r>
            <a:r>
              <a:rPr lang="fr-FR" sz="1100" baseline="0">
                <a:latin typeface="+mn-lt"/>
              </a:rPr>
              <a:t> discussion avec l’ensemble des participants.</a:t>
            </a:r>
          </a:p>
          <a:p>
            <a:pPr>
              <a:buNone/>
            </a:pPr>
            <a:endParaRPr lang="en-US" sz="1100" baseline="0" dirty="0">
              <a:latin typeface="+mn-lt"/>
            </a:endParaRPr>
          </a:p>
          <a:p>
            <a:pPr>
              <a:buNone/>
            </a:pPr>
            <a:r>
              <a:rPr lang="fr-FR" sz="1100" b="1" baseline="0">
                <a:latin typeface="+mn-lt"/>
              </a:rPr>
              <a:t>Note pour l’animateur</a:t>
            </a:r>
            <a:r>
              <a:rPr lang="fr-FR" sz="1100" baseline="0">
                <a:latin typeface="+mn-lt"/>
              </a:rPr>
              <a:t> : </a:t>
            </a:r>
          </a:p>
          <a:p>
            <a:pPr>
              <a:buNone/>
            </a:pPr>
            <a:r>
              <a:rPr lang="fr-FR" sz="1100" baseline="0">
                <a:latin typeface="+mn-lt"/>
              </a:rPr>
              <a:t>En tant qu’animateur, veillez à mettre en évidence l’ensemble des principes directeurs à prendre en considération pour chaque scénario, toute communication spécifique ou toute autre compétence qu’ils devraient appliquer et les conseils sur le retour.</a:t>
            </a:r>
          </a:p>
          <a:p>
            <a:pPr>
              <a:buNone/>
            </a:pPr>
            <a:endParaRPr lang="en-US" sz="1100" baseline="0" dirty="0">
              <a:latin typeface="+mn-lt"/>
            </a:endParaRPr>
          </a:p>
          <a:p>
            <a:pPr marL="0" marR="0" indent="0" algn="l" defTabSz="914400" rtl="0" eaLnBrk="1" fontAlgn="auto" latinLnBrk="0" hangingPunct="1">
              <a:lnSpc>
                <a:spcPct val="100000"/>
              </a:lnSpc>
              <a:spcBef>
                <a:spcPts val="0"/>
              </a:spcBef>
              <a:spcAft>
                <a:spcPts val="0"/>
              </a:spcAft>
              <a:buClrTx/>
              <a:buSzTx/>
              <a:buNone/>
              <a:tabLst/>
              <a:defRPr/>
            </a:pPr>
            <a:r>
              <a:rPr lang="fr-FR" sz="1100">
                <a:solidFill>
                  <a:schemeClr val="bg1">
                    <a:lumMod val="10000"/>
                  </a:schemeClr>
                </a:solidFill>
                <a:latin typeface="+mn-lt"/>
              </a:rPr>
              <a:t>Scénario 1 : Une travailleuse sociale de votre équipe vous appelle sans cesse en dehors des heures de travail pour parler de problèmes relationnels avec son mari.</a:t>
            </a:r>
          </a:p>
          <a:p>
            <a:pPr marL="0" marR="0" indent="0" algn="l" defTabSz="914400" rtl="0" eaLnBrk="1" fontAlgn="auto" latinLnBrk="0" hangingPunct="1">
              <a:lnSpc>
                <a:spcPct val="100000"/>
              </a:lnSpc>
              <a:spcBef>
                <a:spcPts val="0"/>
              </a:spcBef>
              <a:spcAft>
                <a:spcPts val="0"/>
              </a:spcAft>
              <a:buClrTx/>
              <a:buSzTx/>
              <a:buNone/>
              <a:tabLst/>
              <a:defRPr/>
            </a:pPr>
            <a:r>
              <a:rPr lang="fr-FR" sz="1100">
                <a:solidFill>
                  <a:schemeClr val="bg1">
                    <a:lumMod val="10000"/>
                  </a:schemeClr>
                </a:solidFill>
                <a:latin typeface="+mn-lt"/>
              </a:rPr>
              <a:t>Scénario 2 : Vous découvrez que le travailleur social a référé un cas sans le consentement de l’enfant ou du tuteur </a:t>
            </a:r>
          </a:p>
          <a:p>
            <a:pPr marL="0" marR="0" indent="0" algn="l" defTabSz="914400" rtl="0" eaLnBrk="1" fontAlgn="auto" latinLnBrk="0" hangingPunct="1">
              <a:lnSpc>
                <a:spcPct val="100000"/>
              </a:lnSpc>
              <a:spcBef>
                <a:spcPts val="0"/>
              </a:spcBef>
              <a:spcAft>
                <a:spcPts val="0"/>
              </a:spcAft>
              <a:buClrTx/>
              <a:buSzTx/>
              <a:buNone/>
              <a:tabLst/>
              <a:defRPr/>
            </a:pPr>
            <a:r>
              <a:rPr lang="fr-FR" sz="1100">
                <a:solidFill>
                  <a:schemeClr val="bg1">
                    <a:lumMod val="10000"/>
                  </a:schemeClr>
                </a:solidFill>
                <a:latin typeface="+mn-lt"/>
              </a:rPr>
              <a:t>Scénario 3 : Un travailleur social de l’équipe a dit aux tuteurs que les châtiments corporels sont une forme de discipline acceptable, et quand vous lui posez des questions à ce sujet, il déclare : « C’est comme cela que mes parents m’ont élevé. »</a:t>
            </a:r>
          </a:p>
          <a:p>
            <a:pPr marL="0" marR="0" indent="0" algn="l" defTabSz="914400" rtl="0" eaLnBrk="1" fontAlgn="auto" latinLnBrk="0" hangingPunct="1">
              <a:lnSpc>
                <a:spcPct val="100000"/>
              </a:lnSpc>
              <a:spcBef>
                <a:spcPts val="0"/>
              </a:spcBef>
              <a:spcAft>
                <a:spcPts val="0"/>
              </a:spcAft>
              <a:buClrTx/>
              <a:buSzTx/>
              <a:buNone/>
              <a:tabLst/>
              <a:defRPr/>
            </a:pPr>
            <a:r>
              <a:rPr lang="fr-FR" sz="1100">
                <a:solidFill>
                  <a:schemeClr val="bg1">
                    <a:lumMod val="10000"/>
                  </a:schemeClr>
                </a:solidFill>
                <a:latin typeface="+mn-lt"/>
              </a:rPr>
              <a:t>Scénario 4 : Vous découvrez que l’un des travailleurs sociaux accepte des cadeaux de la famille d’un enfant pour ses services</a:t>
            </a:r>
          </a:p>
          <a:p>
            <a:pPr marL="0" marR="0" indent="0" algn="l" defTabSz="914400" rtl="0" eaLnBrk="1" fontAlgn="auto" latinLnBrk="0" hangingPunct="1">
              <a:lnSpc>
                <a:spcPct val="100000"/>
              </a:lnSpc>
              <a:spcBef>
                <a:spcPts val="0"/>
              </a:spcBef>
              <a:spcAft>
                <a:spcPts val="0"/>
              </a:spcAft>
              <a:buClrTx/>
              <a:buSzTx/>
              <a:buNone/>
              <a:tabLst/>
              <a:defRPr/>
            </a:pPr>
            <a:r>
              <a:rPr lang="fr-FR" sz="1100">
                <a:solidFill>
                  <a:schemeClr val="bg1">
                    <a:lumMod val="10000"/>
                  </a:schemeClr>
                </a:solidFill>
                <a:latin typeface="+mn-lt"/>
              </a:rPr>
              <a:t>Scénario 5 : Au cours d’une observation, vous remarquez que le travailleur social blâme l’enfant de façon indirecte. L’enfant est clairement bouleversé et affecté</a:t>
            </a:r>
          </a:p>
          <a:p>
            <a:pPr marL="0" marR="0" indent="0" algn="l" defTabSz="914400" rtl="0" eaLnBrk="1" fontAlgn="auto" latinLnBrk="0" hangingPunct="1">
              <a:lnSpc>
                <a:spcPct val="100000"/>
              </a:lnSpc>
              <a:spcBef>
                <a:spcPts val="0"/>
              </a:spcBef>
              <a:spcAft>
                <a:spcPts val="0"/>
              </a:spcAft>
              <a:buClrTx/>
              <a:buSzTx/>
              <a:buNone/>
              <a:tabLst/>
              <a:defRPr/>
            </a:pPr>
            <a:r>
              <a:rPr lang="fr-FR" sz="1100">
                <a:solidFill>
                  <a:schemeClr val="bg1">
                    <a:lumMod val="10000"/>
                  </a:schemeClr>
                </a:solidFill>
                <a:latin typeface="+mn-lt"/>
              </a:rPr>
              <a:t>Scénario 6 : Une travailleuse sociale de l’équipe a été entendue en train d’exprimer des propos discriminatoires au sujet des </a:t>
            </a:r>
            <a:r>
              <a:rPr lang="fr-FR" sz="1100">
                <a:solidFill>
                  <a:srgbClr val="FF0000"/>
                </a:solidFill>
                <a:latin typeface="+mn-lt"/>
              </a:rPr>
              <a:t>réfugiés</a:t>
            </a:r>
            <a:r>
              <a:rPr lang="fr-FR" sz="1100">
                <a:solidFill>
                  <a:schemeClr val="bg1">
                    <a:lumMod val="10000"/>
                  </a:schemeClr>
                </a:solidFill>
                <a:latin typeface="+mn-lt"/>
              </a:rPr>
              <a:t> dans la communauté. Elle a plusieurs enfants et familles de </a:t>
            </a:r>
            <a:r>
              <a:rPr lang="fr-FR" sz="1100">
                <a:solidFill>
                  <a:srgbClr val="FF0000"/>
                </a:solidFill>
                <a:latin typeface="+mn-lt"/>
              </a:rPr>
              <a:t>réfugiés</a:t>
            </a:r>
            <a:r>
              <a:rPr lang="fr-FR" sz="1100">
                <a:solidFill>
                  <a:schemeClr val="bg1">
                    <a:lumMod val="10000"/>
                  </a:schemeClr>
                </a:solidFill>
                <a:latin typeface="+mn-lt"/>
              </a:rPr>
              <a:t> parmi ses cas et vous craignez qu’elle les traite différemment des autres enfants</a:t>
            </a:r>
          </a:p>
          <a:p>
            <a:pPr marL="0" marR="0" indent="0" algn="l" defTabSz="914400" rtl="0" eaLnBrk="1" fontAlgn="auto" latinLnBrk="0" hangingPunct="1">
              <a:lnSpc>
                <a:spcPct val="100000"/>
              </a:lnSpc>
              <a:spcBef>
                <a:spcPts val="0"/>
              </a:spcBef>
              <a:spcAft>
                <a:spcPts val="0"/>
              </a:spcAft>
              <a:buClrTx/>
              <a:buSzTx/>
              <a:buNone/>
              <a:tabLst/>
              <a:defRPr/>
            </a:pPr>
            <a:r>
              <a:rPr lang="fr-FR" sz="1100" baseline="0">
                <a:solidFill>
                  <a:schemeClr val="bg1">
                    <a:lumMod val="10000"/>
                  </a:schemeClr>
                </a:solidFill>
                <a:latin typeface="+mn-lt"/>
              </a:rPr>
              <a:t>Scénario 7 : Vous avez remarqué qu’une clique se forme dans votre équipe : 3 de vos travailleurs sociaux prennent le café ensemble sans le dire aux autres. Une travailleuse sociale est venue vous dire qu’elle se sentait exclue parce qu’elle les a vus partir un jour et leur a demandé si elle pouvait se joindre à eux et qu’ils lui ont répondu : « Non, désolé, nous devons discuter d’un cas. »</a:t>
            </a:r>
          </a:p>
          <a:p>
            <a:pPr>
              <a:buNone/>
            </a:pPr>
            <a:endParaRPr lang="en-US" sz="1100" dirty="0">
              <a:latin typeface="+mn-lt"/>
            </a:endParaRPr>
          </a:p>
          <a:p>
            <a:pPr marL="0" marR="0" lvl="0" indent="0" algn="l" rtl="0">
              <a:spcBef>
                <a:spcPts val="0"/>
              </a:spcBef>
              <a:buSzPct val="25000"/>
              <a:buNone/>
            </a:pPr>
            <a:endParaRPr sz="1100" b="0" i="0" u="none" strike="noStrike" cap="none" dirty="0">
              <a:solidFill>
                <a:schemeClr val="dk1"/>
              </a:solidFill>
              <a:latin typeface="+mn-lt"/>
              <a:ea typeface="Calibri"/>
              <a:cs typeface="Calibri"/>
              <a:sym typeface="Calibri"/>
            </a:endParaRPr>
          </a:p>
        </p:txBody>
      </p:sp>
      <p:sp>
        <p:nvSpPr>
          <p:cNvPr id="286" name="Shape 286"/>
          <p:cNvSpPr txBox="1">
            <a:spLocks noGrp="1"/>
          </p:cNvSpPr>
          <p:nvPr>
            <p:ph type="sldNum" idx="12"/>
          </p:nvPr>
        </p:nvSpPr>
        <p:spPr>
          <a:xfrm>
            <a:off x="3884612" y="8685213"/>
            <a:ext cx="2971799" cy="458786"/>
          </a:xfrm>
          <a:prstGeom prst="rect">
            <a:avLst/>
          </a:prstGeom>
          <a:noFill/>
          <a:ln>
            <a:noFill/>
          </a:ln>
        </p:spPr>
        <p:txBody>
          <a:bodyPr lIns="91425" tIns="45700" rIns="91425" bIns="45700" anchor="b" anchorCtr="0">
            <a:noAutofit/>
          </a:bodyPr>
          <a:lstStyle/>
          <a:p>
            <a:pPr marL="0" marR="0" lvl="0" indent="0" algn="r" rtl="0">
              <a:spcBef>
                <a:spcPts val="0"/>
              </a:spcBef>
              <a:buSzPct val="25000"/>
              <a:buNone/>
            </a:pPr>
            <a:fld id="{00000000-1234-1234-1234-123412341234}" type="slidenum">
              <a:rPr lang="en-US" sz="1200">
                <a:solidFill>
                  <a:schemeClr val="dk1"/>
                </a:solidFill>
                <a:latin typeface="Calibri"/>
                <a:ea typeface="Calibri"/>
                <a:cs typeface="Calibri"/>
                <a:sym typeface="Calibri"/>
              </a:rPr>
              <a:t>27</a:t>
            </a:fld>
            <a:endParaRPr lang="en-US"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7862808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2"/>
        <p:cNvGrpSpPr/>
        <p:nvPr/>
      </p:nvGrpSpPr>
      <p:grpSpPr>
        <a:xfrm>
          <a:off x="0" y="0"/>
          <a:ext cx="0" cy="0"/>
          <a:chOff x="0" y="0"/>
          <a:chExt cx="0" cy="0"/>
        </a:xfrm>
      </p:grpSpPr>
      <p:sp>
        <p:nvSpPr>
          <p:cNvPr id="303" name="Shape 303"/>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304" name="Shape 304"/>
          <p:cNvSpPr txBox="1">
            <a:spLocks noGrp="1"/>
          </p:cNvSpPr>
          <p:nvPr>
            <p:ph type="body" idx="1"/>
          </p:nvPr>
        </p:nvSpPr>
        <p:spPr>
          <a:xfrm>
            <a:off x="685800" y="4400550"/>
            <a:ext cx="5486399" cy="3600450"/>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chemeClr val="dk1"/>
              </a:buClr>
              <a:buSzPct val="25000"/>
              <a:buFont typeface="Calibri"/>
              <a:buNone/>
            </a:pPr>
            <a:r>
              <a:rPr lang="fr-FR" sz="1200" b="0" i="0" u="none" strike="noStrike" cap="none" dirty="0">
                <a:solidFill>
                  <a:schemeClr val="dk1"/>
                </a:solidFill>
                <a:latin typeface="Calibri"/>
                <a:ea typeface="Calibri"/>
                <a:cs typeface="Calibri"/>
                <a:sym typeface="Calibri"/>
              </a:rPr>
              <a:t>5 minutes</a:t>
            </a:r>
          </a:p>
          <a:p>
            <a:pPr marL="0" marR="0" lvl="0" indent="0" algn="l" rtl="0">
              <a:lnSpc>
                <a:spcPct val="100000"/>
              </a:lnSpc>
              <a:spcBef>
                <a:spcPts val="0"/>
              </a:spcBef>
              <a:spcAft>
                <a:spcPts val="0"/>
              </a:spcAft>
              <a:buClr>
                <a:schemeClr val="dk1"/>
              </a:buClr>
              <a:buSzPct val="25000"/>
              <a:buFont typeface="Calibri"/>
              <a:buNone/>
            </a:pPr>
            <a:endParaRPr lang="en-CA"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ct val="25000"/>
              <a:buFont typeface="Calibri"/>
              <a:buNone/>
            </a:pPr>
            <a:r>
              <a:rPr lang="fr-FR" sz="1200" b="1" i="0" u="none" strike="noStrike" cap="none" dirty="0">
                <a:solidFill>
                  <a:schemeClr val="dk1"/>
                </a:solidFill>
                <a:latin typeface="Calibri"/>
                <a:ea typeface="Calibri"/>
                <a:cs typeface="Calibri"/>
                <a:sym typeface="Calibri"/>
              </a:rPr>
              <a:t>Examinez</a:t>
            </a:r>
            <a:r>
              <a:rPr lang="fr-FR" sz="1200" b="0" i="0" u="none" strike="noStrike" cap="none" dirty="0">
                <a:solidFill>
                  <a:schemeClr val="dk1"/>
                </a:solidFill>
                <a:latin typeface="Calibri"/>
                <a:ea typeface="Calibri"/>
                <a:cs typeface="Calibri"/>
                <a:sym typeface="Calibri"/>
              </a:rPr>
              <a:t> les points présentés sur la diapositive. </a:t>
            </a:r>
          </a:p>
        </p:txBody>
      </p:sp>
      <p:sp>
        <p:nvSpPr>
          <p:cNvPr id="305" name="Shape 305"/>
          <p:cNvSpPr txBox="1">
            <a:spLocks noGrp="1"/>
          </p:cNvSpPr>
          <p:nvPr>
            <p:ph type="sldNum" idx="12"/>
          </p:nvPr>
        </p:nvSpPr>
        <p:spPr>
          <a:xfrm>
            <a:off x="3884612" y="8685213"/>
            <a:ext cx="2971799" cy="458786"/>
          </a:xfrm>
          <a:prstGeom prst="rect">
            <a:avLst/>
          </a:prstGeom>
          <a:noFill/>
          <a:ln>
            <a:noFill/>
          </a:ln>
        </p:spPr>
        <p:txBody>
          <a:bodyPr lIns="91425" tIns="45700" rIns="91425" bIns="45700" anchor="b" anchorCtr="0">
            <a:noAutofit/>
          </a:bodyPr>
          <a:lstStyle/>
          <a:p>
            <a:pPr marL="0" marR="0" lvl="0" indent="0" algn="r" rtl="0">
              <a:spcBef>
                <a:spcPts val="0"/>
              </a:spcBef>
              <a:buSzPct val="25000"/>
              <a:buNone/>
            </a:pPr>
            <a:fld id="{00000000-1234-1234-1234-123412341234}" type="slidenum">
              <a:rPr lang="en-US" sz="1200">
                <a:solidFill>
                  <a:schemeClr val="dk1"/>
                </a:solidFill>
                <a:latin typeface="Calibri"/>
                <a:ea typeface="Calibri"/>
                <a:cs typeface="Calibri"/>
                <a:sym typeface="Calibri"/>
              </a:rPr>
              <a:t>28</a:t>
            </a:fld>
            <a:endParaRPr lang="en-US"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4758277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fontAlgn="base">
              <a:buNone/>
            </a:pPr>
            <a:r>
              <a:rPr lang="fr-FR" sz="1100" dirty="0"/>
              <a:t>5 minutes</a:t>
            </a:r>
          </a:p>
          <a:p>
            <a:pPr fontAlgn="base">
              <a:buNone/>
            </a:pPr>
            <a:endParaRPr lang="en-US" sz="1100" dirty="0"/>
          </a:p>
          <a:p>
            <a:pPr fontAlgn="base">
              <a:buNone/>
            </a:pPr>
            <a:r>
              <a:rPr lang="fr-FR" sz="1100" b="1" dirty="0"/>
              <a:t>Dites</a:t>
            </a:r>
            <a:r>
              <a:rPr lang="fr-FR" sz="1100" dirty="0"/>
              <a:t> : La</a:t>
            </a:r>
            <a:r>
              <a:rPr lang="fr-FR" sz="1100" baseline="0" dirty="0"/>
              <a:t> dernière compétence que nous allons examiner aujourd’hui est l’animation du groupe. Rappelons qu’hier, nous avons parlé des réunions de gestion de cas, qui est la pratique la plus courante de supervision de groupe. </a:t>
            </a:r>
          </a:p>
          <a:p>
            <a:pPr fontAlgn="base">
              <a:buNone/>
            </a:pPr>
            <a:endParaRPr lang="en-US" sz="1100" baseline="0" dirty="0"/>
          </a:p>
          <a:p>
            <a:pPr fontAlgn="base">
              <a:buNone/>
            </a:pPr>
            <a:r>
              <a:rPr lang="fr-FR" sz="1100" b="1" baseline="0" dirty="0"/>
              <a:t>Dites</a:t>
            </a:r>
            <a:r>
              <a:rPr lang="fr-FR" sz="1100" baseline="0" dirty="0"/>
              <a:t> : L’animation d’une réunion efficace demande de nombreuses compétences en animation. Au cours de cette session</a:t>
            </a:r>
            <a:r>
              <a:rPr lang="fr-FR" sz="1100" dirty="0"/>
              <a:t>, nous allons aborder quelques conseils pour l’animation et vous donner une possibilité de réfléchir et de planifier une réunion de gestion des cas.</a:t>
            </a:r>
          </a:p>
          <a:p>
            <a:endParaRPr lang="en-US" dirty="0"/>
          </a:p>
        </p:txBody>
      </p:sp>
      <p:sp>
        <p:nvSpPr>
          <p:cNvPr id="4" name="Slide Number Placeholder 3"/>
          <p:cNvSpPr>
            <a:spLocks noGrp="1"/>
          </p:cNvSpPr>
          <p:nvPr>
            <p:ph type="sldNum" idx="10"/>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Calibri"/>
                <a:ea typeface="Calibri"/>
                <a:cs typeface="Calibri"/>
                <a:sym typeface="Calibri"/>
              </a:rPr>
              <a:t>29</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77604646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a:buNone/>
            </a:pPr>
            <a:r>
              <a:rPr lang="fr-FR" sz="1100" b="0"/>
              <a:t>3 minutes</a:t>
            </a:r>
          </a:p>
          <a:p>
            <a:pPr>
              <a:buNone/>
            </a:pPr>
            <a:endParaRPr lang="en-US" sz="1100" b="0" dirty="0"/>
          </a:p>
          <a:p>
            <a:pPr lvl="0">
              <a:spcBef>
                <a:spcPts val="0"/>
              </a:spcBef>
              <a:buNone/>
            </a:pPr>
            <a:r>
              <a:rPr lang="fr-FR" sz="1100" b="1"/>
              <a:t>Examinez</a:t>
            </a:r>
            <a:r>
              <a:rPr lang="fr-FR" sz="1100" b="0"/>
              <a:t> l’objectif et les résultats</a:t>
            </a:r>
            <a:r>
              <a:rPr lang="fr-FR" sz="1100" b="0" baseline="0"/>
              <a:t> décrits sur la diapositive</a:t>
            </a:r>
          </a:p>
          <a:p>
            <a:pPr lvl="0">
              <a:spcBef>
                <a:spcPts val="0"/>
              </a:spcBef>
              <a:buNone/>
            </a:pPr>
            <a:endParaRPr lang="en-CA" sz="1100" b="0" dirty="0"/>
          </a:p>
          <a:p>
            <a:pPr>
              <a:buNone/>
            </a:pPr>
            <a:r>
              <a:rPr lang="fr-FR" sz="1100" b="1"/>
              <a:t>Dites :</a:t>
            </a:r>
            <a:r>
              <a:rPr lang="fr-FR" sz="1100" b="1" baseline="0"/>
              <a:t> </a:t>
            </a:r>
            <a:r>
              <a:rPr lang="fr-FR" sz="1100"/>
              <a:t>Dans ce module,</a:t>
            </a:r>
            <a:r>
              <a:rPr lang="fr-FR" sz="1100" baseline="0"/>
              <a:t> </a:t>
            </a:r>
            <a:r>
              <a:rPr lang="fr-FR" sz="1100"/>
              <a:t>nous aborderons certaines compétences clés</a:t>
            </a:r>
            <a:r>
              <a:rPr lang="fr-FR" sz="1100" baseline="0"/>
              <a:t> pouvant renforcer la relation que le superviseur doit établir avec le travailleur social.. Nous explorerons des méthodes d’encadrement, des compétences de communication et nous réfléchirons aux moyens de mettre en application les principes directeurs.  Afin de nous entraîner, nous allons procéder à des jeux de rôle et nous servir d’études de cas.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100" dirty="0"/>
          </a:p>
        </p:txBody>
      </p:sp>
      <p:sp>
        <p:nvSpPr>
          <p:cNvPr id="4" name="Slide Number Placeholder 3"/>
          <p:cNvSpPr>
            <a:spLocks noGrp="1"/>
          </p:cNvSpPr>
          <p:nvPr>
            <p:ph type="sldNum" sz="quarter" idx="10"/>
          </p:nvPr>
        </p:nvSpPr>
        <p:spPr/>
        <p:txBody>
          <a:bodyPr/>
          <a:lstStyle/>
          <a:p>
            <a:fld id="{780767AD-8186-5647-9165-A19B63BA7F43}" type="slidenum">
              <a:rPr lang="en-US" smtClean="0"/>
              <a:t>3</a:t>
            </a:fld>
            <a:endParaRPr lang="en-US"/>
          </a:p>
        </p:txBody>
      </p:sp>
    </p:spTree>
    <p:extLst>
      <p:ext uri="{BB962C8B-B14F-4D97-AF65-F5344CB8AC3E}">
        <p14:creationId xmlns:p14="http://schemas.microsoft.com/office/powerpoint/2010/main" val="290664383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3"/>
        <p:cNvGrpSpPr/>
        <p:nvPr/>
      </p:nvGrpSpPr>
      <p:grpSpPr>
        <a:xfrm>
          <a:off x="0" y="0"/>
          <a:ext cx="0" cy="0"/>
          <a:chOff x="0" y="0"/>
          <a:chExt cx="0" cy="0"/>
        </a:xfrm>
      </p:grpSpPr>
      <p:sp>
        <p:nvSpPr>
          <p:cNvPr id="234" name="Shape 234"/>
          <p:cNvSpPr txBox="1">
            <a:spLocks noGrp="1"/>
          </p:cNvSpPr>
          <p:nvPr>
            <p:ph type="body" idx="1"/>
          </p:nvPr>
        </p:nvSpPr>
        <p:spPr>
          <a:xfrm>
            <a:off x="685800" y="4400550"/>
            <a:ext cx="5486399" cy="3600450"/>
          </a:xfrm>
          <a:prstGeom prst="rect">
            <a:avLst/>
          </a:prstGeom>
          <a:noFill/>
          <a:ln>
            <a:noFill/>
          </a:ln>
        </p:spPr>
        <p:txBody>
          <a:bodyPr lIns="91425" tIns="91425" rIns="91425" bIns="91425" anchor="t" anchorCtr="0">
            <a:noAutofit/>
          </a:bodyPr>
          <a:lstStyle/>
          <a:p>
            <a:pPr>
              <a:buNone/>
            </a:pPr>
            <a:r>
              <a:rPr lang="fr-FR" sz="1100"/>
              <a:t>15 minutes </a:t>
            </a:r>
          </a:p>
          <a:p>
            <a:pPr>
              <a:buNone/>
            </a:pPr>
            <a:endParaRPr lang="en-US" sz="1100" dirty="0"/>
          </a:p>
          <a:p>
            <a:pPr>
              <a:buNone/>
            </a:pPr>
            <a:r>
              <a:rPr lang="fr-FR" sz="1100" b="1"/>
              <a:t>Dites : </a:t>
            </a:r>
            <a:r>
              <a:rPr lang="fr-FR" sz="1100"/>
              <a:t>Si vous avez participé à une réunion bien gérée, vous pourriez penser que l’animation de groupe est simple. Ce qui est plus probable, c’est que vous étiez en présence d’un animateur expérimenté et compétent ! Les animateurs sont chargés de 3 tâches principales : Ils sont d’abord responsables du contenu ; ensuite, ils sont responsables du processus ; et pour finir, ils sont responsabled’établir les bases permettant de favoriser des relations de travail efficaces. Voyons ça un peu plus en détail.</a:t>
            </a:r>
          </a:p>
          <a:p>
            <a:pPr>
              <a:buNone/>
            </a:pPr>
            <a:endParaRPr lang="en-US" sz="1100" dirty="0"/>
          </a:p>
          <a:p>
            <a:pPr>
              <a:buNone/>
            </a:pPr>
            <a:r>
              <a:rPr lang="fr-FR" sz="1100" b="1"/>
              <a:t>Demandez</a:t>
            </a:r>
            <a:r>
              <a:rPr lang="fr-FR" sz="1100"/>
              <a:t> : </a:t>
            </a:r>
          </a:p>
          <a:p>
            <a:pPr marL="228600" indent="-228600">
              <a:buAutoNum type="arabicPeriod"/>
            </a:pPr>
            <a:r>
              <a:rPr lang="fr-FR" sz="1100" b="0" i="0"/>
              <a:t>« Qu’entendons-nous par contenu ? » </a:t>
            </a:r>
          </a:p>
          <a:p>
            <a:pPr marL="685800" lvl="1" indent="-228600">
              <a:buFont typeface="Arial" panose="020B0604020202020204" pitchFamily="34" charset="0"/>
              <a:buChar char="•"/>
            </a:pPr>
            <a:r>
              <a:rPr lang="fr-FR" sz="1100" b="0" i="0"/>
              <a:t>Exemples pour</a:t>
            </a:r>
            <a:r>
              <a:rPr lang="fr-FR" sz="1100" b="0" i="0" baseline="0"/>
              <a:t> l’animateur : </a:t>
            </a:r>
            <a:r>
              <a:rPr lang="fr-FR" sz="1100"/>
              <a:t>programme ; gestion des discussions qui s’écartent du sujet...</a:t>
            </a:r>
          </a:p>
          <a:p>
            <a:pPr marL="228600" indent="-228600">
              <a:buAutoNum type="arabicPeriod"/>
            </a:pPr>
            <a:r>
              <a:rPr lang="fr-FR" sz="1100" b="0" i="0"/>
              <a:t>« Qu’entendons-nous par processus ? » </a:t>
            </a:r>
          </a:p>
          <a:p>
            <a:pPr marL="685800" lvl="1" indent="-228600">
              <a:buFont typeface="Arial" panose="020B0604020202020204" pitchFamily="34" charset="0"/>
              <a:buChar char="•"/>
            </a:pPr>
            <a:r>
              <a:rPr lang="fr-FR" sz="1100" b="0" i="0"/>
              <a:t>Exemples pour</a:t>
            </a:r>
            <a:r>
              <a:rPr lang="fr-FR" sz="1100" b="0" i="0" baseline="0"/>
              <a:t> l’animateur : </a:t>
            </a:r>
            <a:r>
              <a:rPr lang="fr-FR" sz="1100"/>
              <a:t> participation égale, gestion du temps, prise</a:t>
            </a:r>
            <a:r>
              <a:rPr lang="fr-FR" sz="1100" baseline="0"/>
              <a:t> de décisions en groupe et s’entendre sur les marches à suivre</a:t>
            </a:r>
            <a:r>
              <a:rPr lang="fr-FR" sz="1100"/>
              <a:t>...</a:t>
            </a:r>
          </a:p>
          <a:p>
            <a:pPr marL="228600" indent="-228600">
              <a:buAutoNum type="arabicPeriod"/>
            </a:pPr>
            <a:r>
              <a:rPr lang="fr-FR" sz="1100" b="0" i="0"/>
              <a:t>« Qu’entendons-nous par relation ? » </a:t>
            </a:r>
          </a:p>
          <a:p>
            <a:pPr marL="685800" lvl="1" indent="-228600">
              <a:buFont typeface="Arial" panose="020B0604020202020204" pitchFamily="34" charset="0"/>
              <a:buChar char="•"/>
            </a:pPr>
            <a:r>
              <a:rPr lang="fr-FR" sz="1100" b="0" i="0"/>
              <a:t>Exemples pour</a:t>
            </a:r>
            <a:r>
              <a:rPr lang="fr-FR" sz="1100" b="0" i="0" baseline="0"/>
              <a:t> l’animateur :</a:t>
            </a:r>
            <a:r>
              <a:rPr lang="fr-FR" sz="1100"/>
              <a:t> comment les individus interagissent entre eux, gèrent des différences d’opinions, s’écoutent et se répondent entre eux ; pensez aux « règles de base » ou à « l’accord d’apprentissage » que nous avons mis en place ensemble au début de cette formation. </a:t>
            </a:r>
          </a:p>
          <a:p>
            <a:pPr>
              <a:buNone/>
            </a:pPr>
            <a:endParaRPr lang="en-US" sz="1100" dirty="0"/>
          </a:p>
          <a:p>
            <a:pPr>
              <a:buNone/>
            </a:pPr>
            <a:r>
              <a:rPr lang="fr-FR" sz="1100" b="1"/>
              <a:t>Dites</a:t>
            </a:r>
            <a:r>
              <a:rPr lang="fr-FR" sz="1100" b="0"/>
              <a:t> : Plusieurs compétences examinées lors des séances d’écoute active et</a:t>
            </a:r>
            <a:r>
              <a:rPr lang="fr-FR" sz="1100" b="0" baseline="0"/>
              <a:t> de communication peuvent également être utilisées pour l’animation de groupe. Par exemple, en invitant les travailleurs sociaux à s’exprimer en premier, puis en utilisant </a:t>
            </a:r>
            <a:r>
              <a:rPr lang="fr-FR" sz="1100" b="0"/>
              <a:t>le résumé, la paraphrase</a:t>
            </a:r>
            <a:r>
              <a:rPr lang="fr-FR" sz="1100" b="0" baseline="0"/>
              <a:t> et</a:t>
            </a:r>
            <a:r>
              <a:rPr lang="fr-FR" sz="1100" b="0"/>
              <a:t> l’emploi du « Je »...</a:t>
            </a:r>
          </a:p>
          <a:p>
            <a:pPr>
              <a:buNone/>
            </a:pPr>
            <a:endParaRPr lang="en-US" sz="1100" b="1" dirty="0"/>
          </a:p>
          <a:p>
            <a:pPr>
              <a:buClr>
                <a:schemeClr val="dk1"/>
              </a:buClr>
              <a:buSzPct val="25000"/>
              <a:buNone/>
            </a:pPr>
            <a:endParaRPr lang="en-US" sz="1100" b="0" i="0" u="none" strike="noStrike" cap="none" dirty="0">
              <a:latin typeface="Calibri"/>
              <a:ea typeface="Calibri"/>
              <a:cs typeface="Calibri"/>
            </a:endParaRPr>
          </a:p>
        </p:txBody>
      </p:sp>
      <p:sp>
        <p:nvSpPr>
          <p:cNvPr id="235" name="Shape 235"/>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Tree>
    <p:extLst>
      <p:ext uri="{BB962C8B-B14F-4D97-AF65-F5344CB8AC3E}">
        <p14:creationId xmlns:p14="http://schemas.microsoft.com/office/powerpoint/2010/main" val="98573035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a:buNone/>
            </a:pPr>
            <a:r>
              <a:rPr lang="fr-FR" sz="1100" b="0" dirty="0">
                <a:solidFill>
                  <a:schemeClr val="bg1">
                    <a:lumMod val="10000"/>
                  </a:schemeClr>
                </a:solidFill>
              </a:rPr>
              <a:t>10 minutes </a:t>
            </a:r>
          </a:p>
          <a:p>
            <a:pPr>
              <a:buNone/>
            </a:pPr>
            <a:endParaRPr lang="en-US" sz="1100" b="1" dirty="0">
              <a:solidFill>
                <a:schemeClr val="bg1">
                  <a:lumMod val="10000"/>
                </a:schemeClr>
              </a:solidFill>
            </a:endParaRPr>
          </a:p>
          <a:p>
            <a:pPr>
              <a:buNone/>
            </a:pPr>
            <a:r>
              <a:rPr lang="fr-FR" sz="1100" b="1" dirty="0">
                <a:solidFill>
                  <a:schemeClr val="bg1">
                    <a:lumMod val="10000"/>
                  </a:schemeClr>
                </a:solidFill>
              </a:rPr>
              <a:t>Demandez</a:t>
            </a:r>
            <a:r>
              <a:rPr lang="fr-FR" sz="1100" dirty="0">
                <a:solidFill>
                  <a:schemeClr val="bg1">
                    <a:lumMod val="10000"/>
                  </a:schemeClr>
                </a:solidFill>
              </a:rPr>
              <a:t> :</a:t>
            </a:r>
            <a:r>
              <a:rPr lang="fr-FR" sz="1100" baseline="0" dirty="0">
                <a:solidFill>
                  <a:schemeClr val="bg1">
                    <a:lumMod val="10000"/>
                  </a:schemeClr>
                </a:solidFill>
              </a:rPr>
              <a:t> De par votre expérience précédente, </a:t>
            </a:r>
            <a:r>
              <a:rPr lang="fr-FR" sz="1100" baseline="0" dirty="0">
                <a:solidFill>
                  <a:schemeClr val="bg1">
                    <a:lumMod val="10000"/>
                  </a:schemeClr>
                </a:solidFill>
                <a:highlight>
                  <a:srgbClr val="FFFF00"/>
                </a:highlight>
              </a:rPr>
              <a:t>quels sont les éléments qui font d’</a:t>
            </a:r>
            <a:r>
              <a:rPr lang="fr-FR" sz="1100" baseline="0" dirty="0">
                <a:solidFill>
                  <a:schemeClr val="bg1">
                    <a:lumMod val="10000"/>
                  </a:schemeClr>
                </a:solidFill>
              </a:rPr>
              <a:t>un bon animateur selon vous ? </a:t>
            </a:r>
          </a:p>
          <a:p>
            <a:pPr>
              <a:buNone/>
            </a:pPr>
            <a:endParaRPr lang="en-US" sz="1100" baseline="0" dirty="0">
              <a:solidFill>
                <a:schemeClr val="bg1">
                  <a:lumMod val="10000"/>
                </a:schemeClr>
              </a:solidFill>
            </a:endParaRPr>
          </a:p>
          <a:p>
            <a:pPr>
              <a:buNone/>
            </a:pPr>
            <a:r>
              <a:rPr lang="fr-FR" sz="1100" b="1" baseline="0" dirty="0">
                <a:solidFill>
                  <a:schemeClr val="bg1">
                    <a:lumMod val="10000"/>
                  </a:schemeClr>
                </a:solidFill>
              </a:rPr>
              <a:t>Instructions</a:t>
            </a:r>
            <a:r>
              <a:rPr lang="fr-FR" sz="1100" baseline="0" dirty="0">
                <a:solidFill>
                  <a:schemeClr val="bg1">
                    <a:lumMod val="10000"/>
                  </a:schemeClr>
                </a:solidFill>
              </a:rPr>
              <a:t> : Ecrivez les propositions des participants sur un flip chart placé à l’avant de la salle. </a:t>
            </a:r>
          </a:p>
          <a:p>
            <a:pPr>
              <a:buNone/>
            </a:pPr>
            <a:endParaRPr lang="en-US" sz="1100" baseline="0" dirty="0">
              <a:solidFill>
                <a:schemeClr val="bg1">
                  <a:lumMod val="10000"/>
                </a:schemeClr>
              </a:solidFill>
            </a:endParaRPr>
          </a:p>
          <a:p>
            <a:pPr>
              <a:buNone/>
            </a:pPr>
            <a:r>
              <a:rPr lang="fr-FR" sz="1100" b="1" baseline="0" dirty="0">
                <a:solidFill>
                  <a:schemeClr val="bg1">
                    <a:lumMod val="10000"/>
                  </a:schemeClr>
                </a:solidFill>
              </a:rPr>
              <a:t>Note pour l’animateur</a:t>
            </a:r>
            <a:r>
              <a:rPr lang="fr-FR" sz="1100" baseline="0" dirty="0">
                <a:solidFill>
                  <a:schemeClr val="bg1">
                    <a:lumMod val="10000"/>
                  </a:schemeClr>
                </a:solidFill>
              </a:rPr>
              <a:t> : cet exercice peut être réalisé en séance plénière, ou en petits groupes selon le temps à disposition.</a:t>
            </a:r>
          </a:p>
        </p:txBody>
      </p:sp>
      <p:sp>
        <p:nvSpPr>
          <p:cNvPr id="4" name="Slide Number Placeholder 3"/>
          <p:cNvSpPr>
            <a:spLocks noGrp="1"/>
          </p:cNvSpPr>
          <p:nvPr>
            <p:ph type="sldNum" idx="10"/>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Calibri"/>
                <a:ea typeface="Calibri"/>
                <a:cs typeface="Calibri"/>
                <a:sym typeface="Calibri"/>
              </a:rPr>
              <a:t>31</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60946404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a:buNone/>
              <a:defRPr/>
            </a:pPr>
            <a:r>
              <a:rPr lang="fr-FR" sz="1100" b="0" dirty="0">
                <a:latin typeface="+mn-lt"/>
              </a:rPr>
              <a:t>10 minutes</a:t>
            </a:r>
          </a:p>
          <a:p>
            <a:pPr>
              <a:buNone/>
              <a:defRPr/>
            </a:pPr>
            <a:endParaRPr lang="en-US" sz="1100" b="0" dirty="0">
              <a:latin typeface="+mn-lt"/>
            </a:endParaRPr>
          </a:p>
          <a:p>
            <a:pPr marL="0" indent="0">
              <a:buNone/>
              <a:defRPr/>
            </a:pPr>
            <a:r>
              <a:rPr lang="fr-FR" sz="1100" b="1" dirty="0">
                <a:latin typeface="+mn-lt"/>
              </a:rPr>
              <a:t>Dites : </a:t>
            </a:r>
            <a:r>
              <a:rPr lang="fr-FR" sz="1100" b="0" dirty="0">
                <a:latin typeface="+mn-lt"/>
              </a:rPr>
              <a:t>Voici d’autres conseils </a:t>
            </a:r>
            <a:r>
              <a:rPr lang="fr-FR" sz="1100" b="0" baseline="0" dirty="0">
                <a:latin typeface="+mn-lt"/>
              </a:rPr>
              <a:t>sur  l’animation de groupe, à rajouter à ceux que vous avez proposés. </a:t>
            </a:r>
          </a:p>
          <a:p>
            <a:pPr marL="0" indent="0">
              <a:buNone/>
              <a:defRPr/>
            </a:pPr>
            <a:endParaRPr lang="en-GB" sz="1100" b="1" dirty="0">
              <a:latin typeface="+mn-lt"/>
            </a:endParaRPr>
          </a:p>
          <a:p>
            <a:pPr marL="0" indent="0">
              <a:buNone/>
              <a:defRPr/>
            </a:pPr>
            <a:r>
              <a:rPr lang="fr-FR" sz="1100" b="1" dirty="0">
                <a:latin typeface="+mn-lt"/>
              </a:rPr>
              <a:t>Note pour l’animateur : </a:t>
            </a:r>
            <a:r>
              <a:rPr lang="fr-FR" sz="1100" b="0" dirty="0">
                <a:latin typeface="+mn-lt"/>
              </a:rPr>
              <a:t>Ci-dessous</a:t>
            </a:r>
            <a:r>
              <a:rPr lang="fr-FR" sz="1100" b="0" baseline="0" dirty="0">
                <a:latin typeface="+mn-lt"/>
              </a:rPr>
              <a:t> vous trouverez des explications approfondies des points présentés sur la diapositive :</a:t>
            </a:r>
          </a:p>
          <a:p>
            <a:pPr marL="171450" indent="-171450">
              <a:buFont typeface="Arial" panose="020B0604020202020204" pitchFamily="34" charset="0"/>
              <a:buChar char="•"/>
              <a:defRPr/>
            </a:pPr>
            <a:r>
              <a:rPr lang="fr-FR" sz="1100" b="0" u="sng" dirty="0">
                <a:latin typeface="+mn-lt"/>
              </a:rPr>
              <a:t>Créez un environnement ouvert et inclusif</a:t>
            </a:r>
            <a:r>
              <a:rPr lang="fr-FR" sz="1100" b="0" dirty="0">
                <a:latin typeface="+mn-lt"/>
              </a:rPr>
              <a:t> : Lors de la planification d’une session de groupe et pendant que vous vous trouvez dans la salle en train d’animer la réunion, il vous faut trouver des moyens de mettre sur un même pied d’égalité l’ensemble du groupe. </a:t>
            </a:r>
          </a:p>
          <a:p>
            <a:pPr marL="171450" indent="-171450">
              <a:buFont typeface="Arial" panose="020B0604020202020204" pitchFamily="34" charset="0"/>
              <a:buChar char="•"/>
              <a:defRPr/>
            </a:pPr>
            <a:r>
              <a:rPr lang="fr-FR" sz="1100" b="0" u="sng" dirty="0">
                <a:latin typeface="+mn-lt"/>
              </a:rPr>
              <a:t>Encouragez la participation et les </a:t>
            </a:r>
            <a:r>
              <a:rPr lang="fr-FR" sz="1100" b="0" u="sng" baseline="0" dirty="0">
                <a:latin typeface="+mn-lt"/>
              </a:rPr>
              <a:t>contributions</a:t>
            </a:r>
            <a:r>
              <a:rPr lang="fr-FR" sz="1100" b="0" baseline="0" dirty="0">
                <a:latin typeface="+mn-lt"/>
              </a:rPr>
              <a:t> : </a:t>
            </a:r>
            <a:r>
              <a:rPr lang="fr-FR" sz="1100" b="0" dirty="0">
                <a:latin typeface="+mn-lt"/>
              </a:rPr>
              <a:t>Trouver des moyens pour que chaque personne du groupe puisse participer est essentiel pour permettre au groupe d’adopter et de s’approprier le processus : l’inclusivité est la base de tout.</a:t>
            </a:r>
          </a:p>
          <a:p>
            <a:pPr marL="171450" indent="-171450">
              <a:buFont typeface="Arial" panose="020B0604020202020204" pitchFamily="34" charset="0"/>
              <a:buChar char="•"/>
              <a:defRPr/>
            </a:pPr>
            <a:r>
              <a:rPr lang="fr-FR" sz="1100" b="0" u="sng" dirty="0">
                <a:latin typeface="+mn-lt"/>
              </a:rPr>
              <a:t>Préparation</a:t>
            </a:r>
            <a:r>
              <a:rPr lang="fr-FR" sz="1100" b="1" dirty="0">
                <a:latin typeface="+mn-lt"/>
              </a:rPr>
              <a:t> : </a:t>
            </a:r>
            <a:r>
              <a:rPr lang="fr-FR" sz="1100" dirty="0">
                <a:latin typeface="+mn-lt"/>
              </a:rPr>
              <a:t>En tant qu’animateur, c’est votre travail de guider un groupe au long d’un processus, en facilitant la poursuite de l’objectif visé. Avoir une structure et une idée générale de l’orientation que vous allez prendre vous aidera en ce sens. Cependant, comme nous l’avons tous appris au cours de notre existence, rien ne se passe aussi parfaitement que prévu ! Il vous faut un plan et un plan de secours, et peut-être quelques plans supplémentaires au cas où les premiers ne fonctionnent pas ou que quelque chose échoue en cours de route. Avoir plusieurs options à disposition vous donnera de la flexibilité et vous permettra de changer les choses en fonction des besoins du groupe</a:t>
            </a:r>
            <a:r>
              <a:rPr lang="fr-FR" sz="1100" b="1" dirty="0">
                <a:latin typeface="+mn-lt"/>
              </a:rPr>
              <a:t> </a:t>
            </a:r>
          </a:p>
          <a:p>
            <a:pPr marL="171450" indent="-171450">
              <a:buFont typeface="Arial" panose="020B0604020202020204" pitchFamily="34" charset="0"/>
              <a:buChar char="•"/>
              <a:defRPr/>
            </a:pPr>
            <a:r>
              <a:rPr lang="fr-FR" sz="1100" b="0" u="sng" dirty="0">
                <a:latin typeface="+mn-lt"/>
              </a:rPr>
              <a:t>Sachez</a:t>
            </a:r>
            <a:r>
              <a:rPr lang="fr-FR" sz="1100" b="0" u="sng" baseline="0" dirty="0">
                <a:latin typeface="+mn-lt"/>
              </a:rPr>
              <a:t> </a:t>
            </a:r>
            <a:r>
              <a:rPr lang="fr-FR" sz="1100" b="0" u="sng" dirty="0">
                <a:latin typeface="+mn-lt"/>
              </a:rPr>
              <a:t>qui se trouve dans la salle</a:t>
            </a:r>
            <a:r>
              <a:rPr lang="fr-FR" sz="1100" b="1" dirty="0">
                <a:latin typeface="+mn-lt"/>
              </a:rPr>
              <a:t> : </a:t>
            </a:r>
            <a:r>
              <a:rPr lang="fr-FR" sz="1100" dirty="0">
                <a:latin typeface="+mn-lt"/>
              </a:rPr>
              <a:t>savoir qui se trouve dans la salle est une compétence essentielle à une animation efficace. Renseignez-vous autant que vous le pouvez sur les participants avant d’entrer dans la salle. Plus vous en saurez sur le groupe, les personnalités de chacun et la dynamique en jeu, plus vous serez en mesure de planifier une session réussie et une expérience positive</a:t>
            </a:r>
            <a:r>
              <a:rPr lang="fr-FR" sz="1100" b="1" dirty="0">
                <a:latin typeface="+mn-lt"/>
              </a:rPr>
              <a:t> </a:t>
            </a:r>
          </a:p>
          <a:p>
            <a:pPr marL="171450" indent="-171450">
              <a:buFont typeface="Arial" panose="020B0604020202020204" pitchFamily="34" charset="0"/>
              <a:buChar char="•"/>
              <a:defRPr/>
            </a:pPr>
            <a:r>
              <a:rPr lang="fr-FR" sz="1100" b="0" u="sng" dirty="0">
                <a:solidFill>
                  <a:srgbClr val="0070C0"/>
                </a:solidFill>
                <a:latin typeface="+mn-lt"/>
              </a:rPr>
              <a:t>Définissez des directives</a:t>
            </a:r>
            <a:r>
              <a:rPr lang="fr-FR" sz="1100" b="1" dirty="0">
                <a:solidFill>
                  <a:srgbClr val="0070C0"/>
                </a:solidFill>
                <a:latin typeface="+mn-lt"/>
              </a:rPr>
              <a:t>: </a:t>
            </a:r>
            <a:r>
              <a:rPr lang="fr-FR" sz="1100" dirty="0">
                <a:solidFill>
                  <a:srgbClr val="0070C0"/>
                </a:solidFill>
                <a:latin typeface="+mn-lt"/>
              </a:rPr>
              <a:t>En tant qu’animateur, vous devez contribuer à donner le ton des comportements et des attitudes au cours de la séance. Vous pouvez réfléchir vous-même à ces directives ou simplement demander au groupe quels comportements et attitudes les aideront à tirer le meilleur parti de l’expérience. Essayez de les pousser à définir des idées concrètes et des directives claires. </a:t>
            </a:r>
          </a:p>
          <a:p>
            <a:pPr marL="171450" indent="-171450">
              <a:buFont typeface="Arial" panose="020B0604020202020204" pitchFamily="34" charset="0"/>
              <a:buChar char="•"/>
              <a:defRPr/>
            </a:pPr>
            <a:r>
              <a:rPr lang="fr-FR" sz="1100" b="0" u="sng" dirty="0">
                <a:solidFill>
                  <a:srgbClr val="0070C0"/>
                </a:solidFill>
                <a:latin typeface="+mn-lt"/>
              </a:rPr>
              <a:t>Donnez des instructions claires</a:t>
            </a:r>
            <a:r>
              <a:rPr lang="fr-FR" sz="1100" b="1" dirty="0">
                <a:solidFill>
                  <a:srgbClr val="0070C0"/>
                </a:solidFill>
                <a:latin typeface="+mn-lt"/>
              </a:rPr>
              <a:t> : </a:t>
            </a:r>
            <a:r>
              <a:rPr lang="fr-FR" sz="1100" dirty="0">
                <a:solidFill>
                  <a:srgbClr val="0070C0"/>
                </a:solidFill>
                <a:latin typeface="+mn-lt"/>
              </a:rPr>
              <a:t>Une grande partie du travail d‘animation consiste à demander à un groupe de personnes d’accomplir une tâche — et c’est beaucoup plus facile en donnant les bonnes instructions. Des instructions claires permettent à votre groupe d’obtenir plus facilement le résultat escompté.</a:t>
            </a:r>
          </a:p>
          <a:p>
            <a:pPr marL="171450" indent="-171450">
              <a:buFont typeface="Arial" panose="020B0604020202020204" pitchFamily="34" charset="0"/>
              <a:buChar char="•"/>
              <a:defRPr/>
            </a:pPr>
            <a:r>
              <a:rPr lang="fr-FR" sz="1100" b="0" u="sng" dirty="0">
                <a:solidFill>
                  <a:srgbClr val="0070C0"/>
                </a:solidFill>
                <a:latin typeface="+mn-lt"/>
              </a:rPr>
              <a:t>Écoute active : </a:t>
            </a:r>
            <a:r>
              <a:rPr lang="fr-FR" sz="1100" dirty="0">
                <a:solidFill>
                  <a:srgbClr val="0070C0"/>
                </a:solidFill>
                <a:latin typeface="+mn-lt"/>
              </a:rPr>
              <a:t>Dans une session de groupe efficace, l’animateur doit s’assurer que tout le monde a une chance d’être entendu et d’entendre les autres. La meilleure façon de le faire est de démontrer vos compétences d’écoute active et d’encourager votre groupe à faire de même.</a:t>
            </a:r>
          </a:p>
          <a:p>
            <a:pPr marL="171450" indent="-171450">
              <a:buFont typeface="Arial" panose="020B0604020202020204" pitchFamily="34" charset="0"/>
              <a:buChar char="•"/>
              <a:defRPr/>
            </a:pPr>
            <a:r>
              <a:rPr lang="fr-FR" sz="1100" b="0" u="sng" dirty="0">
                <a:solidFill>
                  <a:srgbClr val="0070C0"/>
                </a:solidFill>
                <a:latin typeface="+mn-lt"/>
              </a:rPr>
              <a:t>Gérez le</a:t>
            </a:r>
            <a:r>
              <a:rPr lang="fr-FR" sz="1100" b="0" u="sng" baseline="0" dirty="0">
                <a:solidFill>
                  <a:srgbClr val="0070C0"/>
                </a:solidFill>
                <a:latin typeface="+mn-lt"/>
              </a:rPr>
              <a:t> temps</a:t>
            </a:r>
            <a:r>
              <a:rPr lang="fr-FR" sz="1100" b="0" u="sng" dirty="0">
                <a:solidFill>
                  <a:srgbClr val="0070C0"/>
                </a:solidFill>
                <a:latin typeface="+mn-lt"/>
              </a:rPr>
              <a:t> : </a:t>
            </a:r>
            <a:r>
              <a:rPr lang="fr-FR" sz="1100" dirty="0">
                <a:solidFill>
                  <a:srgbClr val="0070C0"/>
                </a:solidFill>
                <a:latin typeface="+mn-lt"/>
              </a:rPr>
              <a:t>Les animateurs doivent prévoir le temps à accorder aux différents composants de votre session et le temps nécessité par votre groupe </a:t>
            </a:r>
            <a:r>
              <a:rPr lang="fr-FR" sz="1100" dirty="0">
                <a:solidFill>
                  <a:srgbClr val="0070C0"/>
                </a:solidFill>
                <a:highlight>
                  <a:srgbClr val="FFFF00"/>
                </a:highlight>
                <a:latin typeface="+mn-lt"/>
              </a:rPr>
              <a:t>pour atteindre </a:t>
            </a:r>
            <a:r>
              <a:rPr lang="fr-FR" sz="1100" dirty="0">
                <a:solidFill>
                  <a:srgbClr val="0070C0"/>
                </a:solidFill>
                <a:latin typeface="+mn-lt"/>
              </a:rPr>
              <a:t>les objectifs de la session. Parfois,</a:t>
            </a:r>
            <a:r>
              <a:rPr lang="fr-FR" sz="1100" baseline="0" dirty="0">
                <a:solidFill>
                  <a:srgbClr val="0070C0"/>
                </a:solidFill>
                <a:latin typeface="+mn-lt"/>
              </a:rPr>
              <a:t> les animateurs devront limiter la conversation à quelques commentaires ; plutôt que de permettre à chacun de faire part de ses réflexions et opinions. </a:t>
            </a:r>
          </a:p>
          <a:p>
            <a:pPr marL="171450" indent="-171450">
              <a:buFont typeface="Arial" panose="020B0604020202020204" pitchFamily="34" charset="0"/>
              <a:buChar char="•"/>
              <a:defRPr/>
            </a:pPr>
            <a:r>
              <a:rPr lang="fr-FR" sz="1100" b="0" u="sng" baseline="0" dirty="0">
                <a:solidFill>
                  <a:srgbClr val="0070C0"/>
                </a:solidFill>
                <a:latin typeface="+mn-lt"/>
              </a:rPr>
              <a:t>Faites attention à l’énergie : </a:t>
            </a:r>
            <a:r>
              <a:rPr lang="fr-FR" sz="1100" dirty="0">
                <a:solidFill>
                  <a:srgbClr val="0070C0"/>
                </a:solidFill>
                <a:latin typeface="+mn-lt"/>
              </a:rPr>
              <a:t>Il faut admettre qu’un groupe de personnes rentre dans une pièce et transmet une certaine énergie : ce peut être de la fatigue, de la léthargie, de l’excitation, de l’euphorie, un grain de folie, de la négativité, de la timidité, de la nervosité... En gros, préparez-vous à toute éventualité ! Parfois, l’animateur devra adapter l’activité qu’il a à l’esprit à l’énergie du groupe ; à d’autres occasions, il faudra trouver des moyens de stimuler l’enthousiasme d’un groupe dont l’énergie et l’intérêt sont au plus bas.</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100" b="0" u="sng" dirty="0">
                <a:latin typeface="+mn-lt"/>
                <a:ea typeface="Calibri"/>
                <a:cs typeface="Calibri"/>
                <a:sym typeface="Calibri"/>
              </a:rPr>
              <a:t>Souplesse et adaptabilité : </a:t>
            </a:r>
            <a:r>
              <a:rPr lang="fr-FR" sz="1100" b="0" i="0" u="none" strike="noStrike" cap="none" dirty="0">
                <a:solidFill>
                  <a:schemeClr val="dk1"/>
                </a:solidFill>
                <a:latin typeface="+mn-lt"/>
                <a:ea typeface="Calibri"/>
                <a:cs typeface="Calibri"/>
                <a:sym typeface="Calibri"/>
              </a:rPr>
              <a:t>Une partie du travail de l’animateur</a:t>
            </a:r>
            <a:r>
              <a:rPr lang="fr-FR" sz="1100" b="0" i="0" u="none" strike="noStrike" cap="none" baseline="0" dirty="0">
                <a:solidFill>
                  <a:schemeClr val="dk1"/>
                </a:solidFill>
                <a:latin typeface="+mn-lt"/>
                <a:ea typeface="Calibri"/>
                <a:cs typeface="Calibri"/>
                <a:sym typeface="Calibri"/>
              </a:rPr>
              <a:t> </a:t>
            </a:r>
            <a:r>
              <a:rPr lang="fr-FR" sz="1100" b="0" i="0" u="none" strike="noStrike" cap="none" dirty="0">
                <a:solidFill>
                  <a:schemeClr val="dk1"/>
                </a:solidFill>
                <a:latin typeface="+mn-lt"/>
                <a:ea typeface="Calibri"/>
                <a:cs typeface="Calibri"/>
                <a:sym typeface="Calibri"/>
              </a:rPr>
              <a:t>consiste à vérifier régulièrement que votre groupe avance et qu’il suit bien le processus. Pensez au nombre de fois où les participants pourraient avoir besoin de faire une pause. Efforcez-vous de demander régulièrement comment vont les participants, et s’il est temps de faire une pause.</a:t>
            </a:r>
            <a:r>
              <a:rPr lang="fr-FR" sz="1100" b="0" i="0" u="none" strike="noStrike" cap="none" baseline="0" dirty="0">
                <a:solidFill>
                  <a:schemeClr val="dk1"/>
                </a:solidFill>
                <a:latin typeface="+mn-lt"/>
                <a:ea typeface="Calibri"/>
                <a:cs typeface="Calibri"/>
                <a:sym typeface="Calibri"/>
              </a:rPr>
              <a:t> </a:t>
            </a:r>
            <a:r>
              <a:rPr lang="fr-FR" sz="1100" b="0" i="0" u="none" strike="noStrike" cap="none" dirty="0">
                <a:solidFill>
                  <a:schemeClr val="dk1"/>
                </a:solidFill>
                <a:latin typeface="+mn-lt"/>
                <a:ea typeface="Calibri"/>
                <a:cs typeface="Calibri"/>
                <a:sym typeface="Calibri"/>
              </a:rPr>
              <a:t>Il vous faudra aussi garder en tête votre programme et si vous êtes sur la bonne voie pour accomplir tout ce que vous avez prévu.</a:t>
            </a:r>
            <a:r>
              <a:rPr lang="fr-FR" sz="1100" b="0" i="0" u="none" strike="noStrike" cap="none" baseline="0" dirty="0">
                <a:solidFill>
                  <a:schemeClr val="dk1"/>
                </a:solidFill>
                <a:latin typeface="+mn-lt"/>
                <a:ea typeface="Calibri"/>
                <a:cs typeface="Calibri"/>
                <a:sym typeface="Calibri"/>
              </a:rPr>
              <a:t> Il pourrait s’avérer nécessaire d’adapter et d’écarter quelques activités afin d’atteindre les objectifs plus larges.</a:t>
            </a:r>
          </a:p>
          <a:p>
            <a:pPr marL="171450" indent="-171450">
              <a:buFont typeface="Arial" panose="020B0604020202020204" pitchFamily="34" charset="0"/>
              <a:buChar char="•"/>
              <a:defRPr/>
            </a:pPr>
            <a:r>
              <a:rPr lang="fr-FR" sz="1100" b="0" u="sng" dirty="0">
                <a:latin typeface="+mn-lt"/>
              </a:rPr>
              <a:t>Soyez curieux</a:t>
            </a:r>
            <a:r>
              <a:rPr lang="fr-FR" sz="1100" b="1" dirty="0">
                <a:latin typeface="+mn-lt"/>
              </a:rPr>
              <a:t> : </a:t>
            </a:r>
            <a:r>
              <a:rPr lang="fr-FR" sz="1100" dirty="0">
                <a:latin typeface="+mn-lt"/>
              </a:rPr>
              <a:t>N’hésitez pas à remettre en question les hypothèses et les jugements. Si un mot ou une action fait l’objet d’une interprétation, posez des questions sur l’intention.</a:t>
            </a:r>
          </a:p>
          <a:p>
            <a:pPr marL="171450" indent="-171450">
              <a:buFont typeface="Arial" panose="020B0604020202020204" pitchFamily="34" charset="0"/>
              <a:buChar char="•"/>
              <a:defRPr/>
            </a:pPr>
            <a:r>
              <a:rPr lang="fr-FR" sz="1100" b="0" u="sng" dirty="0">
                <a:latin typeface="+mn-lt"/>
              </a:rPr>
              <a:t>Répondez aux besoins de base</a:t>
            </a:r>
            <a:r>
              <a:rPr lang="fr-FR" sz="1100" b="1" dirty="0">
                <a:latin typeface="+mn-lt"/>
              </a:rPr>
              <a:t> :</a:t>
            </a:r>
            <a:r>
              <a:rPr lang="fr-FR" sz="1100" dirty="0">
                <a:latin typeface="+mn-lt"/>
              </a:rPr>
              <a:t> Pensez à une collation, aux boissons et aux pauses toilettes. Les membres de votre groupe se sentiront plus à l’aise et auront l’impression qu’ils sont soutenus et compris.</a:t>
            </a:r>
          </a:p>
          <a:p>
            <a:pPr marL="0" indent="0">
              <a:buFont typeface="Arial" panose="020B0604020202020204" pitchFamily="34" charset="0"/>
              <a:buNone/>
            </a:pPr>
            <a:endParaRPr lang="en-US" sz="1100" dirty="0">
              <a:latin typeface="+mn-lt"/>
            </a:endParaRPr>
          </a:p>
        </p:txBody>
      </p:sp>
      <p:sp>
        <p:nvSpPr>
          <p:cNvPr id="4" name="Slide Number Placeholder 3"/>
          <p:cNvSpPr>
            <a:spLocks noGrp="1"/>
          </p:cNvSpPr>
          <p:nvPr>
            <p:ph type="sldNum" idx="10"/>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Calibri"/>
                <a:ea typeface="Calibri"/>
                <a:cs typeface="Calibri"/>
                <a:sym typeface="Calibri"/>
              </a:rPr>
              <a:t>32</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63076673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2"/>
        <p:cNvGrpSpPr/>
        <p:nvPr/>
      </p:nvGrpSpPr>
      <p:grpSpPr>
        <a:xfrm>
          <a:off x="0" y="0"/>
          <a:ext cx="0" cy="0"/>
          <a:chOff x="0" y="0"/>
          <a:chExt cx="0" cy="0"/>
        </a:xfrm>
      </p:grpSpPr>
      <p:sp>
        <p:nvSpPr>
          <p:cNvPr id="263" name="Shape 263"/>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264" name="Shape 264"/>
          <p:cNvSpPr txBox="1">
            <a:spLocks noGrp="1"/>
          </p:cNvSpPr>
          <p:nvPr>
            <p:ph type="body" idx="1"/>
          </p:nvPr>
        </p:nvSpPr>
        <p:spPr>
          <a:xfrm>
            <a:off x="685800" y="4400550"/>
            <a:ext cx="5486399" cy="3600450"/>
          </a:xfrm>
          <a:prstGeom prst="rect">
            <a:avLst/>
          </a:prstGeom>
          <a:noFill/>
          <a:ln>
            <a:noFill/>
          </a:ln>
        </p:spPr>
        <p:txBody>
          <a:bodyPr lIns="91425" tIns="45700" rIns="91425" bIns="45700" anchor="t" anchorCtr="0">
            <a:noAutofit/>
          </a:bodyPr>
          <a:lstStyle/>
          <a:p>
            <a:pPr>
              <a:buNone/>
            </a:pPr>
            <a:r>
              <a:rPr lang="fr-FR" sz="1100" dirty="0">
                <a:latin typeface="+mn-lt"/>
              </a:rPr>
              <a:t>5 minutes</a:t>
            </a:r>
          </a:p>
          <a:p>
            <a:pPr>
              <a:buNone/>
            </a:pPr>
            <a:endParaRPr lang="en-US" sz="1100" dirty="0">
              <a:latin typeface="+mn-lt"/>
            </a:endParaRPr>
          </a:p>
          <a:p>
            <a:pPr>
              <a:buNone/>
            </a:pPr>
            <a:r>
              <a:rPr lang="fr-FR" sz="1100" b="1" dirty="0">
                <a:latin typeface="+mn-lt"/>
              </a:rPr>
              <a:t>Examinez</a:t>
            </a:r>
            <a:r>
              <a:rPr lang="fr-FR" sz="1100" dirty="0">
                <a:latin typeface="+mn-lt"/>
              </a:rPr>
              <a:t> les points présentés sur la diapositive. Vérifiez la compréhension avant de poursuivre.</a:t>
            </a:r>
          </a:p>
          <a:p>
            <a:pPr>
              <a:buNone/>
            </a:pPr>
            <a:endParaRPr lang="en-US" sz="1100" dirty="0">
              <a:latin typeface="+mn-lt"/>
            </a:endParaRPr>
          </a:p>
          <a:p>
            <a:pPr>
              <a:buNone/>
            </a:pPr>
            <a:r>
              <a:rPr lang="fr-FR" sz="1100" b="1" dirty="0">
                <a:latin typeface="+mn-lt"/>
              </a:rPr>
              <a:t>Distribuez</a:t>
            </a:r>
            <a:r>
              <a:rPr lang="fr-FR" sz="1100" dirty="0">
                <a:latin typeface="+mn-lt"/>
              </a:rPr>
              <a:t> 3.10 Conseils pour l’animation de groupe</a:t>
            </a:r>
          </a:p>
          <a:p>
            <a:pPr>
              <a:buNone/>
            </a:pPr>
            <a:endParaRPr lang="en-US" sz="110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fr-FR" sz="1100" b="1" dirty="0">
                <a:latin typeface="+mn-lt"/>
                <a:ea typeface="Helvetica Neue" charset="0"/>
                <a:cs typeface="Helvetica Neue" charset="0"/>
              </a:rPr>
              <a:t>Message clé</a:t>
            </a:r>
            <a:r>
              <a:rPr lang="fr-FR" sz="1100" dirty="0">
                <a:latin typeface="+mn-lt"/>
                <a:ea typeface="Helvetica Neue" charset="0"/>
                <a:cs typeface="Helvetica Neue" charset="0"/>
              </a:rPr>
              <a:t> :</a:t>
            </a:r>
            <a:r>
              <a:rPr lang="fr-FR" sz="1100" baseline="0" dirty="0">
                <a:latin typeface="+mn-lt"/>
                <a:ea typeface="Helvetica Neue" charset="0"/>
                <a:cs typeface="Helvetica Neue" charset="0"/>
              </a:rPr>
              <a:t> </a:t>
            </a:r>
            <a:r>
              <a:rPr lang="fr-FR" sz="1100" dirty="0">
                <a:solidFill>
                  <a:schemeClr val="tx1">
                    <a:lumMod val="65000"/>
                    <a:lumOff val="35000"/>
                  </a:schemeClr>
                </a:solidFill>
                <a:latin typeface="+mn-lt"/>
                <a:ea typeface="Helvetica Neue" charset="0"/>
                <a:cs typeface="Helvetica Neue" charset="0"/>
              </a:rPr>
              <a:t>Tout comme les autres </a:t>
            </a:r>
            <a:r>
              <a:rPr lang="fr-FR" sz="1100" baseline="0" dirty="0">
                <a:solidFill>
                  <a:schemeClr val="tx1">
                    <a:lumMod val="65000"/>
                    <a:lumOff val="35000"/>
                  </a:schemeClr>
                </a:solidFill>
                <a:latin typeface="+mn-lt"/>
                <a:ea typeface="Helvetica Neue" charset="0"/>
                <a:cs typeface="Helvetica Neue" charset="0"/>
              </a:rPr>
              <a:t>compétences que nous avons examinées aujourd’hui, l’animation de groupe demande pratique et réflexion en continu. Nous vous encourageons à demander un retour de la part des participants après l’animation d’une réunion, pour que vous puissiez continuer à développer vos compétences et votre confiance.</a:t>
            </a:r>
          </a:p>
          <a:p>
            <a:pPr>
              <a:buNone/>
            </a:pPr>
            <a:endParaRPr lang="en-US" sz="1100" dirty="0">
              <a:latin typeface="+mn-lt"/>
            </a:endParaRPr>
          </a:p>
          <a:p>
            <a:pPr>
              <a:buSzPct val="25000"/>
              <a:buNone/>
            </a:pPr>
            <a:endParaRPr lang="en-US" sz="1100" dirty="0">
              <a:latin typeface="+mn-lt"/>
            </a:endParaRPr>
          </a:p>
        </p:txBody>
      </p:sp>
      <p:sp>
        <p:nvSpPr>
          <p:cNvPr id="265" name="Shape 265"/>
          <p:cNvSpPr txBox="1">
            <a:spLocks noGrp="1"/>
          </p:cNvSpPr>
          <p:nvPr>
            <p:ph type="sldNum" idx="12"/>
          </p:nvPr>
        </p:nvSpPr>
        <p:spPr>
          <a:xfrm>
            <a:off x="3884612" y="8685213"/>
            <a:ext cx="2971799" cy="458786"/>
          </a:xfrm>
          <a:prstGeom prst="rect">
            <a:avLst/>
          </a:prstGeom>
          <a:noFill/>
          <a:ln>
            <a:noFill/>
          </a:ln>
        </p:spPr>
        <p:txBody>
          <a:bodyPr lIns="91425" tIns="45700" rIns="91425" bIns="45700" anchor="b" anchorCtr="0">
            <a:noAutofit/>
          </a:bodyPr>
          <a:lstStyle/>
          <a:p>
            <a:pPr marL="0" marR="0" lvl="0" indent="0" algn="r" rtl="0">
              <a:spcBef>
                <a:spcPts val="0"/>
              </a:spcBef>
              <a:buSzPct val="25000"/>
              <a:buNone/>
            </a:pPr>
            <a:fld id="{00000000-1234-1234-1234-123412341234}" type="slidenum">
              <a:rPr lang="en-US" sz="1200">
                <a:solidFill>
                  <a:schemeClr val="dk1"/>
                </a:solidFill>
                <a:latin typeface="Calibri"/>
                <a:ea typeface="Calibri"/>
                <a:cs typeface="Calibri"/>
                <a:sym typeface="Calibri"/>
              </a:rPr>
              <a:t>33</a:t>
            </a:fld>
            <a:endParaRPr lang="en-US"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90527573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100"/>
              <a:t>Demandez </a:t>
            </a:r>
            <a:r>
              <a:rPr lang="fr-FR" sz="1100" baseline="0"/>
              <a:t>aux participants s’ils ont des questions ou des commentaires avant de continuer. </a:t>
            </a:r>
          </a:p>
          <a:p>
            <a:endParaRPr lang="en-AU" dirty="0"/>
          </a:p>
        </p:txBody>
      </p:sp>
      <p:sp>
        <p:nvSpPr>
          <p:cNvPr id="4" name="Slide Number Placeholder 3"/>
          <p:cNvSpPr>
            <a:spLocks noGrp="1"/>
          </p:cNvSpPr>
          <p:nvPr>
            <p:ph type="sldNum" sz="quarter" idx="10"/>
          </p:nvPr>
        </p:nvSpPr>
        <p:spPr/>
        <p:txBody>
          <a:bodyPr/>
          <a:lstStyle/>
          <a:p>
            <a:pPr>
              <a:defRPr/>
            </a:pPr>
            <a:fld id="{979D4E14-44A8-44A2-99FA-AEAE3A5C4EF3}" type="slidenum">
              <a:rPr lang="en-AU" smtClean="0"/>
              <a:pPr>
                <a:defRPr/>
              </a:pPr>
              <a:t>34</a:t>
            </a:fld>
            <a:endParaRPr lang="en-AU"/>
          </a:p>
        </p:txBody>
      </p:sp>
    </p:spTree>
    <p:extLst>
      <p:ext uri="{BB962C8B-B14F-4D97-AF65-F5344CB8AC3E}">
        <p14:creationId xmlns:p14="http://schemas.microsoft.com/office/powerpoint/2010/main" val="419185341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4"/>
        <p:cNvGrpSpPr/>
        <p:nvPr/>
      </p:nvGrpSpPr>
      <p:grpSpPr>
        <a:xfrm>
          <a:off x="0" y="0"/>
          <a:ext cx="0" cy="0"/>
          <a:chOff x="0" y="0"/>
          <a:chExt cx="0" cy="0"/>
        </a:xfrm>
      </p:grpSpPr>
      <p:sp>
        <p:nvSpPr>
          <p:cNvPr id="325" name="Shape 325"/>
          <p:cNvSpPr txBox="1">
            <a:spLocks noGrp="1"/>
          </p:cNvSpPr>
          <p:nvPr>
            <p:ph type="body" idx="1"/>
          </p:nvPr>
        </p:nvSpPr>
        <p:spPr>
          <a:xfrm>
            <a:off x="685800" y="4400550"/>
            <a:ext cx="5486399" cy="3600450"/>
          </a:xfrm>
          <a:prstGeom prst="rect">
            <a:avLst/>
          </a:prstGeom>
        </p:spPr>
        <p:txBody>
          <a:bodyPr lIns="91425" tIns="91425" rIns="91425" bIns="91425" anchor="t" anchorCtr="0">
            <a:noAutofit/>
          </a:bodyPr>
          <a:lstStyle/>
          <a:p>
            <a:pPr>
              <a:buNone/>
            </a:pPr>
            <a:r>
              <a:rPr lang="fr-FR" sz="1100">
                <a:latin typeface="+mn-lt"/>
              </a:rPr>
              <a:t>10 minutes</a:t>
            </a:r>
          </a:p>
          <a:p>
            <a:pPr>
              <a:buNone/>
            </a:pPr>
            <a:endParaRPr lang="en-CA" sz="1100" dirty="0">
              <a:latin typeface="+mn-lt"/>
            </a:endParaRPr>
          </a:p>
          <a:p>
            <a:pPr>
              <a:buNone/>
            </a:pPr>
            <a:r>
              <a:rPr lang="fr-FR" sz="1100" b="1">
                <a:latin typeface="+mn-lt"/>
              </a:rPr>
              <a:t>Dites</a:t>
            </a:r>
            <a:r>
              <a:rPr lang="fr-FR" sz="1100">
                <a:latin typeface="+mn-lt"/>
              </a:rPr>
              <a:t> : </a:t>
            </a:r>
            <a:r>
              <a:rPr lang="fr-FR" sz="1100" baseline="0">
                <a:latin typeface="+mn-lt"/>
              </a:rPr>
              <a:t>nous allons avoir maintenant l’occasion d’examiner ce dont nous avons discuté au cours du troisième module</a:t>
            </a:r>
          </a:p>
          <a:p>
            <a:pPr>
              <a:buNone/>
            </a:pPr>
            <a:endParaRPr lang="en-US" sz="1100" dirty="0">
              <a:latin typeface="+mn-lt"/>
            </a:endParaRPr>
          </a:p>
          <a:p>
            <a:pPr>
              <a:buNone/>
            </a:pPr>
            <a:r>
              <a:rPr lang="fr-FR" sz="1100" b="1">
                <a:latin typeface="+mn-lt"/>
              </a:rPr>
              <a:t>Note pour l’animateur</a:t>
            </a:r>
            <a:r>
              <a:rPr lang="fr-FR" sz="1100">
                <a:latin typeface="+mn-lt"/>
              </a:rPr>
              <a:t> : Essayez</a:t>
            </a:r>
            <a:r>
              <a:rPr lang="fr-FR" sz="1100" baseline="0">
                <a:latin typeface="+mn-lt"/>
              </a:rPr>
              <a:t> de faire de cette activité une compétition amusante ! Donnez des récompenses/bonbons à la fin pour motiver les participants.</a:t>
            </a:r>
          </a:p>
          <a:p>
            <a:pPr>
              <a:buNone/>
            </a:pPr>
            <a:endParaRPr lang="en-CA" sz="1100" dirty="0">
              <a:latin typeface="+mn-lt"/>
            </a:endParaRPr>
          </a:p>
          <a:p>
            <a:pPr>
              <a:buNone/>
            </a:pPr>
            <a:r>
              <a:rPr lang="fr-FR" sz="1100">
                <a:latin typeface="+mn-lt"/>
              </a:rPr>
              <a:t>Manifestez toujours votre encouragement en présentant le quiz en plénière. Ne dites jamais qu’une réponse est erronée. Si besoin, utilisez une formulation comme : ce que nous recherchons ici est une réponse qui reflète...  Donnez des récompenses à tous ceux qui essaient, même si leur réponse n’est pas </a:t>
            </a:r>
            <a:r>
              <a:rPr lang="fr-FR" sz="1100" b="1">
                <a:latin typeface="+mn-lt"/>
              </a:rPr>
              <a:t>complète</a:t>
            </a:r>
            <a:r>
              <a:rPr lang="fr-FR" sz="1100">
                <a:latin typeface="+mn-lt"/>
              </a:rPr>
              <a:t>. </a:t>
            </a:r>
          </a:p>
          <a:p>
            <a:pPr>
              <a:buNone/>
            </a:pPr>
            <a:endParaRPr lang="en-CA" sz="1100" dirty="0">
              <a:latin typeface="+mn-lt"/>
            </a:endParaRPr>
          </a:p>
          <a:p>
            <a:pPr>
              <a:buNone/>
            </a:pPr>
            <a:r>
              <a:rPr lang="fr-FR" sz="1100" b="1">
                <a:latin typeface="+mn-lt"/>
              </a:rPr>
              <a:t>Réponses</a:t>
            </a:r>
            <a:r>
              <a:rPr lang="fr-FR" sz="1100">
                <a:latin typeface="+mn-lt"/>
              </a:rPr>
              <a:t> : </a:t>
            </a:r>
          </a:p>
          <a:p>
            <a:pPr marL="0" indent="0">
              <a:lnSpc>
                <a:spcPct val="100000"/>
              </a:lnSpc>
              <a:spcBef>
                <a:spcPts val="600"/>
              </a:spcBef>
              <a:buClr>
                <a:srgbClr val="97467D"/>
              </a:buClr>
              <a:buFont typeface="+mj-lt"/>
              <a:buNone/>
            </a:pPr>
            <a:r>
              <a:rPr lang="fr-FR" sz="1100">
                <a:solidFill>
                  <a:schemeClr val="tx1">
                    <a:lumMod val="65000"/>
                    <a:lumOff val="35000"/>
                  </a:schemeClr>
                </a:solidFill>
                <a:latin typeface="+mn-lt"/>
              </a:rPr>
              <a:t>1. Compétences d’écoute active : </a:t>
            </a:r>
          </a:p>
          <a:p>
            <a:pPr marL="800100" lvl="1" indent="-342900">
              <a:buClr>
                <a:srgbClr val="97467D"/>
              </a:buClr>
              <a:buFont typeface="Wingdings" charset="2"/>
              <a:buChar char="§"/>
            </a:pPr>
            <a:r>
              <a:rPr lang="fr-FR" sz="1100">
                <a:latin typeface="+mn-lt"/>
                <a:ea typeface="Helvetica Neue" charset="0"/>
                <a:cs typeface="Helvetica Neue" charset="0"/>
              </a:rPr>
              <a:t>Langage corporel.</a:t>
            </a:r>
          </a:p>
          <a:p>
            <a:pPr marL="800100" lvl="1" indent="-342900">
              <a:buClr>
                <a:srgbClr val="97467D"/>
              </a:buClr>
              <a:buFont typeface="Wingdings" charset="2"/>
              <a:buChar char="§"/>
            </a:pPr>
            <a:r>
              <a:rPr lang="fr-FR" sz="1100">
                <a:latin typeface="+mn-lt"/>
                <a:ea typeface="Helvetica Neue" charset="0"/>
                <a:cs typeface="Helvetica Neue" charset="0"/>
              </a:rPr>
              <a:t>Questions ouvertes, fermées et de type Pourquoi.</a:t>
            </a:r>
          </a:p>
          <a:p>
            <a:pPr marL="800100" lvl="1" indent="-342900">
              <a:buClr>
                <a:srgbClr val="97467D"/>
              </a:buClr>
              <a:buFont typeface="Wingdings" charset="2"/>
              <a:buChar char="§"/>
            </a:pPr>
            <a:r>
              <a:rPr lang="fr-FR" sz="1100">
                <a:latin typeface="+mn-lt"/>
                <a:ea typeface="Helvetica Neue" charset="0"/>
                <a:cs typeface="Helvetica Neue" charset="0"/>
              </a:rPr>
              <a:t>Reformuler. </a:t>
            </a:r>
          </a:p>
          <a:p>
            <a:pPr marL="800100" lvl="1" indent="-342900">
              <a:buClr>
                <a:srgbClr val="97467D"/>
              </a:buClr>
              <a:buFont typeface="Wingdings" charset="2"/>
              <a:buChar char="§"/>
            </a:pPr>
            <a:r>
              <a:rPr lang="fr-FR" sz="1100">
                <a:latin typeface="+mn-lt"/>
                <a:ea typeface="Helvetica Neue" charset="0"/>
                <a:cs typeface="Helvetica Neue" charset="0"/>
              </a:rPr>
              <a:t>Recadrer.</a:t>
            </a:r>
          </a:p>
          <a:p>
            <a:pPr marL="800100" lvl="1" indent="-342900">
              <a:buClr>
                <a:srgbClr val="97467D"/>
              </a:buClr>
              <a:buFont typeface="Wingdings" charset="2"/>
              <a:buChar char="§"/>
            </a:pPr>
            <a:r>
              <a:rPr lang="fr-FR" sz="1100">
                <a:latin typeface="+mn-lt"/>
                <a:ea typeface="Helvetica Neue" charset="0"/>
                <a:cs typeface="Helvetica Neue" charset="0"/>
              </a:rPr>
              <a:t>Prendre du recul.</a:t>
            </a:r>
          </a:p>
          <a:p>
            <a:pPr marL="800100" lvl="1" indent="-342900">
              <a:buClr>
                <a:srgbClr val="97467D"/>
              </a:buClr>
              <a:buFont typeface="Wingdings" charset="2"/>
              <a:buChar char="§"/>
            </a:pPr>
            <a:r>
              <a:rPr lang="fr-FR" sz="1100">
                <a:latin typeface="+mn-lt"/>
                <a:ea typeface="Helvetica Neue" charset="0"/>
                <a:cs typeface="Helvetica Neue" charset="0"/>
              </a:rPr>
              <a:t>Résumer les faits.</a:t>
            </a:r>
          </a:p>
          <a:p>
            <a:pPr marL="0" indent="0">
              <a:lnSpc>
                <a:spcPct val="100000"/>
              </a:lnSpc>
              <a:spcBef>
                <a:spcPts val="600"/>
              </a:spcBef>
              <a:buClr>
                <a:srgbClr val="97467D"/>
              </a:buClr>
              <a:buFont typeface="+mj-lt"/>
              <a:buNone/>
            </a:pPr>
            <a:endParaRPr lang="en-US" sz="1100" dirty="0">
              <a:solidFill>
                <a:schemeClr val="tx1">
                  <a:lumMod val="65000"/>
                  <a:lumOff val="35000"/>
                </a:schemeClr>
              </a:solidFill>
              <a:latin typeface="+mn-lt"/>
            </a:endParaRPr>
          </a:p>
          <a:p>
            <a:pPr marL="0" indent="0">
              <a:lnSpc>
                <a:spcPct val="100000"/>
              </a:lnSpc>
              <a:spcBef>
                <a:spcPts val="600"/>
              </a:spcBef>
              <a:buClr>
                <a:srgbClr val="97467D"/>
              </a:buClr>
              <a:buFont typeface="+mj-lt"/>
              <a:buNone/>
            </a:pPr>
            <a:r>
              <a:rPr lang="fr-FR" sz="1100" baseline="0">
                <a:latin typeface="+mn-lt"/>
              </a:rPr>
              <a:t>2. La pratique réflective a pour but de faire réfléchir les travailleurs sociaux à leurs actions et expériences afin de pouvoir apprendre et se perfectionner en continu</a:t>
            </a:r>
          </a:p>
          <a:p>
            <a:pPr marL="342900" indent="-342900">
              <a:lnSpc>
                <a:spcPct val="100000"/>
              </a:lnSpc>
              <a:spcBef>
                <a:spcPts val="600"/>
              </a:spcBef>
              <a:buClr>
                <a:srgbClr val="97467D"/>
              </a:buClr>
              <a:buFont typeface="+mj-lt"/>
              <a:buAutoNum type="arabicPeriod"/>
            </a:pPr>
            <a:endParaRPr lang="en-US" sz="1100" dirty="0">
              <a:solidFill>
                <a:schemeClr val="tx1">
                  <a:lumMod val="65000"/>
                  <a:lumOff val="35000"/>
                </a:schemeClr>
              </a:solidFill>
              <a:latin typeface="+mn-lt"/>
            </a:endParaRPr>
          </a:p>
          <a:p>
            <a:pPr marL="0" lvl="1" indent="0">
              <a:buClr>
                <a:srgbClr val="016794"/>
              </a:buClr>
              <a:buFont typeface="Wingdings" charset="2"/>
              <a:buNone/>
            </a:pPr>
            <a:r>
              <a:rPr lang="fr-FR" sz="1100">
                <a:solidFill>
                  <a:schemeClr val="tx1">
                    <a:lumMod val="65000"/>
                    <a:lumOff val="35000"/>
                  </a:schemeClr>
                </a:solidFill>
                <a:latin typeface="+mn-lt"/>
                <a:ea typeface="Helvetica Neue" charset="0"/>
                <a:cs typeface="Helvetica Neue" charset="0"/>
              </a:rPr>
              <a:t>3. </a:t>
            </a:r>
            <a:r>
              <a:rPr lang="fr-FR" sz="1100" b="1">
                <a:solidFill>
                  <a:schemeClr val="tx1">
                    <a:lumMod val="65000"/>
                    <a:lumOff val="35000"/>
                  </a:schemeClr>
                </a:solidFill>
                <a:latin typeface="+mn-lt"/>
                <a:ea typeface="Helvetica Neue" charset="0"/>
                <a:cs typeface="Helvetica Neue" charset="0"/>
              </a:rPr>
              <a:t>GROW =</a:t>
            </a:r>
            <a:r>
              <a:rPr lang="fr-FR" sz="1100" b="1" baseline="0">
                <a:solidFill>
                  <a:schemeClr val="tx1">
                    <a:lumMod val="65000"/>
                    <a:lumOff val="35000"/>
                  </a:schemeClr>
                </a:solidFill>
                <a:latin typeface="+mn-lt"/>
                <a:ea typeface="Helvetica Neue" charset="0"/>
                <a:cs typeface="Helvetica Neue" charset="0"/>
              </a:rPr>
              <a:t> 	</a:t>
            </a:r>
            <a:r>
              <a:rPr lang="fr-FR" sz="1100" b="1">
                <a:solidFill>
                  <a:schemeClr val="tx1">
                    <a:lumMod val="65000"/>
                    <a:lumOff val="35000"/>
                  </a:schemeClr>
                </a:solidFill>
                <a:latin typeface="+mn-lt"/>
                <a:ea typeface="Helvetica Neue" charset="0"/>
                <a:cs typeface="Helvetica Neue" charset="0"/>
              </a:rPr>
              <a:t>G</a:t>
            </a:r>
            <a:r>
              <a:rPr lang="fr-FR" sz="1100">
                <a:solidFill>
                  <a:schemeClr val="tx1">
                    <a:lumMod val="65000"/>
                    <a:lumOff val="35000"/>
                  </a:schemeClr>
                </a:solidFill>
                <a:latin typeface="+mn-lt"/>
                <a:ea typeface="Helvetica Neue" charset="0"/>
                <a:cs typeface="Helvetica Neue" charset="0"/>
              </a:rPr>
              <a:t> : fixer un OBJECTIF pour la session.</a:t>
            </a:r>
          </a:p>
          <a:p>
            <a:pPr marL="0" lvl="1" indent="0">
              <a:buClr>
                <a:srgbClr val="016794"/>
              </a:buClr>
              <a:buFont typeface="Wingdings" charset="2"/>
              <a:buNone/>
            </a:pPr>
            <a:r>
              <a:rPr lang="fr-FR" sz="1100" b="1">
                <a:solidFill>
                  <a:schemeClr val="tx1">
                    <a:lumMod val="65000"/>
                    <a:lumOff val="35000"/>
                  </a:schemeClr>
                </a:solidFill>
                <a:latin typeface="+mn-lt"/>
                <a:ea typeface="Helvetica Neue" charset="0"/>
                <a:cs typeface="Helvetica Neue" charset="0"/>
              </a:rPr>
              <a:t>	R</a:t>
            </a:r>
            <a:r>
              <a:rPr lang="fr-FR" sz="1100">
                <a:solidFill>
                  <a:schemeClr val="tx1">
                    <a:lumMod val="65000"/>
                    <a:lumOff val="35000"/>
                  </a:schemeClr>
                </a:solidFill>
                <a:latin typeface="+mn-lt"/>
                <a:ea typeface="Helvetica Neue" charset="0"/>
                <a:cs typeface="Helvetica Neue" charset="0"/>
              </a:rPr>
              <a:t> : établir la RÉALITÉ actuelle.</a:t>
            </a:r>
          </a:p>
          <a:p>
            <a:pPr marL="0" lvl="1" indent="0">
              <a:buClr>
                <a:srgbClr val="016794"/>
              </a:buClr>
              <a:buFont typeface="Wingdings" charset="2"/>
              <a:buNone/>
            </a:pPr>
            <a:r>
              <a:rPr lang="fr-FR" sz="1100" b="1">
                <a:solidFill>
                  <a:schemeClr val="tx1">
                    <a:lumMod val="65000"/>
                    <a:lumOff val="35000"/>
                  </a:schemeClr>
                </a:solidFill>
                <a:latin typeface="+mn-lt"/>
                <a:ea typeface="Helvetica Neue" charset="0"/>
                <a:cs typeface="Helvetica Neue" charset="0"/>
              </a:rPr>
              <a:t>	O</a:t>
            </a:r>
            <a:r>
              <a:rPr lang="fr-FR" sz="1100">
                <a:solidFill>
                  <a:schemeClr val="tx1">
                    <a:lumMod val="65000"/>
                    <a:lumOff val="35000"/>
                  </a:schemeClr>
                </a:solidFill>
                <a:latin typeface="+mn-lt"/>
                <a:ea typeface="Helvetica Neue" charset="0"/>
                <a:cs typeface="Helvetica Neue" charset="0"/>
              </a:rPr>
              <a:t> : identifier les OPTIONS.</a:t>
            </a:r>
          </a:p>
          <a:p>
            <a:pPr marL="0" lvl="1" indent="0">
              <a:buClr>
                <a:srgbClr val="016794"/>
              </a:buClr>
              <a:buFont typeface="Wingdings" charset="2"/>
              <a:buNone/>
            </a:pPr>
            <a:r>
              <a:rPr lang="fr-FR" sz="1100" b="1">
                <a:solidFill>
                  <a:schemeClr val="tx1">
                    <a:lumMod val="65000"/>
                    <a:lumOff val="35000"/>
                  </a:schemeClr>
                </a:solidFill>
                <a:latin typeface="+mn-lt"/>
                <a:ea typeface="Helvetica Neue" charset="0"/>
                <a:cs typeface="Helvetica Neue" charset="0"/>
              </a:rPr>
              <a:t>	W</a:t>
            </a:r>
            <a:r>
              <a:rPr lang="fr-FR" sz="1100">
                <a:solidFill>
                  <a:schemeClr val="tx1">
                    <a:lumMod val="65000"/>
                    <a:lumOff val="35000"/>
                  </a:schemeClr>
                </a:solidFill>
                <a:latin typeface="+mn-lt"/>
                <a:ea typeface="Helvetica Neue" charset="0"/>
                <a:cs typeface="Helvetica Neue" charset="0"/>
              </a:rPr>
              <a:t> : décider des PROCHAINES étapes</a:t>
            </a:r>
          </a:p>
          <a:p>
            <a:pPr marL="0" lvl="0" indent="0" rtl="0" eaLnBrk="1" fontAlgn="t" latinLnBrk="0" hangingPunct="1">
              <a:buFont typeface="Arial" panose="020B0604020202020204" pitchFamily="34" charset="0"/>
              <a:buNone/>
            </a:pPr>
            <a:endParaRPr lang="en-US" sz="1100" baseline="0" dirty="0">
              <a:solidFill>
                <a:schemeClr val="tx1">
                  <a:lumMod val="65000"/>
                  <a:lumOff val="35000"/>
                </a:schemeClr>
              </a:solidFill>
              <a:latin typeface="+mn-lt"/>
            </a:endParaRPr>
          </a:p>
          <a:p>
            <a:pPr marL="0" indent="0">
              <a:spcBef>
                <a:spcPts val="600"/>
              </a:spcBef>
              <a:buClr>
                <a:srgbClr val="016794"/>
              </a:buClr>
              <a:buFont typeface="Wingdings" panose="05000000000000000000" pitchFamily="2" charset="2"/>
              <a:buNone/>
            </a:pPr>
            <a:r>
              <a:rPr lang="fr-FR" sz="1100" b="1" i="1">
                <a:solidFill>
                  <a:schemeClr val="bg1">
                    <a:lumMod val="65000"/>
                  </a:schemeClr>
                </a:solidFill>
                <a:latin typeface="+mn-lt"/>
                <a:ea typeface="Helvetica Neue" charset="0"/>
                <a:cs typeface="Helvetica Neue" charset="0"/>
              </a:rPr>
              <a:t>4. </a:t>
            </a:r>
            <a:r>
              <a:rPr lang="fr-FR" sz="1100" b="0" i="0">
                <a:solidFill>
                  <a:schemeClr val="bg1">
                    <a:lumMod val="65000"/>
                  </a:schemeClr>
                </a:solidFill>
                <a:latin typeface="+mn-lt"/>
                <a:ea typeface="Helvetica Neue" charset="0"/>
                <a:cs typeface="Helvetica Neue" charset="0"/>
              </a:rPr>
              <a:t>Principes de retour : </a:t>
            </a:r>
          </a:p>
          <a:p>
            <a:pPr marL="800100" lvl="1" indent="-342900">
              <a:spcBef>
                <a:spcPts val="600"/>
              </a:spcBef>
              <a:buClr>
                <a:srgbClr val="016794"/>
              </a:buClr>
              <a:buFont typeface="Arial" panose="020B0604020202020204" pitchFamily="34" charset="0"/>
              <a:buChar char="•"/>
            </a:pPr>
            <a:r>
              <a:rPr lang="fr-FR" sz="1100" b="0" i="0">
                <a:solidFill>
                  <a:schemeClr val="bg1">
                    <a:lumMod val="65000"/>
                  </a:schemeClr>
                </a:solidFill>
                <a:latin typeface="+mn-lt"/>
                <a:ea typeface="Helvetica Neue" charset="0"/>
                <a:cs typeface="Helvetica Neue" charset="0"/>
              </a:rPr>
              <a:t>Les retours positifs et constructifs doivent faire partie d’une relation en continu entre le superviseur et le travailleur social.</a:t>
            </a:r>
          </a:p>
          <a:p>
            <a:pPr marL="800100" lvl="1" indent="-342900">
              <a:spcBef>
                <a:spcPts val="600"/>
              </a:spcBef>
              <a:buClr>
                <a:srgbClr val="016794"/>
              </a:buClr>
              <a:buFont typeface="Wingdings" panose="05000000000000000000" pitchFamily="2" charset="2"/>
              <a:buChar char="§"/>
            </a:pPr>
            <a:r>
              <a:rPr lang="fr-FR" sz="1100" b="0" i="0">
                <a:solidFill>
                  <a:schemeClr val="bg1">
                    <a:lumMod val="65000"/>
                  </a:schemeClr>
                </a:solidFill>
                <a:latin typeface="+mn-lt"/>
                <a:ea typeface="Helvetica Neue" charset="0"/>
                <a:cs typeface="Helvetica Neue" charset="0"/>
              </a:rPr>
              <a:t>Mieux intervenir plus tôt que trop tard ! Sinon, les problèmes peuvent s’accumuler et s’accentuer.</a:t>
            </a:r>
          </a:p>
          <a:p>
            <a:pPr marL="800100" lvl="1" indent="-342900">
              <a:spcBef>
                <a:spcPts val="600"/>
              </a:spcBef>
              <a:buClr>
                <a:srgbClr val="016794"/>
              </a:buClr>
              <a:buFont typeface="Wingdings" panose="05000000000000000000" pitchFamily="2" charset="2"/>
              <a:buChar char="§"/>
            </a:pPr>
            <a:r>
              <a:rPr lang="fr-FR" sz="1100" b="0" i="0">
                <a:solidFill>
                  <a:schemeClr val="bg1">
                    <a:lumMod val="65000"/>
                  </a:schemeClr>
                </a:solidFill>
                <a:latin typeface="+mn-lt"/>
                <a:ea typeface="Helvetica Neue" charset="0"/>
                <a:cs typeface="Helvetica Neue" charset="0"/>
              </a:rPr>
              <a:t>Soyez prêt :</a:t>
            </a:r>
          </a:p>
          <a:p>
            <a:pPr marL="1257300" lvl="2" indent="-342900">
              <a:spcBef>
                <a:spcPts val="600"/>
              </a:spcBef>
              <a:buClr>
                <a:srgbClr val="016794"/>
              </a:buClr>
              <a:buFont typeface="Wingdings" panose="05000000000000000000" pitchFamily="2" charset="2"/>
              <a:buChar char="§"/>
            </a:pPr>
            <a:r>
              <a:rPr lang="fr-FR" sz="1100" b="0" i="0">
                <a:solidFill>
                  <a:schemeClr val="bg1">
                    <a:lumMod val="65000"/>
                  </a:schemeClr>
                </a:solidFill>
                <a:latin typeface="+mn-lt"/>
                <a:ea typeface="Helvetica Neue" charset="0"/>
                <a:cs typeface="Helvetica Neue" charset="0"/>
              </a:rPr>
              <a:t>Le retour doit être donné en session individuelle.</a:t>
            </a:r>
          </a:p>
          <a:p>
            <a:pPr marL="1257300" lvl="2" indent="-342900">
              <a:spcBef>
                <a:spcPts val="600"/>
              </a:spcBef>
              <a:buClr>
                <a:srgbClr val="016794"/>
              </a:buClr>
              <a:buFont typeface="Wingdings" panose="05000000000000000000" pitchFamily="2" charset="2"/>
              <a:buChar char="§"/>
            </a:pPr>
            <a:r>
              <a:rPr lang="fr-FR" sz="1100" b="0" i="0">
                <a:solidFill>
                  <a:schemeClr val="bg1">
                    <a:lumMod val="65000"/>
                  </a:schemeClr>
                </a:solidFill>
                <a:latin typeface="+mn-lt"/>
                <a:ea typeface="Helvetica Neue" charset="0"/>
                <a:cs typeface="Helvetica Neue" charset="0"/>
              </a:rPr>
              <a:t>Clarifiez à l’avance ce que vous voulez dire et sélectionnez les domaines prioritaires. </a:t>
            </a:r>
          </a:p>
          <a:p>
            <a:pPr marL="800100" lvl="1" indent="-342900">
              <a:spcBef>
                <a:spcPts val="600"/>
              </a:spcBef>
              <a:buClr>
                <a:srgbClr val="016794"/>
              </a:buClr>
              <a:buFont typeface="Wingdings" panose="05000000000000000000" pitchFamily="2" charset="2"/>
              <a:buChar char="§"/>
            </a:pPr>
            <a:r>
              <a:rPr lang="fr-FR" sz="1100" b="0" i="0">
                <a:solidFill>
                  <a:schemeClr val="bg1">
                    <a:lumMod val="65000"/>
                  </a:schemeClr>
                </a:solidFill>
                <a:latin typeface="+mn-lt"/>
                <a:ea typeface="Helvetica Neue" charset="0"/>
                <a:cs typeface="Helvetica Neue" charset="0"/>
              </a:rPr>
              <a:t>Reconnaissez les points forts et le travail bien fait.</a:t>
            </a:r>
          </a:p>
          <a:p>
            <a:pPr marL="800100" lvl="1" indent="-342900">
              <a:spcBef>
                <a:spcPts val="600"/>
              </a:spcBef>
              <a:buClr>
                <a:srgbClr val="016794"/>
              </a:buClr>
              <a:buFont typeface="Wingdings" panose="05000000000000000000" pitchFamily="2" charset="2"/>
              <a:buChar char="§"/>
            </a:pPr>
            <a:r>
              <a:rPr lang="fr-FR" sz="1100" b="0" i="0">
                <a:solidFill>
                  <a:schemeClr val="bg1">
                    <a:lumMod val="65000"/>
                  </a:schemeClr>
                </a:solidFill>
                <a:latin typeface="+mn-lt"/>
                <a:ea typeface="Helvetica Neue" charset="0"/>
                <a:cs typeface="Helvetica Neue" charset="0"/>
              </a:rPr>
              <a:t>Soyez clair et précis : parlez et décrivez des comportements spécifiques, en donnant des exemples dans la mesure du possible.</a:t>
            </a:r>
          </a:p>
          <a:p>
            <a:pPr marL="800100" lvl="1" indent="-342900">
              <a:spcBef>
                <a:spcPts val="600"/>
              </a:spcBef>
              <a:buClr>
                <a:srgbClr val="016794"/>
              </a:buClr>
              <a:buFont typeface="Wingdings" panose="05000000000000000000" pitchFamily="2" charset="2"/>
              <a:buChar char="§"/>
            </a:pPr>
            <a:r>
              <a:rPr lang="fr-FR" sz="1100" b="0" i="0">
                <a:solidFill>
                  <a:schemeClr val="bg1">
                    <a:lumMod val="65000"/>
                  </a:schemeClr>
                </a:solidFill>
                <a:latin typeface="+mn-lt"/>
                <a:ea typeface="Helvetica Neue" charset="0"/>
                <a:cs typeface="Helvetica Neue" charset="0"/>
              </a:rPr>
              <a:t>Appropriez-vous le retour et employez le « Je ».</a:t>
            </a:r>
          </a:p>
          <a:p>
            <a:pPr marL="800100" lvl="1" indent="-342900">
              <a:spcBef>
                <a:spcPts val="600"/>
              </a:spcBef>
              <a:buClr>
                <a:srgbClr val="016794"/>
              </a:buClr>
              <a:buFont typeface="Wingdings" panose="05000000000000000000" pitchFamily="2" charset="2"/>
              <a:buChar char="§"/>
            </a:pPr>
            <a:r>
              <a:rPr lang="fr-FR" sz="1100" b="0" i="0">
                <a:solidFill>
                  <a:schemeClr val="bg1">
                    <a:lumMod val="65000"/>
                  </a:schemeClr>
                </a:solidFill>
                <a:latin typeface="+mn-lt"/>
                <a:ea typeface="Helvetica Neue" charset="0"/>
                <a:cs typeface="Helvetica Neue" charset="0"/>
              </a:rPr>
              <a:t>Ne faites pas de suppositions sur les intentions. Soyez toujours curieux ! Posez des questions. </a:t>
            </a:r>
          </a:p>
          <a:p>
            <a:pPr marL="800100" lvl="1" indent="-342900">
              <a:spcBef>
                <a:spcPts val="600"/>
              </a:spcBef>
              <a:buClr>
                <a:srgbClr val="016794"/>
              </a:buClr>
              <a:buFont typeface="Wingdings" panose="05000000000000000000" pitchFamily="2" charset="2"/>
              <a:buChar char="§"/>
            </a:pPr>
            <a:r>
              <a:rPr lang="fr-FR" sz="1100" b="0" i="0">
                <a:solidFill>
                  <a:schemeClr val="bg1">
                    <a:lumMod val="65000"/>
                  </a:schemeClr>
                </a:solidFill>
                <a:latin typeface="+mn-lt"/>
                <a:ea typeface="Helvetica Neue" charset="0"/>
                <a:cs typeface="Helvetica Neue" charset="0"/>
              </a:rPr>
              <a:t>Lorsque vous donnez un retour constructif, réfléchissez ensemble à d’autres comportements possibles afin que le travailleur social puisse trouver des choix ou des options.</a:t>
            </a:r>
          </a:p>
          <a:p>
            <a:pPr marL="800100" lvl="1" indent="-342900">
              <a:spcBef>
                <a:spcPts val="600"/>
              </a:spcBef>
              <a:buClr>
                <a:srgbClr val="016794"/>
              </a:buClr>
              <a:buFont typeface="Wingdings" panose="05000000000000000000" pitchFamily="2" charset="2"/>
              <a:buChar char="§"/>
            </a:pPr>
            <a:r>
              <a:rPr lang="fr-FR" sz="1100" b="0" i="0">
                <a:solidFill>
                  <a:schemeClr val="bg1">
                    <a:lumMod val="65000"/>
                  </a:schemeClr>
                </a:solidFill>
                <a:latin typeface="+mn-lt"/>
                <a:ea typeface="Helvetica Neue" charset="0"/>
                <a:cs typeface="Helvetica Neue" charset="0"/>
              </a:rPr>
              <a:t>Proposez des stratégies ou des possibilités</a:t>
            </a:r>
            <a:r>
              <a:rPr lang="fr-FR" sz="1100">
                <a:solidFill>
                  <a:schemeClr val="bg1">
                    <a:lumMod val="65000"/>
                  </a:schemeClr>
                </a:solidFill>
                <a:latin typeface="+mn-lt"/>
                <a:ea typeface="Helvetica Neue" charset="0"/>
                <a:cs typeface="Helvetica Neue" charset="0"/>
              </a:rPr>
              <a:t> d’amélioration.</a:t>
            </a:r>
          </a:p>
          <a:p>
            <a:pPr marL="0" marR="0" lvl="0" indent="0" algn="l" defTabSz="914400" rtl="0" eaLnBrk="1" fontAlgn="auto" latinLnBrk="0" hangingPunct="1">
              <a:lnSpc>
                <a:spcPct val="100000"/>
              </a:lnSpc>
              <a:spcBef>
                <a:spcPts val="600"/>
              </a:spcBef>
              <a:spcAft>
                <a:spcPts val="0"/>
              </a:spcAft>
              <a:buClr>
                <a:srgbClr val="97467D"/>
              </a:buClr>
              <a:buSzTx/>
              <a:buFont typeface="+mj-lt"/>
              <a:buNone/>
              <a:tabLst/>
              <a:defRPr/>
            </a:pPr>
            <a:endParaRPr lang="en-US" sz="1100" baseline="0" dirty="0">
              <a:solidFill>
                <a:schemeClr val="tx1">
                  <a:lumMod val="65000"/>
                  <a:lumOff val="35000"/>
                </a:schemeClr>
              </a:solidFill>
              <a:latin typeface="+mn-lt"/>
            </a:endParaRPr>
          </a:p>
          <a:p>
            <a:pPr marL="0" indent="0">
              <a:lnSpc>
                <a:spcPct val="100000"/>
              </a:lnSpc>
              <a:spcBef>
                <a:spcPts val="600"/>
              </a:spcBef>
              <a:buClr>
                <a:srgbClr val="97467D"/>
              </a:buClr>
              <a:buFont typeface="+mj-lt"/>
              <a:buNone/>
            </a:pPr>
            <a:r>
              <a:rPr lang="fr-FR" sz="1100">
                <a:solidFill>
                  <a:schemeClr val="tx1">
                    <a:lumMod val="65000"/>
                    <a:lumOff val="35000"/>
                  </a:schemeClr>
                </a:solidFill>
                <a:latin typeface="+mn-lt"/>
              </a:rPr>
              <a:t>5. Risques :</a:t>
            </a:r>
          </a:p>
          <a:p>
            <a:pPr marL="800100" lvl="1" indent="-342900">
              <a:buClr>
                <a:srgbClr val="016794"/>
              </a:buClr>
              <a:buFont typeface="Wingdings" charset="2"/>
              <a:buChar char="§"/>
            </a:pPr>
            <a:r>
              <a:rPr lang="fr-FR" sz="1100">
                <a:solidFill>
                  <a:schemeClr val="tx1">
                    <a:lumMod val="65000"/>
                    <a:lumOff val="35000"/>
                  </a:schemeClr>
                </a:solidFill>
                <a:latin typeface="+mn-lt"/>
              </a:rPr>
              <a:t>Absence de changement dans le comportement du travailleur social.</a:t>
            </a:r>
          </a:p>
          <a:p>
            <a:pPr marL="800100" lvl="1" indent="-342900">
              <a:buClr>
                <a:srgbClr val="016794"/>
              </a:buClr>
              <a:buFont typeface="Wingdings" charset="2"/>
              <a:buChar char="§"/>
            </a:pPr>
            <a:r>
              <a:rPr lang="fr-FR" sz="1100">
                <a:solidFill>
                  <a:schemeClr val="tx1">
                    <a:lumMod val="65000"/>
                    <a:lumOff val="35000"/>
                  </a:schemeClr>
                </a:solidFill>
                <a:latin typeface="+mn-lt"/>
              </a:rPr>
              <a:t>Le travailleur social continue de ne pas se rendre compte du problème.</a:t>
            </a:r>
          </a:p>
          <a:p>
            <a:pPr marL="800100" lvl="1" indent="-342900">
              <a:buClr>
                <a:srgbClr val="016794"/>
              </a:buClr>
              <a:buFont typeface="Wingdings" charset="2"/>
              <a:buChar char="§"/>
            </a:pPr>
            <a:r>
              <a:rPr lang="fr-FR" sz="1100">
                <a:solidFill>
                  <a:schemeClr val="tx1">
                    <a:lumMod val="65000"/>
                    <a:lumOff val="35000"/>
                  </a:schemeClr>
                </a:solidFill>
                <a:latin typeface="+mn-lt"/>
              </a:rPr>
              <a:t>Affrontement à venir. </a:t>
            </a:r>
          </a:p>
          <a:p>
            <a:pPr marL="800100" lvl="1" indent="-342900">
              <a:buClr>
                <a:srgbClr val="016794"/>
              </a:buClr>
              <a:buFont typeface="Wingdings" charset="2"/>
              <a:buChar char="§"/>
            </a:pPr>
            <a:r>
              <a:rPr lang="fr-FR" sz="1100">
                <a:solidFill>
                  <a:schemeClr val="tx1">
                    <a:lumMod val="65000"/>
                    <a:lumOff val="35000"/>
                  </a:schemeClr>
                </a:solidFill>
                <a:latin typeface="+mn-lt"/>
              </a:rPr>
              <a:t>Tension qui s’accumule et qui peut au final amener à un conflit.</a:t>
            </a:r>
          </a:p>
          <a:p>
            <a:pPr marL="800100" lvl="1" indent="-342900">
              <a:buClr>
                <a:srgbClr val="016794"/>
              </a:buClr>
              <a:buFont typeface="Wingdings" charset="2"/>
              <a:buChar char="§"/>
            </a:pPr>
            <a:r>
              <a:rPr lang="fr-FR" sz="1100">
                <a:solidFill>
                  <a:schemeClr val="tx1">
                    <a:lumMod val="65000"/>
                    <a:lumOff val="35000"/>
                  </a:schemeClr>
                </a:solidFill>
                <a:latin typeface="+mn-lt"/>
              </a:rPr>
              <a:t>Problèmes dans la relation superviseur-travailleur social ou au sein de l’équipe. </a:t>
            </a:r>
          </a:p>
          <a:p>
            <a:pPr marL="800100" lvl="1" indent="-342900">
              <a:buClr>
                <a:srgbClr val="016794"/>
              </a:buClr>
              <a:buFont typeface="Wingdings" charset="2"/>
              <a:buChar char="§"/>
            </a:pPr>
            <a:r>
              <a:rPr lang="fr-FR" sz="1100">
                <a:solidFill>
                  <a:schemeClr val="tx1">
                    <a:lumMod val="65000"/>
                    <a:lumOff val="35000"/>
                  </a:schemeClr>
                </a:solidFill>
                <a:latin typeface="+mn-lt"/>
              </a:rPr>
              <a:t>Dégât potentiel sur les enfants ou les familles (dans les cas les plus extrêmes).</a:t>
            </a:r>
          </a:p>
          <a:p>
            <a:pPr marL="0" indent="0">
              <a:lnSpc>
                <a:spcPct val="100000"/>
              </a:lnSpc>
              <a:spcBef>
                <a:spcPts val="600"/>
              </a:spcBef>
              <a:buClr>
                <a:srgbClr val="97467D"/>
              </a:buClr>
              <a:buFont typeface="+mj-lt"/>
              <a:buNone/>
            </a:pPr>
            <a:endParaRPr lang="en-US" sz="1100" dirty="0">
              <a:solidFill>
                <a:schemeClr val="tx1">
                  <a:lumMod val="65000"/>
                  <a:lumOff val="35000"/>
                </a:schemeClr>
              </a:solidFill>
              <a:latin typeface="+mn-lt"/>
            </a:endParaRPr>
          </a:p>
          <a:p>
            <a:pPr lvl="0">
              <a:spcBef>
                <a:spcPts val="0"/>
              </a:spcBef>
              <a:buNone/>
            </a:pPr>
            <a:r>
              <a:rPr lang="fr-FR" sz="1100" b="0">
                <a:latin typeface="+mn-lt"/>
              </a:rPr>
              <a:t>6. Contenu, processus, relation</a:t>
            </a:r>
          </a:p>
          <a:p>
            <a:pPr lvl="0">
              <a:spcBef>
                <a:spcPts val="0"/>
              </a:spcBef>
              <a:buNone/>
            </a:pPr>
            <a:endParaRPr lang="en-US" sz="1100" b="1" dirty="0">
              <a:latin typeface="+mn-lt"/>
            </a:endParaRPr>
          </a:p>
        </p:txBody>
      </p:sp>
      <p:sp>
        <p:nvSpPr>
          <p:cNvPr id="326" name="Shape 326"/>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64432170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a:buSzPct val="25000"/>
              <a:buNone/>
              <a:defRPr/>
            </a:pPr>
            <a:r>
              <a:rPr lang="fr-FR" sz="1100" dirty="0">
                <a:latin typeface="+mn-lt"/>
              </a:rPr>
              <a:t>5 minutes</a:t>
            </a:r>
          </a:p>
          <a:p>
            <a:pPr>
              <a:buSzPct val="25000"/>
              <a:buNone/>
              <a:defRPr/>
            </a:pPr>
            <a:endParaRPr lang="en-US" sz="1100" dirty="0">
              <a:latin typeface="+mn-lt"/>
            </a:endParaRPr>
          </a:p>
          <a:p>
            <a:pPr>
              <a:buNone/>
              <a:defRPr/>
            </a:pPr>
            <a:r>
              <a:rPr lang="fr-FR" sz="1100" b="1" dirty="0">
                <a:latin typeface="+mn-lt"/>
              </a:rPr>
              <a:t>Examinez</a:t>
            </a:r>
            <a:r>
              <a:rPr lang="fr-FR" sz="1100" dirty="0">
                <a:latin typeface="+mn-lt"/>
              </a:rPr>
              <a:t> les objectifs d’apprentissage que nous avons vus au début du module. </a:t>
            </a:r>
          </a:p>
          <a:p>
            <a:pPr>
              <a:buNone/>
              <a:defRPr/>
            </a:pPr>
            <a:endParaRPr lang="en-US" sz="1100" dirty="0">
              <a:latin typeface="+mn-lt"/>
            </a:endParaRPr>
          </a:p>
          <a:p>
            <a:pPr>
              <a:buNone/>
              <a:defRPr/>
            </a:pPr>
            <a:r>
              <a:rPr lang="fr-FR" sz="1100" b="1" dirty="0">
                <a:latin typeface="+mn-lt"/>
              </a:rPr>
              <a:t>Demandez</a:t>
            </a:r>
            <a:r>
              <a:rPr lang="fr-FR" sz="1100" dirty="0">
                <a:latin typeface="+mn-lt"/>
              </a:rPr>
              <a:t> si nous les avons bien traités ou si quelqu’un a encore des questions concernant l’un des points abordés.</a:t>
            </a:r>
          </a:p>
        </p:txBody>
      </p:sp>
      <p:sp>
        <p:nvSpPr>
          <p:cNvPr id="4" name="Slide Number Placeholder 3"/>
          <p:cNvSpPr>
            <a:spLocks noGrp="1"/>
          </p:cNvSpPr>
          <p:nvPr>
            <p:ph type="sldNum" sz="quarter" idx="10"/>
          </p:nvPr>
        </p:nvSpPr>
        <p:spPr/>
        <p:txBody>
          <a:bodyPr/>
          <a:lstStyle/>
          <a:p>
            <a:fld id="{780767AD-8186-5647-9165-A19B63BA7F43}" type="slidenum">
              <a:rPr lang="en-US" smtClean="0"/>
              <a:t>36</a:t>
            </a:fld>
            <a:endParaRPr lang="en-US"/>
          </a:p>
        </p:txBody>
      </p:sp>
    </p:spTree>
    <p:extLst>
      <p:ext uri="{BB962C8B-B14F-4D97-AF65-F5344CB8AC3E}">
        <p14:creationId xmlns:p14="http://schemas.microsoft.com/office/powerpoint/2010/main" val="35271405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a:buNone/>
            </a:pPr>
            <a:r>
              <a:rPr lang="fr-FR" sz="1100" dirty="0"/>
              <a:t>10 minutes</a:t>
            </a:r>
          </a:p>
          <a:p>
            <a:pPr>
              <a:buNone/>
            </a:pPr>
            <a:endParaRPr lang="en-US" sz="1100" dirty="0"/>
          </a:p>
          <a:p>
            <a:pPr>
              <a:buNone/>
            </a:pPr>
            <a:r>
              <a:rPr lang="fr-FR" sz="1100" b="1" dirty="0"/>
              <a:t>Instructions</a:t>
            </a:r>
            <a:r>
              <a:rPr lang="fr-FR" sz="1100" dirty="0"/>
              <a:t>: invitez les participants à</a:t>
            </a:r>
            <a:r>
              <a:rPr lang="fr-FR" sz="1100" baseline="0" dirty="0"/>
              <a:t> compléter leur </a:t>
            </a:r>
            <a:r>
              <a:rPr lang="fr-FR" sz="1100" dirty="0"/>
              <a:t>plan d’actions de superviseur à partir de</a:t>
            </a:r>
            <a:r>
              <a:rPr lang="fr-FR" sz="1100" baseline="0" dirty="0"/>
              <a:t> ce module</a:t>
            </a:r>
            <a:r>
              <a:rPr lang="fr-FR" sz="1100" dirty="0"/>
              <a:t>. </a:t>
            </a:r>
          </a:p>
          <a:p>
            <a:endParaRPr lang="en-US" sz="1100" dirty="0"/>
          </a:p>
        </p:txBody>
      </p:sp>
      <p:sp>
        <p:nvSpPr>
          <p:cNvPr id="4" name="Slide Number Placeholder 3"/>
          <p:cNvSpPr>
            <a:spLocks noGrp="1"/>
          </p:cNvSpPr>
          <p:nvPr>
            <p:ph type="sldNum" sz="quarter" idx="10"/>
          </p:nvPr>
        </p:nvSpPr>
        <p:spPr/>
        <p:txBody>
          <a:bodyPr/>
          <a:lstStyle/>
          <a:p>
            <a:fld id="{780767AD-8186-5647-9165-A19B63BA7F43}" type="slidenum">
              <a:rPr lang="en-US" smtClean="0"/>
              <a:t>37</a:t>
            </a:fld>
            <a:endParaRPr lang="en-US"/>
          </a:p>
        </p:txBody>
      </p:sp>
    </p:spTree>
    <p:extLst>
      <p:ext uri="{BB962C8B-B14F-4D97-AF65-F5344CB8AC3E}">
        <p14:creationId xmlns:p14="http://schemas.microsoft.com/office/powerpoint/2010/main" val="224849121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80767AD-8186-5647-9165-A19B63BA7F43}" type="slidenum">
              <a:rPr lang="en-US" smtClean="0"/>
              <a:t>38</a:t>
            </a:fld>
            <a:endParaRPr lang="en-US"/>
          </a:p>
        </p:txBody>
      </p:sp>
    </p:spTree>
    <p:extLst>
      <p:ext uri="{BB962C8B-B14F-4D97-AF65-F5344CB8AC3E}">
        <p14:creationId xmlns:p14="http://schemas.microsoft.com/office/powerpoint/2010/main" val="353955575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lvl="0" indent="0" algn="l">
              <a:spcBef>
                <a:spcPts val="0"/>
              </a:spcBef>
              <a:buNone/>
            </a:pPr>
            <a:r>
              <a:rPr lang="fr-FR" sz="1100" b="0" i="0" u="none" strike="noStrike" cap="none">
                <a:latin typeface="+mn-lt"/>
                <a:ea typeface="Calibri"/>
                <a:cs typeface="Calibri"/>
                <a:sym typeface="Calibri"/>
              </a:rPr>
              <a:t>25 minutes </a:t>
            </a:r>
          </a:p>
          <a:p>
            <a:pPr marL="0" marR="0" lvl="0" indent="0" algn="l">
              <a:spcBef>
                <a:spcPts val="0"/>
              </a:spcBef>
              <a:buNone/>
            </a:pPr>
            <a:endParaRPr lang="en-US" sz="1100" b="0" i="0" u="none" strike="noStrike" cap="none" dirty="0">
              <a:latin typeface="+mn-lt"/>
              <a:ea typeface="Calibri"/>
              <a:cs typeface="Calibri"/>
              <a:sym typeface="Calibri"/>
            </a:endParaRPr>
          </a:p>
          <a:p>
            <a:pPr>
              <a:buSzPct val="25000"/>
              <a:buNone/>
            </a:pPr>
            <a:r>
              <a:rPr lang="fr-FR" sz="1100" b="1" i="0" u="none" strike="noStrike" cap="none">
                <a:latin typeface="+mn-lt"/>
                <a:ea typeface="Calibri"/>
                <a:cs typeface="Calibri"/>
                <a:sym typeface="Calibri"/>
              </a:rPr>
              <a:t>Dites</a:t>
            </a:r>
            <a:r>
              <a:rPr lang="fr-FR" sz="1100" b="0" i="0" u="none" strike="noStrike" cap="none">
                <a:latin typeface="+mn-lt"/>
                <a:ea typeface="Calibri"/>
                <a:cs typeface="Calibri"/>
                <a:sym typeface="Calibri"/>
              </a:rPr>
              <a:t> : Nous avons parlé</a:t>
            </a:r>
            <a:r>
              <a:rPr lang="fr-FR" sz="1100" b="0" i="0" u="none" strike="noStrike" cap="none" baseline="0">
                <a:latin typeface="+mn-lt"/>
                <a:ea typeface="Calibri"/>
                <a:cs typeface="Calibri"/>
                <a:sym typeface="Calibri"/>
              </a:rPr>
              <a:t> des </a:t>
            </a:r>
            <a:r>
              <a:rPr lang="fr-FR" sz="1100" b="1">
                <a:latin typeface="+mn-lt"/>
                <a:ea typeface="Calibri"/>
                <a:cs typeface="Calibri"/>
                <a:sym typeface="Calibri"/>
              </a:rPr>
              <a:t>pratiques</a:t>
            </a:r>
            <a:r>
              <a:rPr lang="fr-FR" sz="1100" b="1" i="0" u="none" strike="noStrike" cap="none" baseline="0">
                <a:latin typeface="+mn-lt"/>
                <a:ea typeface="Calibri"/>
                <a:cs typeface="Calibri"/>
                <a:sym typeface="Calibri"/>
              </a:rPr>
              <a:t> </a:t>
            </a:r>
            <a:r>
              <a:rPr lang="fr-FR" sz="1100" b="0" i="0" u="none" strike="noStrike" cap="none" baseline="0">
                <a:latin typeface="+mn-lt"/>
                <a:ea typeface="Calibri"/>
                <a:cs typeface="Calibri"/>
                <a:sym typeface="Calibri"/>
              </a:rPr>
              <a:t>de supervision, à présent </a:t>
            </a:r>
            <a:r>
              <a:rPr lang="fr-FR" sz="1100">
                <a:latin typeface="+mn-lt"/>
                <a:ea typeface="Calibri"/>
                <a:cs typeface="Calibri"/>
                <a:sym typeface="Calibri"/>
              </a:rPr>
              <a:t>il est temps pour nous</a:t>
            </a:r>
            <a:r>
              <a:rPr lang="fr-FR" sz="1100" b="0" i="0" u="none" strike="noStrike" cap="none" baseline="0">
                <a:latin typeface="+mn-lt"/>
                <a:ea typeface="Calibri"/>
                <a:cs typeface="Calibri"/>
                <a:sym typeface="Calibri"/>
              </a:rPr>
              <a:t> de réfléchir aux </a:t>
            </a:r>
            <a:r>
              <a:rPr lang="fr-FR" sz="1100" b="1" i="0" u="none" strike="noStrike" cap="none" baseline="0">
                <a:latin typeface="+mn-lt"/>
                <a:ea typeface="Calibri"/>
                <a:cs typeface="Calibri"/>
                <a:sym typeface="Calibri"/>
              </a:rPr>
              <a:t>compétences</a:t>
            </a:r>
            <a:r>
              <a:rPr lang="fr-FR" sz="1100" b="0" i="0" u="none" strike="noStrike" cap="none" baseline="0">
                <a:latin typeface="+mn-lt"/>
                <a:ea typeface="Calibri"/>
                <a:cs typeface="Calibri"/>
                <a:sym typeface="Calibri"/>
              </a:rPr>
              <a:t> qu’un superviseur</a:t>
            </a:r>
            <a:r>
              <a:rPr lang="fr-FR" sz="1100">
                <a:latin typeface="+mn-lt"/>
                <a:ea typeface="Calibri"/>
                <a:cs typeface="Calibri"/>
                <a:sym typeface="Calibri"/>
              </a:rPr>
              <a:t> doit</a:t>
            </a:r>
            <a:r>
              <a:rPr lang="fr-FR" sz="1100" b="0" i="0" u="none" strike="noStrike" cap="none" baseline="0">
                <a:latin typeface="+mn-lt"/>
                <a:ea typeface="Calibri"/>
                <a:cs typeface="Calibri"/>
                <a:sym typeface="Calibri"/>
              </a:rPr>
              <a:t> développer afin d’être efficace</a:t>
            </a:r>
            <a:r>
              <a:rPr lang="fr-FR" sz="1100">
                <a:latin typeface="+mn-lt"/>
                <a:ea typeface="Calibri"/>
                <a:cs typeface="Calibri"/>
                <a:sym typeface="Calibri"/>
              </a:rPr>
              <a:t>.</a:t>
            </a:r>
          </a:p>
          <a:p>
            <a:pPr>
              <a:buSzPct val="25000"/>
              <a:buNone/>
            </a:pPr>
            <a:endParaRPr lang="en-US" sz="1100" b="0" i="0" u="none" strike="noStrike" cap="none" baseline="0" dirty="0">
              <a:latin typeface="+mn-lt"/>
              <a:ea typeface="Calibri"/>
              <a:cs typeface="Calibri"/>
              <a:sym typeface="Calibri"/>
            </a:endParaRPr>
          </a:p>
          <a:p>
            <a:pPr>
              <a:buSzPct val="25000"/>
              <a:buNone/>
            </a:pPr>
            <a:r>
              <a:rPr lang="fr-FR" sz="1100" b="0" i="0" u="none" strike="noStrike" cap="none" baseline="0">
                <a:latin typeface="+mn-lt"/>
                <a:ea typeface="Calibri"/>
                <a:cs typeface="Calibri"/>
                <a:sym typeface="Calibri"/>
              </a:rPr>
              <a:t>Souvenez-vous que les compétences comprennent : aptitudes, connaissances et </a:t>
            </a:r>
            <a:r>
              <a:rPr lang="fr-FR" sz="1100">
                <a:latin typeface="+mn-lt"/>
                <a:ea typeface="Calibri"/>
                <a:cs typeface="Calibri"/>
                <a:sym typeface="Calibri"/>
              </a:rPr>
              <a:t>attitudes/comportements. </a:t>
            </a:r>
          </a:p>
          <a:p>
            <a:pPr>
              <a:buNone/>
            </a:pPr>
            <a:endParaRPr lang="en-US" sz="1100" dirty="0">
              <a:latin typeface="+mn-lt"/>
            </a:endParaRPr>
          </a:p>
          <a:p>
            <a:pPr>
              <a:buNone/>
            </a:pPr>
            <a:r>
              <a:rPr lang="fr-FR" sz="1100">
                <a:latin typeface="+mn-lt"/>
              </a:rPr>
              <a:t>Mentor, coach, modèle, tuteur... tous ces termes ont été utilisés pour décrire le superviseur idéal. Maintenant, demandons-nous : comment ont-ils </a:t>
            </a:r>
            <a:r>
              <a:rPr lang="fr-FR" sz="1100" b="1">
                <a:latin typeface="+mn-lt"/>
              </a:rPr>
              <a:t>manifesté</a:t>
            </a:r>
            <a:r>
              <a:rPr lang="fr-FR" sz="1100">
                <a:latin typeface="+mn-lt"/>
              </a:rPr>
              <a:t> ces qualités ? Comment ont-ils </a:t>
            </a:r>
            <a:r>
              <a:rPr lang="fr-FR" sz="1100" b="1">
                <a:latin typeface="+mn-lt"/>
              </a:rPr>
              <a:t>mis en application</a:t>
            </a:r>
            <a:r>
              <a:rPr lang="fr-FR" sz="1100">
                <a:latin typeface="+mn-lt"/>
              </a:rPr>
              <a:t> leurs compétences et leurs connaissances ? </a:t>
            </a:r>
          </a:p>
          <a:p>
            <a:pPr>
              <a:buNone/>
            </a:pPr>
            <a:endParaRPr lang="en-US" sz="1100" dirty="0">
              <a:latin typeface="+mn-lt"/>
              <a:sym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fr-FR" sz="1100" b="1" i="0" u="none" strike="noStrike" cap="none" baseline="0">
                <a:latin typeface="+mn-lt"/>
                <a:ea typeface="Calibri"/>
                <a:cs typeface="Calibri"/>
                <a:sym typeface="Calibri"/>
              </a:rPr>
              <a:t>Lisez</a:t>
            </a:r>
            <a:r>
              <a:rPr lang="fr-FR" sz="1100" b="0" i="0" u="none" strike="noStrike" cap="none" baseline="0">
                <a:latin typeface="+mn-lt"/>
                <a:ea typeface="Calibri"/>
                <a:cs typeface="Calibri"/>
                <a:sym typeface="Calibri"/>
              </a:rPr>
              <a:t> : les instructions </a:t>
            </a:r>
            <a:r>
              <a:rPr lang="fr-FR" sz="1100">
                <a:latin typeface="+mn-lt"/>
                <a:ea typeface="Calibri"/>
                <a:cs typeface="Calibri"/>
                <a:sym typeface="Calibri"/>
              </a:rPr>
              <a:t>présentées sur la diapositive</a:t>
            </a:r>
            <a:r>
              <a:rPr lang="fr-FR" sz="1100" baseline="0">
                <a:latin typeface="+mn-lt"/>
                <a:ea typeface="Calibri"/>
                <a:cs typeface="Calibri"/>
                <a:sym typeface="Calibri"/>
              </a:rPr>
              <a:t> </a:t>
            </a:r>
            <a:r>
              <a:rPr lang="fr-FR" sz="1100">
                <a:latin typeface="+mn-lt"/>
                <a:ea typeface="Calibri"/>
                <a:cs typeface="Calibri"/>
                <a:sym typeface="Calibri"/>
              </a:rPr>
              <a:t>et</a:t>
            </a:r>
            <a:r>
              <a:rPr lang="fr-FR" sz="1100" b="0" i="0" u="none" strike="noStrike" cap="none" baseline="0">
                <a:latin typeface="+mn-lt"/>
                <a:ea typeface="Calibri"/>
                <a:cs typeface="Calibri"/>
                <a:sym typeface="Calibri"/>
              </a:rPr>
              <a:t> demandez s’il y a des questions </a:t>
            </a:r>
          </a:p>
          <a:p>
            <a:pPr marL="171450" indent="-171450">
              <a:buFont typeface="Arial" panose="020B0604020202020204" pitchFamily="34" charset="0"/>
              <a:buChar char="•"/>
            </a:pPr>
            <a:r>
              <a:rPr lang="fr-FR" sz="1100" baseline="0">
                <a:latin typeface="+mn-lt"/>
                <a:ea typeface="Calibri"/>
                <a:cs typeface="Calibri"/>
                <a:sym typeface="Calibri"/>
              </a:rPr>
              <a:t>Connaissances au niveau de la tête</a:t>
            </a:r>
          </a:p>
          <a:p>
            <a:pPr marL="171450" indent="-171450">
              <a:buFont typeface="Arial" panose="020B0604020202020204" pitchFamily="34" charset="0"/>
              <a:buChar char="•"/>
            </a:pPr>
            <a:r>
              <a:rPr lang="fr-FR" sz="1100" b="0" i="0" u="none" strike="noStrike" cap="none" baseline="0">
                <a:latin typeface="+mn-lt"/>
                <a:ea typeface="Calibri"/>
                <a:cs typeface="Calibri"/>
                <a:sym typeface="Calibri"/>
              </a:rPr>
              <a:t>Attitudes au niveau du cœur</a:t>
            </a:r>
          </a:p>
          <a:p>
            <a:pPr marL="171450" indent="-171450">
              <a:buFont typeface="Arial" panose="020B0604020202020204" pitchFamily="34" charset="0"/>
              <a:buChar char="•"/>
            </a:pPr>
            <a:r>
              <a:rPr lang="fr-FR" sz="1100" b="0" i="0" u="none" strike="noStrike" cap="none" baseline="0">
                <a:latin typeface="+mn-lt"/>
                <a:ea typeface="Calibri"/>
                <a:cs typeface="Calibri"/>
                <a:sym typeface="Calibri"/>
              </a:rPr>
              <a:t>Compétences au niveau des mains et des pieds</a:t>
            </a:r>
          </a:p>
          <a:p>
            <a:pPr marL="171450" indent="-171450">
              <a:buFont typeface="Arial" panose="020B0604020202020204" pitchFamily="34" charset="0"/>
              <a:buChar char="•"/>
            </a:pPr>
            <a:endParaRPr lang="en-US" sz="1100" b="0" i="0" u="none" strike="noStrike" cap="none" baseline="0" dirty="0">
              <a:latin typeface="+mn-lt"/>
              <a:ea typeface="Calibri"/>
              <a:cs typeface="Calibri"/>
              <a:sym typeface="Calibri"/>
            </a:endParaRPr>
          </a:p>
          <a:p>
            <a:pPr>
              <a:buNone/>
            </a:pPr>
            <a:r>
              <a:rPr lang="fr-FR" sz="1100" b="0" i="0" u="none" strike="noStrike" cap="none" baseline="0">
                <a:latin typeface="+mn-lt"/>
                <a:ea typeface="Calibri"/>
                <a:cs typeface="Calibri"/>
                <a:sym typeface="Calibri"/>
              </a:rPr>
              <a:t>Accordez 10 à 15 minutes aux participants. Lorsque tout le monde a fini, réunissez les participants en plénière pour la prochaine étape qui se trouve sur la diapositive suivante.</a:t>
            </a:r>
          </a:p>
          <a:p>
            <a:pPr marL="0" marR="0" lvl="0" indent="0" algn="l">
              <a:spcBef>
                <a:spcPts val="0"/>
              </a:spcBef>
              <a:buNone/>
            </a:pPr>
            <a:endParaRPr lang="en-US" sz="1100" b="0" i="0" u="none" strike="noStrike" cap="none" dirty="0">
              <a:latin typeface="+mn-lt"/>
              <a:ea typeface="Calibri"/>
              <a:cs typeface="Calibri"/>
              <a:sym typeface="Calibri"/>
            </a:endParaRPr>
          </a:p>
          <a:p>
            <a:pPr>
              <a:buSzPct val="25000"/>
              <a:buNone/>
            </a:pPr>
            <a:r>
              <a:rPr lang="fr-FR" sz="1100" b="1" i="0" u="none" strike="noStrike" cap="none">
                <a:latin typeface="+mn-lt"/>
                <a:ea typeface="Calibri"/>
                <a:cs typeface="Calibri"/>
                <a:sym typeface="Calibri"/>
              </a:rPr>
              <a:t>Note pour l’animateur :</a:t>
            </a:r>
            <a:r>
              <a:rPr lang="fr-FR" sz="1100" b="0" i="0" u="none" strike="noStrike" cap="none">
                <a:latin typeface="+mn-lt"/>
                <a:ea typeface="Calibri"/>
                <a:cs typeface="Calibri"/>
                <a:sym typeface="Calibri"/>
              </a:rPr>
              <a:t> </a:t>
            </a:r>
          </a:p>
          <a:p>
            <a:pPr>
              <a:buNone/>
            </a:pPr>
            <a:r>
              <a:rPr lang="fr-FR" sz="1100" b="0" i="0" u="none" strike="noStrike" cap="none">
                <a:latin typeface="+mn-lt"/>
                <a:ea typeface="Calibri"/>
                <a:cs typeface="Calibri"/>
                <a:sym typeface="Calibri"/>
              </a:rPr>
              <a:t>Cet exercice peut se faire en petits groupes </a:t>
            </a:r>
            <a:r>
              <a:rPr lang="fr-FR" sz="1100">
                <a:latin typeface="+mn-lt"/>
                <a:ea typeface="Calibri"/>
                <a:cs typeface="Calibri"/>
                <a:sym typeface="Calibri"/>
              </a:rPr>
              <a:t>à l’aide de flip charts ou </a:t>
            </a:r>
            <a:r>
              <a:rPr lang="fr-FR" sz="1100" b="0" i="0" u="none" strike="noStrike" cap="none">
                <a:latin typeface="+mn-lt"/>
                <a:ea typeface="Calibri"/>
                <a:cs typeface="Calibri"/>
                <a:sym typeface="Calibri"/>
              </a:rPr>
              <a:t>individuellement</a:t>
            </a:r>
            <a:r>
              <a:rPr lang="fr-FR" sz="1100">
                <a:latin typeface="+mn-lt"/>
                <a:ea typeface="Calibri"/>
                <a:cs typeface="Calibri"/>
                <a:sym typeface="Calibri"/>
              </a:rPr>
              <a:t> à l’aide du</a:t>
            </a:r>
            <a:r>
              <a:rPr lang="fr-FR" sz="1100" baseline="0">
                <a:latin typeface="+mn-lt"/>
                <a:ea typeface="Calibri"/>
                <a:cs typeface="Calibri"/>
                <a:sym typeface="Calibri"/>
              </a:rPr>
              <a:t> document</a:t>
            </a:r>
            <a:r>
              <a:rPr lang="fr-FR" sz="1100" b="0" i="0" u="none" strike="noStrike" cap="none">
                <a:latin typeface="+mn-lt"/>
                <a:ea typeface="Calibri"/>
                <a:cs typeface="Calibri"/>
                <a:sym typeface="Calibri"/>
              </a:rPr>
              <a:t> exemple Superviseur idéal.</a:t>
            </a:r>
            <a:r>
              <a:rPr lang="fr-FR" sz="1100">
                <a:latin typeface="+mn-lt"/>
                <a:ea typeface="Calibri"/>
                <a:cs typeface="Calibri"/>
                <a:sym typeface="Calibri"/>
              </a:rPr>
              <a:t> Vous devez évaluer les besoins de vos apprenants et choisir l’activité qui sera la plus efficace. Si certains problèmes sont susceptibles d’empêcher les participants de participer pleinement à l’activité de groupe, utilisez les instructions pour l’activité individuelle.</a:t>
            </a:r>
          </a:p>
          <a:p>
            <a:pPr>
              <a:buNone/>
            </a:pPr>
            <a:endParaRPr lang="en-US" sz="1100" dirty="0">
              <a:latin typeface="+mn-lt"/>
            </a:endParaRPr>
          </a:p>
          <a:p>
            <a:pPr marL="685800" lvl="1" indent="-228600">
              <a:buFont typeface="+mj-lt"/>
              <a:buAutoNum type="arabicPeriod"/>
            </a:pPr>
            <a:r>
              <a:rPr lang="fr-FR" sz="1100" b="1">
                <a:latin typeface="+mn-lt"/>
                <a:ea typeface="Calibri"/>
                <a:cs typeface="Calibri"/>
                <a:sym typeface="Calibri"/>
              </a:rPr>
              <a:t>Instructions de l’activité de groupe</a:t>
            </a:r>
            <a:r>
              <a:rPr lang="fr-FR" sz="1100" b="0" i="0" u="none" strike="noStrike" cap="none">
                <a:latin typeface="+mn-lt"/>
                <a:ea typeface="Calibri"/>
                <a:cs typeface="Calibri"/>
                <a:sym typeface="Calibri"/>
              </a:rPr>
              <a:t> : Dessinez une personne de grande taille sur un flip chart</a:t>
            </a:r>
            <a:r>
              <a:rPr lang="fr-FR" sz="1100" b="0" i="0" u="none" strike="noStrike" cap="none" baseline="0">
                <a:latin typeface="+mn-lt"/>
                <a:ea typeface="Calibri"/>
                <a:cs typeface="Calibri"/>
                <a:sym typeface="Calibri"/>
              </a:rPr>
              <a:t> </a:t>
            </a:r>
            <a:r>
              <a:rPr lang="fr-FR" sz="1100" b="0" i="0" u="none" strike="noStrike" cap="none">
                <a:latin typeface="+mn-lt"/>
                <a:ea typeface="Calibri"/>
                <a:cs typeface="Calibri"/>
                <a:sym typeface="Calibri"/>
              </a:rPr>
              <a:t>en laissant suffisamment d’espace pour les mots et les dessins (vous pouvez utiliser des </a:t>
            </a:r>
            <a:r>
              <a:rPr lang="fr-FR" sz="1100">
                <a:latin typeface="+mn-lt"/>
                <a:ea typeface="Calibri"/>
                <a:cs typeface="Calibri"/>
                <a:sym typeface="Calibri"/>
              </a:rPr>
              <a:t>post-its ou bien des</a:t>
            </a:r>
            <a:r>
              <a:rPr lang="fr-FR" sz="1100" b="0" i="0" u="none" strike="noStrike" cap="none">
                <a:latin typeface="+mn-lt"/>
                <a:ea typeface="Calibri"/>
                <a:cs typeface="Calibri"/>
                <a:sym typeface="Calibri"/>
              </a:rPr>
              <a:t> fiches d’environ 8 cm x 12 cm à coller sur le dessin de la personne)</a:t>
            </a:r>
          </a:p>
          <a:p>
            <a:pPr marL="685800" lvl="1" indent="-228600">
              <a:buSzPct val="25000"/>
              <a:buFont typeface="+mj-lt"/>
              <a:buAutoNum type="arabicPeriod"/>
            </a:pPr>
            <a:endParaRPr lang="en-US" sz="1100" b="1" i="0" u="none" strike="noStrike" cap="none" dirty="0">
              <a:latin typeface="+mn-lt"/>
              <a:ea typeface="Calibri"/>
              <a:cs typeface="Calibri"/>
              <a:sym typeface="Calibri"/>
            </a:endParaRPr>
          </a:p>
          <a:p>
            <a:pPr marL="685800" marR="0" lvl="1" indent="-228600" algn="l" defTabSz="914400" rtl="0" eaLnBrk="1" fontAlgn="auto" latinLnBrk="0" hangingPunct="1">
              <a:lnSpc>
                <a:spcPct val="100000"/>
              </a:lnSpc>
              <a:spcBef>
                <a:spcPts val="0"/>
              </a:spcBef>
              <a:spcAft>
                <a:spcPts val="0"/>
              </a:spcAft>
              <a:buClrTx/>
              <a:buSzPct val="25000"/>
              <a:buFont typeface="+mj-lt"/>
              <a:buAutoNum type="arabicPeriod"/>
              <a:tabLst/>
              <a:defRPr/>
            </a:pPr>
            <a:r>
              <a:rPr lang="fr-FR" sz="1100" b="1">
                <a:latin typeface="+mn-lt"/>
                <a:ea typeface="Calibri"/>
                <a:cs typeface="Calibri"/>
                <a:sym typeface="Calibri"/>
              </a:rPr>
              <a:t>Instructions de l’activité individuelle</a:t>
            </a:r>
            <a:r>
              <a:rPr lang="fr-FR" sz="1100" b="0" i="0" u="none" strike="noStrike" cap="none">
                <a:latin typeface="+mn-lt"/>
                <a:ea typeface="Calibri"/>
                <a:cs typeface="Calibri"/>
                <a:sym typeface="Calibri"/>
              </a:rPr>
              <a:t> :</a:t>
            </a:r>
            <a:r>
              <a:rPr lang="fr-FR" sz="1100" b="0" i="0" u="none" strike="noStrike" cap="none" baseline="0">
                <a:latin typeface="+mn-lt"/>
                <a:ea typeface="+mn-ea"/>
                <a:cs typeface="+mn-cs"/>
                <a:sym typeface="Calibri"/>
              </a:rPr>
              <a:t> </a:t>
            </a:r>
            <a:r>
              <a:rPr lang="fr-FR" sz="1100" b="1" i="0" u="none" strike="noStrike" cap="none">
                <a:latin typeface="+mn-lt"/>
                <a:ea typeface="Calibri"/>
                <a:cs typeface="Calibri"/>
                <a:sym typeface="Calibri"/>
              </a:rPr>
              <a:t>Distribuez</a:t>
            </a:r>
            <a:r>
              <a:rPr lang="fr-FR" sz="1100" b="0" i="0" u="none" strike="noStrike" cap="none">
                <a:latin typeface="+mn-lt"/>
                <a:ea typeface="Calibri"/>
                <a:cs typeface="Calibri"/>
                <a:sym typeface="Calibri"/>
              </a:rPr>
              <a:t> 3.1 Document exemple Superviseur idéal</a:t>
            </a:r>
            <a:r>
              <a:rPr lang="fr-FR" sz="1100" b="0" i="0" u="none" strike="noStrike" cap="none" baseline="0">
                <a:latin typeface="+mn-lt"/>
                <a:ea typeface="Calibri"/>
                <a:cs typeface="Calibri"/>
                <a:sym typeface="Calibri"/>
              </a:rPr>
              <a:t> comportant l’illustration d’une personne de façon à ce que chaque participant puisse faire l’exercice seul </a:t>
            </a:r>
          </a:p>
          <a:p>
            <a:pPr marL="685800" marR="0" lvl="1" indent="-228600" algn="l" defTabSz="914400" rtl="0" eaLnBrk="1" fontAlgn="auto" latinLnBrk="0" hangingPunct="1">
              <a:lnSpc>
                <a:spcPct val="100000"/>
              </a:lnSpc>
              <a:spcBef>
                <a:spcPts val="0"/>
              </a:spcBef>
              <a:spcAft>
                <a:spcPts val="0"/>
              </a:spcAft>
              <a:buClrTx/>
              <a:buSzPct val="25000"/>
              <a:buFont typeface="+mj-lt"/>
              <a:buAutoNum type="arabicPeriod"/>
              <a:tabLst/>
              <a:defRPr/>
            </a:pPr>
            <a:endParaRPr lang="en-US" sz="1100" b="0" i="0" u="none" strike="noStrike" cap="none" dirty="0">
              <a:latin typeface="+mn-lt"/>
              <a:ea typeface="Calibri"/>
              <a:cs typeface="Calibri"/>
            </a:endParaRPr>
          </a:p>
          <a:p>
            <a:pPr>
              <a:buNone/>
            </a:pPr>
            <a:endParaRPr lang="en-US" sz="1100" dirty="0">
              <a:latin typeface="+mn-lt"/>
            </a:endParaRPr>
          </a:p>
          <a:p>
            <a:endParaRPr lang="en-US" sz="1100" dirty="0">
              <a:latin typeface="+mn-lt"/>
            </a:endParaRPr>
          </a:p>
        </p:txBody>
      </p:sp>
      <p:sp>
        <p:nvSpPr>
          <p:cNvPr id="4" name="Slide Number Placeholder 3"/>
          <p:cNvSpPr>
            <a:spLocks noGrp="1"/>
          </p:cNvSpPr>
          <p:nvPr>
            <p:ph type="sldNum" sz="quarter" idx="10"/>
          </p:nvPr>
        </p:nvSpPr>
        <p:spPr/>
        <p:txBody>
          <a:bodyPr/>
          <a:lstStyle/>
          <a:p>
            <a:fld id="{780767AD-8186-5647-9165-A19B63BA7F43}" type="slidenum">
              <a:rPr lang="en-US" smtClean="0"/>
              <a:t>4</a:t>
            </a:fld>
            <a:endParaRPr lang="en-US"/>
          </a:p>
        </p:txBody>
      </p:sp>
    </p:spTree>
    <p:extLst>
      <p:ext uri="{BB962C8B-B14F-4D97-AF65-F5344CB8AC3E}">
        <p14:creationId xmlns:p14="http://schemas.microsoft.com/office/powerpoint/2010/main" val="213105705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6"/>
        <p:cNvGrpSpPr/>
        <p:nvPr/>
      </p:nvGrpSpPr>
      <p:grpSpPr>
        <a:xfrm>
          <a:off x="0" y="0"/>
          <a:ext cx="0" cy="0"/>
          <a:chOff x="0" y="0"/>
          <a:chExt cx="0" cy="0"/>
        </a:xfrm>
      </p:grpSpPr>
      <p:sp>
        <p:nvSpPr>
          <p:cNvPr id="207" name="Shape 207"/>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208" name="Shape 208"/>
          <p:cNvSpPr txBox="1">
            <a:spLocks noGrp="1"/>
          </p:cNvSpPr>
          <p:nvPr>
            <p:ph type="body" idx="1"/>
          </p:nvPr>
        </p:nvSpPr>
        <p:spPr>
          <a:xfrm>
            <a:off x="685800" y="4400550"/>
            <a:ext cx="5486399" cy="3600450"/>
          </a:xfrm>
          <a:prstGeom prst="rect">
            <a:avLst/>
          </a:prstGeom>
          <a:noFill/>
          <a:ln>
            <a:noFill/>
          </a:ln>
        </p:spPr>
        <p:txBody>
          <a:bodyPr lIns="91425" tIns="45700" rIns="91425" bIns="45700" anchor="t" anchorCtr="0">
            <a:noAutofit/>
          </a:bodyPr>
          <a:lstStyle/>
          <a:p>
            <a:pPr marL="0" indent="0">
              <a:buNone/>
            </a:pPr>
            <a:r>
              <a:rPr lang="fr-FR" sz="1100" b="0"/>
              <a:t>10 minutes</a:t>
            </a:r>
          </a:p>
          <a:p>
            <a:pPr marL="0" indent="0">
              <a:buNone/>
            </a:pPr>
            <a:endParaRPr lang="en-US" sz="1100" b="0" dirty="0"/>
          </a:p>
          <a:p>
            <a:pPr marL="0" indent="0">
              <a:buNone/>
            </a:pPr>
            <a:r>
              <a:rPr lang="fr-FR" sz="1100" b="1"/>
              <a:t>Dites</a:t>
            </a:r>
            <a:r>
              <a:rPr lang="fr-FR" sz="1100" b="0"/>
              <a:t> : Voici</a:t>
            </a:r>
            <a:r>
              <a:rPr lang="fr-FR" sz="1100" b="0" baseline="0"/>
              <a:t> une liste des compétences de superviseur considérées comme des bonnes pratiques par  le Groupe Spécial de Travail en Gestion de Cas </a:t>
            </a:r>
          </a:p>
          <a:p>
            <a:pPr marL="0" indent="0">
              <a:buNone/>
            </a:pPr>
            <a:endParaRPr lang="en-US" sz="1100" b="0" baseline="0" dirty="0"/>
          </a:p>
          <a:p>
            <a:pPr marL="0" indent="0">
              <a:buNone/>
            </a:pPr>
            <a:r>
              <a:rPr lang="fr-FR" sz="1100" b="1" baseline="0"/>
              <a:t>Demandez</a:t>
            </a:r>
            <a:r>
              <a:rPr lang="fr-FR" sz="1100" b="0" baseline="0"/>
              <a:t> : Est-ce que ces aptitudes, attitudes/comportements correspondent à ce que vous aviez en tête ? </a:t>
            </a:r>
          </a:p>
          <a:p>
            <a:pPr marL="0" indent="0">
              <a:buNone/>
            </a:pPr>
            <a:endParaRPr lang="en-US" sz="1100" b="0" baseline="0" dirty="0"/>
          </a:p>
          <a:p>
            <a:pPr>
              <a:buNone/>
            </a:pPr>
            <a:r>
              <a:rPr lang="fr-FR" sz="1100" b="1"/>
              <a:t>Messages clés :</a:t>
            </a:r>
          </a:p>
          <a:p>
            <a:pPr marL="171450" indent="-171450">
              <a:buFont typeface="Arial" panose="020B0604020202020204" pitchFamily="34" charset="0"/>
              <a:buChar char="•"/>
            </a:pPr>
            <a:r>
              <a:rPr lang="fr-FR" sz="1100"/>
              <a:t>Il faut des années pour développer ces compétences. Personne n’est parfait !</a:t>
            </a:r>
          </a:p>
          <a:p>
            <a:pPr marL="171450" indent="-171450">
              <a:buFont typeface="Arial" panose="020B0604020202020204" pitchFamily="34" charset="0"/>
              <a:buChar char="•"/>
            </a:pPr>
            <a:r>
              <a:rPr lang="fr-FR" sz="1100"/>
              <a:t>Ce module porte sur la mise en application de ces compétences aux pratiques de supervision</a:t>
            </a:r>
          </a:p>
          <a:p>
            <a:pPr marL="0" marR="0" lvl="0" indent="0" algn="l" rtl="0">
              <a:spcBef>
                <a:spcPts val="0"/>
              </a:spcBef>
              <a:buSzPct val="25000"/>
              <a:buNone/>
            </a:pPr>
            <a:endParaRPr lang="en-US" sz="1100" dirty="0"/>
          </a:p>
          <a:p>
            <a:pPr marL="0" marR="0" lvl="0" indent="0" algn="l" rtl="0">
              <a:spcBef>
                <a:spcPts val="0"/>
              </a:spcBef>
              <a:buSzPct val="25000"/>
              <a:buNone/>
            </a:pPr>
            <a:r>
              <a:rPr lang="fr-FR" sz="1100" b="1"/>
              <a:t>Distribuez</a:t>
            </a:r>
            <a:r>
              <a:rPr lang="fr-FR" sz="1100"/>
              <a:t> : 3.2</a:t>
            </a:r>
            <a:r>
              <a:rPr lang="fr-FR" sz="1100" baseline="0"/>
              <a:t> Document Compétences du Superviseur</a:t>
            </a:r>
          </a:p>
          <a:p>
            <a:pPr marL="0" marR="0" lvl="0" indent="0" algn="l" rtl="0">
              <a:spcBef>
                <a:spcPts val="0"/>
              </a:spcBef>
              <a:buSzPct val="25000"/>
              <a:buNone/>
            </a:pPr>
            <a:endParaRPr dirty="0"/>
          </a:p>
        </p:txBody>
      </p:sp>
      <p:sp>
        <p:nvSpPr>
          <p:cNvPr id="209" name="Shape 209"/>
          <p:cNvSpPr txBox="1">
            <a:spLocks noGrp="1"/>
          </p:cNvSpPr>
          <p:nvPr>
            <p:ph type="sldNum" idx="12"/>
          </p:nvPr>
        </p:nvSpPr>
        <p:spPr>
          <a:xfrm>
            <a:off x="3884612" y="8685213"/>
            <a:ext cx="2971799" cy="458786"/>
          </a:xfrm>
          <a:prstGeom prst="rect">
            <a:avLst/>
          </a:prstGeom>
          <a:noFill/>
          <a:ln>
            <a:noFill/>
          </a:ln>
        </p:spPr>
        <p:txBody>
          <a:bodyPr lIns="91425" tIns="45700" rIns="91425" bIns="45700" anchor="b" anchorCtr="0">
            <a:noAutofit/>
          </a:bodyPr>
          <a:lstStyle/>
          <a:p>
            <a:pPr marL="0" marR="0" lvl="0" indent="0" algn="r" rtl="0">
              <a:spcBef>
                <a:spcPts val="0"/>
              </a:spcBef>
              <a:buSzPct val="25000"/>
              <a:buNone/>
            </a:pPr>
            <a:fld id="{00000000-1234-1234-1234-123412341234}" type="slidenum">
              <a:rPr lang="en-US" sz="1200">
                <a:solidFill>
                  <a:schemeClr val="dk1"/>
                </a:solidFill>
                <a:latin typeface="Calibri"/>
                <a:ea typeface="Calibri"/>
                <a:cs typeface="Calibri"/>
                <a:sym typeface="Calibri"/>
              </a:rPr>
              <a:t>5</a:t>
            </a:fld>
            <a:endParaRPr lang="en-US"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6009892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1"/>
        <p:cNvGrpSpPr/>
        <p:nvPr/>
      </p:nvGrpSpPr>
      <p:grpSpPr>
        <a:xfrm>
          <a:off x="0" y="0"/>
          <a:ext cx="0" cy="0"/>
          <a:chOff x="0" y="0"/>
          <a:chExt cx="0" cy="0"/>
        </a:xfrm>
      </p:grpSpPr>
      <p:sp>
        <p:nvSpPr>
          <p:cNvPr id="312" name="Shape 312"/>
          <p:cNvSpPr txBox="1">
            <a:spLocks noGrp="1"/>
          </p:cNvSpPr>
          <p:nvPr>
            <p:ph type="body" idx="1"/>
          </p:nvPr>
        </p:nvSpPr>
        <p:spPr>
          <a:xfrm>
            <a:off x="685800" y="4400550"/>
            <a:ext cx="5486399" cy="3600450"/>
          </a:xfrm>
          <a:prstGeom prst="rect">
            <a:avLst/>
          </a:prstGeom>
        </p:spPr>
        <p:txBody>
          <a:bodyPr lIns="91425" tIns="91425" rIns="91425" bIns="91425" anchor="t" anchorCtr="0">
            <a:noAutofit/>
          </a:bodyPr>
          <a:lstStyle/>
          <a:p>
            <a:pPr>
              <a:buNone/>
              <a:defRPr/>
            </a:pPr>
            <a:r>
              <a:rPr lang="fr-FR" sz="1100" b="0" dirty="0"/>
              <a:t>5 minutes</a:t>
            </a:r>
          </a:p>
          <a:p>
            <a:pPr>
              <a:buNone/>
              <a:defRPr/>
            </a:pPr>
            <a:endParaRPr lang="en-US" sz="1100" dirty="0"/>
          </a:p>
          <a:p>
            <a:pPr>
              <a:buNone/>
              <a:defRPr/>
            </a:pPr>
            <a:r>
              <a:rPr lang="fr-FR" sz="1100" b="1" dirty="0"/>
              <a:t>Dites : </a:t>
            </a:r>
            <a:r>
              <a:rPr lang="fr-FR" sz="1100" dirty="0"/>
              <a:t>Bien que nous ayons déjà mentionné plusieurs domaines de compétences, aujourd’hui nous allons nous concentrer plus particulièrement sur cinq compétences fondamentales : </a:t>
            </a:r>
          </a:p>
          <a:p>
            <a:pPr lvl="1">
              <a:buClr>
                <a:schemeClr val="bg1"/>
              </a:buClr>
              <a:buFont typeface="Wingdings" charset="2"/>
              <a:buChar char="§"/>
            </a:pPr>
            <a:r>
              <a:rPr lang="fr-FR" sz="1100" dirty="0">
                <a:latin typeface="Helvetica Neue" charset="0"/>
                <a:ea typeface="Helvetica Neue" charset="0"/>
                <a:cs typeface="Helvetica Neue" charset="0"/>
              </a:rPr>
              <a:t>Écoute active et communication</a:t>
            </a:r>
          </a:p>
          <a:p>
            <a:pPr lvl="1">
              <a:buClr>
                <a:schemeClr val="bg1"/>
              </a:buClr>
              <a:buFont typeface="Wingdings" charset="2"/>
              <a:buChar char="§"/>
            </a:pPr>
            <a:r>
              <a:rPr lang="fr-FR" sz="1100" dirty="0"/>
              <a:t>Encadrement</a:t>
            </a:r>
          </a:p>
          <a:p>
            <a:pPr lvl="1">
              <a:buClr>
                <a:schemeClr val="bg1"/>
              </a:buClr>
              <a:buFont typeface="Wingdings" charset="2"/>
              <a:buChar char="§"/>
            </a:pPr>
            <a:r>
              <a:rPr lang="fr-FR" sz="1100" dirty="0">
                <a:latin typeface="Helvetica Neue" charset="0"/>
                <a:ea typeface="Helvetica Neue" charset="0"/>
                <a:cs typeface="Helvetica Neue" charset="0"/>
              </a:rPr>
              <a:t>Transmission de feedback</a:t>
            </a:r>
          </a:p>
          <a:p>
            <a:pPr lvl="1">
              <a:buClr>
                <a:schemeClr val="bg1"/>
              </a:buClr>
              <a:buFont typeface="Wingdings" charset="2"/>
              <a:buChar char="§"/>
            </a:pPr>
            <a:r>
              <a:rPr lang="fr-FR" sz="1100" dirty="0">
                <a:latin typeface="Helvetica Neue" charset="0"/>
                <a:ea typeface="Helvetica Neue" charset="0"/>
                <a:cs typeface="Helvetica Neue" charset="0"/>
              </a:rPr>
              <a:t>Mise en application des connaissances des principes directeurs</a:t>
            </a:r>
          </a:p>
          <a:p>
            <a:pPr marL="457200" marR="0" lvl="1" indent="0" algn="l" defTabSz="914400" rtl="0" eaLnBrk="1" fontAlgn="auto" latinLnBrk="0" hangingPunct="1">
              <a:lnSpc>
                <a:spcPct val="100000"/>
              </a:lnSpc>
              <a:spcBef>
                <a:spcPts val="0"/>
              </a:spcBef>
              <a:spcAft>
                <a:spcPts val="0"/>
              </a:spcAft>
              <a:buClr>
                <a:schemeClr val="bg1"/>
              </a:buClr>
              <a:buSzTx/>
              <a:buFont typeface="Wingdings" charset="2"/>
              <a:buChar char="§"/>
              <a:tabLst/>
              <a:defRPr/>
            </a:pPr>
            <a:r>
              <a:rPr lang="fr-FR" sz="1100" dirty="0">
                <a:latin typeface="Helvetica Neue" charset="0"/>
                <a:ea typeface="Helvetica Neue" charset="0"/>
                <a:cs typeface="Helvetica Neue" charset="0"/>
              </a:rPr>
              <a:t>Animation </a:t>
            </a:r>
          </a:p>
          <a:p>
            <a:pPr lvl="0">
              <a:buClr>
                <a:schemeClr val="bg1"/>
              </a:buClr>
              <a:buFont typeface="Wingdings" charset="2"/>
              <a:buChar char="§"/>
            </a:pPr>
            <a:endParaRPr lang="en-US" sz="1100" dirty="0">
              <a:latin typeface="Helvetica Neue" charset="0"/>
              <a:ea typeface="Helvetica Neue" charset="0"/>
              <a:cs typeface="Helvetica Neue" charset="0"/>
            </a:endParaRPr>
          </a:p>
          <a:p>
            <a:pPr>
              <a:buNone/>
              <a:defRPr/>
            </a:pPr>
            <a:endParaRPr lang="en-US" sz="1100" dirty="0"/>
          </a:p>
        </p:txBody>
      </p:sp>
      <p:sp>
        <p:nvSpPr>
          <p:cNvPr id="313" name="Shape 313"/>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66523376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100" dirty="0"/>
              <a:t>Demandez </a:t>
            </a:r>
            <a:r>
              <a:rPr lang="fr-FR" sz="1100" baseline="0" dirty="0"/>
              <a:t>aux participants s’ils ont des questions ou des commentaires avant de continuer. </a:t>
            </a:r>
          </a:p>
          <a:p>
            <a:endParaRPr lang="en-AU" sz="1100" dirty="0"/>
          </a:p>
        </p:txBody>
      </p:sp>
      <p:sp>
        <p:nvSpPr>
          <p:cNvPr id="4" name="Slide Number Placeholder 3"/>
          <p:cNvSpPr>
            <a:spLocks noGrp="1"/>
          </p:cNvSpPr>
          <p:nvPr>
            <p:ph type="sldNum" sz="quarter" idx="10"/>
          </p:nvPr>
        </p:nvSpPr>
        <p:spPr/>
        <p:txBody>
          <a:bodyPr/>
          <a:lstStyle/>
          <a:p>
            <a:pPr>
              <a:defRPr/>
            </a:pPr>
            <a:fld id="{979D4E14-44A8-44A2-99FA-AEAE3A5C4EF3}" type="slidenum">
              <a:rPr lang="en-AU" smtClean="0"/>
              <a:pPr>
                <a:defRPr/>
              </a:pPr>
              <a:t>7</a:t>
            </a:fld>
            <a:endParaRPr lang="en-AU"/>
          </a:p>
        </p:txBody>
      </p:sp>
    </p:spTree>
    <p:extLst>
      <p:ext uri="{BB962C8B-B14F-4D97-AF65-F5344CB8AC3E}">
        <p14:creationId xmlns:p14="http://schemas.microsoft.com/office/powerpoint/2010/main" val="118224154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5"/>
        <p:cNvGrpSpPr/>
        <p:nvPr/>
      </p:nvGrpSpPr>
      <p:grpSpPr>
        <a:xfrm>
          <a:off x="0" y="0"/>
          <a:ext cx="0" cy="0"/>
          <a:chOff x="0" y="0"/>
          <a:chExt cx="0" cy="0"/>
        </a:xfrm>
      </p:grpSpPr>
      <p:sp>
        <p:nvSpPr>
          <p:cNvPr id="166" name="Shape 166"/>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67" name="Shape 167"/>
          <p:cNvSpPr txBox="1">
            <a:spLocks noGrp="1"/>
          </p:cNvSpPr>
          <p:nvPr>
            <p:ph type="body" idx="1"/>
          </p:nvPr>
        </p:nvSpPr>
        <p:spPr>
          <a:xfrm>
            <a:off x="685800" y="4400550"/>
            <a:ext cx="5486400" cy="3600600"/>
          </a:xfrm>
          <a:prstGeom prst="rect">
            <a:avLst/>
          </a:prstGeom>
        </p:spPr>
        <p:txBody>
          <a:bodyPr lIns="91425" tIns="91425" rIns="91425" bIns="91425" anchor="t" anchorCtr="0">
            <a:noAutofit/>
          </a:bodyPr>
          <a:lstStyle/>
          <a:p>
            <a:pPr>
              <a:buNone/>
              <a:defRPr/>
            </a:pPr>
            <a:r>
              <a:rPr lang="fr-FR" sz="1100" dirty="0"/>
              <a:t>10 minutes</a:t>
            </a:r>
          </a:p>
          <a:p>
            <a:pPr>
              <a:buNone/>
              <a:defRPr/>
            </a:pPr>
            <a:endParaRPr lang="en-US" sz="1100" b="1" dirty="0"/>
          </a:p>
          <a:p>
            <a:pPr>
              <a:buNone/>
              <a:defRPr/>
            </a:pPr>
            <a:r>
              <a:rPr lang="fr-FR" sz="1100" b="1" dirty="0"/>
              <a:t>Dites : </a:t>
            </a:r>
            <a:r>
              <a:rPr lang="fr-FR" sz="1100" b="0" dirty="0"/>
              <a:t>Beaucoup</a:t>
            </a:r>
            <a:r>
              <a:rPr lang="fr-FR" sz="1100" b="0" baseline="0" dirty="0"/>
              <a:t> d’entre vous connaissent déjà des compétences de communication grâce aux formations précédentes et à vos expériences professionnelles. Nous allons passer un certain temps à les examiner ensemble et à réfléchir à la manière dont ils sont mis en application dans la relation superviseur-travailleur social.</a:t>
            </a:r>
          </a:p>
          <a:p>
            <a:pPr>
              <a:buNone/>
              <a:defRPr/>
            </a:pPr>
            <a:endParaRPr lang="en-US" sz="1100" b="1" dirty="0"/>
          </a:p>
          <a:p>
            <a:pPr>
              <a:buNone/>
              <a:defRPr/>
            </a:pPr>
            <a:r>
              <a:rPr lang="fr-FR" sz="1100" b="1" dirty="0"/>
              <a:t>Demandez :</a:t>
            </a:r>
            <a:r>
              <a:rPr lang="fr-FR" sz="1100" dirty="0"/>
              <a:t> « Quelles sont les aptitudes à l’écoute active ? » </a:t>
            </a:r>
          </a:p>
          <a:p>
            <a:pPr>
              <a:buNone/>
              <a:defRPr/>
            </a:pPr>
            <a:endParaRPr lang="en-US" sz="1100" dirty="0"/>
          </a:p>
          <a:p>
            <a:pPr>
              <a:buNone/>
              <a:defRPr/>
            </a:pPr>
            <a:r>
              <a:rPr lang="fr-FR" sz="1100" dirty="0"/>
              <a:t>À mesure que les participants mentionnent les compétences, assurez-vous</a:t>
            </a:r>
            <a:r>
              <a:rPr lang="fr-FR" sz="1100" dirty="0">
                <a:highlight>
                  <a:srgbClr val="FFFF00"/>
                </a:highlight>
              </a:rPr>
              <a:t> qu’elles ont été comprises</a:t>
            </a:r>
            <a:r>
              <a:rPr lang="fr-FR" sz="1100" dirty="0"/>
              <a:t> correctement par tout le monde. . Si personne ne connaît d’aptitudes à l’écoute active, expliquez brièvement chacun des points de la diapositive faisant référence à la check-list des compétences en communication.</a:t>
            </a:r>
          </a:p>
          <a:p>
            <a:pPr>
              <a:buNone/>
              <a:defRPr/>
            </a:pPr>
            <a:endParaRPr lang="en-US" sz="1100" dirty="0"/>
          </a:p>
          <a:p>
            <a:pPr>
              <a:buNone/>
              <a:defRPr/>
            </a:pPr>
            <a:r>
              <a:rPr lang="fr-FR" sz="1100" dirty="0"/>
              <a:t>Demandez des descriptions et des exemples de chaque compétence. Assurez-vous d’aborder le message clé suivant avant de passer à la suite.</a:t>
            </a:r>
          </a:p>
          <a:p>
            <a:pPr>
              <a:buNone/>
              <a:defRPr/>
            </a:pPr>
            <a:endParaRPr lang="en-US" sz="1100" dirty="0"/>
          </a:p>
          <a:p>
            <a:pPr>
              <a:buNone/>
              <a:defRPr/>
            </a:pPr>
            <a:r>
              <a:rPr lang="fr-FR" sz="1100" b="1" dirty="0"/>
              <a:t>Dites</a:t>
            </a:r>
            <a:r>
              <a:rPr lang="fr-FR" sz="1100" dirty="0"/>
              <a:t> : L’utilisation de l’écoute active aide les superviseurs à créer une relation</a:t>
            </a:r>
            <a:r>
              <a:rPr lang="fr-FR" sz="1100" baseline="0" dirty="0"/>
              <a:t> de confiance avec les travailleurs sociaux. Cette compétence est également essentielle à l’encadrement.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100" dirty="0"/>
          </a:p>
        </p:txBody>
      </p:sp>
      <p:sp>
        <p:nvSpPr>
          <p:cNvPr id="168" name="Shape 168"/>
          <p:cNvSpPr txBox="1">
            <a:spLocks noGrp="1"/>
          </p:cNvSpPr>
          <p:nvPr>
            <p:ph type="sldNum" idx="12"/>
          </p:nvPr>
        </p:nvSpPr>
        <p:spPr>
          <a:xfrm>
            <a:off x="3884612" y="8685213"/>
            <a:ext cx="2971800" cy="458700"/>
          </a:xfrm>
          <a:prstGeom prst="rect">
            <a:avLst/>
          </a:prstGeom>
        </p:spPr>
        <p:txBody>
          <a:bodyPr lIns="91425" tIns="45700" rIns="91425" bIns="45700" anchor="b" anchorCtr="0">
            <a:noAutofit/>
          </a:bodyPr>
          <a:lstStyle/>
          <a:p>
            <a:pPr lvl="0">
              <a:spcBef>
                <a:spcPts val="0"/>
              </a:spcBef>
              <a:buClr>
                <a:srgbClr val="000000"/>
              </a:buClr>
              <a:buSzPct val="25000"/>
              <a:buFont typeface="Arial"/>
              <a:buNone/>
            </a:pPr>
            <a:fld id="{00000000-1234-1234-1234-123412341234}" type="slidenum">
              <a:rPr lang="en-US"/>
              <a:t>8</a:t>
            </a:fld>
            <a:endParaRPr lang="en-US"/>
          </a:p>
        </p:txBody>
      </p:sp>
    </p:spTree>
    <p:extLst>
      <p:ext uri="{BB962C8B-B14F-4D97-AF65-F5344CB8AC3E}">
        <p14:creationId xmlns:p14="http://schemas.microsoft.com/office/powerpoint/2010/main" val="127543398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5"/>
        <p:cNvGrpSpPr/>
        <p:nvPr/>
      </p:nvGrpSpPr>
      <p:grpSpPr>
        <a:xfrm>
          <a:off x="0" y="0"/>
          <a:ext cx="0" cy="0"/>
          <a:chOff x="0" y="0"/>
          <a:chExt cx="0" cy="0"/>
        </a:xfrm>
      </p:grpSpPr>
      <p:sp>
        <p:nvSpPr>
          <p:cNvPr id="166" name="Shape 166"/>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67" name="Shape 167"/>
          <p:cNvSpPr txBox="1">
            <a:spLocks noGrp="1"/>
          </p:cNvSpPr>
          <p:nvPr>
            <p:ph type="body" idx="1"/>
          </p:nvPr>
        </p:nvSpPr>
        <p:spPr>
          <a:xfrm>
            <a:off x="685800" y="4400550"/>
            <a:ext cx="5486400" cy="3600600"/>
          </a:xfrm>
          <a:prstGeom prst="rect">
            <a:avLst/>
          </a:prstGeom>
        </p:spPr>
        <p:txBody>
          <a:bodyPr lIns="91425" tIns="91425" rIns="91425" bIns="91425" anchor="t" anchorCtr="0">
            <a:noAutofit/>
          </a:bodyPr>
          <a:lstStyle/>
          <a:p>
            <a:pPr>
              <a:buNone/>
              <a:defRPr/>
            </a:pPr>
            <a:r>
              <a:rPr lang="fr-FR" sz="1100" dirty="0"/>
              <a:t>10 minutes</a:t>
            </a:r>
          </a:p>
          <a:p>
            <a:pPr>
              <a:buNone/>
              <a:defRPr/>
            </a:pPr>
            <a:endParaRPr lang="en-US" sz="1100" dirty="0"/>
          </a:p>
          <a:p>
            <a:pPr>
              <a:buNone/>
              <a:defRPr/>
            </a:pPr>
            <a:r>
              <a:rPr lang="fr-FR" sz="1100" b="1" dirty="0"/>
              <a:t>Dites</a:t>
            </a:r>
            <a:r>
              <a:rPr lang="fr-FR" sz="1100" dirty="0"/>
              <a:t> : Outre</a:t>
            </a:r>
            <a:r>
              <a:rPr lang="fr-FR" sz="1100" baseline="0" dirty="0"/>
              <a:t> l’écoute active, voici quelques conseils supplémentaires pour bien communiquer avec les travailleurs sociaux, afin de les aider à réfléchir sur les questions ou les défis auxquels ils sont confrontés. Il est important d’encourager les travailleurs sociaux à penser d’abord aux différentes options, plutôt que de proposer des solutions immédiates. </a:t>
            </a:r>
          </a:p>
          <a:p>
            <a:pPr>
              <a:buNone/>
              <a:defRPr/>
            </a:pPr>
            <a:endParaRPr lang="en-US" sz="1100" dirty="0"/>
          </a:p>
          <a:p>
            <a:pPr>
              <a:buNone/>
              <a:defRPr/>
            </a:pPr>
            <a:r>
              <a:rPr lang="fr-FR" sz="1100" b="1" dirty="0"/>
              <a:t>Examinez</a:t>
            </a:r>
            <a:r>
              <a:rPr lang="fr-FR" sz="1100" dirty="0"/>
              <a:t> les points présentés sur la diapositive.</a:t>
            </a:r>
          </a:p>
          <a:p>
            <a:pPr>
              <a:buNone/>
              <a:defRPr/>
            </a:pPr>
            <a:endParaRPr lang="en-US" sz="1100" dirty="0"/>
          </a:p>
          <a:p>
            <a:pPr marL="0" marR="0" lvl="0" indent="0" algn="l" defTabSz="914400" rtl="0" eaLnBrk="1" fontAlgn="auto" latinLnBrk="0" hangingPunct="1">
              <a:lnSpc>
                <a:spcPct val="100000"/>
              </a:lnSpc>
              <a:spcBef>
                <a:spcPts val="0"/>
              </a:spcBef>
              <a:spcAft>
                <a:spcPts val="0"/>
              </a:spcAft>
              <a:buClrTx/>
              <a:buSzTx/>
              <a:buFontTx/>
              <a:buNone/>
              <a:tabLst/>
              <a:defRPr/>
            </a:pPr>
            <a:r>
              <a:rPr lang="fr-FR" sz="1100" b="1" dirty="0"/>
              <a:t>Distribuez</a:t>
            </a:r>
            <a:r>
              <a:rPr lang="fr-FR" sz="1100" dirty="0"/>
              <a:t> : 3.3 Compétences de communication des superviseurs et examinez le document</a:t>
            </a:r>
            <a:r>
              <a:rPr lang="fr-FR" sz="1100" baseline="0" dirty="0"/>
              <a:t> avec les participants</a:t>
            </a:r>
          </a:p>
          <a:p>
            <a:pPr>
              <a:buNone/>
              <a:defRPr/>
            </a:pPr>
            <a:endParaRPr lang="en-US" sz="1100" dirty="0"/>
          </a:p>
          <a:p>
            <a:pPr marL="0" marR="0" lvl="0" indent="0" algn="l" defTabSz="914400" rtl="0" eaLnBrk="1" fontAlgn="auto" latinLnBrk="0" hangingPunct="1">
              <a:lnSpc>
                <a:spcPct val="100000"/>
              </a:lnSpc>
              <a:spcBef>
                <a:spcPts val="0"/>
              </a:spcBef>
              <a:spcAft>
                <a:spcPts val="0"/>
              </a:spcAft>
              <a:buClrTx/>
              <a:buSzTx/>
              <a:buFontTx/>
              <a:buNone/>
              <a:tabLst/>
              <a:defRPr/>
            </a:pPr>
            <a:r>
              <a:rPr lang="fr-FR" sz="1100" b="1" dirty="0"/>
              <a:t>Message clé</a:t>
            </a:r>
            <a:r>
              <a:rPr lang="fr-FR" sz="1100" dirty="0"/>
              <a:t> : la meilleure approche de la supervision est d’appliquer l’écoute active et de poser des questions bien pensées pour que les travailleurs sociaux puissent réfléchir sur leur performance, arriver à leurs propres conclusions et faire leurs propres choix quant aux moyens de se</a:t>
            </a:r>
            <a:r>
              <a:rPr lang="fr-FR" sz="1100" baseline="0" dirty="0"/>
              <a:t> </a:t>
            </a:r>
            <a:r>
              <a:rPr lang="fr-FR" sz="1100" dirty="0"/>
              <a:t>développer et de s’améliorer. </a:t>
            </a:r>
          </a:p>
        </p:txBody>
      </p:sp>
      <p:sp>
        <p:nvSpPr>
          <p:cNvPr id="168" name="Shape 168"/>
          <p:cNvSpPr txBox="1">
            <a:spLocks noGrp="1"/>
          </p:cNvSpPr>
          <p:nvPr>
            <p:ph type="sldNum" idx="12"/>
          </p:nvPr>
        </p:nvSpPr>
        <p:spPr>
          <a:xfrm>
            <a:off x="3884612" y="8685213"/>
            <a:ext cx="2971800" cy="458700"/>
          </a:xfrm>
          <a:prstGeom prst="rect">
            <a:avLst/>
          </a:prstGeom>
        </p:spPr>
        <p:txBody>
          <a:bodyPr lIns="91425" tIns="45700" rIns="91425" bIns="45700" anchor="b" anchorCtr="0">
            <a:noAutofit/>
          </a:bodyPr>
          <a:lstStyle/>
          <a:p>
            <a:pPr lvl="0">
              <a:spcBef>
                <a:spcPts val="0"/>
              </a:spcBef>
              <a:buClr>
                <a:srgbClr val="000000"/>
              </a:buClr>
              <a:buSzPct val="25000"/>
              <a:buFont typeface="Arial"/>
              <a:buNone/>
            </a:pPr>
            <a:fld id="{00000000-1234-1234-1234-123412341234}" type="slidenum">
              <a:rPr lang="en-US"/>
              <a:t>9</a:t>
            </a:fld>
            <a:endParaRPr lang="en-US"/>
          </a:p>
        </p:txBody>
      </p:sp>
    </p:spTree>
    <p:extLst>
      <p:ext uri="{BB962C8B-B14F-4D97-AF65-F5344CB8AC3E}">
        <p14:creationId xmlns:p14="http://schemas.microsoft.com/office/powerpoint/2010/main" val="16539625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r - Blue Background">
    <p:bg>
      <p:bgPr>
        <a:blipFill dpi="0" rotWithShape="1">
          <a:blip r:embed="rId2" cstate="screen">
            <a:lum/>
            <a:extLst>
              <a:ext uri="{28A0092B-C50C-407E-A947-70E740481C1C}">
                <a14:useLocalDpi xmlns:a14="http://schemas.microsoft.com/office/drawing/2010/main"/>
              </a:ext>
            </a:extLst>
          </a:blip>
          <a:srcRect/>
          <a:stretch>
            <a:fillRect l="-8000" t="-8000" r="-8000" b="-8000"/>
          </a:stretch>
        </a:blipFill>
        <a:effectLst/>
      </p:bgPr>
    </p:bg>
    <p:spTree>
      <p:nvGrpSpPr>
        <p:cNvPr id="1" name=""/>
        <p:cNvGrpSpPr/>
        <p:nvPr/>
      </p:nvGrpSpPr>
      <p:grpSpPr>
        <a:xfrm>
          <a:off x="0" y="0"/>
          <a:ext cx="0" cy="0"/>
          <a:chOff x="0" y="0"/>
          <a:chExt cx="0" cy="0"/>
        </a:xfrm>
      </p:grpSpPr>
      <p:sp>
        <p:nvSpPr>
          <p:cNvPr id="28" name="Rectangle 27"/>
          <p:cNvSpPr/>
          <p:nvPr userDrawn="1"/>
        </p:nvSpPr>
        <p:spPr>
          <a:xfrm>
            <a:off x="0" y="0"/>
            <a:ext cx="12192000" cy="6858000"/>
          </a:xfrm>
          <a:prstGeom prst="rect">
            <a:avLst/>
          </a:prstGeom>
          <a:solidFill>
            <a:srgbClr val="026794">
              <a:alpha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 Placeholder 14"/>
          <p:cNvSpPr>
            <a:spLocks noGrp="1"/>
          </p:cNvSpPr>
          <p:nvPr>
            <p:ph type="body" sz="quarter" idx="11" hasCustomPrompt="1"/>
          </p:nvPr>
        </p:nvSpPr>
        <p:spPr>
          <a:xfrm>
            <a:off x="1828007" y="2076693"/>
            <a:ext cx="8535987" cy="627939"/>
          </a:xfrm>
        </p:spPr>
        <p:txBody>
          <a:bodyPr>
            <a:normAutofit/>
          </a:bodyPr>
          <a:lstStyle>
            <a:lvl1pPr marL="0" indent="0" algn="ctr">
              <a:buNone/>
              <a:defRPr sz="2800" b="1" i="0">
                <a:solidFill>
                  <a:schemeClr val="bg1"/>
                </a:solidFill>
                <a:latin typeface="Helvetica Neue" charset="0"/>
                <a:ea typeface="Helvetica Neue" charset="0"/>
                <a:cs typeface="Helvetica Neue" charset="0"/>
              </a:defRPr>
            </a:lvl1pPr>
          </a:lstStyle>
          <a:p>
            <a:pPr lvl="0"/>
            <a:r>
              <a:rPr lang="en-US" dirty="0"/>
              <a:t>CLICK TO EDIT MASTER TEXT STYLES</a:t>
            </a:r>
          </a:p>
        </p:txBody>
      </p:sp>
      <p:sp>
        <p:nvSpPr>
          <p:cNvPr id="17" name="Text Placeholder 16"/>
          <p:cNvSpPr>
            <a:spLocks noGrp="1"/>
          </p:cNvSpPr>
          <p:nvPr>
            <p:ph type="body" sz="quarter" idx="12" hasCustomPrompt="1"/>
          </p:nvPr>
        </p:nvSpPr>
        <p:spPr>
          <a:xfrm>
            <a:off x="1754188" y="3051922"/>
            <a:ext cx="8683625" cy="1455738"/>
          </a:xfrm>
        </p:spPr>
        <p:txBody>
          <a:bodyPr>
            <a:noAutofit/>
          </a:bodyPr>
          <a:lstStyle>
            <a:lvl1pPr marL="0" indent="0" algn="ctr">
              <a:buNone/>
              <a:defRPr sz="2800">
                <a:solidFill>
                  <a:schemeClr val="bg1"/>
                </a:solidFill>
                <a:latin typeface="Helvetica Neue" charset="0"/>
                <a:ea typeface="Helvetica Neue" charset="0"/>
                <a:cs typeface="Helvetica Neue" charset="0"/>
              </a:defRPr>
            </a:lvl1pPr>
            <a:lvl2pPr>
              <a:defRPr sz="2800">
                <a:latin typeface="Helvetica Neue" charset="0"/>
                <a:ea typeface="Helvetica Neue" charset="0"/>
                <a:cs typeface="Helvetica Neue" charset="0"/>
              </a:defRPr>
            </a:lvl2pPr>
            <a:lvl3pPr>
              <a:defRPr sz="2800">
                <a:latin typeface="Helvetica Neue" charset="0"/>
                <a:ea typeface="Helvetica Neue" charset="0"/>
                <a:cs typeface="Helvetica Neue" charset="0"/>
              </a:defRPr>
            </a:lvl3pPr>
            <a:lvl4pPr>
              <a:defRPr sz="2800">
                <a:latin typeface="Helvetica Neue" charset="0"/>
                <a:ea typeface="Helvetica Neue" charset="0"/>
                <a:cs typeface="Helvetica Neue" charset="0"/>
              </a:defRPr>
            </a:lvl4pPr>
            <a:lvl5pPr>
              <a:defRPr sz="2800">
                <a:latin typeface="Helvetica Neue" charset="0"/>
                <a:ea typeface="Helvetica Neue" charset="0"/>
                <a:cs typeface="Helvetica Neue" charset="0"/>
              </a:defRPr>
            </a:lvl5pPr>
          </a:lstStyle>
          <a:p>
            <a:pPr lvl="0"/>
            <a:r>
              <a:rPr lang="en-US" dirty="0"/>
              <a:t>CLICK TO EDIT MASTER TEXT STYLES</a:t>
            </a:r>
          </a:p>
        </p:txBody>
      </p:sp>
      <p:sp>
        <p:nvSpPr>
          <p:cNvPr id="8" name="Rectangle 7"/>
          <p:cNvSpPr/>
          <p:nvPr userDrawn="1"/>
        </p:nvSpPr>
        <p:spPr>
          <a:xfrm>
            <a:off x="5083215" y="2704632"/>
            <a:ext cx="2025570" cy="119131"/>
          </a:xfrm>
          <a:prstGeom prst="rect">
            <a:avLst/>
          </a:prstGeom>
          <a:solidFill>
            <a:srgbClr val="9746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405E79"/>
              </a:solidFill>
            </a:endParaRPr>
          </a:p>
        </p:txBody>
      </p:sp>
    </p:spTree>
    <p:extLst>
      <p:ext uri="{BB962C8B-B14F-4D97-AF65-F5344CB8AC3E}">
        <p14:creationId xmlns:p14="http://schemas.microsoft.com/office/powerpoint/2010/main" val="193487047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mp; Text - Blu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56023" y="365125"/>
            <a:ext cx="10515600" cy="1325563"/>
          </a:xfrm>
        </p:spPr>
        <p:txBody>
          <a:bodyPr>
            <a:normAutofit/>
          </a:bodyPr>
          <a:lstStyle>
            <a:lvl1pPr>
              <a:defRPr sz="3600" b="1">
                <a:solidFill>
                  <a:schemeClr val="accent1"/>
                </a:solidFill>
              </a:defRPr>
            </a:lvl1pPr>
          </a:lstStyle>
          <a:p>
            <a:r>
              <a:rPr lang="en-US" dirty="0"/>
              <a:t>CLICK TO EDIT MASTER TITLE STYLE</a:t>
            </a:r>
          </a:p>
        </p:txBody>
      </p:sp>
      <p:cxnSp>
        <p:nvCxnSpPr>
          <p:cNvPr id="7" name="Straight Connector 6"/>
          <p:cNvCxnSpPr/>
          <p:nvPr userDrawn="1"/>
        </p:nvCxnSpPr>
        <p:spPr>
          <a:xfrm flipV="1">
            <a:off x="656024" y="1635973"/>
            <a:ext cx="10820189" cy="33878"/>
          </a:xfrm>
          <a:prstGeom prst="line">
            <a:avLst/>
          </a:prstGeom>
          <a:ln>
            <a:solidFill>
              <a:srgbClr val="036794"/>
            </a:solidFill>
          </a:ln>
        </p:spPr>
        <p:style>
          <a:lnRef idx="1">
            <a:schemeClr val="accent1"/>
          </a:lnRef>
          <a:fillRef idx="0">
            <a:schemeClr val="accent1"/>
          </a:fillRef>
          <a:effectRef idx="0">
            <a:schemeClr val="accent1"/>
          </a:effectRef>
          <a:fontRef idx="minor">
            <a:schemeClr val="tx1"/>
          </a:fontRef>
        </p:style>
      </p:cxnSp>
      <p:sp>
        <p:nvSpPr>
          <p:cNvPr id="8" name="Rectangle 7"/>
          <p:cNvSpPr/>
          <p:nvPr userDrawn="1"/>
        </p:nvSpPr>
        <p:spPr>
          <a:xfrm>
            <a:off x="7858954" y="1589835"/>
            <a:ext cx="3617259" cy="92275"/>
          </a:xfrm>
          <a:prstGeom prst="rect">
            <a:avLst/>
          </a:prstGeom>
          <a:solidFill>
            <a:srgbClr val="0367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 Placeholder 10"/>
          <p:cNvSpPr>
            <a:spLocks noGrp="1"/>
          </p:cNvSpPr>
          <p:nvPr>
            <p:ph type="body" sz="quarter" idx="10"/>
          </p:nvPr>
        </p:nvSpPr>
        <p:spPr>
          <a:xfrm>
            <a:off x="656022" y="1971675"/>
            <a:ext cx="10820015" cy="500063"/>
          </a:xfrm>
        </p:spPr>
        <p:txBody>
          <a:bodyPr/>
          <a:lstStyle>
            <a:lvl1pPr marL="0" indent="0">
              <a:buNone/>
              <a:defRPr b="1">
                <a:solidFill>
                  <a:schemeClr val="accent3"/>
                </a:solidFill>
              </a:defRPr>
            </a:lvl1pPr>
            <a:lvl2pPr>
              <a:buClr>
                <a:schemeClr val="accent3"/>
              </a:buClr>
              <a:defRPr/>
            </a:lvl2pPr>
            <a:lvl3pPr>
              <a:buClr>
                <a:schemeClr val="accent3"/>
              </a:buClr>
              <a:defRPr/>
            </a:lvl3pPr>
            <a:lvl4pPr>
              <a:buClr>
                <a:schemeClr val="accent3"/>
              </a:buClr>
              <a:defRPr/>
            </a:lvl4pPr>
            <a:lvl5pPr>
              <a:buClr>
                <a:schemeClr val="accent3"/>
              </a:buClr>
              <a:defRPr/>
            </a:lvl5pPr>
          </a:lstStyle>
          <a:p>
            <a:pPr lvl="0"/>
            <a:r>
              <a:rPr lang="en-US"/>
              <a:t>Click to edit Master text styles</a:t>
            </a:r>
          </a:p>
        </p:txBody>
      </p:sp>
      <p:sp>
        <p:nvSpPr>
          <p:cNvPr id="12" name="Text Placeholder 11"/>
          <p:cNvSpPr>
            <a:spLocks noGrp="1"/>
          </p:cNvSpPr>
          <p:nvPr>
            <p:ph type="body" sz="quarter" idx="12"/>
          </p:nvPr>
        </p:nvSpPr>
        <p:spPr>
          <a:xfrm>
            <a:off x="656021" y="2614613"/>
            <a:ext cx="10820015" cy="3771900"/>
          </a:xfrm>
        </p:spPr>
        <p:txBody>
          <a:bodyPr/>
          <a:lstStyle>
            <a:lvl1pPr>
              <a:buClr>
                <a:schemeClr val="accent3"/>
              </a:buClr>
              <a:defRPr>
                <a:solidFill>
                  <a:schemeClr val="tx1"/>
                </a:solidFill>
              </a:defRPr>
            </a:lvl1pPr>
            <a:lvl2pPr>
              <a:buClr>
                <a:schemeClr val="accent3"/>
              </a:buClr>
              <a:defRPr>
                <a:solidFill>
                  <a:schemeClr val="tx1"/>
                </a:solidFill>
              </a:defRPr>
            </a:lvl2pPr>
            <a:lvl3pPr>
              <a:buClr>
                <a:schemeClr val="accent3"/>
              </a:buClr>
              <a:defRPr>
                <a:solidFill>
                  <a:schemeClr val="tx1"/>
                </a:solidFill>
              </a:defRPr>
            </a:lvl3pPr>
            <a:lvl4pPr>
              <a:buClr>
                <a:schemeClr val="accent3"/>
              </a:buClr>
              <a:defRPr>
                <a:solidFill>
                  <a:schemeClr val="tx1"/>
                </a:solidFill>
              </a:defRPr>
            </a:lvl4pPr>
            <a:lvl5pPr>
              <a:buClr>
                <a:schemeClr val="accent3"/>
              </a:buCl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67275330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mp; Text - Purpl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56023" y="365125"/>
            <a:ext cx="10515600" cy="1325563"/>
          </a:xfrm>
        </p:spPr>
        <p:txBody>
          <a:bodyPr>
            <a:normAutofit/>
          </a:bodyPr>
          <a:lstStyle>
            <a:lvl1pPr>
              <a:defRPr sz="3600" b="1">
                <a:solidFill>
                  <a:schemeClr val="accent3"/>
                </a:solidFill>
              </a:defRPr>
            </a:lvl1pPr>
          </a:lstStyle>
          <a:p>
            <a:r>
              <a:rPr lang="en-US" dirty="0"/>
              <a:t>CLICK TO EDIT MASTER TITLE STYLE</a:t>
            </a:r>
          </a:p>
        </p:txBody>
      </p:sp>
      <p:cxnSp>
        <p:nvCxnSpPr>
          <p:cNvPr id="7" name="Straight Connector 6"/>
          <p:cNvCxnSpPr/>
          <p:nvPr userDrawn="1"/>
        </p:nvCxnSpPr>
        <p:spPr>
          <a:xfrm flipV="1">
            <a:off x="656024" y="1635973"/>
            <a:ext cx="10820189" cy="33878"/>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
        <p:nvSpPr>
          <p:cNvPr id="8" name="Rectangle 7"/>
          <p:cNvSpPr/>
          <p:nvPr userDrawn="1"/>
        </p:nvSpPr>
        <p:spPr>
          <a:xfrm>
            <a:off x="7858954" y="1589835"/>
            <a:ext cx="3617259" cy="92275"/>
          </a:xfrm>
          <a:prstGeom prst="rect">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 Placeholder 10"/>
          <p:cNvSpPr>
            <a:spLocks noGrp="1"/>
          </p:cNvSpPr>
          <p:nvPr>
            <p:ph type="body" sz="quarter" idx="10"/>
          </p:nvPr>
        </p:nvSpPr>
        <p:spPr>
          <a:xfrm>
            <a:off x="656022" y="1971675"/>
            <a:ext cx="10820015" cy="485775"/>
          </a:xfrm>
        </p:spPr>
        <p:txBody>
          <a:bodyPr/>
          <a:lstStyle>
            <a:lvl1pPr marL="0" indent="0">
              <a:buNone/>
              <a:defRPr b="1">
                <a:solidFill>
                  <a:schemeClr val="accent1"/>
                </a:solidFill>
              </a:defRPr>
            </a:lvl1pPr>
            <a:lvl2pPr>
              <a:buClr>
                <a:schemeClr val="accent1"/>
              </a:buClr>
              <a:defRPr/>
            </a:lvl2pPr>
            <a:lvl3pPr>
              <a:buClr>
                <a:schemeClr val="accent1"/>
              </a:buClr>
              <a:defRPr/>
            </a:lvl3pPr>
            <a:lvl4pPr>
              <a:buClr>
                <a:schemeClr val="accent1"/>
              </a:buClr>
              <a:defRPr/>
            </a:lvl4pPr>
            <a:lvl5pPr>
              <a:buClr>
                <a:schemeClr val="accent1"/>
              </a:buClr>
              <a:defRPr/>
            </a:lvl5pPr>
          </a:lstStyle>
          <a:p>
            <a:pPr lvl="0"/>
            <a:r>
              <a:rPr lang="en-US"/>
              <a:t>Click to edit Master text styles</a:t>
            </a:r>
          </a:p>
        </p:txBody>
      </p:sp>
      <p:sp>
        <p:nvSpPr>
          <p:cNvPr id="6" name="Text Placeholder 11"/>
          <p:cNvSpPr>
            <a:spLocks noGrp="1"/>
          </p:cNvSpPr>
          <p:nvPr>
            <p:ph type="body" sz="quarter" idx="12"/>
          </p:nvPr>
        </p:nvSpPr>
        <p:spPr>
          <a:xfrm>
            <a:off x="656021" y="2614612"/>
            <a:ext cx="10820015" cy="3729037"/>
          </a:xfrm>
        </p:spPr>
        <p:txBody>
          <a:bodyPr/>
          <a:lstStyle>
            <a:lvl1pPr>
              <a:buClr>
                <a:schemeClr val="accent1"/>
              </a:buClr>
              <a:defRPr>
                <a:solidFill>
                  <a:schemeClr val="tx1"/>
                </a:solidFill>
              </a:defRPr>
            </a:lvl1pPr>
            <a:lvl2pPr>
              <a:buClr>
                <a:schemeClr val="accent1"/>
              </a:buClr>
              <a:defRPr>
                <a:solidFill>
                  <a:schemeClr val="tx1"/>
                </a:solidFill>
              </a:defRPr>
            </a:lvl2pPr>
            <a:lvl3pPr>
              <a:buClr>
                <a:schemeClr val="accent1"/>
              </a:buClr>
              <a:defRPr>
                <a:solidFill>
                  <a:schemeClr val="tx1"/>
                </a:solidFill>
              </a:defRPr>
            </a:lvl3pPr>
            <a:lvl4pPr>
              <a:buClr>
                <a:schemeClr val="accent1"/>
              </a:buClr>
              <a:defRPr>
                <a:solidFill>
                  <a:schemeClr val="tx1"/>
                </a:solidFill>
              </a:defRPr>
            </a:lvl4pPr>
            <a:lvl5pPr>
              <a:buClr>
                <a:schemeClr val="accent1"/>
              </a:buCl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mp; Text - Teal">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56023" y="365125"/>
            <a:ext cx="10515600" cy="1325563"/>
          </a:xfrm>
        </p:spPr>
        <p:txBody>
          <a:bodyPr>
            <a:normAutofit/>
          </a:bodyPr>
          <a:lstStyle>
            <a:lvl1pPr>
              <a:defRPr sz="3600" b="1">
                <a:solidFill>
                  <a:schemeClr val="accent5"/>
                </a:solidFill>
              </a:defRPr>
            </a:lvl1pPr>
          </a:lstStyle>
          <a:p>
            <a:r>
              <a:rPr lang="en-US" dirty="0"/>
              <a:t>CLICK TO EDIT MASTER TITLE STYLE</a:t>
            </a:r>
          </a:p>
        </p:txBody>
      </p:sp>
      <p:cxnSp>
        <p:nvCxnSpPr>
          <p:cNvPr id="7" name="Straight Connector 6"/>
          <p:cNvCxnSpPr/>
          <p:nvPr userDrawn="1"/>
        </p:nvCxnSpPr>
        <p:spPr>
          <a:xfrm flipV="1">
            <a:off x="656024" y="1635973"/>
            <a:ext cx="10820189" cy="33878"/>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sp>
        <p:nvSpPr>
          <p:cNvPr id="8" name="Rectangle 7"/>
          <p:cNvSpPr/>
          <p:nvPr userDrawn="1"/>
        </p:nvSpPr>
        <p:spPr>
          <a:xfrm>
            <a:off x="7858954" y="1589835"/>
            <a:ext cx="3617259" cy="92275"/>
          </a:xfrm>
          <a:prstGeom prst="rect">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 Placeholder 10"/>
          <p:cNvSpPr>
            <a:spLocks noGrp="1"/>
          </p:cNvSpPr>
          <p:nvPr>
            <p:ph type="body" sz="quarter" idx="10"/>
          </p:nvPr>
        </p:nvSpPr>
        <p:spPr>
          <a:xfrm>
            <a:off x="656022" y="1971676"/>
            <a:ext cx="10820015" cy="571500"/>
          </a:xfrm>
        </p:spPr>
        <p:txBody>
          <a:bodyPr/>
          <a:lstStyle>
            <a:lvl1pPr marL="0" indent="0">
              <a:buNone/>
              <a:defRPr b="1">
                <a:solidFill>
                  <a:schemeClr val="accent6"/>
                </a:solidFill>
              </a:defRPr>
            </a:lvl1pPr>
            <a:lvl2pPr>
              <a:buClr>
                <a:schemeClr val="accent6"/>
              </a:buClr>
              <a:defRPr/>
            </a:lvl2pPr>
            <a:lvl3pPr>
              <a:buClr>
                <a:schemeClr val="accent6"/>
              </a:buClr>
              <a:defRPr/>
            </a:lvl3pPr>
            <a:lvl4pPr>
              <a:buClr>
                <a:schemeClr val="accent6"/>
              </a:buClr>
              <a:defRPr/>
            </a:lvl4pPr>
            <a:lvl5pPr>
              <a:buClr>
                <a:schemeClr val="accent6"/>
              </a:buClr>
              <a:defRPr/>
            </a:lvl5pPr>
          </a:lstStyle>
          <a:p>
            <a:pPr lvl="0"/>
            <a:r>
              <a:rPr lang="en-US"/>
              <a:t>Click to edit Master text styles</a:t>
            </a:r>
          </a:p>
        </p:txBody>
      </p:sp>
      <p:sp>
        <p:nvSpPr>
          <p:cNvPr id="6" name="Text Placeholder 11"/>
          <p:cNvSpPr>
            <a:spLocks noGrp="1"/>
          </p:cNvSpPr>
          <p:nvPr>
            <p:ph type="body" sz="quarter" idx="12"/>
          </p:nvPr>
        </p:nvSpPr>
        <p:spPr>
          <a:xfrm>
            <a:off x="656021" y="2614612"/>
            <a:ext cx="10820015" cy="3729037"/>
          </a:xfrm>
        </p:spPr>
        <p:txBody>
          <a:bodyPr/>
          <a:lstStyle>
            <a:lvl1pPr>
              <a:buClr>
                <a:schemeClr val="accent6"/>
              </a:buClr>
              <a:defRPr>
                <a:solidFill>
                  <a:schemeClr val="tx1"/>
                </a:solidFill>
              </a:defRPr>
            </a:lvl1pPr>
            <a:lvl2pPr>
              <a:buClr>
                <a:schemeClr val="accent6"/>
              </a:buClr>
              <a:defRPr>
                <a:solidFill>
                  <a:schemeClr val="tx1"/>
                </a:solidFill>
              </a:defRPr>
            </a:lvl2pPr>
            <a:lvl3pPr>
              <a:buClr>
                <a:schemeClr val="accent6"/>
              </a:buClr>
              <a:defRPr>
                <a:solidFill>
                  <a:schemeClr val="tx1"/>
                </a:solidFill>
              </a:defRPr>
            </a:lvl3pPr>
            <a:lvl4pPr>
              <a:buClr>
                <a:schemeClr val="accent6"/>
              </a:buClr>
              <a:defRPr>
                <a:solidFill>
                  <a:schemeClr val="tx1"/>
                </a:solidFill>
              </a:defRPr>
            </a:lvl4pPr>
            <a:lvl5pPr>
              <a:buClr>
                <a:schemeClr val="accent6"/>
              </a:buCl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amp; Text - Gree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56023" y="365125"/>
            <a:ext cx="10515600" cy="1325563"/>
          </a:xfrm>
        </p:spPr>
        <p:txBody>
          <a:bodyPr>
            <a:normAutofit/>
          </a:bodyPr>
          <a:lstStyle>
            <a:lvl1pPr>
              <a:defRPr sz="3600" b="1">
                <a:solidFill>
                  <a:schemeClr val="accent4"/>
                </a:solidFill>
              </a:defRPr>
            </a:lvl1pPr>
          </a:lstStyle>
          <a:p>
            <a:r>
              <a:rPr lang="en-US" dirty="0"/>
              <a:t>CLICK TO EDIT MASTER TITLE STYLE</a:t>
            </a:r>
          </a:p>
        </p:txBody>
      </p:sp>
      <p:cxnSp>
        <p:nvCxnSpPr>
          <p:cNvPr id="7" name="Straight Connector 6"/>
          <p:cNvCxnSpPr/>
          <p:nvPr userDrawn="1"/>
        </p:nvCxnSpPr>
        <p:spPr>
          <a:xfrm flipV="1">
            <a:off x="656024" y="1635973"/>
            <a:ext cx="10820189" cy="33878"/>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8" name="Rectangle 7"/>
          <p:cNvSpPr/>
          <p:nvPr userDrawn="1"/>
        </p:nvSpPr>
        <p:spPr>
          <a:xfrm>
            <a:off x="7858954" y="1589835"/>
            <a:ext cx="3617259" cy="92275"/>
          </a:xfrm>
          <a:prstGeom prst="rect">
            <a:avLst/>
          </a:pr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 Placeholder 10"/>
          <p:cNvSpPr>
            <a:spLocks noGrp="1"/>
          </p:cNvSpPr>
          <p:nvPr>
            <p:ph type="body" sz="quarter" idx="10"/>
          </p:nvPr>
        </p:nvSpPr>
        <p:spPr>
          <a:xfrm>
            <a:off x="656022" y="1971675"/>
            <a:ext cx="10820015" cy="428625"/>
          </a:xfrm>
        </p:spPr>
        <p:txBody>
          <a:bodyPr/>
          <a:lstStyle>
            <a:lvl1pPr marL="0" indent="0">
              <a:buNone/>
              <a:defRPr b="1">
                <a:solidFill>
                  <a:schemeClr val="accent2"/>
                </a:solidFill>
              </a:defRPr>
            </a:lvl1pPr>
            <a:lvl2pPr>
              <a:buClr>
                <a:schemeClr val="accent2"/>
              </a:buClr>
              <a:defRPr/>
            </a:lvl2pPr>
            <a:lvl3pPr>
              <a:buClr>
                <a:schemeClr val="accent2"/>
              </a:buClr>
              <a:defRPr/>
            </a:lvl3pPr>
            <a:lvl4pPr>
              <a:buClr>
                <a:schemeClr val="accent2"/>
              </a:buClr>
              <a:defRPr/>
            </a:lvl4pPr>
            <a:lvl5pPr>
              <a:buClr>
                <a:schemeClr val="accent2"/>
              </a:buClr>
              <a:defRPr/>
            </a:lvl5pPr>
          </a:lstStyle>
          <a:p>
            <a:pPr lvl="0"/>
            <a:r>
              <a:rPr lang="en-US"/>
              <a:t>Click to edit Master text styles</a:t>
            </a:r>
          </a:p>
        </p:txBody>
      </p:sp>
      <p:sp>
        <p:nvSpPr>
          <p:cNvPr id="6" name="Text Placeholder 11"/>
          <p:cNvSpPr>
            <a:spLocks noGrp="1"/>
          </p:cNvSpPr>
          <p:nvPr>
            <p:ph type="body" sz="quarter" idx="12"/>
          </p:nvPr>
        </p:nvSpPr>
        <p:spPr>
          <a:xfrm>
            <a:off x="656021" y="2614612"/>
            <a:ext cx="10820015" cy="3729037"/>
          </a:xfrm>
        </p:spPr>
        <p:txBody>
          <a:bodyPr/>
          <a:lstStyle>
            <a:lvl1pPr>
              <a:buClr>
                <a:schemeClr val="accent2"/>
              </a:buClr>
              <a:defRPr>
                <a:solidFill>
                  <a:schemeClr val="tx1"/>
                </a:solidFill>
              </a:defRPr>
            </a:lvl1pPr>
            <a:lvl2pPr>
              <a:buClr>
                <a:schemeClr val="accent2"/>
              </a:buClr>
              <a:defRPr>
                <a:solidFill>
                  <a:schemeClr val="tx1"/>
                </a:solidFill>
              </a:defRPr>
            </a:lvl2pPr>
            <a:lvl3pPr>
              <a:buClr>
                <a:schemeClr val="accent2"/>
              </a:buClr>
              <a:defRPr>
                <a:solidFill>
                  <a:schemeClr val="tx1"/>
                </a:solidFill>
              </a:defRPr>
            </a:lvl3pPr>
            <a:lvl4pPr>
              <a:buClr>
                <a:schemeClr val="accent2"/>
              </a:buClr>
              <a:defRPr>
                <a:solidFill>
                  <a:schemeClr val="tx1"/>
                </a:solidFill>
              </a:defRPr>
            </a:lvl4pPr>
            <a:lvl5pPr>
              <a:buClr>
                <a:schemeClr val="accent2"/>
              </a:buCl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amp; Text with Dots - Blue">
    <p:spTree>
      <p:nvGrpSpPr>
        <p:cNvPr id="1" name=""/>
        <p:cNvGrpSpPr/>
        <p:nvPr/>
      </p:nvGrpSpPr>
      <p:grpSpPr>
        <a:xfrm>
          <a:off x="0" y="0"/>
          <a:ext cx="0" cy="0"/>
          <a:chOff x="0" y="0"/>
          <a:chExt cx="0" cy="0"/>
        </a:xfrm>
      </p:grpSpPr>
      <p:grpSp>
        <p:nvGrpSpPr>
          <p:cNvPr id="9" name="Group 8"/>
          <p:cNvGrpSpPr/>
          <p:nvPr userDrawn="1"/>
        </p:nvGrpSpPr>
        <p:grpSpPr>
          <a:xfrm>
            <a:off x="0" y="5303520"/>
            <a:ext cx="12192000" cy="1639827"/>
            <a:chOff x="0" y="5303520"/>
            <a:chExt cx="12192000" cy="1639827"/>
          </a:xfrm>
        </p:grpSpPr>
        <p:pic>
          <p:nvPicPr>
            <p:cNvPr id="10" name="Picture 9"/>
            <p:cNvPicPr>
              <a:picLocks noChangeAspect="1"/>
            </p:cNvPicPr>
            <p:nvPr/>
          </p:nvPicPr>
          <p:blipFill rotWithShape="1">
            <a:blip r:embed="rId2" cstate="screen">
              <a:alphaModFix amt="20000"/>
              <a:duotone>
                <a:schemeClr val="accent1">
                  <a:shade val="45000"/>
                  <a:satMod val="135000"/>
                </a:schemeClr>
                <a:prstClr val="white"/>
              </a:duotone>
              <a:extLst>
                <a:ext uri="{28A0092B-C50C-407E-A947-70E740481C1C}">
                  <a14:useLocalDpi xmlns:a14="http://schemas.microsoft.com/office/drawing/2010/main"/>
                </a:ext>
              </a:extLst>
            </a:blip>
            <a:srcRect/>
            <a:stretch/>
          </p:blipFill>
          <p:spPr>
            <a:xfrm rot="5400000">
              <a:off x="2302155" y="3001365"/>
              <a:ext cx="1639827" cy="6244138"/>
            </a:xfrm>
            <a:prstGeom prst="rect">
              <a:avLst/>
            </a:prstGeom>
          </p:spPr>
        </p:pic>
        <p:pic>
          <p:nvPicPr>
            <p:cNvPr id="13" name="Picture 12"/>
            <p:cNvPicPr>
              <a:picLocks noChangeAspect="1"/>
            </p:cNvPicPr>
            <p:nvPr/>
          </p:nvPicPr>
          <p:blipFill rotWithShape="1">
            <a:blip r:embed="rId3" cstate="screen">
              <a:alphaModFix amt="20000"/>
              <a:duotone>
                <a:schemeClr val="accent1">
                  <a:shade val="45000"/>
                  <a:satMod val="135000"/>
                </a:schemeClr>
                <a:prstClr val="white"/>
              </a:duotone>
              <a:extLst>
                <a:ext uri="{28A0092B-C50C-407E-A947-70E740481C1C}">
                  <a14:useLocalDpi xmlns:a14="http://schemas.microsoft.com/office/drawing/2010/main"/>
                </a:ext>
              </a:extLst>
            </a:blip>
            <a:srcRect/>
            <a:stretch/>
          </p:blipFill>
          <p:spPr>
            <a:xfrm rot="5400000">
              <a:off x="8439135" y="3108523"/>
              <a:ext cx="1557867" cy="5947862"/>
            </a:xfrm>
            <a:prstGeom prst="rect">
              <a:avLst/>
            </a:prstGeom>
          </p:spPr>
        </p:pic>
      </p:grpSp>
      <p:sp>
        <p:nvSpPr>
          <p:cNvPr id="2" name="Title 1"/>
          <p:cNvSpPr>
            <a:spLocks noGrp="1"/>
          </p:cNvSpPr>
          <p:nvPr>
            <p:ph type="title" hasCustomPrompt="1"/>
          </p:nvPr>
        </p:nvSpPr>
        <p:spPr>
          <a:xfrm>
            <a:off x="656023" y="365125"/>
            <a:ext cx="10515600" cy="1325563"/>
          </a:xfrm>
        </p:spPr>
        <p:txBody>
          <a:bodyPr>
            <a:normAutofit/>
          </a:bodyPr>
          <a:lstStyle>
            <a:lvl1pPr>
              <a:defRPr sz="3600" b="1">
                <a:solidFill>
                  <a:schemeClr val="accent1"/>
                </a:solidFill>
              </a:defRPr>
            </a:lvl1pPr>
          </a:lstStyle>
          <a:p>
            <a:r>
              <a:rPr lang="en-US" dirty="0"/>
              <a:t>CLICK TO EDIT MASTER TITLE STYLE</a:t>
            </a:r>
          </a:p>
        </p:txBody>
      </p:sp>
      <p:sp>
        <p:nvSpPr>
          <p:cNvPr id="11" name="Text Placeholder 10"/>
          <p:cNvSpPr>
            <a:spLocks noGrp="1"/>
          </p:cNvSpPr>
          <p:nvPr>
            <p:ph type="body" sz="quarter" idx="10"/>
          </p:nvPr>
        </p:nvSpPr>
        <p:spPr>
          <a:xfrm>
            <a:off x="656023" y="1690688"/>
            <a:ext cx="10820015" cy="500063"/>
          </a:xfrm>
        </p:spPr>
        <p:txBody>
          <a:bodyPr/>
          <a:lstStyle>
            <a:lvl1pPr marL="0" indent="0">
              <a:buNone/>
              <a:defRPr b="1">
                <a:solidFill>
                  <a:schemeClr val="accent3"/>
                </a:solidFill>
              </a:defRPr>
            </a:lvl1pPr>
            <a:lvl2pPr>
              <a:buClr>
                <a:schemeClr val="accent3"/>
              </a:buClr>
              <a:defRPr/>
            </a:lvl2pPr>
            <a:lvl3pPr>
              <a:buClr>
                <a:schemeClr val="accent3"/>
              </a:buClr>
              <a:defRPr/>
            </a:lvl3pPr>
            <a:lvl4pPr>
              <a:buClr>
                <a:schemeClr val="accent3"/>
              </a:buClr>
              <a:defRPr/>
            </a:lvl4pPr>
            <a:lvl5pPr>
              <a:buClr>
                <a:schemeClr val="accent3"/>
              </a:buClr>
              <a:defRPr/>
            </a:lvl5pPr>
          </a:lstStyle>
          <a:p>
            <a:pPr lvl="0"/>
            <a:r>
              <a:rPr lang="en-US"/>
              <a:t>Click to edit Master text styles</a:t>
            </a:r>
          </a:p>
        </p:txBody>
      </p:sp>
      <p:sp>
        <p:nvSpPr>
          <p:cNvPr id="12" name="Text Placeholder 11"/>
          <p:cNvSpPr>
            <a:spLocks noGrp="1"/>
          </p:cNvSpPr>
          <p:nvPr>
            <p:ph type="body" sz="quarter" idx="12"/>
          </p:nvPr>
        </p:nvSpPr>
        <p:spPr>
          <a:xfrm>
            <a:off x="656022" y="2333626"/>
            <a:ext cx="10820015" cy="3771900"/>
          </a:xfrm>
        </p:spPr>
        <p:txBody>
          <a:bodyPr/>
          <a:lstStyle>
            <a:lvl1pPr>
              <a:buClr>
                <a:schemeClr val="accent3"/>
              </a:buClr>
              <a:defRPr>
                <a:solidFill>
                  <a:schemeClr val="tx1"/>
                </a:solidFill>
              </a:defRPr>
            </a:lvl1pPr>
            <a:lvl2pPr>
              <a:buClr>
                <a:schemeClr val="accent3"/>
              </a:buClr>
              <a:defRPr>
                <a:solidFill>
                  <a:schemeClr val="tx1"/>
                </a:solidFill>
              </a:defRPr>
            </a:lvl2pPr>
            <a:lvl3pPr>
              <a:buClr>
                <a:schemeClr val="accent3"/>
              </a:buClr>
              <a:defRPr>
                <a:solidFill>
                  <a:schemeClr val="tx1"/>
                </a:solidFill>
              </a:defRPr>
            </a:lvl3pPr>
            <a:lvl4pPr>
              <a:buClr>
                <a:schemeClr val="accent3"/>
              </a:buClr>
              <a:defRPr>
                <a:solidFill>
                  <a:schemeClr val="tx1"/>
                </a:solidFill>
              </a:defRPr>
            </a:lvl4pPr>
            <a:lvl5pPr>
              <a:buClr>
                <a:schemeClr val="accent3"/>
              </a:buCl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amp; Text with Dots - Purple">
    <p:spTree>
      <p:nvGrpSpPr>
        <p:cNvPr id="1" name=""/>
        <p:cNvGrpSpPr/>
        <p:nvPr/>
      </p:nvGrpSpPr>
      <p:grpSpPr>
        <a:xfrm>
          <a:off x="0" y="0"/>
          <a:ext cx="0" cy="0"/>
          <a:chOff x="0" y="0"/>
          <a:chExt cx="0" cy="0"/>
        </a:xfrm>
      </p:grpSpPr>
      <p:grpSp>
        <p:nvGrpSpPr>
          <p:cNvPr id="9" name="Group 8"/>
          <p:cNvGrpSpPr/>
          <p:nvPr userDrawn="1"/>
        </p:nvGrpSpPr>
        <p:grpSpPr>
          <a:xfrm>
            <a:off x="0" y="5303520"/>
            <a:ext cx="12192000" cy="1639827"/>
            <a:chOff x="0" y="5303520"/>
            <a:chExt cx="12192000" cy="1639827"/>
          </a:xfrm>
        </p:grpSpPr>
        <p:pic>
          <p:nvPicPr>
            <p:cNvPr id="10" name="Picture 9"/>
            <p:cNvPicPr>
              <a:picLocks noChangeAspect="1"/>
            </p:cNvPicPr>
            <p:nvPr/>
          </p:nvPicPr>
          <p:blipFill rotWithShape="1">
            <a:blip r:embed="rId2" cstate="screen">
              <a:alphaModFix amt="20000"/>
              <a:extLst>
                <a:ext uri="{28A0092B-C50C-407E-A947-70E740481C1C}">
                  <a14:useLocalDpi xmlns:a14="http://schemas.microsoft.com/office/drawing/2010/main"/>
                </a:ext>
              </a:extLst>
            </a:blip>
            <a:srcRect/>
            <a:stretch/>
          </p:blipFill>
          <p:spPr>
            <a:xfrm rot="5400000">
              <a:off x="2302155" y="3001365"/>
              <a:ext cx="1639827" cy="6244138"/>
            </a:xfrm>
            <a:prstGeom prst="rect">
              <a:avLst/>
            </a:prstGeom>
          </p:spPr>
        </p:pic>
        <p:pic>
          <p:nvPicPr>
            <p:cNvPr id="12" name="Picture 11"/>
            <p:cNvPicPr>
              <a:picLocks noChangeAspect="1"/>
            </p:cNvPicPr>
            <p:nvPr/>
          </p:nvPicPr>
          <p:blipFill rotWithShape="1">
            <a:blip r:embed="rId3" cstate="screen">
              <a:alphaModFix amt="20000"/>
              <a:extLst>
                <a:ext uri="{28A0092B-C50C-407E-A947-70E740481C1C}">
                  <a14:useLocalDpi xmlns:a14="http://schemas.microsoft.com/office/drawing/2010/main"/>
                </a:ext>
              </a:extLst>
            </a:blip>
            <a:srcRect/>
            <a:stretch/>
          </p:blipFill>
          <p:spPr>
            <a:xfrm rot="5400000">
              <a:off x="8439135" y="3108523"/>
              <a:ext cx="1557867" cy="5947862"/>
            </a:xfrm>
            <a:prstGeom prst="rect">
              <a:avLst/>
            </a:prstGeom>
          </p:spPr>
        </p:pic>
      </p:grpSp>
      <p:sp>
        <p:nvSpPr>
          <p:cNvPr id="2" name="Title 1"/>
          <p:cNvSpPr>
            <a:spLocks noGrp="1"/>
          </p:cNvSpPr>
          <p:nvPr>
            <p:ph type="title" hasCustomPrompt="1"/>
          </p:nvPr>
        </p:nvSpPr>
        <p:spPr>
          <a:xfrm>
            <a:off x="656023" y="365125"/>
            <a:ext cx="10515600" cy="1325563"/>
          </a:xfrm>
        </p:spPr>
        <p:txBody>
          <a:bodyPr>
            <a:normAutofit/>
          </a:bodyPr>
          <a:lstStyle>
            <a:lvl1pPr>
              <a:defRPr sz="3600" b="1">
                <a:solidFill>
                  <a:schemeClr val="accent3"/>
                </a:solidFill>
              </a:defRPr>
            </a:lvl1pPr>
          </a:lstStyle>
          <a:p>
            <a:r>
              <a:rPr lang="en-US" dirty="0"/>
              <a:t>CLICK TO EDIT MASTER TITLE STYLE</a:t>
            </a:r>
          </a:p>
        </p:txBody>
      </p:sp>
      <p:sp>
        <p:nvSpPr>
          <p:cNvPr id="11" name="Text Placeholder 10"/>
          <p:cNvSpPr>
            <a:spLocks noGrp="1"/>
          </p:cNvSpPr>
          <p:nvPr>
            <p:ph type="body" sz="quarter" idx="10"/>
          </p:nvPr>
        </p:nvSpPr>
        <p:spPr>
          <a:xfrm>
            <a:off x="656022" y="1690688"/>
            <a:ext cx="10820015" cy="485775"/>
          </a:xfrm>
        </p:spPr>
        <p:txBody>
          <a:bodyPr/>
          <a:lstStyle>
            <a:lvl1pPr marL="0" indent="0">
              <a:buNone/>
              <a:defRPr b="1">
                <a:solidFill>
                  <a:schemeClr val="accent1"/>
                </a:solidFill>
              </a:defRPr>
            </a:lvl1pPr>
            <a:lvl2pPr>
              <a:buClr>
                <a:schemeClr val="accent1"/>
              </a:buClr>
              <a:defRPr/>
            </a:lvl2pPr>
            <a:lvl3pPr>
              <a:buClr>
                <a:schemeClr val="accent1"/>
              </a:buClr>
              <a:defRPr/>
            </a:lvl3pPr>
            <a:lvl4pPr>
              <a:buClr>
                <a:schemeClr val="accent1"/>
              </a:buClr>
              <a:defRPr/>
            </a:lvl4pPr>
            <a:lvl5pPr>
              <a:buClr>
                <a:schemeClr val="accent1"/>
              </a:buClr>
              <a:defRPr/>
            </a:lvl5pPr>
          </a:lstStyle>
          <a:p>
            <a:pPr lvl="0"/>
            <a:r>
              <a:rPr lang="en-US"/>
              <a:t>Click to edit Master text styles</a:t>
            </a:r>
          </a:p>
        </p:txBody>
      </p:sp>
      <p:sp>
        <p:nvSpPr>
          <p:cNvPr id="6" name="Text Placeholder 11"/>
          <p:cNvSpPr>
            <a:spLocks noGrp="1"/>
          </p:cNvSpPr>
          <p:nvPr>
            <p:ph type="body" sz="quarter" idx="12"/>
          </p:nvPr>
        </p:nvSpPr>
        <p:spPr>
          <a:xfrm>
            <a:off x="656021" y="2333625"/>
            <a:ext cx="10820015" cy="3729037"/>
          </a:xfrm>
        </p:spPr>
        <p:txBody>
          <a:bodyPr/>
          <a:lstStyle>
            <a:lvl1pPr>
              <a:buClr>
                <a:schemeClr val="accent1"/>
              </a:buClr>
              <a:defRPr>
                <a:solidFill>
                  <a:schemeClr val="tx1"/>
                </a:solidFill>
              </a:defRPr>
            </a:lvl1pPr>
            <a:lvl2pPr>
              <a:buClr>
                <a:schemeClr val="accent1"/>
              </a:buClr>
              <a:defRPr>
                <a:solidFill>
                  <a:schemeClr val="tx1"/>
                </a:solidFill>
              </a:defRPr>
            </a:lvl2pPr>
            <a:lvl3pPr>
              <a:buClr>
                <a:schemeClr val="accent1"/>
              </a:buClr>
              <a:defRPr>
                <a:solidFill>
                  <a:schemeClr val="tx1"/>
                </a:solidFill>
              </a:defRPr>
            </a:lvl3pPr>
            <a:lvl4pPr>
              <a:buClr>
                <a:schemeClr val="accent1"/>
              </a:buClr>
              <a:defRPr>
                <a:solidFill>
                  <a:schemeClr val="tx1"/>
                </a:solidFill>
              </a:defRPr>
            </a:lvl4pPr>
            <a:lvl5pPr>
              <a:buClr>
                <a:schemeClr val="accent1"/>
              </a:buCl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amp; Text with Dots - Teal">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56023" y="365125"/>
            <a:ext cx="10515600" cy="1325563"/>
          </a:xfrm>
        </p:spPr>
        <p:txBody>
          <a:bodyPr>
            <a:normAutofit/>
          </a:bodyPr>
          <a:lstStyle>
            <a:lvl1pPr>
              <a:defRPr sz="3600" b="1">
                <a:solidFill>
                  <a:schemeClr val="accent5"/>
                </a:solidFill>
              </a:defRPr>
            </a:lvl1pPr>
          </a:lstStyle>
          <a:p>
            <a:r>
              <a:rPr lang="en-US" dirty="0"/>
              <a:t>CLICK TO EDIT MASTER TITLE STYLE</a:t>
            </a:r>
          </a:p>
        </p:txBody>
      </p:sp>
      <p:sp>
        <p:nvSpPr>
          <p:cNvPr id="11" name="Text Placeholder 10"/>
          <p:cNvSpPr>
            <a:spLocks noGrp="1"/>
          </p:cNvSpPr>
          <p:nvPr>
            <p:ph type="body" sz="quarter" idx="10"/>
          </p:nvPr>
        </p:nvSpPr>
        <p:spPr>
          <a:xfrm>
            <a:off x="656022" y="1690688"/>
            <a:ext cx="10820015" cy="571500"/>
          </a:xfrm>
        </p:spPr>
        <p:txBody>
          <a:bodyPr/>
          <a:lstStyle>
            <a:lvl1pPr marL="0" indent="0">
              <a:buNone/>
              <a:defRPr b="1">
                <a:solidFill>
                  <a:schemeClr val="accent6"/>
                </a:solidFill>
              </a:defRPr>
            </a:lvl1pPr>
            <a:lvl2pPr>
              <a:buClr>
                <a:schemeClr val="accent6"/>
              </a:buClr>
              <a:defRPr/>
            </a:lvl2pPr>
            <a:lvl3pPr>
              <a:buClr>
                <a:schemeClr val="accent6"/>
              </a:buClr>
              <a:defRPr/>
            </a:lvl3pPr>
            <a:lvl4pPr>
              <a:buClr>
                <a:schemeClr val="accent6"/>
              </a:buClr>
              <a:defRPr/>
            </a:lvl4pPr>
            <a:lvl5pPr>
              <a:buClr>
                <a:schemeClr val="accent6"/>
              </a:buClr>
              <a:defRPr/>
            </a:lvl5pPr>
          </a:lstStyle>
          <a:p>
            <a:pPr lvl="0"/>
            <a:r>
              <a:rPr lang="en-US"/>
              <a:t>Click to edit Master text styles</a:t>
            </a:r>
          </a:p>
        </p:txBody>
      </p:sp>
      <p:sp>
        <p:nvSpPr>
          <p:cNvPr id="6" name="Text Placeholder 11"/>
          <p:cNvSpPr>
            <a:spLocks noGrp="1"/>
          </p:cNvSpPr>
          <p:nvPr>
            <p:ph type="body" sz="quarter" idx="12"/>
          </p:nvPr>
        </p:nvSpPr>
        <p:spPr>
          <a:xfrm>
            <a:off x="656021" y="2333624"/>
            <a:ext cx="10820015" cy="3729037"/>
          </a:xfrm>
        </p:spPr>
        <p:txBody>
          <a:bodyPr/>
          <a:lstStyle>
            <a:lvl1pPr>
              <a:buClr>
                <a:schemeClr val="accent6"/>
              </a:buClr>
              <a:defRPr>
                <a:solidFill>
                  <a:schemeClr val="tx1"/>
                </a:solidFill>
              </a:defRPr>
            </a:lvl1pPr>
            <a:lvl2pPr>
              <a:buClr>
                <a:schemeClr val="accent6"/>
              </a:buClr>
              <a:defRPr>
                <a:solidFill>
                  <a:schemeClr val="tx1"/>
                </a:solidFill>
              </a:defRPr>
            </a:lvl2pPr>
            <a:lvl3pPr>
              <a:buClr>
                <a:schemeClr val="accent6"/>
              </a:buClr>
              <a:defRPr>
                <a:solidFill>
                  <a:schemeClr val="tx1"/>
                </a:solidFill>
              </a:defRPr>
            </a:lvl3pPr>
            <a:lvl4pPr>
              <a:buClr>
                <a:schemeClr val="accent6"/>
              </a:buClr>
              <a:defRPr>
                <a:solidFill>
                  <a:schemeClr val="tx1"/>
                </a:solidFill>
              </a:defRPr>
            </a:lvl4pPr>
            <a:lvl5pPr>
              <a:buClr>
                <a:schemeClr val="accent6"/>
              </a:buCl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grpSp>
        <p:nvGrpSpPr>
          <p:cNvPr id="9" name="Group 8"/>
          <p:cNvGrpSpPr/>
          <p:nvPr userDrawn="1"/>
        </p:nvGrpSpPr>
        <p:grpSpPr>
          <a:xfrm>
            <a:off x="0" y="5303520"/>
            <a:ext cx="12192000" cy="1639827"/>
            <a:chOff x="0" y="5303520"/>
            <a:chExt cx="12192000" cy="1639827"/>
          </a:xfrm>
        </p:grpSpPr>
        <p:pic>
          <p:nvPicPr>
            <p:cNvPr id="10" name="Picture 9"/>
            <p:cNvPicPr>
              <a:picLocks noChangeAspect="1"/>
            </p:cNvPicPr>
            <p:nvPr/>
          </p:nvPicPr>
          <p:blipFill rotWithShape="1">
            <a:blip r:embed="rId2" cstate="screen">
              <a:alphaModFix amt="20000"/>
              <a:duotone>
                <a:schemeClr val="accent5">
                  <a:shade val="45000"/>
                  <a:satMod val="135000"/>
                </a:schemeClr>
                <a:prstClr val="white"/>
              </a:duotone>
              <a:extLst>
                <a:ext uri="{28A0092B-C50C-407E-A947-70E740481C1C}">
                  <a14:useLocalDpi xmlns:a14="http://schemas.microsoft.com/office/drawing/2010/main"/>
                </a:ext>
              </a:extLst>
            </a:blip>
            <a:srcRect/>
            <a:stretch/>
          </p:blipFill>
          <p:spPr>
            <a:xfrm rot="5400000">
              <a:off x="2302155" y="3001365"/>
              <a:ext cx="1639827" cy="6244138"/>
            </a:xfrm>
            <a:prstGeom prst="rect">
              <a:avLst/>
            </a:prstGeom>
          </p:spPr>
        </p:pic>
        <p:pic>
          <p:nvPicPr>
            <p:cNvPr id="12" name="Picture 11"/>
            <p:cNvPicPr>
              <a:picLocks noChangeAspect="1"/>
            </p:cNvPicPr>
            <p:nvPr/>
          </p:nvPicPr>
          <p:blipFill rotWithShape="1">
            <a:blip r:embed="rId3" cstate="screen">
              <a:alphaModFix amt="20000"/>
              <a:duotone>
                <a:schemeClr val="accent5">
                  <a:shade val="45000"/>
                  <a:satMod val="135000"/>
                </a:schemeClr>
                <a:prstClr val="white"/>
              </a:duotone>
              <a:extLst>
                <a:ext uri="{28A0092B-C50C-407E-A947-70E740481C1C}">
                  <a14:useLocalDpi xmlns:a14="http://schemas.microsoft.com/office/drawing/2010/main"/>
                </a:ext>
              </a:extLst>
            </a:blip>
            <a:srcRect/>
            <a:stretch/>
          </p:blipFill>
          <p:spPr>
            <a:xfrm rot="5400000">
              <a:off x="8439135" y="3108523"/>
              <a:ext cx="1557867" cy="5947862"/>
            </a:xfrm>
            <a:prstGeom prst="rect">
              <a:avLst/>
            </a:prstGeom>
          </p:spPr>
        </p:pic>
      </p:grpSp>
    </p:spTree>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amp; Text with Dots- Green">
    <p:spTree>
      <p:nvGrpSpPr>
        <p:cNvPr id="1" name=""/>
        <p:cNvGrpSpPr/>
        <p:nvPr/>
      </p:nvGrpSpPr>
      <p:grpSpPr>
        <a:xfrm>
          <a:off x="0" y="0"/>
          <a:ext cx="0" cy="0"/>
          <a:chOff x="0" y="0"/>
          <a:chExt cx="0" cy="0"/>
        </a:xfrm>
      </p:grpSpPr>
      <p:grpSp>
        <p:nvGrpSpPr>
          <p:cNvPr id="9" name="Group 8"/>
          <p:cNvGrpSpPr/>
          <p:nvPr userDrawn="1"/>
        </p:nvGrpSpPr>
        <p:grpSpPr>
          <a:xfrm>
            <a:off x="0" y="5303520"/>
            <a:ext cx="12192000" cy="1639827"/>
            <a:chOff x="0" y="5303520"/>
            <a:chExt cx="12192000" cy="1639827"/>
          </a:xfrm>
        </p:grpSpPr>
        <p:pic>
          <p:nvPicPr>
            <p:cNvPr id="10" name="Picture 9"/>
            <p:cNvPicPr>
              <a:picLocks noChangeAspect="1"/>
            </p:cNvPicPr>
            <p:nvPr/>
          </p:nvPicPr>
          <p:blipFill rotWithShape="1">
            <a:blip r:embed="rId2" cstate="screen">
              <a:alphaModFix amt="20000"/>
              <a:duotone>
                <a:schemeClr val="accent4">
                  <a:shade val="45000"/>
                  <a:satMod val="135000"/>
                </a:schemeClr>
                <a:prstClr val="white"/>
              </a:duotone>
              <a:extLst>
                <a:ext uri="{28A0092B-C50C-407E-A947-70E740481C1C}">
                  <a14:useLocalDpi xmlns:a14="http://schemas.microsoft.com/office/drawing/2010/main"/>
                </a:ext>
              </a:extLst>
            </a:blip>
            <a:srcRect/>
            <a:stretch/>
          </p:blipFill>
          <p:spPr>
            <a:xfrm rot="5400000">
              <a:off x="2302155" y="3001365"/>
              <a:ext cx="1639827" cy="6244138"/>
            </a:xfrm>
            <a:prstGeom prst="rect">
              <a:avLst/>
            </a:prstGeom>
          </p:spPr>
        </p:pic>
        <p:pic>
          <p:nvPicPr>
            <p:cNvPr id="12" name="Picture 11"/>
            <p:cNvPicPr>
              <a:picLocks noChangeAspect="1"/>
            </p:cNvPicPr>
            <p:nvPr/>
          </p:nvPicPr>
          <p:blipFill rotWithShape="1">
            <a:blip r:embed="rId3" cstate="screen">
              <a:alphaModFix amt="20000"/>
              <a:duotone>
                <a:schemeClr val="accent4">
                  <a:shade val="45000"/>
                  <a:satMod val="135000"/>
                </a:schemeClr>
                <a:prstClr val="white"/>
              </a:duotone>
              <a:extLst>
                <a:ext uri="{28A0092B-C50C-407E-A947-70E740481C1C}">
                  <a14:useLocalDpi xmlns:a14="http://schemas.microsoft.com/office/drawing/2010/main"/>
                </a:ext>
              </a:extLst>
            </a:blip>
            <a:srcRect/>
            <a:stretch/>
          </p:blipFill>
          <p:spPr>
            <a:xfrm rot="5400000">
              <a:off x="8439135" y="3108523"/>
              <a:ext cx="1557867" cy="5947862"/>
            </a:xfrm>
            <a:prstGeom prst="rect">
              <a:avLst/>
            </a:prstGeom>
          </p:spPr>
        </p:pic>
      </p:grpSp>
      <p:sp>
        <p:nvSpPr>
          <p:cNvPr id="2" name="Title 1"/>
          <p:cNvSpPr>
            <a:spLocks noGrp="1"/>
          </p:cNvSpPr>
          <p:nvPr>
            <p:ph type="title" hasCustomPrompt="1"/>
          </p:nvPr>
        </p:nvSpPr>
        <p:spPr>
          <a:xfrm>
            <a:off x="656022" y="365125"/>
            <a:ext cx="10820013" cy="1325563"/>
          </a:xfrm>
        </p:spPr>
        <p:txBody>
          <a:bodyPr>
            <a:normAutofit/>
          </a:bodyPr>
          <a:lstStyle>
            <a:lvl1pPr>
              <a:defRPr sz="3600" b="1">
                <a:solidFill>
                  <a:schemeClr val="accent4"/>
                </a:solidFill>
              </a:defRPr>
            </a:lvl1pPr>
          </a:lstStyle>
          <a:p>
            <a:r>
              <a:rPr lang="en-US" dirty="0"/>
              <a:t>CLICK TO EDIT MASTER TITLE STYLE</a:t>
            </a:r>
          </a:p>
        </p:txBody>
      </p:sp>
      <p:sp>
        <p:nvSpPr>
          <p:cNvPr id="11" name="Text Placeholder 10"/>
          <p:cNvSpPr>
            <a:spLocks noGrp="1"/>
          </p:cNvSpPr>
          <p:nvPr>
            <p:ph type="body" sz="quarter" idx="10"/>
          </p:nvPr>
        </p:nvSpPr>
        <p:spPr>
          <a:xfrm>
            <a:off x="656022" y="1690688"/>
            <a:ext cx="10820015" cy="428625"/>
          </a:xfrm>
        </p:spPr>
        <p:txBody>
          <a:bodyPr/>
          <a:lstStyle>
            <a:lvl1pPr marL="0" indent="0">
              <a:buNone/>
              <a:defRPr b="1">
                <a:solidFill>
                  <a:schemeClr val="accent2"/>
                </a:solidFill>
              </a:defRPr>
            </a:lvl1pPr>
            <a:lvl2pPr>
              <a:buClr>
                <a:schemeClr val="accent2"/>
              </a:buClr>
              <a:defRPr/>
            </a:lvl2pPr>
            <a:lvl3pPr>
              <a:buClr>
                <a:schemeClr val="accent2"/>
              </a:buClr>
              <a:defRPr/>
            </a:lvl3pPr>
            <a:lvl4pPr>
              <a:buClr>
                <a:schemeClr val="accent2"/>
              </a:buClr>
              <a:defRPr/>
            </a:lvl4pPr>
            <a:lvl5pPr>
              <a:buClr>
                <a:schemeClr val="accent2"/>
              </a:buClr>
              <a:defRPr/>
            </a:lvl5pPr>
          </a:lstStyle>
          <a:p>
            <a:pPr lvl="0"/>
            <a:r>
              <a:rPr lang="en-US"/>
              <a:t>Click to edit Master text styles</a:t>
            </a:r>
          </a:p>
        </p:txBody>
      </p:sp>
      <p:sp>
        <p:nvSpPr>
          <p:cNvPr id="6" name="Text Placeholder 11"/>
          <p:cNvSpPr>
            <a:spLocks noGrp="1"/>
          </p:cNvSpPr>
          <p:nvPr>
            <p:ph type="body" sz="quarter" idx="12"/>
          </p:nvPr>
        </p:nvSpPr>
        <p:spPr>
          <a:xfrm>
            <a:off x="656021" y="2333625"/>
            <a:ext cx="10820015" cy="3729037"/>
          </a:xfrm>
        </p:spPr>
        <p:txBody>
          <a:bodyPr/>
          <a:lstStyle>
            <a:lvl1pPr>
              <a:buClr>
                <a:schemeClr val="accent2"/>
              </a:buClr>
              <a:defRPr>
                <a:solidFill>
                  <a:schemeClr val="tx1"/>
                </a:solidFill>
              </a:defRPr>
            </a:lvl1pPr>
            <a:lvl2pPr>
              <a:buClr>
                <a:schemeClr val="accent2"/>
              </a:buClr>
              <a:defRPr>
                <a:solidFill>
                  <a:schemeClr val="tx1"/>
                </a:solidFill>
              </a:defRPr>
            </a:lvl2pPr>
            <a:lvl3pPr>
              <a:buClr>
                <a:schemeClr val="accent2"/>
              </a:buClr>
              <a:defRPr>
                <a:solidFill>
                  <a:schemeClr val="tx1"/>
                </a:solidFill>
              </a:defRPr>
            </a:lvl3pPr>
            <a:lvl4pPr>
              <a:buClr>
                <a:schemeClr val="accent2"/>
              </a:buClr>
              <a:defRPr>
                <a:solidFill>
                  <a:schemeClr val="tx1"/>
                </a:solidFill>
              </a:defRPr>
            </a:lvl4pPr>
            <a:lvl5pPr>
              <a:buClr>
                <a:schemeClr val="accent2"/>
              </a:buCl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Image &amp; Text - Blue">
    <p:spTree>
      <p:nvGrpSpPr>
        <p:cNvPr id="1" name=""/>
        <p:cNvGrpSpPr/>
        <p:nvPr/>
      </p:nvGrpSpPr>
      <p:grpSpPr>
        <a:xfrm>
          <a:off x="0" y="0"/>
          <a:ext cx="0" cy="0"/>
          <a:chOff x="0" y="0"/>
          <a:chExt cx="0" cy="0"/>
        </a:xfrm>
      </p:grpSpPr>
      <p:sp>
        <p:nvSpPr>
          <p:cNvPr id="13" name="Title 1"/>
          <p:cNvSpPr>
            <a:spLocks noGrp="1"/>
          </p:cNvSpPr>
          <p:nvPr>
            <p:ph type="title" hasCustomPrompt="1"/>
          </p:nvPr>
        </p:nvSpPr>
        <p:spPr>
          <a:xfrm>
            <a:off x="4890099" y="257176"/>
            <a:ext cx="6943302" cy="1325563"/>
          </a:xfrm>
        </p:spPr>
        <p:txBody>
          <a:bodyPr>
            <a:normAutofit/>
          </a:bodyPr>
          <a:lstStyle>
            <a:lvl1pPr>
              <a:defRPr sz="3200" b="1">
                <a:solidFill>
                  <a:schemeClr val="accent1"/>
                </a:solidFill>
              </a:defRPr>
            </a:lvl1pPr>
          </a:lstStyle>
          <a:p>
            <a:r>
              <a:rPr lang="en-US" dirty="0"/>
              <a:t>CLICK TO EDIT MASTER TITLE STYLE</a:t>
            </a:r>
          </a:p>
        </p:txBody>
      </p:sp>
      <p:cxnSp>
        <p:nvCxnSpPr>
          <p:cNvPr id="14" name="Straight Connector 13"/>
          <p:cNvCxnSpPr/>
          <p:nvPr userDrawn="1"/>
        </p:nvCxnSpPr>
        <p:spPr>
          <a:xfrm flipV="1">
            <a:off x="5027117" y="1509236"/>
            <a:ext cx="6806284" cy="17612"/>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
        <p:nvSpPr>
          <p:cNvPr id="15" name="Rectangle 14"/>
          <p:cNvSpPr/>
          <p:nvPr userDrawn="1"/>
        </p:nvSpPr>
        <p:spPr>
          <a:xfrm>
            <a:off x="9351335" y="1467293"/>
            <a:ext cx="2482066" cy="78223"/>
          </a:xfrm>
          <a:prstGeom prst="rect">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Picture Placeholder 17"/>
          <p:cNvSpPr>
            <a:spLocks noGrp="1"/>
          </p:cNvSpPr>
          <p:nvPr>
            <p:ph type="pic" sz="quarter" idx="10"/>
          </p:nvPr>
        </p:nvSpPr>
        <p:spPr>
          <a:xfrm>
            <a:off x="0" y="0"/>
            <a:ext cx="4340225" cy="6858000"/>
          </a:xfrm>
        </p:spPr>
        <p:txBody>
          <a:bodyPr/>
          <a:lstStyle/>
          <a:p>
            <a:r>
              <a:rPr lang="en-US"/>
              <a:t>Click icon to add picture</a:t>
            </a:r>
          </a:p>
        </p:txBody>
      </p:sp>
      <p:sp>
        <p:nvSpPr>
          <p:cNvPr id="19" name="Text Placeholder 11"/>
          <p:cNvSpPr>
            <a:spLocks noGrp="1"/>
          </p:cNvSpPr>
          <p:nvPr>
            <p:ph type="body" sz="quarter" idx="12"/>
          </p:nvPr>
        </p:nvSpPr>
        <p:spPr>
          <a:xfrm>
            <a:off x="4890100" y="1907476"/>
            <a:ext cx="6943302" cy="4493324"/>
          </a:xfrm>
        </p:spPr>
        <p:txBody>
          <a:bodyPr/>
          <a:lstStyle>
            <a:lvl1pPr>
              <a:buClr>
                <a:schemeClr val="accent1"/>
              </a:buClr>
              <a:defRPr>
                <a:solidFill>
                  <a:schemeClr val="tx1"/>
                </a:solidFill>
              </a:defRPr>
            </a:lvl1pPr>
            <a:lvl2pPr>
              <a:buClr>
                <a:schemeClr val="accent1"/>
              </a:buClr>
              <a:defRPr>
                <a:solidFill>
                  <a:schemeClr val="tx1"/>
                </a:solidFill>
              </a:defRPr>
            </a:lvl2pPr>
            <a:lvl3pPr>
              <a:buClr>
                <a:schemeClr val="accent1"/>
              </a:buClr>
              <a:defRPr>
                <a:solidFill>
                  <a:schemeClr val="tx1"/>
                </a:solidFill>
              </a:defRPr>
            </a:lvl3pPr>
            <a:lvl4pPr>
              <a:buClr>
                <a:schemeClr val="accent1"/>
              </a:buClr>
              <a:defRPr>
                <a:solidFill>
                  <a:schemeClr val="tx1"/>
                </a:solidFill>
              </a:defRPr>
            </a:lvl4pPr>
            <a:lvl5pPr>
              <a:buClr>
                <a:schemeClr val="accent1"/>
              </a:buCl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10541215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Image &amp; Text - Purple">
    <p:spTree>
      <p:nvGrpSpPr>
        <p:cNvPr id="1" name=""/>
        <p:cNvGrpSpPr/>
        <p:nvPr/>
      </p:nvGrpSpPr>
      <p:grpSpPr>
        <a:xfrm>
          <a:off x="0" y="0"/>
          <a:ext cx="0" cy="0"/>
          <a:chOff x="0" y="0"/>
          <a:chExt cx="0" cy="0"/>
        </a:xfrm>
      </p:grpSpPr>
      <p:sp>
        <p:nvSpPr>
          <p:cNvPr id="13" name="Title 1"/>
          <p:cNvSpPr>
            <a:spLocks noGrp="1"/>
          </p:cNvSpPr>
          <p:nvPr>
            <p:ph type="title" hasCustomPrompt="1"/>
          </p:nvPr>
        </p:nvSpPr>
        <p:spPr>
          <a:xfrm>
            <a:off x="4890099" y="257176"/>
            <a:ext cx="6943302" cy="1325563"/>
          </a:xfrm>
        </p:spPr>
        <p:txBody>
          <a:bodyPr>
            <a:normAutofit/>
          </a:bodyPr>
          <a:lstStyle>
            <a:lvl1pPr>
              <a:defRPr sz="3200" b="1">
                <a:solidFill>
                  <a:schemeClr val="accent3"/>
                </a:solidFill>
              </a:defRPr>
            </a:lvl1pPr>
          </a:lstStyle>
          <a:p>
            <a:r>
              <a:rPr lang="en-US" dirty="0"/>
              <a:t>CLICK TO EDIT MASTER TITLE STYLE</a:t>
            </a:r>
          </a:p>
        </p:txBody>
      </p:sp>
      <p:cxnSp>
        <p:nvCxnSpPr>
          <p:cNvPr id="14" name="Straight Connector 13"/>
          <p:cNvCxnSpPr/>
          <p:nvPr userDrawn="1"/>
        </p:nvCxnSpPr>
        <p:spPr>
          <a:xfrm flipV="1">
            <a:off x="5027117" y="1509236"/>
            <a:ext cx="6806284" cy="17612"/>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15" name="Rectangle 14"/>
          <p:cNvSpPr/>
          <p:nvPr userDrawn="1"/>
        </p:nvSpPr>
        <p:spPr>
          <a:xfrm>
            <a:off x="9351335" y="1467293"/>
            <a:ext cx="2482066" cy="78223"/>
          </a:xfrm>
          <a:prstGeom prst="rect">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Picture Placeholder 17"/>
          <p:cNvSpPr>
            <a:spLocks noGrp="1"/>
          </p:cNvSpPr>
          <p:nvPr>
            <p:ph type="pic" sz="quarter" idx="10"/>
          </p:nvPr>
        </p:nvSpPr>
        <p:spPr>
          <a:xfrm>
            <a:off x="0" y="0"/>
            <a:ext cx="4340225" cy="6858000"/>
          </a:xfrm>
        </p:spPr>
        <p:txBody>
          <a:bodyPr/>
          <a:lstStyle/>
          <a:p>
            <a:r>
              <a:rPr lang="en-US"/>
              <a:t>Click icon to add picture</a:t>
            </a:r>
          </a:p>
        </p:txBody>
      </p:sp>
      <p:sp>
        <p:nvSpPr>
          <p:cNvPr id="19" name="Text Placeholder 11"/>
          <p:cNvSpPr>
            <a:spLocks noGrp="1"/>
          </p:cNvSpPr>
          <p:nvPr>
            <p:ph type="body" sz="quarter" idx="12"/>
          </p:nvPr>
        </p:nvSpPr>
        <p:spPr>
          <a:xfrm>
            <a:off x="4890100" y="1907476"/>
            <a:ext cx="6943302" cy="4493324"/>
          </a:xfrm>
        </p:spPr>
        <p:txBody>
          <a:bodyPr/>
          <a:lstStyle>
            <a:lvl1pPr>
              <a:buClr>
                <a:schemeClr val="accent3"/>
              </a:buClr>
              <a:defRPr>
                <a:solidFill>
                  <a:schemeClr val="tx1"/>
                </a:solidFill>
              </a:defRPr>
            </a:lvl1pPr>
            <a:lvl2pPr>
              <a:buClr>
                <a:schemeClr val="accent3"/>
              </a:buClr>
              <a:defRPr>
                <a:solidFill>
                  <a:schemeClr val="tx1"/>
                </a:solidFill>
              </a:defRPr>
            </a:lvl2pPr>
            <a:lvl3pPr>
              <a:buClr>
                <a:schemeClr val="accent3"/>
              </a:buClr>
              <a:defRPr>
                <a:solidFill>
                  <a:schemeClr val="tx1"/>
                </a:solidFill>
              </a:defRPr>
            </a:lvl3pPr>
            <a:lvl4pPr>
              <a:buClr>
                <a:schemeClr val="accent3"/>
              </a:buClr>
              <a:defRPr>
                <a:solidFill>
                  <a:schemeClr val="tx1"/>
                </a:solidFill>
              </a:defRPr>
            </a:lvl4pPr>
            <a:lvl5pPr>
              <a:buClr>
                <a:schemeClr val="accent3"/>
              </a:buCl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ver - Purple Background">
    <p:bg>
      <p:bgPr>
        <a:blipFill dpi="0" rotWithShape="1">
          <a:blip r:embed="rId2" cstate="screen">
            <a:lum/>
            <a:extLst>
              <a:ext uri="{28A0092B-C50C-407E-A947-70E740481C1C}">
                <a14:useLocalDpi xmlns:a14="http://schemas.microsoft.com/office/drawing/2010/main"/>
              </a:ext>
            </a:extLst>
          </a:blip>
          <a:srcRect/>
          <a:stretch>
            <a:fillRect l="-8000" t="-8000" r="-8000" b="-8000"/>
          </a:stretch>
        </a:blipFill>
        <a:effectLst/>
      </p:bgPr>
    </p:bg>
    <p:spTree>
      <p:nvGrpSpPr>
        <p:cNvPr id="1" name=""/>
        <p:cNvGrpSpPr/>
        <p:nvPr/>
      </p:nvGrpSpPr>
      <p:grpSpPr>
        <a:xfrm>
          <a:off x="0" y="0"/>
          <a:ext cx="0" cy="0"/>
          <a:chOff x="0" y="0"/>
          <a:chExt cx="0" cy="0"/>
        </a:xfrm>
      </p:grpSpPr>
      <p:sp>
        <p:nvSpPr>
          <p:cNvPr id="28" name="Rectangle 27"/>
          <p:cNvSpPr/>
          <p:nvPr userDrawn="1"/>
        </p:nvSpPr>
        <p:spPr>
          <a:xfrm>
            <a:off x="0" y="0"/>
            <a:ext cx="12192000" cy="6858000"/>
          </a:xfrm>
          <a:prstGeom prst="rect">
            <a:avLst/>
          </a:prstGeom>
          <a:solidFill>
            <a:srgbClr val="97467D">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 Placeholder 14"/>
          <p:cNvSpPr>
            <a:spLocks noGrp="1"/>
          </p:cNvSpPr>
          <p:nvPr>
            <p:ph type="body" sz="quarter" idx="11" hasCustomPrompt="1"/>
          </p:nvPr>
        </p:nvSpPr>
        <p:spPr>
          <a:xfrm>
            <a:off x="1828007" y="2076693"/>
            <a:ext cx="8535987" cy="627939"/>
          </a:xfrm>
        </p:spPr>
        <p:txBody>
          <a:bodyPr>
            <a:normAutofit/>
          </a:bodyPr>
          <a:lstStyle>
            <a:lvl1pPr marL="0" indent="0" algn="ctr">
              <a:buNone/>
              <a:defRPr sz="2800" b="1" i="0">
                <a:solidFill>
                  <a:schemeClr val="bg1"/>
                </a:solidFill>
                <a:latin typeface="Helvetica Neue" charset="0"/>
                <a:ea typeface="Helvetica Neue" charset="0"/>
                <a:cs typeface="Helvetica Neue" charset="0"/>
              </a:defRPr>
            </a:lvl1pPr>
          </a:lstStyle>
          <a:p>
            <a:pPr lvl="0"/>
            <a:r>
              <a:rPr lang="en-US" dirty="0"/>
              <a:t>CLICK TO EDIT MASTER TEXT STYLES</a:t>
            </a:r>
          </a:p>
        </p:txBody>
      </p:sp>
      <p:sp>
        <p:nvSpPr>
          <p:cNvPr id="17" name="Text Placeholder 16"/>
          <p:cNvSpPr>
            <a:spLocks noGrp="1"/>
          </p:cNvSpPr>
          <p:nvPr>
            <p:ph type="body" sz="quarter" idx="12" hasCustomPrompt="1"/>
          </p:nvPr>
        </p:nvSpPr>
        <p:spPr>
          <a:xfrm>
            <a:off x="1754188" y="3051922"/>
            <a:ext cx="8683625" cy="1455738"/>
          </a:xfrm>
        </p:spPr>
        <p:txBody>
          <a:bodyPr>
            <a:noAutofit/>
          </a:bodyPr>
          <a:lstStyle>
            <a:lvl1pPr marL="0" indent="0" algn="ctr">
              <a:buNone/>
              <a:defRPr sz="2800">
                <a:solidFill>
                  <a:schemeClr val="bg1"/>
                </a:solidFill>
                <a:latin typeface="Helvetica Neue" charset="0"/>
                <a:ea typeface="Helvetica Neue" charset="0"/>
                <a:cs typeface="Helvetica Neue" charset="0"/>
              </a:defRPr>
            </a:lvl1pPr>
            <a:lvl2pPr>
              <a:defRPr sz="2800">
                <a:latin typeface="Helvetica Neue" charset="0"/>
                <a:ea typeface="Helvetica Neue" charset="0"/>
                <a:cs typeface="Helvetica Neue" charset="0"/>
              </a:defRPr>
            </a:lvl2pPr>
            <a:lvl3pPr>
              <a:defRPr sz="2800">
                <a:latin typeface="Helvetica Neue" charset="0"/>
                <a:ea typeface="Helvetica Neue" charset="0"/>
                <a:cs typeface="Helvetica Neue" charset="0"/>
              </a:defRPr>
            </a:lvl3pPr>
            <a:lvl4pPr>
              <a:defRPr sz="2800">
                <a:latin typeface="Helvetica Neue" charset="0"/>
                <a:ea typeface="Helvetica Neue" charset="0"/>
                <a:cs typeface="Helvetica Neue" charset="0"/>
              </a:defRPr>
            </a:lvl4pPr>
            <a:lvl5pPr>
              <a:defRPr sz="2800">
                <a:latin typeface="Helvetica Neue" charset="0"/>
                <a:ea typeface="Helvetica Neue" charset="0"/>
                <a:cs typeface="Helvetica Neue" charset="0"/>
              </a:defRPr>
            </a:lvl5pPr>
          </a:lstStyle>
          <a:p>
            <a:pPr lvl="0"/>
            <a:r>
              <a:rPr lang="en-US" dirty="0"/>
              <a:t>CLICK TO EDIT MASTER TEXT STYLES</a:t>
            </a:r>
          </a:p>
        </p:txBody>
      </p:sp>
      <p:sp>
        <p:nvSpPr>
          <p:cNvPr id="8" name="Rectangle 7"/>
          <p:cNvSpPr/>
          <p:nvPr userDrawn="1"/>
        </p:nvSpPr>
        <p:spPr>
          <a:xfrm>
            <a:off x="5083215" y="2704632"/>
            <a:ext cx="2025570" cy="119131"/>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405E79"/>
              </a:solidFill>
            </a:endParaRPr>
          </a:p>
        </p:txBody>
      </p:sp>
    </p:spTree>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Image &amp; Text - Teal">
    <p:spTree>
      <p:nvGrpSpPr>
        <p:cNvPr id="1" name=""/>
        <p:cNvGrpSpPr/>
        <p:nvPr/>
      </p:nvGrpSpPr>
      <p:grpSpPr>
        <a:xfrm>
          <a:off x="0" y="0"/>
          <a:ext cx="0" cy="0"/>
          <a:chOff x="0" y="0"/>
          <a:chExt cx="0" cy="0"/>
        </a:xfrm>
      </p:grpSpPr>
      <p:sp>
        <p:nvSpPr>
          <p:cNvPr id="13" name="Title 1"/>
          <p:cNvSpPr>
            <a:spLocks noGrp="1"/>
          </p:cNvSpPr>
          <p:nvPr>
            <p:ph type="title" hasCustomPrompt="1"/>
          </p:nvPr>
        </p:nvSpPr>
        <p:spPr>
          <a:xfrm>
            <a:off x="4890099" y="257176"/>
            <a:ext cx="6943302" cy="1325563"/>
          </a:xfrm>
        </p:spPr>
        <p:txBody>
          <a:bodyPr>
            <a:normAutofit/>
          </a:bodyPr>
          <a:lstStyle>
            <a:lvl1pPr>
              <a:defRPr sz="3200" b="1">
                <a:solidFill>
                  <a:schemeClr val="accent5"/>
                </a:solidFill>
              </a:defRPr>
            </a:lvl1pPr>
          </a:lstStyle>
          <a:p>
            <a:r>
              <a:rPr lang="en-US" dirty="0"/>
              <a:t>CLICK TO EDIT MASTER TITLE STYLE</a:t>
            </a:r>
          </a:p>
        </p:txBody>
      </p:sp>
      <p:cxnSp>
        <p:nvCxnSpPr>
          <p:cNvPr id="14" name="Straight Connector 13"/>
          <p:cNvCxnSpPr/>
          <p:nvPr userDrawn="1"/>
        </p:nvCxnSpPr>
        <p:spPr>
          <a:xfrm flipV="1">
            <a:off x="5027117" y="1509236"/>
            <a:ext cx="6806284" cy="17612"/>
          </a:xfrm>
          <a:prstGeom prst="line">
            <a:avLst/>
          </a:prstGeom>
          <a:ln>
            <a:solidFill>
              <a:schemeClr val="accent6"/>
            </a:solidFill>
          </a:ln>
        </p:spPr>
        <p:style>
          <a:lnRef idx="1">
            <a:schemeClr val="accent1"/>
          </a:lnRef>
          <a:fillRef idx="0">
            <a:schemeClr val="accent1"/>
          </a:fillRef>
          <a:effectRef idx="0">
            <a:schemeClr val="accent1"/>
          </a:effectRef>
          <a:fontRef idx="minor">
            <a:schemeClr val="tx1"/>
          </a:fontRef>
        </p:style>
      </p:cxnSp>
      <p:sp>
        <p:nvSpPr>
          <p:cNvPr id="15" name="Rectangle 14"/>
          <p:cNvSpPr/>
          <p:nvPr userDrawn="1"/>
        </p:nvSpPr>
        <p:spPr>
          <a:xfrm>
            <a:off x="9351335" y="1467293"/>
            <a:ext cx="2482066" cy="78223"/>
          </a:xfrm>
          <a:prstGeom prst="rect">
            <a:avLst/>
          </a:prstGeom>
          <a:solidFill>
            <a:schemeClr val="accent6"/>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Picture Placeholder 17"/>
          <p:cNvSpPr>
            <a:spLocks noGrp="1"/>
          </p:cNvSpPr>
          <p:nvPr>
            <p:ph type="pic" sz="quarter" idx="10"/>
          </p:nvPr>
        </p:nvSpPr>
        <p:spPr>
          <a:xfrm>
            <a:off x="0" y="0"/>
            <a:ext cx="4340225" cy="6858000"/>
          </a:xfrm>
        </p:spPr>
        <p:txBody>
          <a:bodyPr/>
          <a:lstStyle/>
          <a:p>
            <a:r>
              <a:rPr lang="en-US"/>
              <a:t>Click icon to add picture</a:t>
            </a:r>
          </a:p>
        </p:txBody>
      </p:sp>
      <p:sp>
        <p:nvSpPr>
          <p:cNvPr id="19" name="Text Placeholder 11"/>
          <p:cNvSpPr>
            <a:spLocks noGrp="1"/>
          </p:cNvSpPr>
          <p:nvPr>
            <p:ph type="body" sz="quarter" idx="12"/>
          </p:nvPr>
        </p:nvSpPr>
        <p:spPr>
          <a:xfrm>
            <a:off x="4890100" y="1907476"/>
            <a:ext cx="6943302" cy="4493324"/>
          </a:xfrm>
        </p:spPr>
        <p:txBody>
          <a:bodyPr/>
          <a:lstStyle>
            <a:lvl1pPr>
              <a:buClr>
                <a:schemeClr val="accent5"/>
              </a:buClr>
              <a:defRPr>
                <a:solidFill>
                  <a:schemeClr val="tx1"/>
                </a:solidFill>
              </a:defRPr>
            </a:lvl1pPr>
            <a:lvl2pPr>
              <a:buClr>
                <a:schemeClr val="accent5"/>
              </a:buClr>
              <a:defRPr>
                <a:solidFill>
                  <a:schemeClr val="tx1"/>
                </a:solidFill>
              </a:defRPr>
            </a:lvl2pPr>
            <a:lvl3pPr>
              <a:buClr>
                <a:schemeClr val="accent5"/>
              </a:buClr>
              <a:defRPr>
                <a:solidFill>
                  <a:schemeClr val="tx1"/>
                </a:solidFill>
              </a:defRPr>
            </a:lvl3pPr>
            <a:lvl4pPr>
              <a:buClr>
                <a:schemeClr val="accent5"/>
              </a:buClr>
              <a:defRPr>
                <a:solidFill>
                  <a:schemeClr val="tx1"/>
                </a:solidFill>
              </a:defRPr>
            </a:lvl4pPr>
            <a:lvl5pPr>
              <a:buClr>
                <a:schemeClr val="accent5"/>
              </a:buCl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Image &amp; Text - Green">
    <p:spTree>
      <p:nvGrpSpPr>
        <p:cNvPr id="1" name=""/>
        <p:cNvGrpSpPr/>
        <p:nvPr/>
      </p:nvGrpSpPr>
      <p:grpSpPr>
        <a:xfrm>
          <a:off x="0" y="0"/>
          <a:ext cx="0" cy="0"/>
          <a:chOff x="0" y="0"/>
          <a:chExt cx="0" cy="0"/>
        </a:xfrm>
      </p:grpSpPr>
      <p:sp>
        <p:nvSpPr>
          <p:cNvPr id="13" name="Title 1"/>
          <p:cNvSpPr>
            <a:spLocks noGrp="1"/>
          </p:cNvSpPr>
          <p:nvPr>
            <p:ph type="title" hasCustomPrompt="1"/>
          </p:nvPr>
        </p:nvSpPr>
        <p:spPr>
          <a:xfrm>
            <a:off x="4890099" y="257176"/>
            <a:ext cx="6943302" cy="1325563"/>
          </a:xfrm>
        </p:spPr>
        <p:txBody>
          <a:bodyPr>
            <a:normAutofit/>
          </a:bodyPr>
          <a:lstStyle>
            <a:lvl1pPr>
              <a:defRPr sz="3200" b="1">
                <a:solidFill>
                  <a:schemeClr val="accent4"/>
                </a:solidFill>
              </a:defRPr>
            </a:lvl1pPr>
          </a:lstStyle>
          <a:p>
            <a:r>
              <a:rPr lang="en-US" dirty="0"/>
              <a:t>CLICK TO EDIT MASTER TITLE STYLE</a:t>
            </a:r>
          </a:p>
        </p:txBody>
      </p:sp>
      <p:cxnSp>
        <p:nvCxnSpPr>
          <p:cNvPr id="14" name="Straight Connector 13"/>
          <p:cNvCxnSpPr/>
          <p:nvPr userDrawn="1"/>
        </p:nvCxnSpPr>
        <p:spPr>
          <a:xfrm flipV="1">
            <a:off x="5027117" y="1509236"/>
            <a:ext cx="6806284" cy="17612"/>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15" name="Rectangle 14"/>
          <p:cNvSpPr/>
          <p:nvPr userDrawn="1"/>
        </p:nvSpPr>
        <p:spPr>
          <a:xfrm>
            <a:off x="9351335" y="1467293"/>
            <a:ext cx="2482066" cy="78223"/>
          </a:xfrm>
          <a:prstGeom prst="rect">
            <a:avLst/>
          </a:pr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Picture Placeholder 17"/>
          <p:cNvSpPr>
            <a:spLocks noGrp="1"/>
          </p:cNvSpPr>
          <p:nvPr>
            <p:ph type="pic" sz="quarter" idx="10"/>
          </p:nvPr>
        </p:nvSpPr>
        <p:spPr>
          <a:xfrm>
            <a:off x="0" y="0"/>
            <a:ext cx="4340225" cy="6858000"/>
          </a:xfrm>
        </p:spPr>
        <p:txBody>
          <a:bodyPr/>
          <a:lstStyle/>
          <a:p>
            <a:r>
              <a:rPr lang="en-US"/>
              <a:t>Click icon to add picture</a:t>
            </a:r>
          </a:p>
        </p:txBody>
      </p:sp>
      <p:sp>
        <p:nvSpPr>
          <p:cNvPr id="19" name="Text Placeholder 11"/>
          <p:cNvSpPr>
            <a:spLocks noGrp="1"/>
          </p:cNvSpPr>
          <p:nvPr>
            <p:ph type="body" sz="quarter" idx="12"/>
          </p:nvPr>
        </p:nvSpPr>
        <p:spPr>
          <a:xfrm>
            <a:off x="4890100" y="1907476"/>
            <a:ext cx="6943302" cy="4493324"/>
          </a:xfrm>
        </p:spPr>
        <p:txBody>
          <a:bodyPr/>
          <a:lstStyle>
            <a:lvl1pPr>
              <a:buClr>
                <a:schemeClr val="accent2"/>
              </a:buClr>
              <a:defRPr>
                <a:solidFill>
                  <a:schemeClr val="tx1"/>
                </a:solidFill>
              </a:defRPr>
            </a:lvl1pPr>
            <a:lvl2pPr>
              <a:buClr>
                <a:schemeClr val="accent2"/>
              </a:buClr>
              <a:defRPr>
                <a:solidFill>
                  <a:schemeClr val="tx1"/>
                </a:solidFill>
              </a:defRPr>
            </a:lvl2pPr>
            <a:lvl3pPr>
              <a:buClr>
                <a:schemeClr val="accent2"/>
              </a:buClr>
              <a:defRPr>
                <a:solidFill>
                  <a:schemeClr val="tx1"/>
                </a:solidFill>
              </a:defRPr>
            </a:lvl3pPr>
            <a:lvl4pPr>
              <a:buClr>
                <a:schemeClr val="accent2"/>
              </a:buClr>
              <a:defRPr>
                <a:solidFill>
                  <a:schemeClr val="tx1"/>
                </a:solidFill>
              </a:defRPr>
            </a:lvl4pPr>
            <a:lvl5pPr>
              <a:buClr>
                <a:schemeClr val="accent2"/>
              </a:buCl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itle &amp; Two Column - Blue">
    <p:spTree>
      <p:nvGrpSpPr>
        <p:cNvPr id="1" name=""/>
        <p:cNvGrpSpPr/>
        <p:nvPr/>
      </p:nvGrpSpPr>
      <p:grpSpPr>
        <a:xfrm>
          <a:off x="0" y="0"/>
          <a:ext cx="0" cy="0"/>
          <a:chOff x="0" y="0"/>
          <a:chExt cx="0" cy="0"/>
        </a:xfrm>
      </p:grpSpPr>
      <p:sp>
        <p:nvSpPr>
          <p:cNvPr id="16" name="Rectangle 15"/>
          <p:cNvSpPr/>
          <p:nvPr userDrawn="1"/>
        </p:nvSpPr>
        <p:spPr>
          <a:xfrm>
            <a:off x="0" y="0"/>
            <a:ext cx="12192000" cy="1609344"/>
          </a:xfrm>
          <a:prstGeom prst="rect">
            <a:avLst/>
          </a:prstGeom>
          <a:solidFill>
            <a:srgbClr val="01679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2" name="Group 21"/>
          <p:cNvGrpSpPr/>
          <p:nvPr userDrawn="1"/>
        </p:nvGrpSpPr>
        <p:grpSpPr>
          <a:xfrm>
            <a:off x="-208788" y="0"/>
            <a:ext cx="12609575" cy="2174490"/>
            <a:chOff x="0" y="5043119"/>
            <a:chExt cx="12191999" cy="1814883"/>
          </a:xfrm>
        </p:grpSpPr>
        <p:pic>
          <p:nvPicPr>
            <p:cNvPr id="23" name="Picture 22"/>
            <p:cNvPicPr>
              <a:picLocks noChangeAspect="1"/>
            </p:cNvPicPr>
            <p:nvPr/>
          </p:nvPicPr>
          <p:blipFill rotWithShape="1">
            <a:blip r:embed="rId2" cstate="screen">
              <a:alphaModFix amt="20000"/>
              <a:extLst>
                <a:ext uri="{28A0092B-C50C-407E-A947-70E740481C1C}">
                  <a14:useLocalDpi xmlns:a14="http://schemas.microsoft.com/office/drawing/2010/main"/>
                </a:ext>
              </a:extLst>
            </a:blip>
            <a:srcRect/>
            <a:stretch/>
          </p:blipFill>
          <p:spPr>
            <a:xfrm rot="5400000">
              <a:off x="2349106" y="2694015"/>
              <a:ext cx="1814881" cy="6513094"/>
            </a:xfrm>
            <a:prstGeom prst="rect">
              <a:avLst/>
            </a:prstGeom>
          </p:spPr>
        </p:pic>
        <p:pic>
          <p:nvPicPr>
            <p:cNvPr id="24" name="Picture 23"/>
            <p:cNvPicPr>
              <a:picLocks noChangeAspect="1"/>
            </p:cNvPicPr>
            <p:nvPr/>
          </p:nvPicPr>
          <p:blipFill rotWithShape="1">
            <a:blip r:embed="rId3" cstate="screen">
              <a:alphaModFix amt="20000"/>
              <a:extLst>
                <a:ext uri="{28A0092B-C50C-407E-A947-70E740481C1C}">
                  <a14:useLocalDpi xmlns:a14="http://schemas.microsoft.com/office/drawing/2010/main"/>
                </a:ext>
              </a:extLst>
            </a:blip>
            <a:srcRect/>
            <a:stretch/>
          </p:blipFill>
          <p:spPr>
            <a:xfrm rot="5400000">
              <a:off x="8435259" y="3077812"/>
              <a:ext cx="1791433" cy="5722047"/>
            </a:xfrm>
            <a:prstGeom prst="rect">
              <a:avLst/>
            </a:prstGeom>
          </p:spPr>
        </p:pic>
      </p:grpSp>
      <p:cxnSp>
        <p:nvCxnSpPr>
          <p:cNvPr id="21" name="Straight Connector 20"/>
          <p:cNvCxnSpPr/>
          <p:nvPr userDrawn="1"/>
        </p:nvCxnSpPr>
        <p:spPr>
          <a:xfrm>
            <a:off x="6125488" y="3178428"/>
            <a:ext cx="0" cy="3127254"/>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8" name="Title 1"/>
          <p:cNvSpPr>
            <a:spLocks noGrp="1"/>
          </p:cNvSpPr>
          <p:nvPr>
            <p:ph type="title" hasCustomPrompt="1"/>
          </p:nvPr>
        </p:nvSpPr>
        <p:spPr>
          <a:xfrm>
            <a:off x="656023" y="246594"/>
            <a:ext cx="10515600" cy="1325563"/>
          </a:xfrm>
        </p:spPr>
        <p:txBody>
          <a:bodyPr>
            <a:normAutofit/>
          </a:bodyPr>
          <a:lstStyle>
            <a:lvl1pPr>
              <a:defRPr sz="3600" b="1">
                <a:solidFill>
                  <a:schemeClr val="bg1"/>
                </a:solidFill>
              </a:defRPr>
            </a:lvl1pPr>
          </a:lstStyle>
          <a:p>
            <a:r>
              <a:rPr lang="en-US" dirty="0"/>
              <a:t>CLICK TO EDIT MASTER TITLE STYLE</a:t>
            </a:r>
          </a:p>
        </p:txBody>
      </p:sp>
      <p:sp>
        <p:nvSpPr>
          <p:cNvPr id="29" name="Text Placeholder 10"/>
          <p:cNvSpPr>
            <a:spLocks noGrp="1"/>
          </p:cNvSpPr>
          <p:nvPr>
            <p:ph type="body" sz="quarter" idx="10"/>
          </p:nvPr>
        </p:nvSpPr>
        <p:spPr>
          <a:xfrm>
            <a:off x="656022" y="1903943"/>
            <a:ext cx="10820015" cy="500063"/>
          </a:xfrm>
        </p:spPr>
        <p:txBody>
          <a:bodyPr/>
          <a:lstStyle>
            <a:lvl1pPr marL="0" indent="0">
              <a:buNone/>
              <a:defRPr b="1">
                <a:solidFill>
                  <a:schemeClr val="accent3"/>
                </a:solidFill>
              </a:defRPr>
            </a:lvl1pPr>
            <a:lvl2pPr>
              <a:buClr>
                <a:schemeClr val="accent3"/>
              </a:buClr>
              <a:defRPr/>
            </a:lvl2pPr>
            <a:lvl3pPr>
              <a:buClr>
                <a:schemeClr val="accent3"/>
              </a:buClr>
              <a:defRPr/>
            </a:lvl3pPr>
            <a:lvl4pPr>
              <a:buClr>
                <a:schemeClr val="accent3"/>
              </a:buClr>
              <a:defRPr/>
            </a:lvl4pPr>
            <a:lvl5pPr>
              <a:buClr>
                <a:schemeClr val="accent3"/>
              </a:buClr>
              <a:defRPr/>
            </a:lvl5pPr>
          </a:lstStyle>
          <a:p>
            <a:pPr lvl="0"/>
            <a:r>
              <a:rPr lang="en-US"/>
              <a:t>Click to edit Master text styles</a:t>
            </a:r>
          </a:p>
        </p:txBody>
      </p:sp>
      <p:sp>
        <p:nvSpPr>
          <p:cNvPr id="30" name="Text Placeholder 11"/>
          <p:cNvSpPr>
            <a:spLocks noGrp="1"/>
          </p:cNvSpPr>
          <p:nvPr>
            <p:ph type="body" sz="quarter" idx="12"/>
          </p:nvPr>
        </p:nvSpPr>
        <p:spPr>
          <a:xfrm>
            <a:off x="656021" y="2479149"/>
            <a:ext cx="10820015" cy="521171"/>
          </a:xfrm>
        </p:spPr>
        <p:txBody>
          <a:bodyPr>
            <a:normAutofit/>
          </a:bodyPr>
          <a:lstStyle>
            <a:lvl1pPr marL="0" indent="0">
              <a:buClr>
                <a:schemeClr val="accent3"/>
              </a:buClr>
              <a:buNone/>
              <a:defRPr sz="2400">
                <a:solidFill>
                  <a:schemeClr val="tx1"/>
                </a:solidFill>
              </a:defRPr>
            </a:lvl1pPr>
            <a:lvl2pPr marL="457200" indent="0">
              <a:buClr>
                <a:schemeClr val="accent3"/>
              </a:buClr>
              <a:buNone/>
              <a:defRPr>
                <a:solidFill>
                  <a:schemeClr val="tx1"/>
                </a:solidFill>
              </a:defRPr>
            </a:lvl2pPr>
            <a:lvl3pPr marL="914400" indent="0">
              <a:buClr>
                <a:schemeClr val="accent3"/>
              </a:buClr>
              <a:buNone/>
              <a:defRPr>
                <a:solidFill>
                  <a:schemeClr val="tx1"/>
                </a:solidFill>
              </a:defRPr>
            </a:lvl3pPr>
            <a:lvl4pPr marL="1371600" indent="0">
              <a:buClr>
                <a:schemeClr val="accent3"/>
              </a:buClr>
              <a:buNone/>
              <a:defRPr>
                <a:solidFill>
                  <a:schemeClr val="tx1"/>
                </a:solidFill>
              </a:defRPr>
            </a:lvl4pPr>
            <a:lvl5pPr marL="1828800" indent="0">
              <a:buClr>
                <a:schemeClr val="accent3"/>
              </a:buClr>
              <a:buNone/>
              <a:defRPr>
                <a:solidFill>
                  <a:schemeClr val="tx1"/>
                </a:solidFill>
              </a:defRPr>
            </a:lvl5pPr>
          </a:lstStyle>
          <a:p>
            <a:pPr lvl="0"/>
            <a:r>
              <a:rPr lang="en-US"/>
              <a:t>Click to edit Master text styles</a:t>
            </a:r>
          </a:p>
        </p:txBody>
      </p:sp>
      <p:sp>
        <p:nvSpPr>
          <p:cNvPr id="31" name="Text Placeholder 10"/>
          <p:cNvSpPr>
            <a:spLocks noGrp="1"/>
          </p:cNvSpPr>
          <p:nvPr>
            <p:ph type="body" sz="quarter" idx="13"/>
          </p:nvPr>
        </p:nvSpPr>
        <p:spPr>
          <a:xfrm>
            <a:off x="656022" y="3358502"/>
            <a:ext cx="4661045" cy="605076"/>
          </a:xfrm>
        </p:spPr>
        <p:txBody>
          <a:bodyPr>
            <a:normAutofit/>
          </a:bodyPr>
          <a:lstStyle>
            <a:lvl1pPr marL="0" indent="0">
              <a:buNone/>
              <a:defRPr sz="2400" b="1">
                <a:solidFill>
                  <a:schemeClr val="accent3"/>
                </a:solidFill>
              </a:defRPr>
            </a:lvl1pPr>
            <a:lvl2pPr>
              <a:buClr>
                <a:schemeClr val="accent3"/>
              </a:buClr>
              <a:defRPr/>
            </a:lvl2pPr>
            <a:lvl3pPr>
              <a:buClr>
                <a:schemeClr val="accent3"/>
              </a:buClr>
              <a:defRPr/>
            </a:lvl3pPr>
            <a:lvl4pPr>
              <a:buClr>
                <a:schemeClr val="accent3"/>
              </a:buClr>
              <a:defRPr/>
            </a:lvl4pPr>
            <a:lvl5pPr>
              <a:buClr>
                <a:schemeClr val="accent3"/>
              </a:buClr>
              <a:defRPr/>
            </a:lvl5pPr>
          </a:lstStyle>
          <a:p>
            <a:pPr lvl="0"/>
            <a:r>
              <a:rPr lang="en-US"/>
              <a:t>Click to edit Master text styles</a:t>
            </a:r>
          </a:p>
        </p:txBody>
      </p:sp>
      <p:sp>
        <p:nvSpPr>
          <p:cNvPr id="32" name="Text Placeholder 11"/>
          <p:cNvSpPr>
            <a:spLocks noGrp="1"/>
          </p:cNvSpPr>
          <p:nvPr>
            <p:ph type="body" sz="quarter" idx="14"/>
          </p:nvPr>
        </p:nvSpPr>
        <p:spPr>
          <a:xfrm>
            <a:off x="656022" y="4066959"/>
            <a:ext cx="4661046" cy="2238723"/>
          </a:xfrm>
        </p:spPr>
        <p:txBody>
          <a:bodyPr>
            <a:normAutofit/>
          </a:bodyPr>
          <a:lstStyle>
            <a:lvl1pPr>
              <a:buClr>
                <a:schemeClr val="accent3"/>
              </a:buClr>
              <a:defRPr sz="2400">
                <a:solidFill>
                  <a:schemeClr val="tx1"/>
                </a:solidFill>
              </a:defRPr>
            </a:lvl1pPr>
            <a:lvl2pPr>
              <a:buClr>
                <a:schemeClr val="accent3"/>
              </a:buClr>
              <a:defRPr sz="2400">
                <a:solidFill>
                  <a:schemeClr val="tx1"/>
                </a:solidFill>
              </a:defRPr>
            </a:lvl2pPr>
            <a:lvl3pPr>
              <a:buClr>
                <a:schemeClr val="accent3"/>
              </a:buClr>
              <a:defRPr sz="2400">
                <a:solidFill>
                  <a:schemeClr val="tx1"/>
                </a:solidFill>
              </a:defRPr>
            </a:lvl3pPr>
            <a:lvl4pPr>
              <a:buClr>
                <a:schemeClr val="accent3"/>
              </a:buClr>
              <a:defRPr sz="2400">
                <a:solidFill>
                  <a:schemeClr val="tx1"/>
                </a:solidFill>
              </a:defRPr>
            </a:lvl4pPr>
            <a:lvl5pPr>
              <a:buClr>
                <a:schemeClr val="accent3"/>
              </a:buClr>
              <a:defRPr sz="24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33" name="Text Placeholder 10"/>
          <p:cNvSpPr>
            <a:spLocks noGrp="1"/>
          </p:cNvSpPr>
          <p:nvPr>
            <p:ph type="body" sz="quarter" idx="15"/>
          </p:nvPr>
        </p:nvSpPr>
        <p:spPr>
          <a:xfrm>
            <a:off x="6814990" y="3358502"/>
            <a:ext cx="4661045" cy="605076"/>
          </a:xfrm>
        </p:spPr>
        <p:txBody>
          <a:bodyPr>
            <a:normAutofit/>
          </a:bodyPr>
          <a:lstStyle>
            <a:lvl1pPr marL="0" indent="0">
              <a:buNone/>
              <a:defRPr sz="2400" b="1">
                <a:solidFill>
                  <a:schemeClr val="accent3"/>
                </a:solidFill>
              </a:defRPr>
            </a:lvl1pPr>
            <a:lvl2pPr>
              <a:buClr>
                <a:schemeClr val="accent3"/>
              </a:buClr>
              <a:defRPr/>
            </a:lvl2pPr>
            <a:lvl3pPr>
              <a:buClr>
                <a:schemeClr val="accent3"/>
              </a:buClr>
              <a:defRPr/>
            </a:lvl3pPr>
            <a:lvl4pPr>
              <a:buClr>
                <a:schemeClr val="accent3"/>
              </a:buClr>
              <a:defRPr/>
            </a:lvl4pPr>
            <a:lvl5pPr>
              <a:buClr>
                <a:schemeClr val="accent3"/>
              </a:buClr>
              <a:defRPr/>
            </a:lvl5pPr>
          </a:lstStyle>
          <a:p>
            <a:pPr lvl="0"/>
            <a:r>
              <a:rPr lang="en-US"/>
              <a:t>Click to edit Master text styles</a:t>
            </a:r>
          </a:p>
        </p:txBody>
      </p:sp>
      <p:sp>
        <p:nvSpPr>
          <p:cNvPr id="34" name="Text Placeholder 11"/>
          <p:cNvSpPr>
            <a:spLocks noGrp="1"/>
          </p:cNvSpPr>
          <p:nvPr>
            <p:ph type="body" sz="quarter" idx="16"/>
          </p:nvPr>
        </p:nvSpPr>
        <p:spPr>
          <a:xfrm>
            <a:off x="6814990" y="4066959"/>
            <a:ext cx="4661046" cy="2238723"/>
          </a:xfrm>
        </p:spPr>
        <p:txBody>
          <a:bodyPr>
            <a:normAutofit/>
          </a:bodyPr>
          <a:lstStyle>
            <a:lvl1pPr>
              <a:buClr>
                <a:schemeClr val="accent3"/>
              </a:buClr>
              <a:defRPr sz="2400">
                <a:solidFill>
                  <a:schemeClr val="tx1"/>
                </a:solidFill>
              </a:defRPr>
            </a:lvl1pPr>
            <a:lvl2pPr>
              <a:buClr>
                <a:schemeClr val="accent3"/>
              </a:buClr>
              <a:defRPr sz="2400">
                <a:solidFill>
                  <a:schemeClr val="tx1"/>
                </a:solidFill>
              </a:defRPr>
            </a:lvl2pPr>
            <a:lvl3pPr>
              <a:buClr>
                <a:schemeClr val="accent3"/>
              </a:buClr>
              <a:defRPr sz="2400">
                <a:solidFill>
                  <a:schemeClr val="tx1"/>
                </a:solidFill>
              </a:defRPr>
            </a:lvl3pPr>
            <a:lvl4pPr>
              <a:buClr>
                <a:schemeClr val="accent3"/>
              </a:buClr>
              <a:defRPr sz="2400">
                <a:solidFill>
                  <a:schemeClr val="tx1"/>
                </a:solidFill>
              </a:defRPr>
            </a:lvl4pPr>
            <a:lvl5pPr>
              <a:buClr>
                <a:schemeClr val="accent3"/>
              </a:buClr>
              <a:defRPr sz="24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amp; Two Column - Purple">
    <p:spTree>
      <p:nvGrpSpPr>
        <p:cNvPr id="1" name=""/>
        <p:cNvGrpSpPr/>
        <p:nvPr/>
      </p:nvGrpSpPr>
      <p:grpSpPr>
        <a:xfrm>
          <a:off x="0" y="0"/>
          <a:ext cx="0" cy="0"/>
          <a:chOff x="0" y="0"/>
          <a:chExt cx="0" cy="0"/>
        </a:xfrm>
      </p:grpSpPr>
      <p:sp>
        <p:nvSpPr>
          <p:cNvPr id="16" name="Rectangle 15"/>
          <p:cNvSpPr/>
          <p:nvPr userDrawn="1"/>
        </p:nvSpPr>
        <p:spPr>
          <a:xfrm>
            <a:off x="0" y="0"/>
            <a:ext cx="12192000" cy="160934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2" name="Group 21"/>
          <p:cNvGrpSpPr/>
          <p:nvPr userDrawn="1"/>
        </p:nvGrpSpPr>
        <p:grpSpPr>
          <a:xfrm>
            <a:off x="-208788" y="0"/>
            <a:ext cx="12609575" cy="2174490"/>
            <a:chOff x="0" y="5043119"/>
            <a:chExt cx="12191999" cy="1814883"/>
          </a:xfrm>
        </p:grpSpPr>
        <p:pic>
          <p:nvPicPr>
            <p:cNvPr id="23" name="Picture 22"/>
            <p:cNvPicPr>
              <a:picLocks noChangeAspect="1"/>
            </p:cNvPicPr>
            <p:nvPr/>
          </p:nvPicPr>
          <p:blipFill rotWithShape="1">
            <a:blip r:embed="rId2" cstate="screen">
              <a:alphaModFix amt="20000"/>
              <a:extLst>
                <a:ext uri="{28A0092B-C50C-407E-A947-70E740481C1C}">
                  <a14:useLocalDpi xmlns:a14="http://schemas.microsoft.com/office/drawing/2010/main"/>
                </a:ext>
              </a:extLst>
            </a:blip>
            <a:srcRect/>
            <a:stretch/>
          </p:blipFill>
          <p:spPr>
            <a:xfrm rot="5400000">
              <a:off x="2349106" y="2694015"/>
              <a:ext cx="1814881" cy="6513094"/>
            </a:xfrm>
            <a:prstGeom prst="rect">
              <a:avLst/>
            </a:prstGeom>
          </p:spPr>
        </p:pic>
        <p:pic>
          <p:nvPicPr>
            <p:cNvPr id="24" name="Picture 23"/>
            <p:cNvPicPr>
              <a:picLocks noChangeAspect="1"/>
            </p:cNvPicPr>
            <p:nvPr/>
          </p:nvPicPr>
          <p:blipFill rotWithShape="1">
            <a:blip r:embed="rId3" cstate="screen">
              <a:alphaModFix amt="20000"/>
              <a:extLst>
                <a:ext uri="{28A0092B-C50C-407E-A947-70E740481C1C}">
                  <a14:useLocalDpi xmlns:a14="http://schemas.microsoft.com/office/drawing/2010/main"/>
                </a:ext>
              </a:extLst>
            </a:blip>
            <a:srcRect/>
            <a:stretch/>
          </p:blipFill>
          <p:spPr>
            <a:xfrm rot="5400000">
              <a:off x="8435259" y="3077812"/>
              <a:ext cx="1791433" cy="5722047"/>
            </a:xfrm>
            <a:prstGeom prst="rect">
              <a:avLst/>
            </a:prstGeom>
          </p:spPr>
        </p:pic>
      </p:grpSp>
      <p:cxnSp>
        <p:nvCxnSpPr>
          <p:cNvPr id="21" name="Straight Connector 20"/>
          <p:cNvCxnSpPr/>
          <p:nvPr userDrawn="1"/>
        </p:nvCxnSpPr>
        <p:spPr>
          <a:xfrm>
            <a:off x="6125488" y="3178428"/>
            <a:ext cx="0" cy="3127254"/>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8" name="Title 1"/>
          <p:cNvSpPr>
            <a:spLocks noGrp="1"/>
          </p:cNvSpPr>
          <p:nvPr>
            <p:ph type="title" hasCustomPrompt="1"/>
          </p:nvPr>
        </p:nvSpPr>
        <p:spPr>
          <a:xfrm>
            <a:off x="656023" y="246594"/>
            <a:ext cx="10515600" cy="1325563"/>
          </a:xfrm>
        </p:spPr>
        <p:txBody>
          <a:bodyPr>
            <a:normAutofit/>
          </a:bodyPr>
          <a:lstStyle>
            <a:lvl1pPr>
              <a:defRPr sz="3600" b="1">
                <a:solidFill>
                  <a:schemeClr val="bg1"/>
                </a:solidFill>
              </a:defRPr>
            </a:lvl1pPr>
          </a:lstStyle>
          <a:p>
            <a:r>
              <a:rPr lang="en-US" dirty="0"/>
              <a:t>CLICK TO EDIT MASTER TITLE STYLE</a:t>
            </a:r>
          </a:p>
        </p:txBody>
      </p:sp>
      <p:sp>
        <p:nvSpPr>
          <p:cNvPr id="29" name="Text Placeholder 10"/>
          <p:cNvSpPr>
            <a:spLocks noGrp="1"/>
          </p:cNvSpPr>
          <p:nvPr>
            <p:ph type="body" sz="quarter" idx="10"/>
          </p:nvPr>
        </p:nvSpPr>
        <p:spPr>
          <a:xfrm>
            <a:off x="656022" y="1903943"/>
            <a:ext cx="10820015" cy="500063"/>
          </a:xfrm>
        </p:spPr>
        <p:txBody>
          <a:bodyPr/>
          <a:lstStyle>
            <a:lvl1pPr marL="0" indent="0">
              <a:buNone/>
              <a:defRPr b="1">
                <a:solidFill>
                  <a:schemeClr val="accent1"/>
                </a:solidFill>
              </a:defRPr>
            </a:lvl1pPr>
            <a:lvl2pPr>
              <a:buClr>
                <a:schemeClr val="accent3"/>
              </a:buClr>
              <a:defRPr/>
            </a:lvl2pPr>
            <a:lvl3pPr>
              <a:buClr>
                <a:schemeClr val="accent3"/>
              </a:buClr>
              <a:defRPr/>
            </a:lvl3pPr>
            <a:lvl4pPr>
              <a:buClr>
                <a:schemeClr val="accent3"/>
              </a:buClr>
              <a:defRPr/>
            </a:lvl4pPr>
            <a:lvl5pPr>
              <a:buClr>
                <a:schemeClr val="accent3"/>
              </a:buClr>
              <a:defRPr/>
            </a:lvl5pPr>
          </a:lstStyle>
          <a:p>
            <a:pPr lvl="0"/>
            <a:r>
              <a:rPr lang="en-US"/>
              <a:t>Click to edit Master text styles</a:t>
            </a:r>
          </a:p>
        </p:txBody>
      </p:sp>
      <p:sp>
        <p:nvSpPr>
          <p:cNvPr id="30" name="Text Placeholder 11"/>
          <p:cNvSpPr>
            <a:spLocks noGrp="1"/>
          </p:cNvSpPr>
          <p:nvPr>
            <p:ph type="body" sz="quarter" idx="12"/>
          </p:nvPr>
        </p:nvSpPr>
        <p:spPr>
          <a:xfrm>
            <a:off x="656021" y="2479149"/>
            <a:ext cx="10820015" cy="521171"/>
          </a:xfrm>
        </p:spPr>
        <p:txBody>
          <a:bodyPr>
            <a:normAutofit/>
          </a:bodyPr>
          <a:lstStyle>
            <a:lvl1pPr marL="0" indent="0">
              <a:buClr>
                <a:schemeClr val="accent3"/>
              </a:buClr>
              <a:buNone/>
              <a:defRPr sz="2400">
                <a:solidFill>
                  <a:schemeClr val="tx1"/>
                </a:solidFill>
              </a:defRPr>
            </a:lvl1pPr>
            <a:lvl2pPr marL="457200" indent="0">
              <a:buClr>
                <a:schemeClr val="accent3"/>
              </a:buClr>
              <a:buNone/>
              <a:defRPr>
                <a:solidFill>
                  <a:schemeClr val="tx1"/>
                </a:solidFill>
              </a:defRPr>
            </a:lvl2pPr>
            <a:lvl3pPr marL="914400" indent="0">
              <a:buClr>
                <a:schemeClr val="accent3"/>
              </a:buClr>
              <a:buNone/>
              <a:defRPr>
                <a:solidFill>
                  <a:schemeClr val="tx1"/>
                </a:solidFill>
              </a:defRPr>
            </a:lvl3pPr>
            <a:lvl4pPr marL="1371600" indent="0">
              <a:buClr>
                <a:schemeClr val="accent3"/>
              </a:buClr>
              <a:buNone/>
              <a:defRPr>
                <a:solidFill>
                  <a:schemeClr val="tx1"/>
                </a:solidFill>
              </a:defRPr>
            </a:lvl4pPr>
            <a:lvl5pPr marL="1828800" indent="0">
              <a:buClr>
                <a:schemeClr val="accent3"/>
              </a:buClr>
              <a:buNone/>
              <a:defRPr>
                <a:solidFill>
                  <a:schemeClr val="tx1"/>
                </a:solidFill>
              </a:defRPr>
            </a:lvl5pPr>
          </a:lstStyle>
          <a:p>
            <a:pPr lvl="0"/>
            <a:r>
              <a:rPr lang="en-US"/>
              <a:t>Click to edit Master text styles</a:t>
            </a:r>
          </a:p>
        </p:txBody>
      </p:sp>
      <p:sp>
        <p:nvSpPr>
          <p:cNvPr id="31" name="Text Placeholder 10"/>
          <p:cNvSpPr>
            <a:spLocks noGrp="1"/>
          </p:cNvSpPr>
          <p:nvPr>
            <p:ph type="body" sz="quarter" idx="13"/>
          </p:nvPr>
        </p:nvSpPr>
        <p:spPr>
          <a:xfrm>
            <a:off x="656022" y="3358502"/>
            <a:ext cx="4661045" cy="605076"/>
          </a:xfrm>
        </p:spPr>
        <p:txBody>
          <a:bodyPr>
            <a:normAutofit/>
          </a:bodyPr>
          <a:lstStyle>
            <a:lvl1pPr marL="0" indent="0">
              <a:buNone/>
              <a:defRPr sz="2400" b="1">
                <a:solidFill>
                  <a:schemeClr val="accent1"/>
                </a:solidFill>
              </a:defRPr>
            </a:lvl1pPr>
            <a:lvl2pPr>
              <a:buClr>
                <a:schemeClr val="accent3"/>
              </a:buClr>
              <a:defRPr/>
            </a:lvl2pPr>
            <a:lvl3pPr>
              <a:buClr>
                <a:schemeClr val="accent3"/>
              </a:buClr>
              <a:defRPr/>
            </a:lvl3pPr>
            <a:lvl4pPr>
              <a:buClr>
                <a:schemeClr val="accent3"/>
              </a:buClr>
              <a:defRPr/>
            </a:lvl4pPr>
            <a:lvl5pPr>
              <a:buClr>
                <a:schemeClr val="accent3"/>
              </a:buClr>
              <a:defRPr/>
            </a:lvl5pPr>
          </a:lstStyle>
          <a:p>
            <a:pPr lvl="0"/>
            <a:r>
              <a:rPr lang="en-US"/>
              <a:t>Click to edit Master text styles</a:t>
            </a:r>
          </a:p>
        </p:txBody>
      </p:sp>
      <p:sp>
        <p:nvSpPr>
          <p:cNvPr id="32" name="Text Placeholder 11"/>
          <p:cNvSpPr>
            <a:spLocks noGrp="1"/>
          </p:cNvSpPr>
          <p:nvPr>
            <p:ph type="body" sz="quarter" idx="14"/>
          </p:nvPr>
        </p:nvSpPr>
        <p:spPr>
          <a:xfrm>
            <a:off x="656022" y="4066959"/>
            <a:ext cx="4661046" cy="2238723"/>
          </a:xfrm>
        </p:spPr>
        <p:txBody>
          <a:bodyPr>
            <a:normAutofit/>
          </a:bodyPr>
          <a:lstStyle>
            <a:lvl1pPr>
              <a:buClr>
                <a:schemeClr val="accent1"/>
              </a:buClr>
              <a:defRPr sz="2400">
                <a:solidFill>
                  <a:schemeClr val="tx1"/>
                </a:solidFill>
              </a:defRPr>
            </a:lvl1pPr>
            <a:lvl2pPr>
              <a:buClr>
                <a:schemeClr val="accent1"/>
              </a:buClr>
              <a:defRPr sz="2400">
                <a:solidFill>
                  <a:schemeClr val="tx1"/>
                </a:solidFill>
              </a:defRPr>
            </a:lvl2pPr>
            <a:lvl3pPr>
              <a:buClr>
                <a:schemeClr val="accent1"/>
              </a:buClr>
              <a:defRPr sz="2400">
                <a:solidFill>
                  <a:schemeClr val="tx1"/>
                </a:solidFill>
              </a:defRPr>
            </a:lvl3pPr>
            <a:lvl4pPr>
              <a:buClr>
                <a:schemeClr val="accent1"/>
              </a:buClr>
              <a:defRPr sz="2400">
                <a:solidFill>
                  <a:schemeClr val="tx1"/>
                </a:solidFill>
              </a:defRPr>
            </a:lvl4pPr>
            <a:lvl5pPr>
              <a:buClr>
                <a:schemeClr val="accent1"/>
              </a:buClr>
              <a:defRPr sz="24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33" name="Text Placeholder 10"/>
          <p:cNvSpPr>
            <a:spLocks noGrp="1"/>
          </p:cNvSpPr>
          <p:nvPr>
            <p:ph type="body" sz="quarter" idx="15"/>
          </p:nvPr>
        </p:nvSpPr>
        <p:spPr>
          <a:xfrm>
            <a:off x="6814990" y="3358502"/>
            <a:ext cx="4661045" cy="605076"/>
          </a:xfrm>
        </p:spPr>
        <p:txBody>
          <a:bodyPr>
            <a:normAutofit/>
          </a:bodyPr>
          <a:lstStyle>
            <a:lvl1pPr marL="0" indent="0">
              <a:buNone/>
              <a:defRPr sz="2400" b="1">
                <a:solidFill>
                  <a:schemeClr val="accent1"/>
                </a:solidFill>
              </a:defRPr>
            </a:lvl1pPr>
            <a:lvl2pPr>
              <a:buClr>
                <a:schemeClr val="accent3"/>
              </a:buClr>
              <a:defRPr/>
            </a:lvl2pPr>
            <a:lvl3pPr>
              <a:buClr>
                <a:schemeClr val="accent3"/>
              </a:buClr>
              <a:defRPr/>
            </a:lvl3pPr>
            <a:lvl4pPr>
              <a:buClr>
                <a:schemeClr val="accent3"/>
              </a:buClr>
              <a:defRPr/>
            </a:lvl4pPr>
            <a:lvl5pPr>
              <a:buClr>
                <a:schemeClr val="accent3"/>
              </a:buClr>
              <a:defRPr/>
            </a:lvl5pPr>
          </a:lstStyle>
          <a:p>
            <a:pPr lvl="0"/>
            <a:r>
              <a:rPr lang="en-US"/>
              <a:t>Click to edit Master text styles</a:t>
            </a:r>
          </a:p>
        </p:txBody>
      </p:sp>
      <p:sp>
        <p:nvSpPr>
          <p:cNvPr id="34" name="Text Placeholder 11"/>
          <p:cNvSpPr>
            <a:spLocks noGrp="1"/>
          </p:cNvSpPr>
          <p:nvPr>
            <p:ph type="body" sz="quarter" idx="16"/>
          </p:nvPr>
        </p:nvSpPr>
        <p:spPr>
          <a:xfrm>
            <a:off x="6814990" y="4066959"/>
            <a:ext cx="4661046" cy="2238723"/>
          </a:xfrm>
        </p:spPr>
        <p:txBody>
          <a:bodyPr>
            <a:normAutofit/>
          </a:bodyPr>
          <a:lstStyle>
            <a:lvl1pPr>
              <a:buClr>
                <a:schemeClr val="accent1"/>
              </a:buClr>
              <a:defRPr sz="2400">
                <a:solidFill>
                  <a:schemeClr val="tx1"/>
                </a:solidFill>
              </a:defRPr>
            </a:lvl1pPr>
            <a:lvl2pPr>
              <a:buClr>
                <a:schemeClr val="accent1"/>
              </a:buClr>
              <a:defRPr sz="2400">
                <a:solidFill>
                  <a:schemeClr val="tx1"/>
                </a:solidFill>
              </a:defRPr>
            </a:lvl2pPr>
            <a:lvl3pPr>
              <a:buClr>
                <a:schemeClr val="accent1"/>
              </a:buClr>
              <a:defRPr sz="2400">
                <a:solidFill>
                  <a:schemeClr val="tx1"/>
                </a:solidFill>
              </a:defRPr>
            </a:lvl3pPr>
            <a:lvl4pPr>
              <a:buClr>
                <a:schemeClr val="accent1"/>
              </a:buClr>
              <a:defRPr sz="2400">
                <a:solidFill>
                  <a:schemeClr val="tx1"/>
                </a:solidFill>
              </a:defRPr>
            </a:lvl4pPr>
            <a:lvl5pPr>
              <a:buClr>
                <a:schemeClr val="accent1"/>
              </a:buClr>
              <a:defRPr sz="24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mp; Two Column - Teal">
    <p:spTree>
      <p:nvGrpSpPr>
        <p:cNvPr id="1" name=""/>
        <p:cNvGrpSpPr/>
        <p:nvPr/>
      </p:nvGrpSpPr>
      <p:grpSpPr>
        <a:xfrm>
          <a:off x="0" y="0"/>
          <a:ext cx="0" cy="0"/>
          <a:chOff x="0" y="0"/>
          <a:chExt cx="0" cy="0"/>
        </a:xfrm>
      </p:grpSpPr>
      <p:sp>
        <p:nvSpPr>
          <p:cNvPr id="16" name="Rectangle 15"/>
          <p:cNvSpPr/>
          <p:nvPr userDrawn="1"/>
        </p:nvSpPr>
        <p:spPr>
          <a:xfrm>
            <a:off x="0" y="0"/>
            <a:ext cx="12192000" cy="1609344"/>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2" name="Group 21"/>
          <p:cNvGrpSpPr/>
          <p:nvPr userDrawn="1"/>
        </p:nvGrpSpPr>
        <p:grpSpPr>
          <a:xfrm>
            <a:off x="-208788" y="0"/>
            <a:ext cx="12609575" cy="2174490"/>
            <a:chOff x="0" y="5043119"/>
            <a:chExt cx="12191999" cy="1814883"/>
          </a:xfrm>
        </p:grpSpPr>
        <p:pic>
          <p:nvPicPr>
            <p:cNvPr id="23" name="Picture 22"/>
            <p:cNvPicPr>
              <a:picLocks noChangeAspect="1"/>
            </p:cNvPicPr>
            <p:nvPr/>
          </p:nvPicPr>
          <p:blipFill rotWithShape="1">
            <a:blip r:embed="rId2" cstate="screen">
              <a:alphaModFix amt="20000"/>
              <a:extLst>
                <a:ext uri="{28A0092B-C50C-407E-A947-70E740481C1C}">
                  <a14:useLocalDpi xmlns:a14="http://schemas.microsoft.com/office/drawing/2010/main"/>
                </a:ext>
              </a:extLst>
            </a:blip>
            <a:srcRect/>
            <a:stretch/>
          </p:blipFill>
          <p:spPr>
            <a:xfrm rot="5400000">
              <a:off x="2349106" y="2694015"/>
              <a:ext cx="1814881" cy="6513094"/>
            </a:xfrm>
            <a:prstGeom prst="rect">
              <a:avLst/>
            </a:prstGeom>
          </p:spPr>
        </p:pic>
        <p:pic>
          <p:nvPicPr>
            <p:cNvPr id="24" name="Picture 23"/>
            <p:cNvPicPr>
              <a:picLocks noChangeAspect="1"/>
            </p:cNvPicPr>
            <p:nvPr/>
          </p:nvPicPr>
          <p:blipFill rotWithShape="1">
            <a:blip r:embed="rId3" cstate="screen">
              <a:alphaModFix amt="20000"/>
              <a:extLst>
                <a:ext uri="{28A0092B-C50C-407E-A947-70E740481C1C}">
                  <a14:useLocalDpi xmlns:a14="http://schemas.microsoft.com/office/drawing/2010/main"/>
                </a:ext>
              </a:extLst>
            </a:blip>
            <a:srcRect/>
            <a:stretch/>
          </p:blipFill>
          <p:spPr>
            <a:xfrm rot="5400000">
              <a:off x="8435259" y="3077812"/>
              <a:ext cx="1791433" cy="5722047"/>
            </a:xfrm>
            <a:prstGeom prst="rect">
              <a:avLst/>
            </a:prstGeom>
          </p:spPr>
        </p:pic>
      </p:grpSp>
      <p:cxnSp>
        <p:nvCxnSpPr>
          <p:cNvPr id="21" name="Straight Connector 20"/>
          <p:cNvCxnSpPr/>
          <p:nvPr userDrawn="1"/>
        </p:nvCxnSpPr>
        <p:spPr>
          <a:xfrm>
            <a:off x="6125488" y="3178428"/>
            <a:ext cx="0" cy="3127254"/>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8" name="Title 1"/>
          <p:cNvSpPr>
            <a:spLocks noGrp="1"/>
          </p:cNvSpPr>
          <p:nvPr>
            <p:ph type="title" hasCustomPrompt="1"/>
          </p:nvPr>
        </p:nvSpPr>
        <p:spPr>
          <a:xfrm>
            <a:off x="656023" y="246594"/>
            <a:ext cx="10515600" cy="1325563"/>
          </a:xfrm>
        </p:spPr>
        <p:txBody>
          <a:bodyPr>
            <a:normAutofit/>
          </a:bodyPr>
          <a:lstStyle>
            <a:lvl1pPr>
              <a:defRPr sz="3600" b="1">
                <a:solidFill>
                  <a:schemeClr val="bg1"/>
                </a:solidFill>
              </a:defRPr>
            </a:lvl1pPr>
          </a:lstStyle>
          <a:p>
            <a:r>
              <a:rPr lang="en-US" dirty="0"/>
              <a:t>CLICK TO EDIT MASTER TITLE STYLE</a:t>
            </a:r>
          </a:p>
        </p:txBody>
      </p:sp>
      <p:sp>
        <p:nvSpPr>
          <p:cNvPr id="29" name="Text Placeholder 10"/>
          <p:cNvSpPr>
            <a:spLocks noGrp="1"/>
          </p:cNvSpPr>
          <p:nvPr>
            <p:ph type="body" sz="quarter" idx="10"/>
          </p:nvPr>
        </p:nvSpPr>
        <p:spPr>
          <a:xfrm>
            <a:off x="656022" y="1903943"/>
            <a:ext cx="10820015" cy="500063"/>
          </a:xfrm>
        </p:spPr>
        <p:txBody>
          <a:bodyPr/>
          <a:lstStyle>
            <a:lvl1pPr marL="0" indent="0">
              <a:buNone/>
              <a:defRPr b="1">
                <a:solidFill>
                  <a:schemeClr val="accent6"/>
                </a:solidFill>
              </a:defRPr>
            </a:lvl1pPr>
            <a:lvl2pPr>
              <a:buClr>
                <a:schemeClr val="accent3"/>
              </a:buClr>
              <a:defRPr/>
            </a:lvl2pPr>
            <a:lvl3pPr>
              <a:buClr>
                <a:schemeClr val="accent3"/>
              </a:buClr>
              <a:defRPr/>
            </a:lvl3pPr>
            <a:lvl4pPr>
              <a:buClr>
                <a:schemeClr val="accent3"/>
              </a:buClr>
              <a:defRPr/>
            </a:lvl4pPr>
            <a:lvl5pPr>
              <a:buClr>
                <a:schemeClr val="accent3"/>
              </a:buClr>
              <a:defRPr/>
            </a:lvl5pPr>
          </a:lstStyle>
          <a:p>
            <a:pPr lvl="0"/>
            <a:r>
              <a:rPr lang="en-US"/>
              <a:t>Click to edit Master text styles</a:t>
            </a:r>
          </a:p>
        </p:txBody>
      </p:sp>
      <p:sp>
        <p:nvSpPr>
          <p:cNvPr id="30" name="Text Placeholder 11"/>
          <p:cNvSpPr>
            <a:spLocks noGrp="1"/>
          </p:cNvSpPr>
          <p:nvPr>
            <p:ph type="body" sz="quarter" idx="12"/>
          </p:nvPr>
        </p:nvSpPr>
        <p:spPr>
          <a:xfrm>
            <a:off x="656021" y="2479149"/>
            <a:ext cx="10820015" cy="521171"/>
          </a:xfrm>
        </p:spPr>
        <p:txBody>
          <a:bodyPr>
            <a:normAutofit/>
          </a:bodyPr>
          <a:lstStyle>
            <a:lvl1pPr marL="0" indent="0">
              <a:buClr>
                <a:schemeClr val="accent3"/>
              </a:buClr>
              <a:buNone/>
              <a:defRPr sz="2400">
                <a:solidFill>
                  <a:schemeClr val="tx1"/>
                </a:solidFill>
              </a:defRPr>
            </a:lvl1pPr>
            <a:lvl2pPr marL="457200" indent="0">
              <a:buClr>
                <a:schemeClr val="accent3"/>
              </a:buClr>
              <a:buNone/>
              <a:defRPr>
                <a:solidFill>
                  <a:schemeClr val="tx1"/>
                </a:solidFill>
              </a:defRPr>
            </a:lvl2pPr>
            <a:lvl3pPr marL="914400" indent="0">
              <a:buClr>
                <a:schemeClr val="accent3"/>
              </a:buClr>
              <a:buNone/>
              <a:defRPr>
                <a:solidFill>
                  <a:schemeClr val="tx1"/>
                </a:solidFill>
              </a:defRPr>
            </a:lvl3pPr>
            <a:lvl4pPr marL="1371600" indent="0">
              <a:buClr>
                <a:schemeClr val="accent3"/>
              </a:buClr>
              <a:buNone/>
              <a:defRPr>
                <a:solidFill>
                  <a:schemeClr val="tx1"/>
                </a:solidFill>
              </a:defRPr>
            </a:lvl4pPr>
            <a:lvl5pPr marL="1828800" indent="0">
              <a:buClr>
                <a:schemeClr val="accent3"/>
              </a:buClr>
              <a:buNone/>
              <a:defRPr>
                <a:solidFill>
                  <a:schemeClr val="tx1"/>
                </a:solidFill>
              </a:defRPr>
            </a:lvl5pPr>
          </a:lstStyle>
          <a:p>
            <a:pPr lvl="0"/>
            <a:r>
              <a:rPr lang="en-US"/>
              <a:t>Click to edit Master text styles</a:t>
            </a:r>
          </a:p>
        </p:txBody>
      </p:sp>
      <p:sp>
        <p:nvSpPr>
          <p:cNvPr id="31" name="Text Placeholder 10"/>
          <p:cNvSpPr>
            <a:spLocks noGrp="1"/>
          </p:cNvSpPr>
          <p:nvPr>
            <p:ph type="body" sz="quarter" idx="13"/>
          </p:nvPr>
        </p:nvSpPr>
        <p:spPr>
          <a:xfrm>
            <a:off x="656022" y="3358502"/>
            <a:ext cx="4661045" cy="605076"/>
          </a:xfrm>
        </p:spPr>
        <p:txBody>
          <a:bodyPr>
            <a:normAutofit/>
          </a:bodyPr>
          <a:lstStyle>
            <a:lvl1pPr marL="0" indent="0">
              <a:buNone/>
              <a:defRPr sz="2400" b="1">
                <a:solidFill>
                  <a:schemeClr val="accent6"/>
                </a:solidFill>
              </a:defRPr>
            </a:lvl1pPr>
            <a:lvl2pPr>
              <a:buClr>
                <a:schemeClr val="accent3"/>
              </a:buClr>
              <a:defRPr/>
            </a:lvl2pPr>
            <a:lvl3pPr>
              <a:buClr>
                <a:schemeClr val="accent3"/>
              </a:buClr>
              <a:defRPr/>
            </a:lvl3pPr>
            <a:lvl4pPr>
              <a:buClr>
                <a:schemeClr val="accent3"/>
              </a:buClr>
              <a:defRPr/>
            </a:lvl4pPr>
            <a:lvl5pPr>
              <a:buClr>
                <a:schemeClr val="accent3"/>
              </a:buClr>
              <a:defRPr/>
            </a:lvl5pPr>
          </a:lstStyle>
          <a:p>
            <a:pPr lvl="0"/>
            <a:r>
              <a:rPr lang="en-US"/>
              <a:t>Click to edit Master text styles</a:t>
            </a:r>
          </a:p>
        </p:txBody>
      </p:sp>
      <p:sp>
        <p:nvSpPr>
          <p:cNvPr id="32" name="Text Placeholder 11"/>
          <p:cNvSpPr>
            <a:spLocks noGrp="1"/>
          </p:cNvSpPr>
          <p:nvPr>
            <p:ph type="body" sz="quarter" idx="14"/>
          </p:nvPr>
        </p:nvSpPr>
        <p:spPr>
          <a:xfrm>
            <a:off x="656022" y="4066959"/>
            <a:ext cx="4661046" cy="2238723"/>
          </a:xfrm>
        </p:spPr>
        <p:txBody>
          <a:bodyPr>
            <a:normAutofit/>
          </a:bodyPr>
          <a:lstStyle>
            <a:lvl1pPr>
              <a:buClr>
                <a:schemeClr val="accent6"/>
              </a:buClr>
              <a:defRPr sz="2400">
                <a:solidFill>
                  <a:schemeClr val="tx1"/>
                </a:solidFill>
              </a:defRPr>
            </a:lvl1pPr>
            <a:lvl2pPr>
              <a:buClr>
                <a:schemeClr val="accent6"/>
              </a:buClr>
              <a:defRPr sz="2400">
                <a:solidFill>
                  <a:schemeClr val="tx1"/>
                </a:solidFill>
              </a:defRPr>
            </a:lvl2pPr>
            <a:lvl3pPr>
              <a:buClr>
                <a:schemeClr val="accent6"/>
              </a:buClr>
              <a:defRPr sz="2400">
                <a:solidFill>
                  <a:schemeClr val="tx1"/>
                </a:solidFill>
              </a:defRPr>
            </a:lvl3pPr>
            <a:lvl4pPr>
              <a:buClr>
                <a:schemeClr val="accent6"/>
              </a:buClr>
              <a:defRPr sz="2400">
                <a:solidFill>
                  <a:schemeClr val="tx1"/>
                </a:solidFill>
              </a:defRPr>
            </a:lvl4pPr>
            <a:lvl5pPr>
              <a:buClr>
                <a:schemeClr val="accent6"/>
              </a:buClr>
              <a:defRPr sz="24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33" name="Text Placeholder 10"/>
          <p:cNvSpPr>
            <a:spLocks noGrp="1"/>
          </p:cNvSpPr>
          <p:nvPr>
            <p:ph type="body" sz="quarter" idx="15"/>
          </p:nvPr>
        </p:nvSpPr>
        <p:spPr>
          <a:xfrm>
            <a:off x="6814990" y="3358502"/>
            <a:ext cx="4661045" cy="605076"/>
          </a:xfrm>
        </p:spPr>
        <p:txBody>
          <a:bodyPr>
            <a:normAutofit/>
          </a:bodyPr>
          <a:lstStyle>
            <a:lvl1pPr marL="0" indent="0">
              <a:buNone/>
              <a:defRPr sz="2400" b="1">
                <a:solidFill>
                  <a:schemeClr val="accent6"/>
                </a:solidFill>
              </a:defRPr>
            </a:lvl1pPr>
            <a:lvl2pPr>
              <a:buClr>
                <a:schemeClr val="accent3"/>
              </a:buClr>
              <a:defRPr/>
            </a:lvl2pPr>
            <a:lvl3pPr>
              <a:buClr>
                <a:schemeClr val="accent3"/>
              </a:buClr>
              <a:defRPr/>
            </a:lvl3pPr>
            <a:lvl4pPr>
              <a:buClr>
                <a:schemeClr val="accent3"/>
              </a:buClr>
              <a:defRPr/>
            </a:lvl4pPr>
            <a:lvl5pPr>
              <a:buClr>
                <a:schemeClr val="accent3"/>
              </a:buClr>
              <a:defRPr/>
            </a:lvl5pPr>
          </a:lstStyle>
          <a:p>
            <a:pPr lvl="0"/>
            <a:r>
              <a:rPr lang="en-US"/>
              <a:t>Click to edit Master text styles</a:t>
            </a:r>
          </a:p>
        </p:txBody>
      </p:sp>
      <p:sp>
        <p:nvSpPr>
          <p:cNvPr id="34" name="Text Placeholder 11"/>
          <p:cNvSpPr>
            <a:spLocks noGrp="1"/>
          </p:cNvSpPr>
          <p:nvPr>
            <p:ph type="body" sz="quarter" idx="16"/>
          </p:nvPr>
        </p:nvSpPr>
        <p:spPr>
          <a:xfrm>
            <a:off x="6814990" y="4066959"/>
            <a:ext cx="4661046" cy="2238723"/>
          </a:xfrm>
        </p:spPr>
        <p:txBody>
          <a:bodyPr>
            <a:normAutofit/>
          </a:bodyPr>
          <a:lstStyle>
            <a:lvl1pPr>
              <a:buClr>
                <a:schemeClr val="accent6"/>
              </a:buClr>
              <a:defRPr sz="2400">
                <a:solidFill>
                  <a:schemeClr val="tx1"/>
                </a:solidFill>
              </a:defRPr>
            </a:lvl1pPr>
            <a:lvl2pPr>
              <a:buClr>
                <a:schemeClr val="accent6"/>
              </a:buClr>
              <a:defRPr sz="2400">
                <a:solidFill>
                  <a:schemeClr val="tx1"/>
                </a:solidFill>
              </a:defRPr>
            </a:lvl2pPr>
            <a:lvl3pPr>
              <a:buClr>
                <a:schemeClr val="accent6"/>
              </a:buClr>
              <a:defRPr sz="2400">
                <a:solidFill>
                  <a:schemeClr val="tx1"/>
                </a:solidFill>
              </a:defRPr>
            </a:lvl3pPr>
            <a:lvl4pPr>
              <a:buClr>
                <a:schemeClr val="accent6"/>
              </a:buClr>
              <a:defRPr sz="2400">
                <a:solidFill>
                  <a:schemeClr val="tx1"/>
                </a:solidFill>
              </a:defRPr>
            </a:lvl4pPr>
            <a:lvl5pPr>
              <a:buClr>
                <a:schemeClr val="accent6"/>
              </a:buClr>
              <a:defRPr sz="24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mp; Two Column - Green">
    <p:spTree>
      <p:nvGrpSpPr>
        <p:cNvPr id="1" name=""/>
        <p:cNvGrpSpPr/>
        <p:nvPr/>
      </p:nvGrpSpPr>
      <p:grpSpPr>
        <a:xfrm>
          <a:off x="0" y="0"/>
          <a:ext cx="0" cy="0"/>
          <a:chOff x="0" y="0"/>
          <a:chExt cx="0" cy="0"/>
        </a:xfrm>
      </p:grpSpPr>
      <p:sp>
        <p:nvSpPr>
          <p:cNvPr id="16" name="Rectangle 15"/>
          <p:cNvSpPr/>
          <p:nvPr userDrawn="1"/>
        </p:nvSpPr>
        <p:spPr>
          <a:xfrm>
            <a:off x="0" y="0"/>
            <a:ext cx="12192000" cy="1609344"/>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2" name="Group 21"/>
          <p:cNvGrpSpPr/>
          <p:nvPr userDrawn="1"/>
        </p:nvGrpSpPr>
        <p:grpSpPr>
          <a:xfrm>
            <a:off x="-208788" y="0"/>
            <a:ext cx="12609575" cy="2174490"/>
            <a:chOff x="0" y="5043119"/>
            <a:chExt cx="12191999" cy="1814883"/>
          </a:xfrm>
        </p:grpSpPr>
        <p:pic>
          <p:nvPicPr>
            <p:cNvPr id="23" name="Picture 22"/>
            <p:cNvPicPr>
              <a:picLocks noChangeAspect="1"/>
            </p:cNvPicPr>
            <p:nvPr/>
          </p:nvPicPr>
          <p:blipFill rotWithShape="1">
            <a:blip r:embed="rId2" cstate="screen">
              <a:alphaModFix amt="20000"/>
              <a:extLst>
                <a:ext uri="{28A0092B-C50C-407E-A947-70E740481C1C}">
                  <a14:useLocalDpi xmlns:a14="http://schemas.microsoft.com/office/drawing/2010/main"/>
                </a:ext>
              </a:extLst>
            </a:blip>
            <a:srcRect/>
            <a:stretch/>
          </p:blipFill>
          <p:spPr>
            <a:xfrm rot="5400000">
              <a:off x="2349106" y="2694015"/>
              <a:ext cx="1814881" cy="6513094"/>
            </a:xfrm>
            <a:prstGeom prst="rect">
              <a:avLst/>
            </a:prstGeom>
          </p:spPr>
        </p:pic>
        <p:pic>
          <p:nvPicPr>
            <p:cNvPr id="24" name="Picture 23"/>
            <p:cNvPicPr>
              <a:picLocks noChangeAspect="1"/>
            </p:cNvPicPr>
            <p:nvPr/>
          </p:nvPicPr>
          <p:blipFill rotWithShape="1">
            <a:blip r:embed="rId3" cstate="screen">
              <a:alphaModFix amt="20000"/>
              <a:extLst>
                <a:ext uri="{28A0092B-C50C-407E-A947-70E740481C1C}">
                  <a14:useLocalDpi xmlns:a14="http://schemas.microsoft.com/office/drawing/2010/main"/>
                </a:ext>
              </a:extLst>
            </a:blip>
            <a:srcRect/>
            <a:stretch/>
          </p:blipFill>
          <p:spPr>
            <a:xfrm rot="5400000">
              <a:off x="8435259" y="3077812"/>
              <a:ext cx="1791433" cy="5722047"/>
            </a:xfrm>
            <a:prstGeom prst="rect">
              <a:avLst/>
            </a:prstGeom>
          </p:spPr>
        </p:pic>
      </p:grpSp>
      <p:cxnSp>
        <p:nvCxnSpPr>
          <p:cNvPr id="21" name="Straight Connector 20"/>
          <p:cNvCxnSpPr/>
          <p:nvPr userDrawn="1"/>
        </p:nvCxnSpPr>
        <p:spPr>
          <a:xfrm>
            <a:off x="6125488" y="3178428"/>
            <a:ext cx="0" cy="3127254"/>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8" name="Title 1"/>
          <p:cNvSpPr>
            <a:spLocks noGrp="1"/>
          </p:cNvSpPr>
          <p:nvPr>
            <p:ph type="title" hasCustomPrompt="1"/>
          </p:nvPr>
        </p:nvSpPr>
        <p:spPr>
          <a:xfrm>
            <a:off x="656023" y="246594"/>
            <a:ext cx="10515600" cy="1325563"/>
          </a:xfrm>
        </p:spPr>
        <p:txBody>
          <a:bodyPr>
            <a:normAutofit/>
          </a:bodyPr>
          <a:lstStyle>
            <a:lvl1pPr>
              <a:defRPr sz="3600" b="1">
                <a:solidFill>
                  <a:schemeClr val="bg1"/>
                </a:solidFill>
              </a:defRPr>
            </a:lvl1pPr>
          </a:lstStyle>
          <a:p>
            <a:r>
              <a:rPr lang="en-US" dirty="0"/>
              <a:t>CLICK TO EDIT MASTER TITLE STYLE</a:t>
            </a:r>
          </a:p>
        </p:txBody>
      </p:sp>
      <p:sp>
        <p:nvSpPr>
          <p:cNvPr id="29" name="Text Placeholder 10"/>
          <p:cNvSpPr>
            <a:spLocks noGrp="1"/>
          </p:cNvSpPr>
          <p:nvPr>
            <p:ph type="body" sz="quarter" idx="10"/>
          </p:nvPr>
        </p:nvSpPr>
        <p:spPr>
          <a:xfrm>
            <a:off x="656022" y="1903943"/>
            <a:ext cx="10820015" cy="500063"/>
          </a:xfrm>
        </p:spPr>
        <p:txBody>
          <a:bodyPr/>
          <a:lstStyle>
            <a:lvl1pPr marL="0" indent="0">
              <a:buNone/>
              <a:defRPr b="1">
                <a:solidFill>
                  <a:schemeClr val="accent2"/>
                </a:solidFill>
              </a:defRPr>
            </a:lvl1pPr>
            <a:lvl2pPr>
              <a:buClr>
                <a:schemeClr val="accent3"/>
              </a:buClr>
              <a:defRPr/>
            </a:lvl2pPr>
            <a:lvl3pPr>
              <a:buClr>
                <a:schemeClr val="accent3"/>
              </a:buClr>
              <a:defRPr/>
            </a:lvl3pPr>
            <a:lvl4pPr>
              <a:buClr>
                <a:schemeClr val="accent3"/>
              </a:buClr>
              <a:defRPr/>
            </a:lvl4pPr>
            <a:lvl5pPr>
              <a:buClr>
                <a:schemeClr val="accent3"/>
              </a:buClr>
              <a:defRPr/>
            </a:lvl5pPr>
          </a:lstStyle>
          <a:p>
            <a:pPr lvl="0"/>
            <a:r>
              <a:rPr lang="en-US"/>
              <a:t>Click to edit Master text styles</a:t>
            </a:r>
          </a:p>
        </p:txBody>
      </p:sp>
      <p:sp>
        <p:nvSpPr>
          <p:cNvPr id="30" name="Text Placeholder 11"/>
          <p:cNvSpPr>
            <a:spLocks noGrp="1"/>
          </p:cNvSpPr>
          <p:nvPr>
            <p:ph type="body" sz="quarter" idx="12"/>
          </p:nvPr>
        </p:nvSpPr>
        <p:spPr>
          <a:xfrm>
            <a:off x="656021" y="2479149"/>
            <a:ext cx="10820015" cy="521171"/>
          </a:xfrm>
        </p:spPr>
        <p:txBody>
          <a:bodyPr>
            <a:normAutofit/>
          </a:bodyPr>
          <a:lstStyle>
            <a:lvl1pPr marL="0" indent="0">
              <a:buClr>
                <a:schemeClr val="accent3"/>
              </a:buClr>
              <a:buNone/>
              <a:defRPr sz="2400">
                <a:solidFill>
                  <a:schemeClr val="tx1"/>
                </a:solidFill>
              </a:defRPr>
            </a:lvl1pPr>
            <a:lvl2pPr marL="457200" indent="0">
              <a:buClr>
                <a:schemeClr val="accent3"/>
              </a:buClr>
              <a:buNone/>
              <a:defRPr>
                <a:solidFill>
                  <a:schemeClr val="tx1"/>
                </a:solidFill>
              </a:defRPr>
            </a:lvl2pPr>
            <a:lvl3pPr marL="914400" indent="0">
              <a:buClr>
                <a:schemeClr val="accent3"/>
              </a:buClr>
              <a:buNone/>
              <a:defRPr>
                <a:solidFill>
                  <a:schemeClr val="tx1"/>
                </a:solidFill>
              </a:defRPr>
            </a:lvl3pPr>
            <a:lvl4pPr marL="1371600" indent="0">
              <a:buClr>
                <a:schemeClr val="accent3"/>
              </a:buClr>
              <a:buNone/>
              <a:defRPr>
                <a:solidFill>
                  <a:schemeClr val="tx1"/>
                </a:solidFill>
              </a:defRPr>
            </a:lvl4pPr>
            <a:lvl5pPr marL="1828800" indent="0">
              <a:buClr>
                <a:schemeClr val="accent3"/>
              </a:buClr>
              <a:buNone/>
              <a:defRPr>
                <a:solidFill>
                  <a:schemeClr val="tx1"/>
                </a:solidFill>
              </a:defRPr>
            </a:lvl5pPr>
          </a:lstStyle>
          <a:p>
            <a:pPr lvl="0"/>
            <a:r>
              <a:rPr lang="en-US"/>
              <a:t>Click to edit Master text styles</a:t>
            </a:r>
          </a:p>
        </p:txBody>
      </p:sp>
      <p:sp>
        <p:nvSpPr>
          <p:cNvPr id="31" name="Text Placeholder 10"/>
          <p:cNvSpPr>
            <a:spLocks noGrp="1"/>
          </p:cNvSpPr>
          <p:nvPr>
            <p:ph type="body" sz="quarter" idx="13"/>
          </p:nvPr>
        </p:nvSpPr>
        <p:spPr>
          <a:xfrm>
            <a:off x="656022" y="3358502"/>
            <a:ext cx="4661045" cy="605076"/>
          </a:xfrm>
        </p:spPr>
        <p:txBody>
          <a:bodyPr>
            <a:normAutofit/>
          </a:bodyPr>
          <a:lstStyle>
            <a:lvl1pPr marL="0" indent="0">
              <a:buNone/>
              <a:defRPr sz="2400" b="1">
                <a:solidFill>
                  <a:schemeClr val="accent2"/>
                </a:solidFill>
              </a:defRPr>
            </a:lvl1pPr>
            <a:lvl2pPr>
              <a:buClr>
                <a:schemeClr val="accent3"/>
              </a:buClr>
              <a:defRPr/>
            </a:lvl2pPr>
            <a:lvl3pPr>
              <a:buClr>
                <a:schemeClr val="accent3"/>
              </a:buClr>
              <a:defRPr/>
            </a:lvl3pPr>
            <a:lvl4pPr>
              <a:buClr>
                <a:schemeClr val="accent3"/>
              </a:buClr>
              <a:defRPr/>
            </a:lvl4pPr>
            <a:lvl5pPr>
              <a:buClr>
                <a:schemeClr val="accent3"/>
              </a:buClr>
              <a:defRPr/>
            </a:lvl5pPr>
          </a:lstStyle>
          <a:p>
            <a:pPr lvl="0"/>
            <a:r>
              <a:rPr lang="en-US"/>
              <a:t>Click to edit Master text styles</a:t>
            </a:r>
          </a:p>
        </p:txBody>
      </p:sp>
      <p:sp>
        <p:nvSpPr>
          <p:cNvPr id="32" name="Text Placeholder 11"/>
          <p:cNvSpPr>
            <a:spLocks noGrp="1"/>
          </p:cNvSpPr>
          <p:nvPr>
            <p:ph type="body" sz="quarter" idx="14"/>
          </p:nvPr>
        </p:nvSpPr>
        <p:spPr>
          <a:xfrm>
            <a:off x="656022" y="4066959"/>
            <a:ext cx="4661046" cy="2238723"/>
          </a:xfrm>
        </p:spPr>
        <p:txBody>
          <a:bodyPr>
            <a:normAutofit/>
          </a:bodyPr>
          <a:lstStyle>
            <a:lvl1pPr>
              <a:buClr>
                <a:schemeClr val="accent2"/>
              </a:buClr>
              <a:defRPr sz="2400">
                <a:solidFill>
                  <a:schemeClr val="tx1"/>
                </a:solidFill>
              </a:defRPr>
            </a:lvl1pPr>
            <a:lvl2pPr>
              <a:buClr>
                <a:schemeClr val="accent2"/>
              </a:buClr>
              <a:defRPr sz="2400">
                <a:solidFill>
                  <a:schemeClr val="tx1"/>
                </a:solidFill>
              </a:defRPr>
            </a:lvl2pPr>
            <a:lvl3pPr>
              <a:buClr>
                <a:schemeClr val="accent2"/>
              </a:buClr>
              <a:defRPr sz="2400">
                <a:solidFill>
                  <a:schemeClr val="tx1"/>
                </a:solidFill>
              </a:defRPr>
            </a:lvl3pPr>
            <a:lvl4pPr>
              <a:buClr>
                <a:schemeClr val="accent2"/>
              </a:buClr>
              <a:defRPr sz="2400">
                <a:solidFill>
                  <a:schemeClr val="tx1"/>
                </a:solidFill>
              </a:defRPr>
            </a:lvl4pPr>
            <a:lvl5pPr>
              <a:buClr>
                <a:schemeClr val="accent2"/>
              </a:buClr>
              <a:defRPr sz="24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33" name="Text Placeholder 10"/>
          <p:cNvSpPr>
            <a:spLocks noGrp="1"/>
          </p:cNvSpPr>
          <p:nvPr>
            <p:ph type="body" sz="quarter" idx="15"/>
          </p:nvPr>
        </p:nvSpPr>
        <p:spPr>
          <a:xfrm>
            <a:off x="6814990" y="3358502"/>
            <a:ext cx="4661045" cy="605076"/>
          </a:xfrm>
        </p:spPr>
        <p:txBody>
          <a:bodyPr>
            <a:normAutofit/>
          </a:bodyPr>
          <a:lstStyle>
            <a:lvl1pPr marL="0" indent="0">
              <a:buNone/>
              <a:defRPr sz="2400" b="1">
                <a:solidFill>
                  <a:schemeClr val="accent2"/>
                </a:solidFill>
              </a:defRPr>
            </a:lvl1pPr>
            <a:lvl2pPr>
              <a:buClr>
                <a:schemeClr val="accent3"/>
              </a:buClr>
              <a:defRPr/>
            </a:lvl2pPr>
            <a:lvl3pPr>
              <a:buClr>
                <a:schemeClr val="accent3"/>
              </a:buClr>
              <a:defRPr/>
            </a:lvl3pPr>
            <a:lvl4pPr>
              <a:buClr>
                <a:schemeClr val="accent3"/>
              </a:buClr>
              <a:defRPr/>
            </a:lvl4pPr>
            <a:lvl5pPr>
              <a:buClr>
                <a:schemeClr val="accent3"/>
              </a:buClr>
              <a:defRPr/>
            </a:lvl5pPr>
          </a:lstStyle>
          <a:p>
            <a:pPr lvl="0"/>
            <a:r>
              <a:rPr lang="en-US"/>
              <a:t>Click to edit Master text styles</a:t>
            </a:r>
          </a:p>
        </p:txBody>
      </p:sp>
      <p:sp>
        <p:nvSpPr>
          <p:cNvPr id="34" name="Text Placeholder 11"/>
          <p:cNvSpPr>
            <a:spLocks noGrp="1"/>
          </p:cNvSpPr>
          <p:nvPr>
            <p:ph type="body" sz="quarter" idx="16"/>
          </p:nvPr>
        </p:nvSpPr>
        <p:spPr>
          <a:xfrm>
            <a:off x="6814990" y="4066959"/>
            <a:ext cx="4661046" cy="2238723"/>
          </a:xfrm>
        </p:spPr>
        <p:txBody>
          <a:bodyPr>
            <a:normAutofit/>
          </a:bodyPr>
          <a:lstStyle>
            <a:lvl1pPr>
              <a:buClr>
                <a:schemeClr val="accent2"/>
              </a:buClr>
              <a:defRPr sz="2400">
                <a:solidFill>
                  <a:schemeClr val="tx1"/>
                </a:solidFill>
              </a:defRPr>
            </a:lvl1pPr>
            <a:lvl2pPr>
              <a:buClr>
                <a:schemeClr val="accent2"/>
              </a:buClr>
              <a:defRPr sz="2400">
                <a:solidFill>
                  <a:schemeClr val="tx1"/>
                </a:solidFill>
              </a:defRPr>
            </a:lvl2pPr>
            <a:lvl3pPr>
              <a:buClr>
                <a:schemeClr val="accent2"/>
              </a:buClr>
              <a:defRPr sz="2400">
                <a:solidFill>
                  <a:schemeClr val="tx1"/>
                </a:solidFill>
              </a:defRPr>
            </a:lvl3pPr>
            <a:lvl4pPr>
              <a:buClr>
                <a:schemeClr val="accent2"/>
              </a:buClr>
              <a:defRPr sz="2400">
                <a:solidFill>
                  <a:schemeClr val="tx1"/>
                </a:solidFill>
              </a:defRPr>
            </a:lvl4pPr>
            <a:lvl5pPr>
              <a:buClr>
                <a:schemeClr val="accent2"/>
              </a:buClr>
              <a:defRPr sz="24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on Colored Background - Blue">
    <p:spTree>
      <p:nvGrpSpPr>
        <p:cNvPr id="1" name=""/>
        <p:cNvGrpSpPr/>
        <p:nvPr/>
      </p:nvGrpSpPr>
      <p:grpSpPr>
        <a:xfrm>
          <a:off x="0" y="0"/>
          <a:ext cx="0" cy="0"/>
          <a:chOff x="0" y="0"/>
          <a:chExt cx="0" cy="0"/>
        </a:xfrm>
      </p:grpSpPr>
      <p:sp>
        <p:nvSpPr>
          <p:cNvPr id="14" name="Rectangle 13"/>
          <p:cNvSpPr/>
          <p:nvPr userDrawn="1"/>
        </p:nvSpPr>
        <p:spPr>
          <a:xfrm>
            <a:off x="0" y="3541"/>
            <a:ext cx="121920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userDrawn="1"/>
        </p:nvSpPr>
        <p:spPr>
          <a:xfrm>
            <a:off x="1941095" y="2837119"/>
            <a:ext cx="8293768" cy="1094802"/>
          </a:xfrm>
          <a:prstGeom prst="rect">
            <a:avLst/>
          </a:prstGeom>
          <a:noFill/>
          <a:ln w="571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userDrawn="1"/>
        </p:nvSpPr>
        <p:spPr>
          <a:xfrm>
            <a:off x="2610678" y="2502568"/>
            <a:ext cx="6997148" cy="80210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9" name="Picture 18"/>
          <p:cNvPicPr>
            <a:picLocks noChangeAspect="1"/>
          </p:cNvPicPr>
          <p:nvPr userDrawn="1"/>
        </p:nvPicPr>
        <p:blipFill rotWithShape="1">
          <a:blip r:embed="rId2" cstate="screen">
            <a:alphaModFix amt="20000"/>
            <a:extLst>
              <a:ext uri="{28A0092B-C50C-407E-A947-70E740481C1C}">
                <a14:useLocalDpi xmlns:a14="http://schemas.microsoft.com/office/drawing/2010/main"/>
              </a:ext>
            </a:extLst>
          </a:blip>
          <a:srcRect/>
          <a:stretch/>
        </p:blipFill>
        <p:spPr>
          <a:xfrm rot="5400000">
            <a:off x="4171319" y="95874"/>
            <a:ext cx="3849350" cy="12192003"/>
          </a:xfrm>
          <a:prstGeom prst="rect">
            <a:avLst/>
          </a:prstGeom>
        </p:spPr>
      </p:pic>
      <p:sp>
        <p:nvSpPr>
          <p:cNvPr id="28" name="Title 1"/>
          <p:cNvSpPr>
            <a:spLocks noGrp="1"/>
          </p:cNvSpPr>
          <p:nvPr>
            <p:ph type="title" hasCustomPrompt="1"/>
          </p:nvPr>
        </p:nvSpPr>
        <p:spPr>
          <a:xfrm>
            <a:off x="2145791" y="3099692"/>
            <a:ext cx="7851649" cy="562168"/>
          </a:xfrm>
        </p:spPr>
        <p:txBody>
          <a:bodyPr>
            <a:normAutofit/>
          </a:bodyPr>
          <a:lstStyle>
            <a:lvl1pPr algn="ctr">
              <a:defRPr sz="3200" b="1">
                <a:solidFill>
                  <a:schemeClr val="bg1"/>
                </a:solidFill>
              </a:defRPr>
            </a:lvl1pPr>
          </a:lstStyle>
          <a:p>
            <a:r>
              <a:rPr lang="en-US" dirty="0"/>
              <a:t>CLICK TO EDIT MASTER TITLE STYLE</a:t>
            </a:r>
          </a:p>
        </p:txBody>
      </p:sp>
      <p:sp>
        <p:nvSpPr>
          <p:cNvPr id="29" name="Text Placeholder 10"/>
          <p:cNvSpPr>
            <a:spLocks noGrp="1"/>
          </p:cNvSpPr>
          <p:nvPr>
            <p:ph type="body" sz="quarter" idx="10" hasCustomPrompt="1"/>
          </p:nvPr>
        </p:nvSpPr>
        <p:spPr>
          <a:xfrm>
            <a:off x="2610678" y="2678354"/>
            <a:ext cx="6997148" cy="375705"/>
          </a:xfrm>
        </p:spPr>
        <p:txBody>
          <a:bodyPr>
            <a:normAutofit/>
          </a:bodyPr>
          <a:lstStyle>
            <a:lvl1pPr marL="0" indent="0" algn="ctr">
              <a:buNone/>
              <a:defRPr sz="1800" b="1">
                <a:solidFill>
                  <a:schemeClr val="bg1"/>
                </a:solidFill>
              </a:defRPr>
            </a:lvl1pPr>
            <a:lvl2pPr>
              <a:buClr>
                <a:schemeClr val="accent3"/>
              </a:buClr>
              <a:defRPr/>
            </a:lvl2pPr>
            <a:lvl3pPr>
              <a:buClr>
                <a:schemeClr val="accent3"/>
              </a:buClr>
              <a:defRPr/>
            </a:lvl3pPr>
            <a:lvl4pPr>
              <a:buClr>
                <a:schemeClr val="accent3"/>
              </a:buClr>
              <a:defRPr/>
            </a:lvl4pPr>
            <a:lvl5pPr>
              <a:buClr>
                <a:schemeClr val="accent3"/>
              </a:buClr>
              <a:defRPr/>
            </a:lvl5pPr>
          </a:lstStyle>
          <a:p>
            <a:pPr lvl="0"/>
            <a:r>
              <a:rPr lang="en-US" dirty="0"/>
              <a:t>CLICK TO EDIT MASTER TEXT STYLES</a:t>
            </a:r>
          </a:p>
        </p:txBody>
      </p:sp>
    </p:spTree>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on Colored Background - Purple">
    <p:spTree>
      <p:nvGrpSpPr>
        <p:cNvPr id="1" name=""/>
        <p:cNvGrpSpPr/>
        <p:nvPr/>
      </p:nvGrpSpPr>
      <p:grpSpPr>
        <a:xfrm>
          <a:off x="0" y="0"/>
          <a:ext cx="0" cy="0"/>
          <a:chOff x="0" y="0"/>
          <a:chExt cx="0" cy="0"/>
        </a:xfrm>
      </p:grpSpPr>
      <p:sp>
        <p:nvSpPr>
          <p:cNvPr id="14" name="Rectangle 13"/>
          <p:cNvSpPr/>
          <p:nvPr userDrawn="1"/>
        </p:nvSpPr>
        <p:spPr>
          <a:xfrm>
            <a:off x="0" y="3541"/>
            <a:ext cx="12192000" cy="6858000"/>
          </a:xfrm>
          <a:prstGeom prst="rect">
            <a:avLst/>
          </a:prstGeom>
          <a:solidFill>
            <a:srgbClr val="9746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userDrawn="1"/>
        </p:nvSpPr>
        <p:spPr>
          <a:xfrm>
            <a:off x="1941095" y="2837119"/>
            <a:ext cx="8293768" cy="1094802"/>
          </a:xfrm>
          <a:prstGeom prst="rect">
            <a:avLst/>
          </a:prstGeom>
          <a:no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userDrawn="1"/>
        </p:nvSpPr>
        <p:spPr>
          <a:xfrm>
            <a:off x="2610678" y="2502568"/>
            <a:ext cx="6997148" cy="802106"/>
          </a:xfrm>
          <a:prstGeom prst="rect">
            <a:avLst/>
          </a:prstGeom>
          <a:solidFill>
            <a:srgbClr val="9746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9" name="Picture 18"/>
          <p:cNvPicPr>
            <a:picLocks noChangeAspect="1"/>
          </p:cNvPicPr>
          <p:nvPr userDrawn="1"/>
        </p:nvPicPr>
        <p:blipFill rotWithShape="1">
          <a:blip r:embed="rId2" cstate="screen">
            <a:alphaModFix amt="20000"/>
            <a:extLst>
              <a:ext uri="{28A0092B-C50C-407E-A947-70E740481C1C}">
                <a14:useLocalDpi xmlns:a14="http://schemas.microsoft.com/office/drawing/2010/main"/>
              </a:ext>
            </a:extLst>
          </a:blip>
          <a:srcRect/>
          <a:stretch/>
        </p:blipFill>
        <p:spPr>
          <a:xfrm rot="5400000">
            <a:off x="4171319" y="95874"/>
            <a:ext cx="3849350" cy="12192003"/>
          </a:xfrm>
          <a:prstGeom prst="rect">
            <a:avLst/>
          </a:prstGeom>
        </p:spPr>
      </p:pic>
      <p:sp>
        <p:nvSpPr>
          <p:cNvPr id="28" name="Title 1"/>
          <p:cNvSpPr>
            <a:spLocks noGrp="1"/>
          </p:cNvSpPr>
          <p:nvPr>
            <p:ph type="title" hasCustomPrompt="1"/>
          </p:nvPr>
        </p:nvSpPr>
        <p:spPr>
          <a:xfrm>
            <a:off x="2145791" y="3099692"/>
            <a:ext cx="7851649" cy="562168"/>
          </a:xfrm>
        </p:spPr>
        <p:txBody>
          <a:bodyPr>
            <a:normAutofit/>
          </a:bodyPr>
          <a:lstStyle>
            <a:lvl1pPr algn="ctr">
              <a:defRPr sz="3200" b="1">
                <a:solidFill>
                  <a:schemeClr val="bg1"/>
                </a:solidFill>
              </a:defRPr>
            </a:lvl1pPr>
          </a:lstStyle>
          <a:p>
            <a:r>
              <a:rPr lang="en-US" dirty="0"/>
              <a:t>CLICK TO EDIT MASTER TITLE STYLE</a:t>
            </a:r>
          </a:p>
        </p:txBody>
      </p:sp>
      <p:sp>
        <p:nvSpPr>
          <p:cNvPr id="29" name="Text Placeholder 10"/>
          <p:cNvSpPr>
            <a:spLocks noGrp="1"/>
          </p:cNvSpPr>
          <p:nvPr>
            <p:ph type="body" sz="quarter" idx="10" hasCustomPrompt="1"/>
          </p:nvPr>
        </p:nvSpPr>
        <p:spPr>
          <a:xfrm>
            <a:off x="2610678" y="2678354"/>
            <a:ext cx="6997148" cy="375705"/>
          </a:xfrm>
        </p:spPr>
        <p:txBody>
          <a:bodyPr>
            <a:normAutofit/>
          </a:bodyPr>
          <a:lstStyle>
            <a:lvl1pPr marL="0" indent="0" algn="ctr">
              <a:buNone/>
              <a:defRPr sz="1800" b="1">
                <a:solidFill>
                  <a:schemeClr val="bg1"/>
                </a:solidFill>
              </a:defRPr>
            </a:lvl1pPr>
            <a:lvl2pPr>
              <a:buClr>
                <a:schemeClr val="accent3"/>
              </a:buClr>
              <a:defRPr/>
            </a:lvl2pPr>
            <a:lvl3pPr>
              <a:buClr>
                <a:schemeClr val="accent3"/>
              </a:buClr>
              <a:defRPr/>
            </a:lvl3pPr>
            <a:lvl4pPr>
              <a:buClr>
                <a:schemeClr val="accent3"/>
              </a:buClr>
              <a:defRPr/>
            </a:lvl4pPr>
            <a:lvl5pPr>
              <a:buClr>
                <a:schemeClr val="accent3"/>
              </a:buClr>
              <a:defRPr/>
            </a:lvl5pPr>
          </a:lstStyle>
          <a:p>
            <a:pPr lvl="0"/>
            <a:r>
              <a:rPr lang="en-US" dirty="0"/>
              <a:t>CLICK TO EDIT MASTER TEXT STYLES</a:t>
            </a:r>
          </a:p>
        </p:txBody>
      </p:sp>
    </p:spTree>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itle on Colored Background - Teal">
    <p:spTree>
      <p:nvGrpSpPr>
        <p:cNvPr id="1" name=""/>
        <p:cNvGrpSpPr/>
        <p:nvPr/>
      </p:nvGrpSpPr>
      <p:grpSpPr>
        <a:xfrm>
          <a:off x="0" y="0"/>
          <a:ext cx="0" cy="0"/>
          <a:chOff x="0" y="0"/>
          <a:chExt cx="0" cy="0"/>
        </a:xfrm>
      </p:grpSpPr>
      <p:sp>
        <p:nvSpPr>
          <p:cNvPr id="14" name="Rectangle 13"/>
          <p:cNvSpPr/>
          <p:nvPr userDrawn="1"/>
        </p:nvSpPr>
        <p:spPr>
          <a:xfrm>
            <a:off x="0" y="3541"/>
            <a:ext cx="12192000"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userDrawn="1"/>
        </p:nvSpPr>
        <p:spPr>
          <a:xfrm>
            <a:off x="1941095" y="2837119"/>
            <a:ext cx="8293768" cy="1094802"/>
          </a:xfrm>
          <a:prstGeom prst="rect">
            <a:avLst/>
          </a:prstGeom>
          <a:noFill/>
          <a:ln w="571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userDrawn="1"/>
        </p:nvSpPr>
        <p:spPr>
          <a:xfrm>
            <a:off x="2610678" y="2502568"/>
            <a:ext cx="6997148" cy="802106"/>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9" name="Picture 18"/>
          <p:cNvPicPr>
            <a:picLocks noChangeAspect="1"/>
          </p:cNvPicPr>
          <p:nvPr userDrawn="1"/>
        </p:nvPicPr>
        <p:blipFill rotWithShape="1">
          <a:blip r:embed="rId2" cstate="screen">
            <a:alphaModFix amt="20000"/>
            <a:extLst>
              <a:ext uri="{28A0092B-C50C-407E-A947-70E740481C1C}">
                <a14:useLocalDpi xmlns:a14="http://schemas.microsoft.com/office/drawing/2010/main"/>
              </a:ext>
            </a:extLst>
          </a:blip>
          <a:srcRect/>
          <a:stretch/>
        </p:blipFill>
        <p:spPr>
          <a:xfrm rot="5400000">
            <a:off x="4171319" y="95874"/>
            <a:ext cx="3849350" cy="12192003"/>
          </a:xfrm>
          <a:prstGeom prst="rect">
            <a:avLst/>
          </a:prstGeom>
        </p:spPr>
      </p:pic>
      <p:sp>
        <p:nvSpPr>
          <p:cNvPr id="28" name="Title 1"/>
          <p:cNvSpPr>
            <a:spLocks noGrp="1"/>
          </p:cNvSpPr>
          <p:nvPr>
            <p:ph type="title" hasCustomPrompt="1"/>
          </p:nvPr>
        </p:nvSpPr>
        <p:spPr>
          <a:xfrm>
            <a:off x="2145791" y="3099692"/>
            <a:ext cx="7851649" cy="562168"/>
          </a:xfrm>
        </p:spPr>
        <p:txBody>
          <a:bodyPr>
            <a:normAutofit/>
          </a:bodyPr>
          <a:lstStyle>
            <a:lvl1pPr algn="ctr">
              <a:defRPr sz="3200" b="1">
                <a:solidFill>
                  <a:schemeClr val="bg1"/>
                </a:solidFill>
              </a:defRPr>
            </a:lvl1pPr>
          </a:lstStyle>
          <a:p>
            <a:r>
              <a:rPr lang="en-US" dirty="0"/>
              <a:t>CLICK TO EDIT MASTER TITLE STYLE</a:t>
            </a:r>
          </a:p>
        </p:txBody>
      </p:sp>
      <p:sp>
        <p:nvSpPr>
          <p:cNvPr id="29" name="Text Placeholder 10"/>
          <p:cNvSpPr>
            <a:spLocks noGrp="1"/>
          </p:cNvSpPr>
          <p:nvPr>
            <p:ph type="body" sz="quarter" idx="10" hasCustomPrompt="1"/>
          </p:nvPr>
        </p:nvSpPr>
        <p:spPr>
          <a:xfrm>
            <a:off x="2610678" y="2678354"/>
            <a:ext cx="6997148" cy="375705"/>
          </a:xfrm>
        </p:spPr>
        <p:txBody>
          <a:bodyPr>
            <a:normAutofit/>
          </a:bodyPr>
          <a:lstStyle>
            <a:lvl1pPr marL="0" indent="0" algn="ctr">
              <a:buNone/>
              <a:defRPr sz="1800" b="1">
                <a:solidFill>
                  <a:schemeClr val="bg1"/>
                </a:solidFill>
              </a:defRPr>
            </a:lvl1pPr>
            <a:lvl2pPr>
              <a:buClr>
                <a:schemeClr val="accent3"/>
              </a:buClr>
              <a:defRPr/>
            </a:lvl2pPr>
            <a:lvl3pPr>
              <a:buClr>
                <a:schemeClr val="accent3"/>
              </a:buClr>
              <a:defRPr/>
            </a:lvl3pPr>
            <a:lvl4pPr>
              <a:buClr>
                <a:schemeClr val="accent3"/>
              </a:buClr>
              <a:defRPr/>
            </a:lvl4pPr>
            <a:lvl5pPr>
              <a:buClr>
                <a:schemeClr val="accent3"/>
              </a:buClr>
              <a:defRPr/>
            </a:lvl5pPr>
          </a:lstStyle>
          <a:p>
            <a:pPr lvl="0"/>
            <a:r>
              <a:rPr lang="en-US" dirty="0"/>
              <a:t>CLICK TO EDIT MASTER TEXT STYLES</a:t>
            </a:r>
          </a:p>
        </p:txBody>
      </p:sp>
    </p:spTree>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itle on Colored Background - Green">
    <p:spTree>
      <p:nvGrpSpPr>
        <p:cNvPr id="1" name=""/>
        <p:cNvGrpSpPr/>
        <p:nvPr/>
      </p:nvGrpSpPr>
      <p:grpSpPr>
        <a:xfrm>
          <a:off x="0" y="0"/>
          <a:ext cx="0" cy="0"/>
          <a:chOff x="0" y="0"/>
          <a:chExt cx="0" cy="0"/>
        </a:xfrm>
      </p:grpSpPr>
      <p:sp>
        <p:nvSpPr>
          <p:cNvPr id="14" name="Rectangle 13"/>
          <p:cNvSpPr/>
          <p:nvPr userDrawn="1"/>
        </p:nvSpPr>
        <p:spPr>
          <a:xfrm>
            <a:off x="0" y="3541"/>
            <a:ext cx="12192000"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userDrawn="1"/>
        </p:nvSpPr>
        <p:spPr>
          <a:xfrm>
            <a:off x="1941095" y="2837119"/>
            <a:ext cx="8293768" cy="1094802"/>
          </a:xfrm>
          <a:prstGeom prst="rect">
            <a:avLst/>
          </a:prstGeom>
          <a:noFill/>
          <a:ln w="571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userDrawn="1"/>
        </p:nvSpPr>
        <p:spPr>
          <a:xfrm>
            <a:off x="2610678" y="2502568"/>
            <a:ext cx="6997148" cy="802106"/>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9" name="Picture 18"/>
          <p:cNvPicPr>
            <a:picLocks noChangeAspect="1"/>
          </p:cNvPicPr>
          <p:nvPr userDrawn="1"/>
        </p:nvPicPr>
        <p:blipFill rotWithShape="1">
          <a:blip r:embed="rId2" cstate="screen">
            <a:alphaModFix amt="20000"/>
            <a:extLst>
              <a:ext uri="{28A0092B-C50C-407E-A947-70E740481C1C}">
                <a14:useLocalDpi xmlns:a14="http://schemas.microsoft.com/office/drawing/2010/main"/>
              </a:ext>
            </a:extLst>
          </a:blip>
          <a:srcRect/>
          <a:stretch/>
        </p:blipFill>
        <p:spPr>
          <a:xfrm rot="5400000">
            <a:off x="4171319" y="95874"/>
            <a:ext cx="3849350" cy="12192003"/>
          </a:xfrm>
          <a:prstGeom prst="rect">
            <a:avLst/>
          </a:prstGeom>
        </p:spPr>
      </p:pic>
      <p:sp>
        <p:nvSpPr>
          <p:cNvPr id="28" name="Title 1"/>
          <p:cNvSpPr>
            <a:spLocks noGrp="1"/>
          </p:cNvSpPr>
          <p:nvPr>
            <p:ph type="title" hasCustomPrompt="1"/>
          </p:nvPr>
        </p:nvSpPr>
        <p:spPr>
          <a:xfrm>
            <a:off x="2145791" y="3099692"/>
            <a:ext cx="7851649" cy="562168"/>
          </a:xfrm>
        </p:spPr>
        <p:txBody>
          <a:bodyPr>
            <a:normAutofit/>
          </a:bodyPr>
          <a:lstStyle>
            <a:lvl1pPr algn="ctr">
              <a:defRPr sz="3200" b="1">
                <a:solidFill>
                  <a:schemeClr val="bg1"/>
                </a:solidFill>
              </a:defRPr>
            </a:lvl1pPr>
          </a:lstStyle>
          <a:p>
            <a:r>
              <a:rPr lang="en-US" dirty="0"/>
              <a:t>CLICK TO EDIT MASTER TITLE STYLE</a:t>
            </a:r>
          </a:p>
        </p:txBody>
      </p:sp>
      <p:sp>
        <p:nvSpPr>
          <p:cNvPr id="29" name="Text Placeholder 10"/>
          <p:cNvSpPr>
            <a:spLocks noGrp="1"/>
          </p:cNvSpPr>
          <p:nvPr>
            <p:ph type="body" sz="quarter" idx="10" hasCustomPrompt="1"/>
          </p:nvPr>
        </p:nvSpPr>
        <p:spPr>
          <a:xfrm>
            <a:off x="2610678" y="2678354"/>
            <a:ext cx="6997148" cy="375705"/>
          </a:xfrm>
        </p:spPr>
        <p:txBody>
          <a:bodyPr>
            <a:normAutofit/>
          </a:bodyPr>
          <a:lstStyle>
            <a:lvl1pPr marL="0" indent="0" algn="ctr">
              <a:buNone/>
              <a:defRPr sz="1800" b="1">
                <a:solidFill>
                  <a:schemeClr val="bg1"/>
                </a:solidFill>
              </a:defRPr>
            </a:lvl1pPr>
            <a:lvl2pPr>
              <a:buClr>
                <a:schemeClr val="accent3"/>
              </a:buClr>
              <a:defRPr/>
            </a:lvl2pPr>
            <a:lvl3pPr>
              <a:buClr>
                <a:schemeClr val="accent3"/>
              </a:buClr>
              <a:defRPr/>
            </a:lvl3pPr>
            <a:lvl4pPr>
              <a:buClr>
                <a:schemeClr val="accent3"/>
              </a:buClr>
              <a:defRPr/>
            </a:lvl4pPr>
            <a:lvl5pPr>
              <a:buClr>
                <a:schemeClr val="accent3"/>
              </a:buClr>
              <a:defRPr/>
            </a:lvl5pPr>
          </a:lstStyle>
          <a:p>
            <a:pPr lvl="0"/>
            <a:r>
              <a:rPr lang="en-US" dirty="0"/>
              <a:t>CLICK TO EDIT MASTER TEXT STYLES</a:t>
            </a:r>
          </a:p>
        </p:txBody>
      </p:sp>
    </p:spTree>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ver - Teal Background">
    <p:bg>
      <p:bgPr>
        <a:blipFill dpi="0" rotWithShape="1">
          <a:blip r:embed="rId2" cstate="screen">
            <a:lum/>
            <a:extLst>
              <a:ext uri="{28A0092B-C50C-407E-A947-70E740481C1C}">
                <a14:useLocalDpi xmlns:a14="http://schemas.microsoft.com/office/drawing/2010/main"/>
              </a:ext>
            </a:extLst>
          </a:blip>
          <a:srcRect/>
          <a:stretch>
            <a:fillRect l="-8000" t="-8000" r="-8000" b="-8000"/>
          </a:stretch>
        </a:blipFill>
        <a:effectLst/>
      </p:bgPr>
    </p:bg>
    <p:spTree>
      <p:nvGrpSpPr>
        <p:cNvPr id="1" name=""/>
        <p:cNvGrpSpPr/>
        <p:nvPr/>
      </p:nvGrpSpPr>
      <p:grpSpPr>
        <a:xfrm>
          <a:off x="0" y="0"/>
          <a:ext cx="0" cy="0"/>
          <a:chOff x="0" y="0"/>
          <a:chExt cx="0" cy="0"/>
        </a:xfrm>
      </p:grpSpPr>
      <p:sp>
        <p:nvSpPr>
          <p:cNvPr id="28" name="Rectangle 27"/>
          <p:cNvSpPr/>
          <p:nvPr userDrawn="1"/>
        </p:nvSpPr>
        <p:spPr>
          <a:xfrm>
            <a:off x="0" y="0"/>
            <a:ext cx="12192000" cy="6858000"/>
          </a:xfrm>
          <a:prstGeom prst="rect">
            <a:avLst/>
          </a:prstGeom>
          <a:solidFill>
            <a:srgbClr val="35B2B4">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 Placeholder 14"/>
          <p:cNvSpPr>
            <a:spLocks noGrp="1"/>
          </p:cNvSpPr>
          <p:nvPr>
            <p:ph type="body" sz="quarter" idx="11" hasCustomPrompt="1"/>
          </p:nvPr>
        </p:nvSpPr>
        <p:spPr>
          <a:xfrm>
            <a:off x="1828007" y="2076693"/>
            <a:ext cx="8535987" cy="627939"/>
          </a:xfrm>
        </p:spPr>
        <p:txBody>
          <a:bodyPr>
            <a:normAutofit/>
          </a:bodyPr>
          <a:lstStyle>
            <a:lvl1pPr marL="0" indent="0" algn="ctr">
              <a:buNone/>
              <a:defRPr sz="2800" b="1" i="0">
                <a:solidFill>
                  <a:schemeClr val="bg1"/>
                </a:solidFill>
                <a:latin typeface="Helvetica Neue" charset="0"/>
                <a:ea typeface="Helvetica Neue" charset="0"/>
                <a:cs typeface="Helvetica Neue" charset="0"/>
              </a:defRPr>
            </a:lvl1pPr>
          </a:lstStyle>
          <a:p>
            <a:pPr lvl="0"/>
            <a:r>
              <a:rPr lang="en-US" dirty="0"/>
              <a:t>CLICK TO EDIT MASTER TEXT STYLES</a:t>
            </a:r>
          </a:p>
        </p:txBody>
      </p:sp>
      <p:sp>
        <p:nvSpPr>
          <p:cNvPr id="17" name="Text Placeholder 16"/>
          <p:cNvSpPr>
            <a:spLocks noGrp="1"/>
          </p:cNvSpPr>
          <p:nvPr>
            <p:ph type="body" sz="quarter" idx="12" hasCustomPrompt="1"/>
          </p:nvPr>
        </p:nvSpPr>
        <p:spPr>
          <a:xfrm>
            <a:off x="1754188" y="3051922"/>
            <a:ext cx="8683625" cy="1455738"/>
          </a:xfrm>
        </p:spPr>
        <p:txBody>
          <a:bodyPr>
            <a:noAutofit/>
          </a:bodyPr>
          <a:lstStyle>
            <a:lvl1pPr marL="0" indent="0" algn="ctr">
              <a:buNone/>
              <a:defRPr sz="2800">
                <a:solidFill>
                  <a:schemeClr val="bg1"/>
                </a:solidFill>
                <a:latin typeface="Helvetica Neue" charset="0"/>
                <a:ea typeface="Helvetica Neue" charset="0"/>
                <a:cs typeface="Helvetica Neue" charset="0"/>
              </a:defRPr>
            </a:lvl1pPr>
            <a:lvl2pPr>
              <a:defRPr sz="2800">
                <a:latin typeface="Helvetica Neue" charset="0"/>
                <a:ea typeface="Helvetica Neue" charset="0"/>
                <a:cs typeface="Helvetica Neue" charset="0"/>
              </a:defRPr>
            </a:lvl2pPr>
            <a:lvl3pPr>
              <a:defRPr sz="2800">
                <a:latin typeface="Helvetica Neue" charset="0"/>
                <a:ea typeface="Helvetica Neue" charset="0"/>
                <a:cs typeface="Helvetica Neue" charset="0"/>
              </a:defRPr>
            </a:lvl3pPr>
            <a:lvl4pPr>
              <a:defRPr sz="2800">
                <a:latin typeface="Helvetica Neue" charset="0"/>
                <a:ea typeface="Helvetica Neue" charset="0"/>
                <a:cs typeface="Helvetica Neue" charset="0"/>
              </a:defRPr>
            </a:lvl4pPr>
            <a:lvl5pPr>
              <a:defRPr sz="2800">
                <a:latin typeface="Helvetica Neue" charset="0"/>
                <a:ea typeface="Helvetica Neue" charset="0"/>
                <a:cs typeface="Helvetica Neue" charset="0"/>
              </a:defRPr>
            </a:lvl5pPr>
          </a:lstStyle>
          <a:p>
            <a:pPr lvl="0"/>
            <a:r>
              <a:rPr lang="en-US" dirty="0"/>
              <a:t>CLICK TO EDIT MASTER TEXT STYLES</a:t>
            </a:r>
          </a:p>
        </p:txBody>
      </p:sp>
      <p:sp>
        <p:nvSpPr>
          <p:cNvPr id="8" name="Rectangle 7"/>
          <p:cNvSpPr/>
          <p:nvPr userDrawn="1"/>
        </p:nvSpPr>
        <p:spPr>
          <a:xfrm>
            <a:off x="5083215" y="2704632"/>
            <a:ext cx="2025570" cy="11913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405E79"/>
              </a:solidFill>
            </a:endParaRPr>
          </a:p>
        </p:txBody>
      </p:sp>
    </p:spTree>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291538089"/>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endParaRPr lang="en-US"/>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pPr marL="0" marR="0" lvl="0" indent="0" algn="ctr" rtl="0">
              <a:spcBef>
                <a:spcPts val="0"/>
              </a:spcBef>
              <a:buSzPct val="25000"/>
              <a:buNone/>
            </a:pPr>
            <a:fld id="{00000000-1234-1234-1234-123412341234}" type="slidenum">
              <a:rPr lang="en-US" sz="2800" b="0" i="0" u="none" strike="noStrike" cap="none" smtClean="0">
                <a:solidFill>
                  <a:srgbClr val="E3E3E3"/>
                </a:solidFill>
                <a:latin typeface="Century Gothic"/>
                <a:ea typeface="Century Gothic"/>
                <a:cs typeface="Century Gothic"/>
                <a:sym typeface="Century Gothic"/>
              </a:rPr>
              <a:t>‹#›</a:t>
            </a:fld>
            <a:endParaRPr lang="en-US" sz="2800" b="0" i="0" u="none" strike="noStrike" cap="none">
              <a:solidFill>
                <a:srgbClr val="E3E3E3"/>
              </a:solidFill>
              <a:latin typeface="Century Gothic"/>
              <a:ea typeface="Century Gothic"/>
              <a:cs typeface="Century Gothic"/>
              <a:sym typeface="Century Gothic"/>
            </a:endParaRPr>
          </a:p>
        </p:txBody>
      </p:sp>
    </p:spTree>
    <p:extLst>
      <p:ext uri="{BB962C8B-B14F-4D97-AF65-F5344CB8AC3E}">
        <p14:creationId xmlns:p14="http://schemas.microsoft.com/office/powerpoint/2010/main" val="2544711167"/>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838200" y="6356350"/>
            <a:ext cx="2743200" cy="365125"/>
          </a:xfrm>
          <a:prstGeom prst="rect">
            <a:avLst/>
          </a:prstGeom>
        </p:spPr>
        <p:txBody>
          <a:bodyPr/>
          <a:lstStyle/>
          <a:p>
            <a:endParaRPr lang="en-US"/>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8610600" y="6356350"/>
            <a:ext cx="2743200" cy="365125"/>
          </a:xfrm>
          <a:prstGeom prst="rect">
            <a:avLst/>
          </a:prstGeom>
        </p:spPr>
        <p:txBody>
          <a:bodyPr/>
          <a:lstStyle/>
          <a:p>
            <a:pPr marL="0" marR="0" lvl="0" indent="0" algn="ctr" rtl="0">
              <a:spcBef>
                <a:spcPts val="0"/>
              </a:spcBef>
              <a:buSzPct val="25000"/>
              <a:buNone/>
            </a:pPr>
            <a:fld id="{00000000-1234-1234-1234-123412341234}" type="slidenum">
              <a:rPr lang="en-US" sz="2800" b="0" i="0" u="none" strike="noStrike" cap="none" smtClean="0">
                <a:solidFill>
                  <a:srgbClr val="E3E3E3"/>
                </a:solidFill>
                <a:latin typeface="Century Gothic"/>
                <a:ea typeface="Century Gothic"/>
                <a:cs typeface="Century Gothic"/>
                <a:sym typeface="Century Gothic"/>
              </a:rPr>
              <a:t>‹#›</a:t>
            </a:fld>
            <a:endParaRPr lang="en-US" sz="2800" b="0" i="0" u="none" strike="noStrike" cap="none">
              <a:solidFill>
                <a:srgbClr val="E3E3E3"/>
              </a:solidFill>
              <a:latin typeface="Century Gothic"/>
              <a:ea typeface="Century Gothic"/>
              <a:cs typeface="Century Gothic"/>
              <a:sym typeface="Century Gothic"/>
            </a:endParaRPr>
          </a:p>
        </p:txBody>
      </p:sp>
    </p:spTree>
    <p:extLst>
      <p:ext uri="{BB962C8B-B14F-4D97-AF65-F5344CB8AC3E}">
        <p14:creationId xmlns:p14="http://schemas.microsoft.com/office/powerpoint/2010/main" val="266554884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ver - Green Background">
    <p:bg>
      <p:bgPr>
        <a:blipFill dpi="0" rotWithShape="1">
          <a:blip r:embed="rId2" cstate="screen">
            <a:lum/>
            <a:extLst>
              <a:ext uri="{28A0092B-C50C-407E-A947-70E740481C1C}">
                <a14:useLocalDpi xmlns:a14="http://schemas.microsoft.com/office/drawing/2010/main"/>
              </a:ext>
            </a:extLst>
          </a:blip>
          <a:srcRect/>
          <a:stretch>
            <a:fillRect l="-8000" t="-8000" r="-8000" b="-8000"/>
          </a:stretch>
        </a:blipFill>
        <a:effectLst/>
      </p:bgPr>
    </p:bg>
    <p:spTree>
      <p:nvGrpSpPr>
        <p:cNvPr id="1" name=""/>
        <p:cNvGrpSpPr/>
        <p:nvPr/>
      </p:nvGrpSpPr>
      <p:grpSpPr>
        <a:xfrm>
          <a:off x="0" y="0"/>
          <a:ext cx="0" cy="0"/>
          <a:chOff x="0" y="0"/>
          <a:chExt cx="0" cy="0"/>
        </a:xfrm>
      </p:grpSpPr>
      <p:sp>
        <p:nvSpPr>
          <p:cNvPr id="28" name="Rectangle 27"/>
          <p:cNvSpPr/>
          <p:nvPr userDrawn="1"/>
        </p:nvSpPr>
        <p:spPr>
          <a:xfrm>
            <a:off x="0" y="0"/>
            <a:ext cx="12192000" cy="6858000"/>
          </a:xfrm>
          <a:prstGeom prst="rect">
            <a:avLst/>
          </a:prstGeom>
          <a:solidFill>
            <a:srgbClr val="95CD7A">
              <a:alpha val="7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 Placeholder 14"/>
          <p:cNvSpPr>
            <a:spLocks noGrp="1"/>
          </p:cNvSpPr>
          <p:nvPr>
            <p:ph type="body" sz="quarter" idx="11" hasCustomPrompt="1"/>
          </p:nvPr>
        </p:nvSpPr>
        <p:spPr>
          <a:xfrm>
            <a:off x="1828007" y="2076693"/>
            <a:ext cx="8535987" cy="627939"/>
          </a:xfrm>
        </p:spPr>
        <p:txBody>
          <a:bodyPr>
            <a:normAutofit/>
          </a:bodyPr>
          <a:lstStyle>
            <a:lvl1pPr marL="0" indent="0" algn="ctr">
              <a:buNone/>
              <a:defRPr sz="2800" b="1" i="0">
                <a:solidFill>
                  <a:schemeClr val="bg1"/>
                </a:solidFill>
                <a:latin typeface="Helvetica Neue" charset="0"/>
                <a:ea typeface="Helvetica Neue" charset="0"/>
                <a:cs typeface="Helvetica Neue" charset="0"/>
              </a:defRPr>
            </a:lvl1pPr>
          </a:lstStyle>
          <a:p>
            <a:pPr lvl="0"/>
            <a:r>
              <a:rPr lang="en-US" dirty="0"/>
              <a:t>CLICK TO EDIT MASTER TEXT STYLES</a:t>
            </a:r>
          </a:p>
        </p:txBody>
      </p:sp>
      <p:sp>
        <p:nvSpPr>
          <p:cNvPr id="17" name="Text Placeholder 16"/>
          <p:cNvSpPr>
            <a:spLocks noGrp="1"/>
          </p:cNvSpPr>
          <p:nvPr>
            <p:ph type="body" sz="quarter" idx="12" hasCustomPrompt="1"/>
          </p:nvPr>
        </p:nvSpPr>
        <p:spPr>
          <a:xfrm>
            <a:off x="1754188" y="3051922"/>
            <a:ext cx="8683625" cy="1455738"/>
          </a:xfrm>
        </p:spPr>
        <p:txBody>
          <a:bodyPr>
            <a:noAutofit/>
          </a:bodyPr>
          <a:lstStyle>
            <a:lvl1pPr marL="0" indent="0" algn="ctr">
              <a:buNone/>
              <a:defRPr sz="2800">
                <a:solidFill>
                  <a:schemeClr val="bg1"/>
                </a:solidFill>
                <a:latin typeface="Helvetica Neue" charset="0"/>
                <a:ea typeface="Helvetica Neue" charset="0"/>
                <a:cs typeface="Helvetica Neue" charset="0"/>
              </a:defRPr>
            </a:lvl1pPr>
            <a:lvl2pPr>
              <a:defRPr sz="2800">
                <a:latin typeface="Helvetica Neue" charset="0"/>
                <a:ea typeface="Helvetica Neue" charset="0"/>
                <a:cs typeface="Helvetica Neue" charset="0"/>
              </a:defRPr>
            </a:lvl2pPr>
            <a:lvl3pPr>
              <a:defRPr sz="2800">
                <a:latin typeface="Helvetica Neue" charset="0"/>
                <a:ea typeface="Helvetica Neue" charset="0"/>
                <a:cs typeface="Helvetica Neue" charset="0"/>
              </a:defRPr>
            </a:lvl3pPr>
            <a:lvl4pPr>
              <a:defRPr sz="2800">
                <a:latin typeface="Helvetica Neue" charset="0"/>
                <a:ea typeface="Helvetica Neue" charset="0"/>
                <a:cs typeface="Helvetica Neue" charset="0"/>
              </a:defRPr>
            </a:lvl4pPr>
            <a:lvl5pPr>
              <a:defRPr sz="2800">
                <a:latin typeface="Helvetica Neue" charset="0"/>
                <a:ea typeface="Helvetica Neue" charset="0"/>
                <a:cs typeface="Helvetica Neue" charset="0"/>
              </a:defRPr>
            </a:lvl5pPr>
          </a:lstStyle>
          <a:p>
            <a:pPr lvl="0"/>
            <a:r>
              <a:rPr lang="en-US" dirty="0"/>
              <a:t>CLICK TO EDIT MASTER TEXT STYLES</a:t>
            </a:r>
          </a:p>
        </p:txBody>
      </p:sp>
      <p:sp>
        <p:nvSpPr>
          <p:cNvPr id="8" name="Rectangle 7"/>
          <p:cNvSpPr/>
          <p:nvPr userDrawn="1"/>
        </p:nvSpPr>
        <p:spPr>
          <a:xfrm>
            <a:off x="5083215" y="2704632"/>
            <a:ext cx="2025570" cy="11913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405E79"/>
              </a:solidFill>
            </a:endParaRPr>
          </a:p>
        </p:txBody>
      </p:sp>
    </p:spTree>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7" name="Title 6"/>
          <p:cNvSpPr>
            <a:spLocks noGrp="1"/>
          </p:cNvSpPr>
          <p:nvPr>
            <p:ph type="title"/>
          </p:nvPr>
        </p:nvSpPr>
        <p:spPr>
          <a:xfrm>
            <a:off x="6712238" y="4570639"/>
            <a:ext cx="4889212" cy="1325563"/>
          </a:xfrm>
        </p:spPr>
        <p:txBody>
          <a:bodyPr>
            <a:normAutofit/>
          </a:bodyPr>
          <a:lstStyle>
            <a:lvl1pPr>
              <a:defRPr sz="4000" b="1">
                <a:solidFill>
                  <a:srgbClr val="405E79"/>
                </a:solidFill>
              </a:defRPr>
            </a:lvl1pPr>
          </a:lstStyle>
          <a:p>
            <a:r>
              <a:rPr lang="en-US"/>
              <a:t>Click to edit Master title style</a:t>
            </a:r>
            <a:endParaRPr lang="en-US" dirty="0"/>
          </a:p>
        </p:txBody>
      </p:sp>
      <p:pic>
        <p:nvPicPr>
          <p:cNvPr id="8" name="Picture 7"/>
          <p:cNvPicPr>
            <a:picLocks noChangeAspect="1"/>
          </p:cNvPicPr>
          <p:nvPr userDrawn="1"/>
        </p:nvPicPr>
        <p:blipFill rotWithShape="1">
          <a:blip r:embed="rId2" cstate="screen">
            <a:extLst>
              <a:ext uri="{28A0092B-C50C-407E-A947-70E740481C1C}">
                <a14:useLocalDpi xmlns:a14="http://schemas.microsoft.com/office/drawing/2010/main"/>
              </a:ext>
            </a:extLst>
          </a:blip>
          <a:srcRect t="-2"/>
          <a:stretch/>
        </p:blipFill>
        <p:spPr>
          <a:xfrm>
            <a:off x="0" y="14990"/>
            <a:ext cx="4242216" cy="6858000"/>
          </a:xfrm>
          <a:prstGeom prst="rect">
            <a:avLst/>
          </a:prstGeom>
        </p:spPr>
      </p:pic>
      <p:cxnSp>
        <p:nvCxnSpPr>
          <p:cNvPr id="10" name="Straight Connector 9"/>
          <p:cNvCxnSpPr/>
          <p:nvPr userDrawn="1"/>
        </p:nvCxnSpPr>
        <p:spPr>
          <a:xfrm>
            <a:off x="4737140" y="6016980"/>
            <a:ext cx="7454860" cy="0"/>
          </a:xfrm>
          <a:prstGeom prst="line">
            <a:avLst/>
          </a:prstGeom>
          <a:ln>
            <a:solidFill>
              <a:srgbClr val="405E79"/>
            </a:solidFill>
          </a:ln>
        </p:spPr>
        <p:style>
          <a:lnRef idx="1">
            <a:schemeClr val="accent1"/>
          </a:lnRef>
          <a:fillRef idx="0">
            <a:schemeClr val="accent1"/>
          </a:fillRef>
          <a:effectRef idx="0">
            <a:schemeClr val="accent1"/>
          </a:effectRef>
          <a:fontRef idx="minor">
            <a:schemeClr val="tx1"/>
          </a:fontRef>
        </p:style>
      </p:cxnSp>
      <p:pic>
        <p:nvPicPr>
          <p:cNvPr id="11" name="Picture 10"/>
          <p:cNvPicPr/>
          <p:nvPr userDrawn="1"/>
        </p:nvPicPr>
        <p:blipFill>
          <a:blip r:embed="rId3" cstate="screen">
            <a:extLst>
              <a:ext uri="{28A0092B-C50C-407E-A947-70E740481C1C}">
                <a14:useLocalDpi xmlns:a14="http://schemas.microsoft.com/office/drawing/2010/main"/>
              </a:ext>
            </a:extLst>
          </a:blip>
          <a:stretch>
            <a:fillRect/>
          </a:stretch>
        </p:blipFill>
        <p:spPr>
          <a:xfrm>
            <a:off x="4603790" y="3746756"/>
            <a:ext cx="1956048" cy="2028668"/>
          </a:xfrm>
          <a:prstGeom prst="rect">
            <a:avLst/>
          </a:prstGeom>
        </p:spPr>
      </p:pic>
    </p:spTree>
    <p:extLst>
      <p:ext uri="{BB962C8B-B14F-4D97-AF65-F5344CB8AC3E}">
        <p14:creationId xmlns:p14="http://schemas.microsoft.com/office/powerpoint/2010/main" val="140408670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plit - Blue">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838200" y="6356350"/>
            <a:ext cx="2743200" cy="365125"/>
          </a:xfrm>
          <a:prstGeom prst="rect">
            <a:avLst/>
          </a:prstGeom>
        </p:spPr>
        <p:txBody>
          <a:bodyPr/>
          <a:lstStyle/>
          <a:p>
            <a:fld id="{693F2CD9-FC4A-A642-83EE-29CC8235A12F}" type="datetimeFigureOut">
              <a:rPr lang="en-US" smtClean="0"/>
              <a:t>10/16/2018</a:t>
            </a:fld>
            <a:endParaRPr lang="en-US"/>
          </a:p>
        </p:txBody>
      </p:sp>
      <p:sp>
        <p:nvSpPr>
          <p:cNvPr id="6" name="Rectangle 5"/>
          <p:cNvSpPr/>
          <p:nvPr userDrawn="1"/>
        </p:nvSpPr>
        <p:spPr>
          <a:xfrm>
            <a:off x="0" y="0"/>
            <a:ext cx="357254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016794"/>
              </a:solidFill>
            </a:endParaRPr>
          </a:p>
        </p:txBody>
      </p:sp>
      <p:pic>
        <p:nvPicPr>
          <p:cNvPr id="7" name="Picture 6"/>
          <p:cNvPicPr>
            <a:picLocks noChangeAspect="1"/>
          </p:cNvPicPr>
          <p:nvPr userDrawn="1"/>
        </p:nvPicPr>
        <p:blipFill rotWithShape="1">
          <a:blip r:embed="rId2" cstate="screen">
            <a:alphaModFix amt="20000"/>
            <a:extLst>
              <a:ext uri="{28A0092B-C50C-407E-A947-70E740481C1C}">
                <a14:useLocalDpi xmlns:a14="http://schemas.microsoft.com/office/drawing/2010/main"/>
              </a:ext>
            </a:extLst>
          </a:blip>
          <a:srcRect/>
          <a:stretch/>
        </p:blipFill>
        <p:spPr>
          <a:xfrm>
            <a:off x="0" y="0"/>
            <a:ext cx="3572540" cy="6858000"/>
          </a:xfrm>
          <a:prstGeom prst="rect">
            <a:avLst/>
          </a:prstGeom>
        </p:spPr>
      </p:pic>
      <p:sp>
        <p:nvSpPr>
          <p:cNvPr id="10" name="Text Placeholder 9"/>
          <p:cNvSpPr>
            <a:spLocks noGrp="1"/>
          </p:cNvSpPr>
          <p:nvPr>
            <p:ph type="body" sz="quarter" idx="11" hasCustomPrompt="1"/>
          </p:nvPr>
        </p:nvSpPr>
        <p:spPr>
          <a:xfrm>
            <a:off x="4100513" y="528638"/>
            <a:ext cx="7300912" cy="1271587"/>
          </a:xfrm>
        </p:spPr>
        <p:txBody>
          <a:bodyPr>
            <a:normAutofit/>
          </a:bodyPr>
          <a:lstStyle>
            <a:lvl1pPr marL="0" indent="0">
              <a:buNone/>
              <a:defRPr sz="3200" b="1">
                <a:solidFill>
                  <a:srgbClr val="026794"/>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12" name="Text Placeholder 11"/>
          <p:cNvSpPr>
            <a:spLocks noGrp="1"/>
          </p:cNvSpPr>
          <p:nvPr>
            <p:ph type="body" sz="quarter" idx="12"/>
          </p:nvPr>
        </p:nvSpPr>
        <p:spPr>
          <a:xfrm>
            <a:off x="4100513" y="2400300"/>
            <a:ext cx="7300912" cy="2128838"/>
          </a:xfrm>
        </p:spPr>
        <p:txBody>
          <a:bodyPr/>
          <a:lstStyle>
            <a:lvl1pPr>
              <a:buClr>
                <a:schemeClr val="accent3"/>
              </a:buClr>
              <a:defRPr>
                <a:solidFill>
                  <a:schemeClr val="tx1"/>
                </a:solidFill>
              </a:defRPr>
            </a:lvl1pPr>
            <a:lvl2pPr>
              <a:buClr>
                <a:schemeClr val="accent3"/>
              </a:buClr>
              <a:defRPr>
                <a:solidFill>
                  <a:schemeClr val="tx1"/>
                </a:solidFill>
              </a:defRPr>
            </a:lvl2pPr>
            <a:lvl3pPr>
              <a:buClr>
                <a:schemeClr val="accent3"/>
              </a:buClr>
              <a:defRPr>
                <a:solidFill>
                  <a:schemeClr val="tx1"/>
                </a:solidFill>
              </a:defRPr>
            </a:lvl3pPr>
            <a:lvl4pPr>
              <a:buClr>
                <a:schemeClr val="accent3"/>
              </a:buClr>
              <a:defRPr>
                <a:solidFill>
                  <a:schemeClr val="tx1"/>
                </a:solidFill>
              </a:defRPr>
            </a:lvl4pPr>
            <a:lvl5pPr>
              <a:buClr>
                <a:schemeClr val="accent3"/>
              </a:buCl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4" name="Text Placeholder 9"/>
          <p:cNvSpPr>
            <a:spLocks noGrp="1"/>
          </p:cNvSpPr>
          <p:nvPr>
            <p:ph type="body" sz="quarter" idx="13" hasCustomPrompt="1"/>
          </p:nvPr>
        </p:nvSpPr>
        <p:spPr>
          <a:xfrm>
            <a:off x="284417" y="528638"/>
            <a:ext cx="2970847" cy="4799266"/>
          </a:xfrm>
        </p:spPr>
        <p:txBody>
          <a:bodyPr>
            <a:normAutofit/>
          </a:bodyPr>
          <a:lstStyle>
            <a:lvl1pPr marL="0" indent="0">
              <a:buNone/>
              <a:defRPr sz="3600" b="1">
                <a:solidFill>
                  <a:schemeClr val="bg1"/>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Tree>
    <p:extLst>
      <p:ext uri="{BB962C8B-B14F-4D97-AF65-F5344CB8AC3E}">
        <p14:creationId xmlns:p14="http://schemas.microsoft.com/office/powerpoint/2010/main" val="125639106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plit - Purple">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838200" y="6356350"/>
            <a:ext cx="2743200" cy="365125"/>
          </a:xfrm>
          <a:prstGeom prst="rect">
            <a:avLst/>
          </a:prstGeom>
        </p:spPr>
        <p:txBody>
          <a:bodyPr/>
          <a:lstStyle/>
          <a:p>
            <a:fld id="{693F2CD9-FC4A-A642-83EE-29CC8235A12F}" type="datetimeFigureOut">
              <a:rPr lang="en-US" smtClean="0"/>
              <a:t>10/16/2018</a:t>
            </a:fld>
            <a:endParaRPr lang="en-US"/>
          </a:p>
        </p:txBody>
      </p:sp>
      <p:sp>
        <p:nvSpPr>
          <p:cNvPr id="6" name="Rectangle 5"/>
          <p:cNvSpPr/>
          <p:nvPr userDrawn="1"/>
        </p:nvSpPr>
        <p:spPr>
          <a:xfrm>
            <a:off x="0" y="0"/>
            <a:ext cx="3572540" cy="6858000"/>
          </a:xfrm>
          <a:prstGeom prst="rect">
            <a:avLst/>
          </a:prstGeom>
          <a:solidFill>
            <a:srgbClr val="9746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016794"/>
              </a:solidFill>
            </a:endParaRPr>
          </a:p>
        </p:txBody>
      </p:sp>
      <p:pic>
        <p:nvPicPr>
          <p:cNvPr id="7" name="Picture 6"/>
          <p:cNvPicPr>
            <a:picLocks noChangeAspect="1"/>
          </p:cNvPicPr>
          <p:nvPr userDrawn="1"/>
        </p:nvPicPr>
        <p:blipFill rotWithShape="1">
          <a:blip r:embed="rId2" cstate="screen">
            <a:alphaModFix amt="20000"/>
            <a:extLst>
              <a:ext uri="{28A0092B-C50C-407E-A947-70E740481C1C}">
                <a14:useLocalDpi xmlns:a14="http://schemas.microsoft.com/office/drawing/2010/main"/>
              </a:ext>
            </a:extLst>
          </a:blip>
          <a:srcRect/>
          <a:stretch/>
        </p:blipFill>
        <p:spPr>
          <a:xfrm>
            <a:off x="0" y="0"/>
            <a:ext cx="3572540" cy="6858000"/>
          </a:xfrm>
          <a:prstGeom prst="rect">
            <a:avLst/>
          </a:prstGeom>
        </p:spPr>
      </p:pic>
      <p:sp>
        <p:nvSpPr>
          <p:cNvPr id="10" name="Text Placeholder 9"/>
          <p:cNvSpPr>
            <a:spLocks noGrp="1"/>
          </p:cNvSpPr>
          <p:nvPr>
            <p:ph type="body" sz="quarter" idx="11" hasCustomPrompt="1"/>
          </p:nvPr>
        </p:nvSpPr>
        <p:spPr>
          <a:xfrm>
            <a:off x="4100513" y="528638"/>
            <a:ext cx="7300912" cy="1271587"/>
          </a:xfrm>
        </p:spPr>
        <p:txBody>
          <a:bodyPr>
            <a:normAutofit/>
          </a:bodyPr>
          <a:lstStyle>
            <a:lvl1pPr marL="0" indent="0">
              <a:buNone/>
              <a:defRPr sz="3200" b="1">
                <a:solidFill>
                  <a:srgbClr val="026794"/>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12" name="Text Placeholder 11"/>
          <p:cNvSpPr>
            <a:spLocks noGrp="1"/>
          </p:cNvSpPr>
          <p:nvPr>
            <p:ph type="body" sz="quarter" idx="12"/>
          </p:nvPr>
        </p:nvSpPr>
        <p:spPr>
          <a:xfrm>
            <a:off x="4100513" y="2400300"/>
            <a:ext cx="7300912" cy="2128838"/>
          </a:xfrm>
        </p:spPr>
        <p:txBody>
          <a:bodyPr/>
          <a:lstStyle>
            <a:lvl1pPr>
              <a:buClr>
                <a:schemeClr val="accent1"/>
              </a:buClr>
              <a:defRPr>
                <a:solidFill>
                  <a:schemeClr val="tx1"/>
                </a:solidFill>
              </a:defRPr>
            </a:lvl1pPr>
            <a:lvl2pPr>
              <a:buClr>
                <a:schemeClr val="accent1"/>
              </a:buClr>
              <a:defRPr>
                <a:solidFill>
                  <a:schemeClr val="tx1"/>
                </a:solidFill>
              </a:defRPr>
            </a:lvl2pPr>
            <a:lvl3pPr>
              <a:buClr>
                <a:schemeClr val="accent1"/>
              </a:buClr>
              <a:defRPr>
                <a:solidFill>
                  <a:schemeClr val="tx1"/>
                </a:solidFill>
              </a:defRPr>
            </a:lvl3pPr>
            <a:lvl4pPr>
              <a:buClr>
                <a:schemeClr val="accent1"/>
              </a:buClr>
              <a:defRPr>
                <a:solidFill>
                  <a:schemeClr val="tx1"/>
                </a:solidFill>
              </a:defRPr>
            </a:lvl4pPr>
            <a:lvl5pPr>
              <a:buClr>
                <a:schemeClr val="accent1"/>
              </a:buCl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Text Placeholder 9"/>
          <p:cNvSpPr>
            <a:spLocks noGrp="1"/>
          </p:cNvSpPr>
          <p:nvPr>
            <p:ph type="body" sz="quarter" idx="13" hasCustomPrompt="1"/>
          </p:nvPr>
        </p:nvSpPr>
        <p:spPr>
          <a:xfrm>
            <a:off x="284417" y="528638"/>
            <a:ext cx="2970847" cy="4799266"/>
          </a:xfrm>
        </p:spPr>
        <p:txBody>
          <a:bodyPr>
            <a:normAutofit/>
          </a:bodyPr>
          <a:lstStyle>
            <a:lvl1pPr marL="0" indent="0">
              <a:buNone/>
              <a:defRPr sz="3600" b="1">
                <a:solidFill>
                  <a:schemeClr val="bg1"/>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Tree>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plit - Teal">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838200" y="6356350"/>
            <a:ext cx="2743200" cy="365125"/>
          </a:xfrm>
          <a:prstGeom prst="rect">
            <a:avLst/>
          </a:prstGeom>
        </p:spPr>
        <p:txBody>
          <a:bodyPr/>
          <a:lstStyle/>
          <a:p>
            <a:fld id="{693F2CD9-FC4A-A642-83EE-29CC8235A12F}" type="datetimeFigureOut">
              <a:rPr lang="en-US" smtClean="0"/>
              <a:t>10/16/2018</a:t>
            </a:fld>
            <a:endParaRPr lang="en-US"/>
          </a:p>
        </p:txBody>
      </p:sp>
      <p:sp>
        <p:nvSpPr>
          <p:cNvPr id="6" name="Rectangle 5"/>
          <p:cNvSpPr/>
          <p:nvPr userDrawn="1"/>
        </p:nvSpPr>
        <p:spPr>
          <a:xfrm>
            <a:off x="0" y="0"/>
            <a:ext cx="3572540"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016794"/>
              </a:solidFill>
            </a:endParaRPr>
          </a:p>
        </p:txBody>
      </p:sp>
      <p:pic>
        <p:nvPicPr>
          <p:cNvPr id="7" name="Picture 6"/>
          <p:cNvPicPr>
            <a:picLocks noChangeAspect="1"/>
          </p:cNvPicPr>
          <p:nvPr userDrawn="1"/>
        </p:nvPicPr>
        <p:blipFill rotWithShape="1">
          <a:blip r:embed="rId2" cstate="screen">
            <a:alphaModFix amt="20000"/>
            <a:extLst>
              <a:ext uri="{28A0092B-C50C-407E-A947-70E740481C1C}">
                <a14:useLocalDpi xmlns:a14="http://schemas.microsoft.com/office/drawing/2010/main"/>
              </a:ext>
            </a:extLst>
          </a:blip>
          <a:srcRect/>
          <a:stretch/>
        </p:blipFill>
        <p:spPr>
          <a:xfrm>
            <a:off x="0" y="0"/>
            <a:ext cx="3572540" cy="6858000"/>
          </a:xfrm>
          <a:prstGeom prst="rect">
            <a:avLst/>
          </a:prstGeom>
        </p:spPr>
      </p:pic>
      <p:sp>
        <p:nvSpPr>
          <p:cNvPr id="10" name="Text Placeholder 9"/>
          <p:cNvSpPr>
            <a:spLocks noGrp="1"/>
          </p:cNvSpPr>
          <p:nvPr>
            <p:ph type="body" sz="quarter" idx="11" hasCustomPrompt="1"/>
          </p:nvPr>
        </p:nvSpPr>
        <p:spPr>
          <a:xfrm>
            <a:off x="4100513" y="528638"/>
            <a:ext cx="7300912" cy="1271587"/>
          </a:xfrm>
        </p:spPr>
        <p:txBody>
          <a:bodyPr>
            <a:normAutofit/>
          </a:bodyPr>
          <a:lstStyle>
            <a:lvl1pPr marL="0" indent="0">
              <a:buNone/>
              <a:defRPr sz="3200" b="1">
                <a:solidFill>
                  <a:schemeClr val="accent6"/>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12" name="Text Placeholder 11"/>
          <p:cNvSpPr>
            <a:spLocks noGrp="1"/>
          </p:cNvSpPr>
          <p:nvPr>
            <p:ph type="body" sz="quarter" idx="12"/>
          </p:nvPr>
        </p:nvSpPr>
        <p:spPr>
          <a:xfrm>
            <a:off x="4100513" y="2400300"/>
            <a:ext cx="7300912" cy="2128838"/>
          </a:xfrm>
        </p:spPr>
        <p:txBody>
          <a:bodyPr/>
          <a:lstStyle>
            <a:lvl1pPr>
              <a:buClr>
                <a:schemeClr val="accent5"/>
              </a:buClr>
              <a:defRPr>
                <a:solidFill>
                  <a:schemeClr val="tx1"/>
                </a:solidFill>
              </a:defRPr>
            </a:lvl1pPr>
            <a:lvl2pPr>
              <a:buClr>
                <a:schemeClr val="accent5"/>
              </a:buClr>
              <a:defRPr>
                <a:solidFill>
                  <a:schemeClr val="tx1"/>
                </a:solidFill>
              </a:defRPr>
            </a:lvl2pPr>
            <a:lvl3pPr>
              <a:buClr>
                <a:schemeClr val="accent5"/>
              </a:buClr>
              <a:defRPr>
                <a:solidFill>
                  <a:schemeClr val="tx1"/>
                </a:solidFill>
              </a:defRPr>
            </a:lvl3pPr>
            <a:lvl4pPr>
              <a:buClr>
                <a:schemeClr val="accent5"/>
              </a:buClr>
              <a:defRPr>
                <a:solidFill>
                  <a:schemeClr val="tx1"/>
                </a:solidFill>
              </a:defRPr>
            </a:lvl4pPr>
            <a:lvl5pPr>
              <a:buClr>
                <a:schemeClr val="accent5"/>
              </a:buCl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Text Placeholder 9"/>
          <p:cNvSpPr>
            <a:spLocks noGrp="1"/>
          </p:cNvSpPr>
          <p:nvPr>
            <p:ph type="body" sz="quarter" idx="13" hasCustomPrompt="1"/>
          </p:nvPr>
        </p:nvSpPr>
        <p:spPr>
          <a:xfrm>
            <a:off x="284417" y="528638"/>
            <a:ext cx="2970847" cy="4799266"/>
          </a:xfrm>
        </p:spPr>
        <p:txBody>
          <a:bodyPr>
            <a:normAutofit/>
          </a:bodyPr>
          <a:lstStyle>
            <a:lvl1pPr marL="0" indent="0">
              <a:buNone/>
              <a:defRPr sz="3600" b="1">
                <a:solidFill>
                  <a:schemeClr val="bg1"/>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Tree>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Split - Green">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838200" y="6356350"/>
            <a:ext cx="2743200" cy="365125"/>
          </a:xfrm>
          <a:prstGeom prst="rect">
            <a:avLst/>
          </a:prstGeom>
        </p:spPr>
        <p:txBody>
          <a:bodyPr/>
          <a:lstStyle/>
          <a:p>
            <a:fld id="{693F2CD9-FC4A-A642-83EE-29CC8235A12F}" type="datetimeFigureOut">
              <a:rPr lang="en-US" smtClean="0"/>
              <a:t>10/16/2018</a:t>
            </a:fld>
            <a:endParaRPr lang="en-US"/>
          </a:p>
        </p:txBody>
      </p:sp>
      <p:sp>
        <p:nvSpPr>
          <p:cNvPr id="6" name="Rectangle 5"/>
          <p:cNvSpPr/>
          <p:nvPr userDrawn="1"/>
        </p:nvSpPr>
        <p:spPr>
          <a:xfrm>
            <a:off x="0" y="0"/>
            <a:ext cx="3572540"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016794"/>
              </a:solidFill>
            </a:endParaRPr>
          </a:p>
        </p:txBody>
      </p:sp>
      <p:pic>
        <p:nvPicPr>
          <p:cNvPr id="7" name="Picture 6"/>
          <p:cNvPicPr>
            <a:picLocks noChangeAspect="1"/>
          </p:cNvPicPr>
          <p:nvPr userDrawn="1"/>
        </p:nvPicPr>
        <p:blipFill rotWithShape="1">
          <a:blip r:embed="rId2" cstate="screen">
            <a:alphaModFix amt="20000"/>
            <a:extLst>
              <a:ext uri="{28A0092B-C50C-407E-A947-70E740481C1C}">
                <a14:useLocalDpi xmlns:a14="http://schemas.microsoft.com/office/drawing/2010/main"/>
              </a:ext>
            </a:extLst>
          </a:blip>
          <a:srcRect/>
          <a:stretch/>
        </p:blipFill>
        <p:spPr>
          <a:xfrm>
            <a:off x="0" y="0"/>
            <a:ext cx="3572540" cy="6858000"/>
          </a:xfrm>
          <a:prstGeom prst="rect">
            <a:avLst/>
          </a:prstGeom>
        </p:spPr>
      </p:pic>
      <p:sp>
        <p:nvSpPr>
          <p:cNvPr id="10" name="Text Placeholder 9"/>
          <p:cNvSpPr>
            <a:spLocks noGrp="1"/>
          </p:cNvSpPr>
          <p:nvPr>
            <p:ph type="body" sz="quarter" idx="11" hasCustomPrompt="1"/>
          </p:nvPr>
        </p:nvSpPr>
        <p:spPr>
          <a:xfrm>
            <a:off x="4100513" y="528638"/>
            <a:ext cx="7300912" cy="1271587"/>
          </a:xfrm>
        </p:spPr>
        <p:txBody>
          <a:bodyPr>
            <a:normAutofit/>
          </a:bodyPr>
          <a:lstStyle>
            <a:lvl1pPr marL="0" indent="0">
              <a:buNone/>
              <a:defRPr sz="3200" b="1">
                <a:solidFill>
                  <a:schemeClr val="accent2"/>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12" name="Text Placeholder 11"/>
          <p:cNvSpPr>
            <a:spLocks noGrp="1"/>
          </p:cNvSpPr>
          <p:nvPr>
            <p:ph type="body" sz="quarter" idx="12"/>
          </p:nvPr>
        </p:nvSpPr>
        <p:spPr>
          <a:xfrm>
            <a:off x="4100513" y="2400300"/>
            <a:ext cx="7300912" cy="2128838"/>
          </a:xfrm>
        </p:spPr>
        <p:txBody>
          <a:bodyPr/>
          <a:lstStyle>
            <a:lvl1pPr>
              <a:buClr>
                <a:schemeClr val="accent4"/>
              </a:buClr>
              <a:defRPr>
                <a:solidFill>
                  <a:schemeClr val="tx1"/>
                </a:solidFill>
              </a:defRPr>
            </a:lvl1pPr>
            <a:lvl2pPr>
              <a:buClr>
                <a:schemeClr val="accent4"/>
              </a:buClr>
              <a:defRPr>
                <a:solidFill>
                  <a:schemeClr val="tx1"/>
                </a:solidFill>
              </a:defRPr>
            </a:lvl2pPr>
            <a:lvl3pPr>
              <a:buClr>
                <a:schemeClr val="accent4"/>
              </a:buClr>
              <a:defRPr>
                <a:solidFill>
                  <a:schemeClr val="tx1"/>
                </a:solidFill>
              </a:defRPr>
            </a:lvl3pPr>
            <a:lvl4pPr>
              <a:buClr>
                <a:schemeClr val="accent4"/>
              </a:buClr>
              <a:defRPr>
                <a:solidFill>
                  <a:schemeClr val="tx1"/>
                </a:solidFill>
              </a:defRPr>
            </a:lvl4pPr>
            <a:lvl5pPr>
              <a:buClr>
                <a:schemeClr val="accent4"/>
              </a:buCl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Text Placeholder 9"/>
          <p:cNvSpPr>
            <a:spLocks noGrp="1"/>
          </p:cNvSpPr>
          <p:nvPr>
            <p:ph type="body" sz="quarter" idx="13" hasCustomPrompt="1"/>
          </p:nvPr>
        </p:nvSpPr>
        <p:spPr>
          <a:xfrm>
            <a:off x="284417" y="528638"/>
            <a:ext cx="2970847" cy="4799266"/>
          </a:xfrm>
        </p:spPr>
        <p:txBody>
          <a:bodyPr>
            <a:normAutofit/>
          </a:bodyPr>
          <a:lstStyle>
            <a:lvl1pPr marL="0" indent="0">
              <a:buNone/>
              <a:defRPr sz="3600" b="1">
                <a:solidFill>
                  <a:schemeClr val="bg1"/>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Tree>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506831929"/>
      </p:ext>
    </p:extLst>
  </p:cSld>
  <p:clrMap bg1="lt1" tx1="dk1" bg2="lt2" tx2="dk2" accent1="accent1" accent2="accent2" accent3="accent3" accent4="accent4" accent5="accent5" accent6="accent6" hlink="hlink" folHlink="folHlink"/>
  <p:sldLayoutIdLst>
    <p:sldLayoutId id="2147483650" r:id="rId1"/>
    <p:sldLayoutId id="2147483660" r:id="rId2"/>
    <p:sldLayoutId id="2147483661" r:id="rId3"/>
    <p:sldLayoutId id="2147483662" r:id="rId4"/>
    <p:sldLayoutId id="2147483649" r:id="rId5"/>
    <p:sldLayoutId id="2147483655" r:id="rId6"/>
    <p:sldLayoutId id="2147483663" r:id="rId7"/>
    <p:sldLayoutId id="2147483664" r:id="rId8"/>
    <p:sldLayoutId id="2147483665" r:id="rId9"/>
    <p:sldLayoutId id="2147483654" r:id="rId10"/>
    <p:sldLayoutId id="2147483666" r:id="rId11"/>
    <p:sldLayoutId id="2147483667" r:id="rId12"/>
    <p:sldLayoutId id="2147483668" r:id="rId13"/>
    <p:sldLayoutId id="2147483681" r:id="rId14"/>
    <p:sldLayoutId id="2147483682" r:id="rId15"/>
    <p:sldLayoutId id="2147483683" r:id="rId16"/>
    <p:sldLayoutId id="2147483684" r:id="rId17"/>
    <p:sldLayoutId id="2147483656" r:id="rId18"/>
    <p:sldLayoutId id="2147483670" r:id="rId19"/>
    <p:sldLayoutId id="2147483669" r:id="rId20"/>
    <p:sldLayoutId id="2147483671" r:id="rId21"/>
    <p:sldLayoutId id="2147483672" r:id="rId22"/>
    <p:sldLayoutId id="2147483673" r:id="rId23"/>
    <p:sldLayoutId id="2147483674" r:id="rId24"/>
    <p:sldLayoutId id="2147483675" r:id="rId25"/>
    <p:sldLayoutId id="2147483677" r:id="rId26"/>
    <p:sldLayoutId id="2147483676" r:id="rId27"/>
    <p:sldLayoutId id="2147483678" r:id="rId28"/>
    <p:sldLayoutId id="2147483679" r:id="rId29"/>
    <p:sldLayoutId id="2147483680" r:id="rId30"/>
    <p:sldLayoutId id="2147483685" r:id="rId31"/>
    <p:sldLayoutId id="2147483686" r:id="rId32"/>
  </p:sldLayoutIdLst>
  <p:txStyles>
    <p:titleStyle>
      <a:lvl1pPr algn="l" defTabSz="914400" rtl="0" eaLnBrk="1" latinLnBrk="0" hangingPunct="1">
        <a:lnSpc>
          <a:spcPct val="90000"/>
        </a:lnSpc>
        <a:spcBef>
          <a:spcPct val="0"/>
        </a:spcBef>
        <a:buNone/>
        <a:defRPr sz="4400" kern="1200">
          <a:solidFill>
            <a:schemeClr val="tx1"/>
          </a:solidFill>
          <a:latin typeface="Helvetica Neue" charset="0"/>
          <a:ea typeface="Helvetica Neue" charset="0"/>
          <a:cs typeface="Helvetica Neue" charset="0"/>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Helvetica Neue" charset="0"/>
          <a:ea typeface="Helvetica Neue" charset="0"/>
          <a:cs typeface="Helvetica Neue" charset="0"/>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Helvetica Neue" charset="0"/>
          <a:ea typeface="Helvetica Neue" charset="0"/>
          <a:cs typeface="Helvetica Neue" charset="0"/>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Helvetica Neue" charset="0"/>
          <a:ea typeface="Helvetica Neue" charset="0"/>
          <a:cs typeface="Helvetica Neue" charset="0"/>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Helvetica Neue" charset="0"/>
          <a:ea typeface="Helvetica Neue" charset="0"/>
          <a:cs typeface="Helvetica Neue" charset="0"/>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Helvetica Neue" charset="0"/>
          <a:ea typeface="Helvetica Neue" charset="0"/>
          <a:cs typeface="Helvetica Neue"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xml"/><Relationship Id="rId1" Type="http://schemas.openxmlformats.org/officeDocument/2006/relationships/slideLayout" Target="../slideLayouts/slideLayout31.xml"/><Relationship Id="rId5" Type="http://schemas.openxmlformats.org/officeDocument/2006/relationships/image" Target="../media/image12.png"/><Relationship Id="rId4" Type="http://schemas.openxmlformats.org/officeDocument/2006/relationships/image" Target="../media/image11.png"/></Relationships>
</file>

<file path=ppt/slides/_rels/slide10.xml.rels><?xml version="1.0" encoding="UTF-8" standalone="yes"?>
<Relationships xmlns="http://schemas.openxmlformats.org/package/2006/relationships"><Relationship Id="rId3" Type="http://schemas.openxmlformats.org/officeDocument/2006/relationships/hyperlink" Target="https://www.youtube.com/watch?v=ZRlC3SDobDQ&amp;t=23s&amp;index=12&amp;list=PLoGfTRo7nXHSOb3HSc-11e4-UfPkDcytA" TargetMode="External"/><Relationship Id="rId2" Type="http://schemas.openxmlformats.org/officeDocument/2006/relationships/notesSlide" Target="../notesSlides/notesSlide10.xml"/><Relationship Id="rId1" Type="http://schemas.openxmlformats.org/officeDocument/2006/relationships/slideLayout" Target="../slideLayouts/slideLayout30.xml"/><Relationship Id="rId5" Type="http://schemas.openxmlformats.org/officeDocument/2006/relationships/image" Target="../media/image20.jpeg"/><Relationship Id="rId4" Type="http://schemas.openxmlformats.org/officeDocument/2006/relationships/hyperlink" Target="https://www.youtube.com/watch?v=93DDC2OSTFw&amp;list=PLoGfTRo7nXHSOb3HSc-11e4-UfPkDcytA&amp;index=18" TargetMode="External"/></Relationships>
</file>

<file path=ppt/slides/_rels/slide11.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1.xml"/><Relationship Id="rId1" Type="http://schemas.openxmlformats.org/officeDocument/2006/relationships/slideLayout" Target="../slideLayouts/slideLayout32.xml"/></Relationships>
</file>

<file path=ppt/slides/_rels/slide12.x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notesSlide" Target="../notesSlides/notesSlide12.xml"/><Relationship Id="rId1" Type="http://schemas.openxmlformats.org/officeDocument/2006/relationships/slideLayout" Target="../slideLayouts/slideLayout11.xml"/></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3.xml"/><Relationship Id="rId1" Type="http://schemas.openxmlformats.org/officeDocument/2006/relationships/slideLayout" Target="../slideLayouts/slideLayout32.xml"/><Relationship Id="rId4" Type="http://schemas.openxmlformats.org/officeDocument/2006/relationships/image" Target="../media/image23.png"/></Relationships>
</file>

<file path=ppt/slides/_rels/slide1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4.xml"/><Relationship Id="rId1" Type="http://schemas.openxmlformats.org/officeDocument/2006/relationships/slideLayout" Target="../slideLayouts/slideLayout31.xml"/></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5.xml"/><Relationship Id="rId1" Type="http://schemas.openxmlformats.org/officeDocument/2006/relationships/slideLayout" Target="../slideLayouts/slideLayout32.xml"/></Relationships>
</file>

<file path=ppt/slides/_rels/slide16.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notesSlide" Target="../notesSlides/notesSlide16.xml"/><Relationship Id="rId1" Type="http://schemas.openxmlformats.org/officeDocument/2006/relationships/slideLayout" Target="../slideLayouts/slideLayout31.xml"/></Relationships>
</file>

<file path=ppt/slides/_rels/slide17.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7.xml"/><Relationship Id="rId1" Type="http://schemas.openxmlformats.org/officeDocument/2006/relationships/slideLayout" Target="../slideLayouts/slideLayout30.xml"/></Relationships>
</file>

<file path=ppt/slides/_rels/slide1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8.xml"/><Relationship Id="rId1" Type="http://schemas.openxmlformats.org/officeDocument/2006/relationships/slideLayout" Target="../slideLayouts/slideLayout31.xml"/><Relationship Id="rId4" Type="http://schemas.openxmlformats.org/officeDocument/2006/relationships/image" Target="../media/image27.png"/></Relationships>
</file>

<file path=ppt/slides/_rels/slide1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9.xml"/><Relationship Id="rId1" Type="http://schemas.openxmlformats.org/officeDocument/2006/relationships/slideLayout" Target="../slideLayouts/slideLayout31.xml"/><Relationship Id="rId4" Type="http://schemas.openxmlformats.org/officeDocument/2006/relationships/image" Target="../media/image27.png"/></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31.xml"/><Relationship Id="rId5" Type="http://schemas.openxmlformats.org/officeDocument/2006/relationships/image" Target="../media/image14.png"/><Relationship Id="rId4" Type="http://schemas.openxmlformats.org/officeDocument/2006/relationships/image" Target="../media/image13.png"/></Relationships>
</file>

<file path=ppt/slides/_rels/slide20.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20.xml"/><Relationship Id="rId1" Type="http://schemas.openxmlformats.org/officeDocument/2006/relationships/slideLayout" Target="../slideLayouts/slideLayout31.xml"/></Relationships>
</file>

<file path=ppt/slides/_rels/slide21.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21.xml"/><Relationship Id="rId1" Type="http://schemas.openxmlformats.org/officeDocument/2006/relationships/slideLayout" Target="../slideLayouts/slideLayout31.xml"/></Relationships>
</file>

<file path=ppt/slides/_rels/slide2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2.xml"/><Relationship Id="rId1" Type="http://schemas.openxmlformats.org/officeDocument/2006/relationships/slideLayout" Target="../slideLayouts/slideLayout31.xml"/><Relationship Id="rId4" Type="http://schemas.openxmlformats.org/officeDocument/2006/relationships/image" Target="../media/image31.jpeg"/></Relationships>
</file>

<file path=ppt/slides/_rels/slide23.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3.xml"/><Relationship Id="rId1" Type="http://schemas.openxmlformats.org/officeDocument/2006/relationships/slideLayout" Target="../slideLayouts/slideLayout31.xml"/><Relationship Id="rId4" Type="http://schemas.openxmlformats.org/officeDocument/2006/relationships/image" Target="../media/image33.png"/></Relationships>
</file>

<file path=ppt/slides/_rels/slide24.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24.xml"/><Relationship Id="rId1" Type="http://schemas.openxmlformats.org/officeDocument/2006/relationships/slideLayout" Target="../slideLayouts/slideLayout31.xml"/></Relationships>
</file>

<file path=ppt/slides/_rels/slide25.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notesSlide" Target="../notesSlides/notesSlide25.xml"/><Relationship Id="rId1" Type="http://schemas.openxmlformats.org/officeDocument/2006/relationships/slideLayout" Target="../slideLayouts/slideLayout31.xml"/></Relationships>
</file>

<file path=ppt/slides/_rels/slide26.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26.xml"/><Relationship Id="rId1" Type="http://schemas.openxmlformats.org/officeDocument/2006/relationships/slideLayout" Target="../slideLayouts/slideLayout31.xml"/></Relationships>
</file>

<file path=ppt/slides/_rels/slide2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7.xml"/><Relationship Id="rId1" Type="http://schemas.openxmlformats.org/officeDocument/2006/relationships/slideLayout" Target="../slideLayouts/slideLayout31.xml"/></Relationships>
</file>

<file path=ppt/slides/_rels/slide28.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8.xml"/><Relationship Id="rId1" Type="http://schemas.openxmlformats.org/officeDocument/2006/relationships/slideLayout" Target="../slideLayouts/slideLayout31.xml"/><Relationship Id="rId4" Type="http://schemas.openxmlformats.org/officeDocument/2006/relationships/image" Target="../media/image37.png"/></Relationships>
</file>

<file path=ppt/slides/_rels/slide29.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9.xml"/><Relationship Id="rId1" Type="http://schemas.openxmlformats.org/officeDocument/2006/relationships/slideLayout" Target="../slideLayouts/slideLayout30.xml"/><Relationship Id="rId4" Type="http://schemas.openxmlformats.org/officeDocument/2006/relationships/image" Target="../media/image39.jpe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1.xml"/></Relationships>
</file>

<file path=ppt/slides/_rels/slide31.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31.xml"/><Relationship Id="rId1" Type="http://schemas.openxmlformats.org/officeDocument/2006/relationships/slideLayout" Target="../slideLayouts/slideLayout30.xml"/></Relationships>
</file>

<file path=ppt/slides/_rels/slide32.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32.xml"/><Relationship Id="rId1" Type="http://schemas.openxmlformats.org/officeDocument/2006/relationships/slideLayout" Target="../slideLayouts/slideLayout30.xml"/></Relationships>
</file>

<file path=ppt/slides/_rels/slide33.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33.xml"/><Relationship Id="rId1" Type="http://schemas.openxmlformats.org/officeDocument/2006/relationships/slideLayout" Target="../slideLayouts/slideLayout31.xml"/></Relationships>
</file>

<file path=ppt/slides/_rels/slide34.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notesSlide" Target="../notesSlides/notesSlide34.xml"/><Relationship Id="rId1" Type="http://schemas.openxmlformats.org/officeDocument/2006/relationships/slideLayout" Target="../slideLayouts/slideLayout31.xml"/></Relationships>
</file>

<file path=ppt/slides/_rels/slide35.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35.xml"/><Relationship Id="rId1" Type="http://schemas.openxmlformats.org/officeDocument/2006/relationships/slideLayout" Target="../slideLayouts/slideLayout31.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31.xml"/></Relationships>
</file>

<file path=ppt/slides/_rels/slide37.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37.xml"/><Relationship Id="rId1" Type="http://schemas.openxmlformats.org/officeDocument/2006/relationships/slideLayout" Target="../slideLayouts/slideLayout30.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4.xml"/><Relationship Id="rId1" Type="http://schemas.openxmlformats.org/officeDocument/2006/relationships/slideLayout" Target="../slideLayouts/slideLayout31.xml"/><Relationship Id="rId4" Type="http://schemas.openxmlformats.org/officeDocument/2006/relationships/image" Target="../media/image16.emf"/></Relationships>
</file>

<file path=ppt/slides/_rels/slide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5.xml"/><Relationship Id="rId1" Type="http://schemas.openxmlformats.org/officeDocument/2006/relationships/slideLayout" Target="../slideLayouts/slideLayout31.xml"/></Relationships>
</file>

<file path=ppt/slides/_rels/slide6.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6.xml"/><Relationship Id="rId1" Type="http://schemas.openxmlformats.org/officeDocument/2006/relationships/slideLayout" Target="../slideLayouts/slideLayout31.xml"/></Relationships>
</file>

<file path=ppt/slides/_rels/slide7.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notesSlide" Target="../notesSlides/notesSlide7.xml"/><Relationship Id="rId1" Type="http://schemas.openxmlformats.org/officeDocument/2006/relationships/slideLayout" Target="../slideLayouts/slideLayout31.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32.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3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151360"/>
            <a:ext cx="12192000" cy="6955450"/>
          </a:xfrm>
          <a:prstGeom prst="rect">
            <a:avLst/>
          </a:prstGeom>
        </p:spPr>
      </p:pic>
      <p:sp>
        <p:nvSpPr>
          <p:cNvPr id="2" name="Rectangle 1"/>
          <p:cNvSpPr/>
          <p:nvPr/>
        </p:nvSpPr>
        <p:spPr>
          <a:xfrm>
            <a:off x="-50800" y="-151360"/>
            <a:ext cx="12242800" cy="7058083"/>
          </a:xfrm>
          <a:prstGeom prst="rect">
            <a:avLst/>
          </a:prstGeom>
          <a:solidFill>
            <a:srgbClr val="97467D">
              <a:alpha val="80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p:cNvSpPr/>
          <p:nvPr/>
        </p:nvSpPr>
        <p:spPr>
          <a:xfrm>
            <a:off x="4716272" y="3360576"/>
            <a:ext cx="2657856" cy="136845"/>
          </a:xfrm>
          <a:prstGeom prst="rect">
            <a:avLst/>
          </a:prstGeom>
          <a:solidFill>
            <a:srgbClr val="0167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405E79"/>
              </a:solidFill>
            </a:endParaRPr>
          </a:p>
        </p:txBody>
      </p:sp>
      <p:sp>
        <p:nvSpPr>
          <p:cNvPr id="4" name="TextBox 3"/>
          <p:cNvSpPr txBox="1"/>
          <p:nvPr/>
        </p:nvSpPr>
        <p:spPr>
          <a:xfrm>
            <a:off x="-50800" y="2697662"/>
            <a:ext cx="12192000" cy="1508105"/>
          </a:xfrm>
          <a:prstGeom prst="rect">
            <a:avLst/>
          </a:prstGeom>
          <a:noFill/>
        </p:spPr>
        <p:txBody>
          <a:bodyPr wrap="square" rtlCol="0">
            <a:spAutoFit/>
          </a:bodyPr>
          <a:lstStyle/>
          <a:p>
            <a:pPr algn="ctr"/>
            <a:r>
              <a:rPr lang="fr-FR" sz="2800" b="1" dirty="0">
                <a:solidFill>
                  <a:srgbClr val="FFFFFF"/>
                </a:solidFill>
                <a:latin typeface="Helvetica Neue" charset="0"/>
                <a:ea typeface="Helvetica Neue" charset="0"/>
                <a:cs typeface="Helvetica Neue" charset="0"/>
              </a:rPr>
              <a:t>MODULE 3</a:t>
            </a:r>
          </a:p>
          <a:p>
            <a:pPr algn="ctr"/>
            <a:endParaRPr lang="en-US" dirty="0">
              <a:solidFill>
                <a:srgbClr val="FFFFFF"/>
              </a:solidFill>
              <a:latin typeface="Helvetica Neue" charset="0"/>
              <a:ea typeface="Helvetica Neue" charset="0"/>
              <a:cs typeface="Helvetica Neue" charset="0"/>
            </a:endParaRPr>
          </a:p>
          <a:p>
            <a:pPr algn="ctr"/>
            <a:endParaRPr lang="en-US" dirty="0">
              <a:solidFill>
                <a:srgbClr val="FFFFFF"/>
              </a:solidFill>
              <a:latin typeface="Helvetica Neue" charset="0"/>
              <a:ea typeface="Helvetica Neue" charset="0"/>
              <a:cs typeface="Helvetica Neue" charset="0"/>
            </a:endParaRPr>
          </a:p>
          <a:p>
            <a:pPr algn="ctr"/>
            <a:r>
              <a:rPr lang="fr-FR" sz="3600" dirty="0">
                <a:solidFill>
                  <a:srgbClr val="FFFFFF"/>
                </a:solidFill>
                <a:latin typeface="Helvetica Neue" charset="0"/>
                <a:ea typeface="Helvetica Neue" charset="0"/>
                <a:cs typeface="Helvetica Neue" charset="0"/>
              </a:rPr>
              <a:t>SUPERVISION ET ENCADREMENT</a:t>
            </a:r>
          </a:p>
        </p:txBody>
      </p:sp>
      <p:sp>
        <p:nvSpPr>
          <p:cNvPr id="3" name="Rectangle 2">
            <a:extLst>
              <a:ext uri="{FF2B5EF4-FFF2-40B4-BE49-F238E27FC236}">
                <a16:creationId xmlns:a16="http://schemas.microsoft.com/office/drawing/2014/main" id="{81111A47-B9A0-4423-8DBD-EB68190FDA62}"/>
              </a:ext>
            </a:extLst>
          </p:cNvPr>
          <p:cNvSpPr/>
          <p:nvPr/>
        </p:nvSpPr>
        <p:spPr>
          <a:xfrm>
            <a:off x="9256800" y="6353294"/>
            <a:ext cx="2864887" cy="369332"/>
          </a:xfrm>
          <a:prstGeom prst="rect">
            <a:avLst/>
          </a:prstGeom>
        </p:spPr>
        <p:txBody>
          <a:bodyPr wrap="none">
            <a:spAutoFit/>
          </a:bodyPr>
          <a:lstStyle/>
          <a:p>
            <a:r>
              <a:rPr lang="fr-FR" i="1">
                <a:solidFill>
                  <a:schemeClr val="bg1"/>
                </a:solidFill>
                <a:latin typeface="Helvetica Neue" charset="0"/>
                <a:ea typeface="Helvetica Neue" charset="0"/>
                <a:cs typeface="Helvetica Neue" charset="0"/>
              </a:rPr>
              <a:t>Photo : Ned Colt / IRC</a:t>
            </a:r>
          </a:p>
        </p:txBody>
      </p:sp>
      <p:pic>
        <p:nvPicPr>
          <p:cNvPr id="9" name="Picture 9">
            <a:extLst>
              <a:ext uri="{FF2B5EF4-FFF2-40B4-BE49-F238E27FC236}">
                <a16:creationId xmlns:a16="http://schemas.microsoft.com/office/drawing/2014/main" id="{9679740D-C281-4142-B5B9-C3215A4E79D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909164" y="5985598"/>
            <a:ext cx="2231246" cy="664912"/>
          </a:xfrm>
          <a:prstGeom prst="rect">
            <a:avLst/>
          </a:prstGeom>
        </p:spPr>
      </p:pic>
      <p:pic>
        <p:nvPicPr>
          <p:cNvPr id="10" name="Picture 11">
            <a:extLst>
              <a:ext uri="{FF2B5EF4-FFF2-40B4-BE49-F238E27FC236}">
                <a16:creationId xmlns:a16="http://schemas.microsoft.com/office/drawing/2014/main" id="{6E7538D1-CCA3-A448-80CA-EE61D9F7F62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96562" y="6018682"/>
            <a:ext cx="2375403" cy="658050"/>
          </a:xfrm>
          <a:prstGeom prst="rect">
            <a:avLst/>
          </a:prstGeom>
        </p:spPr>
      </p:pic>
      <p:sp>
        <p:nvSpPr>
          <p:cNvPr id="11" name="TextBox 10"/>
          <p:cNvSpPr txBox="1"/>
          <p:nvPr/>
        </p:nvSpPr>
        <p:spPr>
          <a:xfrm>
            <a:off x="943078" y="6126707"/>
            <a:ext cx="1807266" cy="707886"/>
          </a:xfrm>
          <a:prstGeom prst="rect">
            <a:avLst/>
          </a:prstGeom>
          <a:noFill/>
        </p:spPr>
        <p:txBody>
          <a:bodyPr wrap="square" rtlCol="0">
            <a:spAutoFit/>
          </a:bodyPr>
          <a:lstStyle/>
          <a:p>
            <a:pPr>
              <a:lnSpc>
                <a:spcPts val="1200"/>
              </a:lnSpc>
            </a:pPr>
            <a:r>
              <a:rPr lang="en-US" b="1" cap="all" dirty="0">
                <a:solidFill>
                  <a:schemeClr val="bg1"/>
                </a:solidFill>
                <a:latin typeface="Helvetica Neue" charset="0"/>
                <a:ea typeface="Helvetica Neue" charset="0"/>
                <a:cs typeface="Helvetica Neue" charset="0"/>
              </a:rPr>
              <a:t>Alliance </a:t>
            </a:r>
            <a:br>
              <a:rPr lang="en-US" b="1" cap="all" dirty="0">
                <a:solidFill>
                  <a:schemeClr val="bg1"/>
                </a:solidFill>
                <a:latin typeface="Helvetica Neue" charset="0"/>
                <a:ea typeface="Helvetica Neue" charset="0"/>
                <a:cs typeface="Helvetica Neue" charset="0"/>
              </a:rPr>
            </a:br>
            <a:r>
              <a:rPr lang="en-US" sz="1000" cap="all" dirty="0">
                <a:solidFill>
                  <a:schemeClr val="bg1"/>
                </a:solidFill>
                <a:latin typeface="Helvetica Neue" charset="0"/>
                <a:ea typeface="Helvetica Neue" charset="0"/>
                <a:cs typeface="Helvetica Neue" charset="0"/>
              </a:rPr>
              <a:t>pour la </a:t>
            </a:r>
            <a:r>
              <a:rPr lang="fr-FR" sz="1000" cap="all" dirty="0">
                <a:solidFill>
                  <a:schemeClr val="bg1"/>
                </a:solidFill>
                <a:latin typeface="Helvetica Neue" charset="0"/>
                <a:ea typeface="Helvetica Neue" charset="0"/>
                <a:cs typeface="Helvetica Neue" charset="0"/>
              </a:rPr>
              <a:t>Protection </a:t>
            </a:r>
            <a:br>
              <a:rPr lang="fr-FR" sz="1000" cap="all" dirty="0">
                <a:solidFill>
                  <a:schemeClr val="bg1"/>
                </a:solidFill>
                <a:latin typeface="Helvetica Neue" charset="0"/>
                <a:ea typeface="Helvetica Neue" charset="0"/>
                <a:cs typeface="Helvetica Neue" charset="0"/>
              </a:rPr>
            </a:br>
            <a:r>
              <a:rPr lang="fr-FR" sz="1000" cap="all" dirty="0">
                <a:solidFill>
                  <a:schemeClr val="bg1"/>
                </a:solidFill>
                <a:latin typeface="Helvetica Neue" charset="0"/>
                <a:ea typeface="Helvetica Neue" charset="0"/>
                <a:cs typeface="Helvetica Neue" charset="0"/>
              </a:rPr>
              <a:t>de l’Enfance dans</a:t>
            </a:r>
          </a:p>
          <a:p>
            <a:pPr>
              <a:lnSpc>
                <a:spcPts val="1200"/>
              </a:lnSpc>
            </a:pPr>
            <a:r>
              <a:rPr lang="fr-FR" sz="1000" cap="all" dirty="0">
                <a:solidFill>
                  <a:schemeClr val="bg1"/>
                </a:solidFill>
                <a:latin typeface="Helvetica Neue" charset="0"/>
                <a:ea typeface="Helvetica Neue" charset="0"/>
                <a:cs typeface="Helvetica Neue" charset="0"/>
              </a:rPr>
              <a:t>l’Action Humanitaire</a:t>
            </a:r>
            <a:r>
              <a:rPr lang="en-US" sz="1000" cap="all" dirty="0">
                <a:solidFill>
                  <a:schemeClr val="bg1"/>
                </a:solidFill>
                <a:latin typeface="Helvetica Neue" charset="0"/>
                <a:ea typeface="Helvetica Neue" charset="0"/>
                <a:cs typeface="Helvetica Neue" charset="0"/>
              </a:rPr>
              <a:t> </a:t>
            </a:r>
          </a:p>
        </p:txBody>
      </p:sp>
    </p:spTree>
    <p:extLst>
      <p:ext uri="{BB962C8B-B14F-4D97-AF65-F5344CB8AC3E}">
        <p14:creationId xmlns:p14="http://schemas.microsoft.com/office/powerpoint/2010/main" val="408327359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245358"/>
            <a:ext cx="12192000" cy="646331"/>
          </a:xfrm>
          <a:prstGeom prst="rect">
            <a:avLst/>
          </a:prstGeom>
          <a:noFill/>
        </p:spPr>
        <p:txBody>
          <a:bodyPr wrap="square" rtlCol="0">
            <a:spAutoFit/>
          </a:bodyPr>
          <a:lstStyle/>
          <a:p>
            <a:pPr algn="ctr"/>
            <a:r>
              <a:rPr lang="fr-FR" sz="3600" b="1">
                <a:solidFill>
                  <a:srgbClr val="97467D"/>
                </a:solidFill>
                <a:latin typeface="Helvetica Neue" charset="0"/>
                <a:ea typeface="Helvetica Neue" charset="0"/>
                <a:cs typeface="Helvetica Neue" charset="0"/>
              </a:rPr>
              <a:t>VIDÉOS SUR LA SUPERVISION</a:t>
            </a:r>
          </a:p>
        </p:txBody>
      </p:sp>
      <p:sp>
        <p:nvSpPr>
          <p:cNvPr id="3" name="TextBox 2"/>
          <p:cNvSpPr txBox="1"/>
          <p:nvPr/>
        </p:nvSpPr>
        <p:spPr>
          <a:xfrm>
            <a:off x="0" y="1117153"/>
            <a:ext cx="12192000" cy="815608"/>
          </a:xfrm>
          <a:prstGeom prst="rect">
            <a:avLst/>
          </a:prstGeom>
          <a:noFill/>
        </p:spPr>
        <p:txBody>
          <a:bodyPr wrap="square" rtlCol="0">
            <a:spAutoFit/>
          </a:bodyPr>
          <a:lstStyle/>
          <a:p>
            <a:pPr algn="ctr">
              <a:spcBef>
                <a:spcPts val="600"/>
              </a:spcBef>
              <a:buClr>
                <a:srgbClr val="EFEFEF"/>
              </a:buClr>
            </a:pPr>
            <a:r>
              <a:rPr lang="fr-FR">
                <a:solidFill>
                  <a:srgbClr val="161616"/>
                </a:solidFill>
                <a:hlinkClick r:id="rId3"/>
              </a:rPr>
              <a:t>https://www.youtube.com/watch?v=ZRlC3SDobDQ&amp;t=23s&amp;index=12&amp;list=PLoGfTRo7nXHSOb3HSc-11e4-UfPkDcytA</a:t>
            </a:r>
          </a:p>
          <a:p>
            <a:pPr algn="ctr">
              <a:spcBef>
                <a:spcPts val="600"/>
              </a:spcBef>
              <a:buClr>
                <a:srgbClr val="EFEFEF"/>
              </a:buClr>
            </a:pPr>
            <a:r>
              <a:rPr lang="fr-FR">
                <a:solidFill>
                  <a:srgbClr val="161616"/>
                </a:solidFill>
                <a:hlinkClick r:id="rId4"/>
              </a:rPr>
              <a:t>https://www.youtube.com/watch?v=93DDC2OSTFw&amp;list=PLoGfTRo7nXHSOb3HSc-11e4-UfPkDcytA&amp;index=18</a:t>
            </a:r>
          </a:p>
          <a:p>
            <a:endParaRPr lang="en-US" dirty="0"/>
          </a:p>
        </p:txBody>
      </p:sp>
      <p:pic>
        <p:nvPicPr>
          <p:cNvPr id="4" name="Picture 3"/>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0" y="2042159"/>
            <a:ext cx="12192000" cy="4815841"/>
          </a:xfrm>
          <a:prstGeom prst="rect">
            <a:avLst/>
          </a:prstGeom>
        </p:spPr>
      </p:pic>
      <p:sp>
        <p:nvSpPr>
          <p:cNvPr id="5" name="TextBox 4"/>
          <p:cNvSpPr txBox="1"/>
          <p:nvPr/>
        </p:nvSpPr>
        <p:spPr>
          <a:xfrm>
            <a:off x="9620250" y="6432883"/>
            <a:ext cx="5143500" cy="307777"/>
          </a:xfrm>
          <a:prstGeom prst="rect">
            <a:avLst/>
          </a:prstGeom>
          <a:noFill/>
        </p:spPr>
        <p:txBody>
          <a:bodyPr wrap="square" rtlCol="0">
            <a:spAutoFit/>
          </a:bodyPr>
          <a:lstStyle/>
          <a:p>
            <a:r>
              <a:rPr lang="fr-FR" sz="1400" i="1">
                <a:solidFill>
                  <a:schemeClr val="bg1"/>
                </a:solidFill>
                <a:latin typeface="Helvetica Neue" charset="0"/>
                <a:ea typeface="Helvetica Neue" charset="0"/>
                <a:cs typeface="Helvetica Neue" charset="0"/>
              </a:rPr>
              <a:t>Photo : Kate Holt / IRC</a:t>
            </a:r>
          </a:p>
        </p:txBody>
      </p:sp>
    </p:spTree>
    <p:extLst>
      <p:ext uri="{BB962C8B-B14F-4D97-AF65-F5344CB8AC3E}">
        <p14:creationId xmlns:p14="http://schemas.microsoft.com/office/powerpoint/2010/main" val="279155141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62"/>
        <p:cNvGrpSpPr/>
        <p:nvPr/>
      </p:nvGrpSpPr>
      <p:grpSpPr>
        <a:xfrm>
          <a:off x="0" y="0"/>
          <a:ext cx="0" cy="0"/>
          <a:chOff x="0" y="0"/>
          <a:chExt cx="0" cy="0"/>
        </a:xfrm>
      </p:grpSpPr>
      <p:sp>
        <p:nvSpPr>
          <p:cNvPr id="163" name="Shape 163"/>
          <p:cNvSpPr txBox="1">
            <a:spLocks noGrp="1"/>
          </p:cNvSpPr>
          <p:nvPr>
            <p:ph type="title"/>
          </p:nvPr>
        </p:nvSpPr>
        <p:spPr>
          <a:xfrm>
            <a:off x="585675" y="569063"/>
            <a:ext cx="10062005" cy="910570"/>
          </a:xfrm>
          <a:prstGeom prst="rect">
            <a:avLst/>
          </a:prstGeom>
          <a:noFill/>
          <a:ln>
            <a:noFill/>
          </a:ln>
        </p:spPr>
        <p:txBody>
          <a:bodyPr lIns="91425" tIns="45700" rIns="91425" bIns="45700" anchor="t" anchorCtr="0">
            <a:noAutofit/>
          </a:bodyPr>
          <a:lstStyle/>
          <a:p>
            <a:pPr>
              <a:buClr>
                <a:srgbClr val="151515"/>
              </a:buClr>
              <a:buSzPct val="25000"/>
            </a:pPr>
            <a:r>
              <a:rPr lang="fr-FR" sz="3600" b="1" dirty="0">
                <a:solidFill>
                  <a:srgbClr val="016794"/>
                </a:solidFill>
                <a:latin typeface="Helvetica Neue" charset="0"/>
                <a:ea typeface="Helvetica Neue" charset="0"/>
                <a:cs typeface="Helvetica Neue" charset="0"/>
              </a:rPr>
              <a:t>SOUTIEN AUX TRAVAILLEURS SOCIAUX </a:t>
            </a:r>
          </a:p>
        </p:txBody>
      </p:sp>
      <p:cxnSp>
        <p:nvCxnSpPr>
          <p:cNvPr id="6" name="Straight Connector 5"/>
          <p:cNvCxnSpPr/>
          <p:nvPr/>
        </p:nvCxnSpPr>
        <p:spPr>
          <a:xfrm flipV="1">
            <a:off x="666357" y="1332392"/>
            <a:ext cx="7252746" cy="55286"/>
          </a:xfrm>
          <a:prstGeom prst="line">
            <a:avLst/>
          </a:prstGeom>
          <a:ln>
            <a:solidFill>
              <a:srgbClr val="036794"/>
            </a:solidFill>
          </a:ln>
        </p:spPr>
        <p:style>
          <a:lnRef idx="1">
            <a:schemeClr val="accent1"/>
          </a:lnRef>
          <a:fillRef idx="0">
            <a:schemeClr val="accent1"/>
          </a:fillRef>
          <a:effectRef idx="0">
            <a:schemeClr val="accent1"/>
          </a:effectRef>
          <a:fontRef idx="minor">
            <a:schemeClr val="tx1"/>
          </a:fontRef>
        </p:style>
      </p:cxnSp>
      <p:sp>
        <p:nvSpPr>
          <p:cNvPr id="7" name="Rectangle 6"/>
          <p:cNvSpPr/>
          <p:nvPr/>
        </p:nvSpPr>
        <p:spPr>
          <a:xfrm>
            <a:off x="4301844" y="1308149"/>
            <a:ext cx="3617259" cy="92275"/>
          </a:xfrm>
          <a:prstGeom prst="rect">
            <a:avLst/>
          </a:prstGeom>
          <a:solidFill>
            <a:srgbClr val="0367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p:cNvSpPr txBox="1"/>
          <p:nvPr/>
        </p:nvSpPr>
        <p:spPr>
          <a:xfrm>
            <a:off x="917850" y="6413828"/>
            <a:ext cx="5143500" cy="307777"/>
          </a:xfrm>
          <a:prstGeom prst="rect">
            <a:avLst/>
          </a:prstGeom>
          <a:noFill/>
        </p:spPr>
        <p:txBody>
          <a:bodyPr wrap="square" rtlCol="0">
            <a:spAutoFit/>
          </a:bodyPr>
          <a:lstStyle/>
          <a:p>
            <a:r>
              <a:rPr lang="fr-FR" sz="1400" i="1">
                <a:solidFill>
                  <a:schemeClr val="tx1">
                    <a:lumMod val="65000"/>
                    <a:lumOff val="35000"/>
                  </a:schemeClr>
                </a:solidFill>
                <a:latin typeface="Helvetica Neue" charset="0"/>
                <a:ea typeface="Helvetica Neue" charset="0"/>
                <a:cs typeface="Helvetica Neue" charset="0"/>
              </a:rPr>
              <a:t>Photo : Peter Biro/L’IRC</a:t>
            </a:r>
          </a:p>
        </p:txBody>
      </p:sp>
      <p:pic>
        <p:nvPicPr>
          <p:cNvPr id="3" name="Picture 2"/>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66357" y="1985411"/>
            <a:ext cx="2734569" cy="4098926"/>
          </a:xfrm>
          <a:prstGeom prst="rect">
            <a:avLst/>
          </a:prstGeom>
        </p:spPr>
      </p:pic>
      <p:graphicFrame>
        <p:nvGraphicFramePr>
          <p:cNvPr id="8" name="Table 7"/>
          <p:cNvGraphicFramePr>
            <a:graphicFrameLocks noGrp="1"/>
          </p:cNvGraphicFramePr>
          <p:nvPr>
            <p:extLst>
              <p:ext uri="{D42A27DB-BD31-4B8C-83A1-F6EECF244321}">
                <p14:modId xmlns:p14="http://schemas.microsoft.com/office/powerpoint/2010/main" val="1903789699"/>
              </p:ext>
            </p:extLst>
          </p:nvPr>
        </p:nvGraphicFramePr>
        <p:xfrm>
          <a:off x="3770845" y="1809750"/>
          <a:ext cx="7906806" cy="4593452"/>
        </p:xfrm>
        <a:graphic>
          <a:graphicData uri="http://schemas.openxmlformats.org/drawingml/2006/table">
            <a:tbl>
              <a:tblPr firstRow="1" bandRow="1">
                <a:tableStyleId>{F5AB1C69-6EDB-4FF4-983F-18BD219EF322}</a:tableStyleId>
              </a:tblPr>
              <a:tblGrid>
                <a:gridCol w="3953403">
                  <a:extLst>
                    <a:ext uri="{9D8B030D-6E8A-4147-A177-3AD203B41FA5}">
                      <a16:colId xmlns:a16="http://schemas.microsoft.com/office/drawing/2014/main" val="20000"/>
                    </a:ext>
                  </a:extLst>
                </a:gridCol>
                <a:gridCol w="3953403">
                  <a:extLst>
                    <a:ext uri="{9D8B030D-6E8A-4147-A177-3AD203B41FA5}">
                      <a16:colId xmlns:a16="http://schemas.microsoft.com/office/drawing/2014/main" val="20001"/>
                    </a:ext>
                  </a:extLst>
                </a:gridCol>
              </a:tblGrid>
              <a:tr h="752972">
                <a:tc>
                  <a:txBody>
                    <a:bodyPr/>
                    <a:lstStyle/>
                    <a:p>
                      <a:pPr algn="ctr"/>
                      <a:r>
                        <a:rPr lang="fr-FR" sz="2400" dirty="0">
                          <a:latin typeface="Helvetica" panose="020B0604020202020204" pitchFamily="34" charset="0"/>
                          <a:cs typeface="Helvetica" panose="020B0604020202020204" pitchFamily="34" charset="0"/>
                        </a:rPr>
                        <a:t>Stratégies utiles</a:t>
                      </a:r>
                      <a:r>
                        <a:rPr lang="fr-FR" sz="2400" baseline="0" dirty="0">
                          <a:latin typeface="Helvetica" panose="020B0604020202020204" pitchFamily="34" charset="0"/>
                          <a:cs typeface="Helvetica" panose="020B0604020202020204" pitchFamily="34" charset="0"/>
                        </a:rPr>
                        <a:t> </a:t>
                      </a:r>
                    </a:p>
                  </a:txBody>
                  <a:tcPr/>
                </a:tc>
                <a:tc>
                  <a:txBody>
                    <a:bodyPr/>
                    <a:lstStyle/>
                    <a:p>
                      <a:pPr algn="ctr"/>
                      <a:r>
                        <a:rPr lang="fr-FR" sz="2400">
                          <a:latin typeface="Helvetica" panose="020B0604020202020204" pitchFamily="34" charset="0"/>
                          <a:cs typeface="Helvetica" panose="020B0604020202020204" pitchFamily="34" charset="0"/>
                        </a:rPr>
                        <a:t>Stratégies inutiles </a:t>
                      </a:r>
                    </a:p>
                  </a:txBody>
                  <a:tcPr/>
                </a:tc>
                <a:extLst>
                  <a:ext uri="{0D108BD9-81ED-4DB2-BD59-A6C34878D82A}">
                    <a16:rowId xmlns:a16="http://schemas.microsoft.com/office/drawing/2014/main" val="10000"/>
                  </a:ext>
                </a:extLst>
              </a:tr>
              <a:tr h="3697277">
                <a:tc>
                  <a:txBody>
                    <a:bodyPr/>
                    <a:lstStyle/>
                    <a:p>
                      <a:pPr marL="285750" indent="-285750" fontAlgn="t">
                        <a:buFont typeface="Arial" panose="020B0604020202020204" pitchFamily="34" charset="0"/>
                        <a:buChar char="•"/>
                      </a:pPr>
                      <a:r>
                        <a:rPr lang="fr-FR" sz="1900" dirty="0">
                          <a:solidFill>
                            <a:schemeClr val="tx1"/>
                          </a:solidFill>
                          <a:latin typeface="Helvetica" panose="020B0604020202020204" pitchFamily="34" charset="0"/>
                          <a:cs typeface="Helvetica" panose="020B0604020202020204" pitchFamily="34" charset="0"/>
                        </a:rPr>
                        <a:t>Écouter les travailleurs sociaux </a:t>
                      </a:r>
                    </a:p>
                    <a:p>
                      <a:pPr marL="285750" indent="-285750" fontAlgn="t">
                        <a:buFont typeface="Arial" panose="020B0604020202020204" pitchFamily="34" charset="0"/>
                        <a:buChar char="•"/>
                      </a:pPr>
                      <a:r>
                        <a:rPr lang="fr-FR" sz="1900" dirty="0">
                          <a:solidFill>
                            <a:schemeClr val="tx1"/>
                          </a:solidFill>
                          <a:latin typeface="Helvetica" panose="020B0604020202020204" pitchFamily="34" charset="0"/>
                          <a:cs typeface="Helvetica" panose="020B0604020202020204" pitchFamily="34" charset="0"/>
                        </a:rPr>
                        <a:t>Identifier et clarifier les situations stressantes</a:t>
                      </a:r>
                    </a:p>
                    <a:p>
                      <a:pPr marL="285750" indent="-285750" fontAlgn="t">
                        <a:buFont typeface="Arial" panose="020B0604020202020204" pitchFamily="34" charset="0"/>
                        <a:buChar char="•"/>
                      </a:pPr>
                      <a:r>
                        <a:rPr lang="fr-FR" sz="1900" dirty="0">
                          <a:solidFill>
                            <a:schemeClr val="tx1"/>
                          </a:solidFill>
                          <a:latin typeface="Helvetica" panose="020B0604020202020204" pitchFamily="34" charset="0"/>
                          <a:cs typeface="Helvetica" panose="020B0604020202020204" pitchFamily="34" charset="0"/>
                        </a:rPr>
                        <a:t>Encourager l’expression des émotions</a:t>
                      </a:r>
                    </a:p>
                    <a:p>
                      <a:pPr marL="285750" indent="-285750" fontAlgn="t">
                        <a:buFont typeface="Arial" panose="020B0604020202020204" pitchFamily="34" charset="0"/>
                        <a:buChar char="•"/>
                      </a:pPr>
                      <a:r>
                        <a:rPr lang="fr-FR" sz="1900" dirty="0">
                          <a:solidFill>
                            <a:schemeClr val="tx1"/>
                          </a:solidFill>
                          <a:latin typeface="Helvetica" panose="020B0604020202020204" pitchFamily="34" charset="0"/>
                          <a:cs typeface="Helvetica" panose="020B0604020202020204" pitchFamily="34" charset="0"/>
                        </a:rPr>
                        <a:t>Aider les travailleurs sociaux</a:t>
                      </a:r>
                      <a:r>
                        <a:rPr lang="fr-FR" sz="1900" baseline="0" dirty="0">
                          <a:solidFill>
                            <a:schemeClr val="tx1"/>
                          </a:solidFill>
                          <a:latin typeface="Helvetica" panose="020B0604020202020204" pitchFamily="34" charset="0"/>
                          <a:cs typeface="Helvetica" panose="020B0604020202020204" pitchFamily="34" charset="0"/>
                        </a:rPr>
                        <a:t> </a:t>
                      </a:r>
                      <a:r>
                        <a:rPr lang="fr-FR" sz="1900" dirty="0">
                          <a:solidFill>
                            <a:schemeClr val="tx1"/>
                          </a:solidFill>
                          <a:latin typeface="Helvetica" panose="020B0604020202020204" pitchFamily="34" charset="0"/>
                          <a:cs typeface="Helvetica" panose="020B0604020202020204" pitchFamily="34" charset="0"/>
                        </a:rPr>
                        <a:t>à nommer et à exprimer des émotions</a:t>
                      </a:r>
                    </a:p>
                    <a:p>
                      <a:pPr marL="285750" indent="-285750" fontAlgn="t">
                        <a:buFont typeface="Arial" panose="020B0604020202020204" pitchFamily="34" charset="0"/>
                        <a:buChar char="•"/>
                      </a:pPr>
                      <a:r>
                        <a:rPr lang="fr-FR" sz="1900" dirty="0">
                          <a:solidFill>
                            <a:schemeClr val="tx1"/>
                          </a:solidFill>
                          <a:latin typeface="Helvetica" panose="020B0604020202020204" pitchFamily="34" charset="0"/>
                          <a:cs typeface="Helvetica" panose="020B0604020202020204" pitchFamily="34" charset="0"/>
                        </a:rPr>
                        <a:t>Identifier les points positifs ; modifier les attentes inadaptées ; recadrer l’événement stressant </a:t>
                      </a:r>
                    </a:p>
                    <a:p>
                      <a:endParaRPr lang="en-US" dirty="0">
                        <a:latin typeface="Helvetica" panose="020B0604020202020204" pitchFamily="34" charset="0"/>
                        <a:cs typeface="Helvetica" panose="020B0604020202020204" pitchFamily="34" charset="0"/>
                      </a:endParaRPr>
                    </a:p>
                  </a:txBody>
                  <a:tcPr/>
                </a:tc>
                <a:tc>
                  <a:txBody>
                    <a:bodyPr/>
                    <a:lstStyle/>
                    <a:p>
                      <a:pPr marL="285750" indent="-285750" fontAlgn="t">
                        <a:buFont typeface="Arial" panose="020B0604020202020204" pitchFamily="34" charset="0"/>
                        <a:buChar char="•"/>
                      </a:pPr>
                      <a:r>
                        <a:rPr lang="fr-FR" sz="1900" dirty="0">
                          <a:latin typeface="Helvetica" panose="020B0604020202020204" pitchFamily="34" charset="0"/>
                          <a:cs typeface="Helvetica" panose="020B0604020202020204" pitchFamily="34" charset="0"/>
                        </a:rPr>
                        <a:t>Le déni</a:t>
                      </a:r>
                    </a:p>
                    <a:p>
                      <a:pPr marL="285750" indent="-285750" fontAlgn="t">
                        <a:buFont typeface="Arial" panose="020B0604020202020204" pitchFamily="34" charset="0"/>
                        <a:buChar char="•"/>
                      </a:pPr>
                      <a:r>
                        <a:rPr lang="fr-FR" sz="1900" dirty="0">
                          <a:latin typeface="Helvetica" panose="020B0604020202020204" pitchFamily="34" charset="0"/>
                          <a:cs typeface="Helvetica" panose="020B0604020202020204" pitchFamily="34" charset="0"/>
                        </a:rPr>
                        <a:t>Éviter de discuter le problème</a:t>
                      </a:r>
                    </a:p>
                    <a:p>
                      <a:pPr marL="285750" indent="-285750" fontAlgn="t">
                        <a:buFont typeface="Arial" panose="020B0604020202020204" pitchFamily="34" charset="0"/>
                        <a:buChar char="•"/>
                      </a:pPr>
                      <a:r>
                        <a:rPr lang="fr-FR" sz="1900" dirty="0">
                          <a:latin typeface="Helvetica" panose="020B0604020202020204" pitchFamily="34" charset="0"/>
                          <a:cs typeface="Helvetica" panose="020B0604020202020204" pitchFamily="34" charset="0"/>
                        </a:rPr>
                        <a:t>Minimisation </a:t>
                      </a:r>
                    </a:p>
                    <a:p>
                      <a:pPr marL="285750" indent="-285750" fontAlgn="t">
                        <a:buFont typeface="Arial" panose="020B0604020202020204" pitchFamily="34" charset="0"/>
                        <a:buChar char="•"/>
                      </a:pPr>
                      <a:r>
                        <a:rPr lang="fr-FR" sz="1900" dirty="0">
                          <a:latin typeface="Helvetica" panose="020B0604020202020204" pitchFamily="34" charset="0"/>
                          <a:cs typeface="Helvetica" panose="020B0604020202020204" pitchFamily="34" charset="0"/>
                        </a:rPr>
                        <a:t>Insister sur le fait que les choses vont s’améliorer</a:t>
                      </a:r>
                    </a:p>
                    <a:p>
                      <a:pPr marL="285750" indent="-285750" fontAlgn="t">
                        <a:buFont typeface="Arial" panose="020B0604020202020204" pitchFamily="34" charset="0"/>
                        <a:buChar char="•"/>
                      </a:pPr>
                      <a:r>
                        <a:rPr lang="fr-FR" sz="1900" dirty="0">
                          <a:latin typeface="Helvetica" panose="020B0604020202020204" pitchFamily="34" charset="0"/>
                          <a:cs typeface="Helvetica" panose="020B0604020202020204" pitchFamily="34" charset="0"/>
                        </a:rPr>
                        <a:t>Faire des reproches au travailleur social, lui faire sentir qu’il est totalement responsable de la situation</a:t>
                      </a:r>
                    </a:p>
                    <a:p>
                      <a:endParaRPr lang="en-US" dirty="0">
                        <a:latin typeface="Helvetica" panose="020B0604020202020204" pitchFamily="34" charset="0"/>
                        <a:cs typeface="Helvetica" panose="020B0604020202020204" pitchFamily="34" charset="0"/>
                      </a:endParaRPr>
                    </a:p>
                  </a:txBody>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80235161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56022" y="365125"/>
            <a:ext cx="9778298" cy="1325563"/>
          </a:xfrm>
        </p:spPr>
        <p:txBody>
          <a:bodyPr>
            <a:normAutofit/>
          </a:bodyPr>
          <a:lstStyle/>
          <a:p>
            <a:r>
              <a:rPr lang="fr-FR" dirty="0"/>
              <a:t>PRÉSENTATION DES MÉTHODES D’ENCADREMENT </a:t>
            </a:r>
          </a:p>
        </p:txBody>
      </p:sp>
      <p:sp>
        <p:nvSpPr>
          <p:cNvPr id="4" name="Text Placeholder 3"/>
          <p:cNvSpPr>
            <a:spLocks noGrp="1"/>
          </p:cNvSpPr>
          <p:nvPr>
            <p:ph type="body" sz="quarter" idx="12"/>
          </p:nvPr>
        </p:nvSpPr>
        <p:spPr>
          <a:xfrm>
            <a:off x="656021" y="2921620"/>
            <a:ext cx="10820015" cy="3422029"/>
          </a:xfrm>
        </p:spPr>
        <p:txBody>
          <a:bodyPr/>
          <a:lstStyle/>
          <a:p>
            <a:pPr marL="457200" indent="-457200">
              <a:buAutoNum type="arabicPeriod"/>
            </a:pPr>
            <a:r>
              <a:rPr lang="fr-FR" b="1">
                <a:solidFill>
                  <a:srgbClr val="016794"/>
                </a:solidFill>
              </a:rPr>
              <a:t>Pratique réflective</a:t>
            </a:r>
          </a:p>
          <a:p>
            <a:pPr marL="457200" indent="-457200">
              <a:buAutoNum type="arabicPeriod"/>
            </a:pPr>
            <a:endParaRPr lang="en-US" b="1" dirty="0">
              <a:solidFill>
                <a:srgbClr val="016794"/>
              </a:solidFill>
            </a:endParaRPr>
          </a:p>
          <a:p>
            <a:pPr marL="457200" indent="-457200">
              <a:buFontTx/>
              <a:buAutoNum type="arabicPeriod"/>
            </a:pPr>
            <a:r>
              <a:rPr lang="fr-FR" b="1">
                <a:solidFill>
                  <a:srgbClr val="016794"/>
                </a:solidFill>
              </a:rPr>
              <a:t>Modèle GROW</a:t>
            </a:r>
          </a:p>
          <a:p>
            <a:endParaRPr lang="en-US" dirty="0"/>
          </a:p>
        </p:txBody>
      </p:sp>
      <p:grpSp>
        <p:nvGrpSpPr>
          <p:cNvPr id="5" name="Group 4"/>
          <p:cNvGrpSpPr/>
          <p:nvPr/>
        </p:nvGrpSpPr>
        <p:grpSpPr>
          <a:xfrm>
            <a:off x="6266934" y="2453270"/>
            <a:ext cx="3836119" cy="3468972"/>
            <a:chOff x="15062200" y="1327230"/>
            <a:chExt cx="4216400" cy="4216400"/>
          </a:xfrm>
        </p:grpSpPr>
        <p:sp>
          <p:nvSpPr>
            <p:cNvPr id="6" name="Heart 5"/>
            <p:cNvSpPr/>
            <p:nvPr/>
          </p:nvSpPr>
          <p:spPr>
            <a:xfrm>
              <a:off x="15062200" y="1327230"/>
              <a:ext cx="4216400" cy="4216400"/>
            </a:xfrm>
            <a:prstGeom prst="heart">
              <a:avLst/>
            </a:prstGeom>
            <a:solidFill>
              <a:srgbClr val="03659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p:cNvPicPr>
              <a:picLocks noChangeAspect="1"/>
            </p:cNvPicPr>
            <p:nvPr/>
          </p:nvPicPr>
          <p:blipFill>
            <a:blip r:embed="rId3"/>
            <a:stretch>
              <a:fillRect/>
            </a:stretch>
          </p:blipFill>
          <p:spPr>
            <a:xfrm>
              <a:off x="16202834" y="2626258"/>
              <a:ext cx="1913310" cy="1683005"/>
            </a:xfrm>
            <a:prstGeom prst="rect">
              <a:avLst/>
            </a:prstGeom>
          </p:spPr>
        </p:pic>
      </p:grpSp>
    </p:spTree>
    <p:extLst>
      <p:ext uri="{BB962C8B-B14F-4D97-AF65-F5344CB8AC3E}">
        <p14:creationId xmlns:p14="http://schemas.microsoft.com/office/powerpoint/2010/main" val="348443720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69"/>
        <p:cNvGrpSpPr/>
        <p:nvPr/>
      </p:nvGrpSpPr>
      <p:grpSpPr>
        <a:xfrm>
          <a:off x="0" y="0"/>
          <a:ext cx="0" cy="0"/>
          <a:chOff x="0" y="0"/>
          <a:chExt cx="0" cy="0"/>
        </a:xfrm>
      </p:grpSpPr>
      <p:sp>
        <p:nvSpPr>
          <p:cNvPr id="170" name="Shape 170"/>
          <p:cNvSpPr txBox="1">
            <a:spLocks noGrp="1"/>
          </p:cNvSpPr>
          <p:nvPr>
            <p:ph type="title"/>
          </p:nvPr>
        </p:nvSpPr>
        <p:spPr>
          <a:xfrm>
            <a:off x="4051293" y="421740"/>
            <a:ext cx="5735258" cy="1325563"/>
          </a:xfrm>
          <a:prstGeom prst="rect">
            <a:avLst/>
          </a:prstGeom>
        </p:spPr>
        <p:txBody>
          <a:bodyPr lIns="91425" tIns="91425" rIns="91425" bIns="91425" anchor="t" anchorCtr="0">
            <a:noAutofit/>
          </a:bodyPr>
          <a:lstStyle/>
          <a:p>
            <a:r>
              <a:rPr lang="fr-FR" sz="3200" b="1" dirty="0">
                <a:solidFill>
                  <a:srgbClr val="016794"/>
                </a:solidFill>
                <a:latin typeface="Helvetica Neue" charset="0"/>
                <a:ea typeface="Helvetica Neue" charset="0"/>
                <a:cs typeface="Helvetica Neue" charset="0"/>
              </a:rPr>
              <a:t>PRATIQUE RÉFLECTIVE :</a:t>
            </a:r>
            <a:br>
              <a:rPr lang="fr-FR" sz="3200" b="1" dirty="0">
                <a:solidFill>
                  <a:srgbClr val="016794"/>
                </a:solidFill>
                <a:latin typeface="Helvetica Neue" charset="0"/>
                <a:ea typeface="Helvetica Neue" charset="0"/>
                <a:cs typeface="Helvetica Neue" charset="0"/>
              </a:rPr>
            </a:br>
            <a:endParaRPr lang="fr-FR" sz="3200" b="1" dirty="0">
              <a:solidFill>
                <a:srgbClr val="016794"/>
              </a:solidFill>
              <a:latin typeface="Helvetica Neue" charset="0"/>
              <a:ea typeface="Helvetica Neue" charset="0"/>
              <a:cs typeface="Helvetica Neue" charset="0"/>
            </a:endParaRPr>
          </a:p>
        </p:txBody>
      </p:sp>
      <p:sp>
        <p:nvSpPr>
          <p:cNvPr id="3" name="Rectangle 2"/>
          <p:cNvSpPr/>
          <p:nvPr/>
        </p:nvSpPr>
        <p:spPr>
          <a:xfrm>
            <a:off x="0" y="0"/>
            <a:ext cx="3572540" cy="6858000"/>
          </a:xfrm>
          <a:prstGeom prst="rect">
            <a:avLst/>
          </a:prstGeom>
          <a:solidFill>
            <a:srgbClr val="0167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16794"/>
              </a:solidFill>
            </a:endParaRPr>
          </a:p>
        </p:txBody>
      </p:sp>
      <p:pic>
        <p:nvPicPr>
          <p:cNvPr id="6" name="Picture 5"/>
          <p:cNvPicPr>
            <a:picLocks noChangeAspect="1"/>
          </p:cNvPicPr>
          <p:nvPr/>
        </p:nvPicPr>
        <p:blipFill rotWithShape="1">
          <a:blip r:embed="rId3" cstate="screen">
            <a:alphaModFix amt="20000"/>
            <a:extLst>
              <a:ext uri="{28A0092B-C50C-407E-A947-70E740481C1C}">
                <a14:useLocalDpi xmlns:a14="http://schemas.microsoft.com/office/drawing/2010/main"/>
              </a:ext>
            </a:extLst>
          </a:blip>
          <a:srcRect/>
          <a:stretch/>
        </p:blipFill>
        <p:spPr>
          <a:xfrm>
            <a:off x="0" y="0"/>
            <a:ext cx="3572540" cy="6858000"/>
          </a:xfrm>
          <a:prstGeom prst="rect">
            <a:avLst/>
          </a:prstGeom>
        </p:spPr>
      </p:pic>
      <p:sp>
        <p:nvSpPr>
          <p:cNvPr id="4" name="TextBox 3"/>
          <p:cNvSpPr txBox="1"/>
          <p:nvPr/>
        </p:nvSpPr>
        <p:spPr>
          <a:xfrm>
            <a:off x="4193533" y="1376601"/>
            <a:ext cx="7520947" cy="5539978"/>
          </a:xfrm>
          <a:prstGeom prst="rect">
            <a:avLst/>
          </a:prstGeom>
          <a:noFill/>
        </p:spPr>
        <p:txBody>
          <a:bodyPr wrap="square" rtlCol="0">
            <a:spAutoFit/>
          </a:bodyPr>
          <a:lstStyle/>
          <a:p>
            <a:pPr marL="342900" indent="-342900">
              <a:buClr>
                <a:srgbClr val="97467D"/>
              </a:buClr>
              <a:buFont typeface="Wingdings" charset="2"/>
              <a:buChar char="§"/>
            </a:pPr>
            <a:r>
              <a:rPr lang="fr-FR" sz="2400" dirty="0">
                <a:solidFill>
                  <a:schemeClr val="tx1">
                    <a:lumMod val="65000"/>
                    <a:lumOff val="35000"/>
                  </a:schemeClr>
                </a:solidFill>
                <a:latin typeface="Helvetica Neue" charset="0"/>
                <a:ea typeface="Helvetica Neue" charset="0"/>
                <a:cs typeface="Helvetica Neue" charset="0"/>
              </a:rPr>
              <a:t>L’encadrement consiste à soutenir de façon raisonnable et appropriée la pratique réflective d’un travailleur social dans le but d’améliorer les pratiques et les résultats pour les enfants</a:t>
            </a:r>
          </a:p>
          <a:p>
            <a:pPr marL="342900" indent="-342900">
              <a:buClr>
                <a:srgbClr val="97467D"/>
              </a:buClr>
              <a:buFont typeface="Wingdings" charset="2"/>
              <a:buChar char="§"/>
            </a:pPr>
            <a:endParaRPr lang="en-US" sz="2400" dirty="0">
              <a:solidFill>
                <a:schemeClr val="tx1">
                  <a:lumMod val="65000"/>
                  <a:lumOff val="35000"/>
                </a:schemeClr>
              </a:solidFill>
              <a:latin typeface="Helvetica Neue" charset="0"/>
              <a:ea typeface="Helvetica Neue" charset="0"/>
              <a:cs typeface="Helvetica Neue" charset="0"/>
            </a:endParaRPr>
          </a:p>
          <a:p>
            <a:pPr marL="342900" indent="-342900">
              <a:buClr>
                <a:srgbClr val="97467D"/>
              </a:buClr>
              <a:buFont typeface="Wingdings" charset="2"/>
              <a:buChar char="§"/>
            </a:pPr>
            <a:r>
              <a:rPr lang="fr-FR" sz="2400" dirty="0">
                <a:solidFill>
                  <a:schemeClr val="tx1">
                    <a:lumMod val="65000"/>
                    <a:lumOff val="35000"/>
                  </a:schemeClr>
                </a:solidFill>
                <a:latin typeface="Helvetica Neue" charset="0"/>
                <a:ea typeface="Helvetica Neue" charset="0"/>
                <a:cs typeface="Helvetica Neue" charset="0"/>
              </a:rPr>
              <a:t>La protection de l’enfance est un domaine complexe, le travail interpersonnel nécessitant une grande conscience de soi pour éviter de faire plus de mal que de bien</a:t>
            </a:r>
          </a:p>
          <a:p>
            <a:pPr marL="342900" indent="-342900">
              <a:buClr>
                <a:srgbClr val="97467D"/>
              </a:buClr>
              <a:buFont typeface="Wingdings" charset="2"/>
              <a:buChar char="§"/>
            </a:pPr>
            <a:endParaRPr lang="en-US" sz="2400" dirty="0">
              <a:solidFill>
                <a:schemeClr val="tx1">
                  <a:lumMod val="65000"/>
                  <a:lumOff val="35000"/>
                </a:schemeClr>
              </a:solidFill>
              <a:latin typeface="Helvetica Neue" charset="0"/>
              <a:ea typeface="Helvetica Neue" charset="0"/>
              <a:cs typeface="Helvetica Neue" charset="0"/>
            </a:endParaRPr>
          </a:p>
          <a:p>
            <a:pPr marL="342900" indent="-342900">
              <a:buClr>
                <a:srgbClr val="97467D"/>
              </a:buClr>
              <a:buFont typeface="Wingdings" charset="2"/>
              <a:buChar char="§"/>
            </a:pPr>
            <a:r>
              <a:rPr lang="fr-FR" sz="2400" dirty="0">
                <a:solidFill>
                  <a:schemeClr val="tx1">
                    <a:lumMod val="65000"/>
                    <a:lumOff val="35000"/>
                  </a:schemeClr>
                </a:solidFill>
                <a:latin typeface="Helvetica Neue" charset="0"/>
                <a:ea typeface="Helvetica Neue" charset="0"/>
                <a:cs typeface="Helvetica Neue" charset="0"/>
              </a:rPr>
              <a:t>Les pratiques réflectives et les stratégies de supervision qui soutiennent la pratique réflective sont des méthodes qui ont fait leurs preuves quant à l’amélioration des résultats pour les enfants</a:t>
            </a:r>
          </a:p>
          <a:p>
            <a:endParaRPr lang="en-US" dirty="0">
              <a:solidFill>
                <a:schemeClr val="tx1">
                  <a:lumMod val="65000"/>
                  <a:lumOff val="35000"/>
                </a:schemeClr>
              </a:solidFill>
              <a:latin typeface="Helvetica Neue" charset="0"/>
              <a:ea typeface="Helvetica Neue" charset="0"/>
              <a:cs typeface="Helvetica Neue" charset="0"/>
            </a:endParaRPr>
          </a:p>
        </p:txBody>
      </p:sp>
      <p:pic>
        <p:nvPicPr>
          <p:cNvPr id="7" name="Picture 6"/>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366422" y="-52401"/>
            <a:ext cx="2482895" cy="2482895"/>
          </a:xfrm>
          <a:prstGeom prst="rect">
            <a:avLst/>
          </a:prstGeom>
        </p:spPr>
      </p:pic>
    </p:spTree>
    <p:extLst>
      <p:ext uri="{BB962C8B-B14F-4D97-AF65-F5344CB8AC3E}">
        <p14:creationId xmlns:p14="http://schemas.microsoft.com/office/powerpoint/2010/main" val="134924942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xfrm>
            <a:off x="345440" y="375559"/>
            <a:ext cx="11501120" cy="1400530"/>
          </a:xfrm>
        </p:spPr>
        <p:txBody>
          <a:bodyPr>
            <a:normAutofit/>
          </a:bodyPr>
          <a:lstStyle/>
          <a:p>
            <a:br>
              <a:rPr lang="fr-FR" sz="3600" b="1">
                <a:solidFill>
                  <a:srgbClr val="026794"/>
                </a:solidFill>
                <a:latin typeface="Helvetica Neue" charset="0"/>
                <a:ea typeface="Helvetica Neue" charset="0"/>
                <a:cs typeface="Helvetica Neue" charset="0"/>
              </a:rPr>
            </a:br>
            <a:endParaRPr lang="fr-FR" sz="3600" b="1">
              <a:solidFill>
                <a:srgbClr val="026794"/>
              </a:solidFill>
              <a:latin typeface="Helvetica Neue" charset="0"/>
              <a:ea typeface="Helvetica Neue" charset="0"/>
              <a:cs typeface="Helvetica Neue" charset="0"/>
            </a:endParaRPr>
          </a:p>
        </p:txBody>
      </p:sp>
      <p:sp>
        <p:nvSpPr>
          <p:cNvPr id="6" name="TextBox 5"/>
          <p:cNvSpPr txBox="1"/>
          <p:nvPr/>
        </p:nvSpPr>
        <p:spPr>
          <a:xfrm>
            <a:off x="7101840" y="2207280"/>
            <a:ext cx="4179854" cy="2677656"/>
          </a:xfrm>
          <a:prstGeom prst="rect">
            <a:avLst/>
          </a:prstGeom>
          <a:noFill/>
        </p:spPr>
        <p:txBody>
          <a:bodyPr wrap="square" rtlCol="0">
            <a:spAutoFit/>
          </a:bodyPr>
          <a:lstStyle/>
          <a:p>
            <a:pPr algn="ctr"/>
            <a:r>
              <a:rPr lang="fr-FR" sz="2400" dirty="0">
                <a:solidFill>
                  <a:schemeClr val="tx1">
                    <a:lumMod val="65000"/>
                    <a:lumOff val="35000"/>
                  </a:schemeClr>
                </a:solidFill>
                <a:latin typeface="Helvetica Neue" charset="0"/>
                <a:ea typeface="Helvetica Neue" charset="0"/>
                <a:cs typeface="Helvetica Neue" charset="0"/>
              </a:rPr>
              <a:t>. </a:t>
            </a:r>
          </a:p>
          <a:p>
            <a:pPr algn="ctr">
              <a:buClr>
                <a:srgbClr val="EFEFEF"/>
              </a:buClr>
            </a:pPr>
            <a:endParaRPr lang="en-US" sz="2400" dirty="0">
              <a:solidFill>
                <a:schemeClr val="tx1">
                  <a:lumMod val="65000"/>
                  <a:lumOff val="35000"/>
                </a:schemeClr>
              </a:solidFill>
              <a:latin typeface="Helvetica Neue" charset="0"/>
              <a:ea typeface="Helvetica Neue" charset="0"/>
              <a:cs typeface="Helvetica Neue" charset="0"/>
            </a:endParaRPr>
          </a:p>
          <a:p>
            <a:pPr algn="ctr">
              <a:buClr>
                <a:srgbClr val="EFEFEF"/>
              </a:buClr>
            </a:pPr>
            <a:r>
              <a:rPr lang="fr-FR" sz="2400" b="1" dirty="0">
                <a:solidFill>
                  <a:srgbClr val="97467D"/>
                </a:solidFill>
                <a:latin typeface="Helvetica Neue" charset="0"/>
                <a:ea typeface="Helvetica Neue" charset="0"/>
                <a:cs typeface="Helvetica Neue" charset="0"/>
              </a:rPr>
              <a:t>Groupes de 3 : </a:t>
            </a:r>
          </a:p>
          <a:p>
            <a:pPr algn="ctr">
              <a:buClr>
                <a:srgbClr val="EFEFEF"/>
              </a:buClr>
            </a:pPr>
            <a:endParaRPr lang="en-US" sz="2400" b="1" dirty="0">
              <a:solidFill>
                <a:srgbClr val="97467D"/>
              </a:solidFill>
              <a:latin typeface="Helvetica Neue" charset="0"/>
              <a:ea typeface="Helvetica Neue" charset="0"/>
              <a:cs typeface="Helvetica Neue" charset="0"/>
            </a:endParaRPr>
          </a:p>
          <a:p>
            <a:pPr algn="ctr">
              <a:buClr>
                <a:srgbClr val="EFEFEF"/>
              </a:buClr>
            </a:pPr>
            <a:r>
              <a:rPr lang="fr-FR" sz="2400" dirty="0">
                <a:solidFill>
                  <a:schemeClr val="tx1">
                    <a:lumMod val="65000"/>
                    <a:lumOff val="35000"/>
                  </a:schemeClr>
                </a:solidFill>
                <a:latin typeface="Helvetica Neue" charset="0"/>
                <a:ea typeface="Helvetica Neue" charset="0"/>
                <a:cs typeface="Helvetica Neue" charset="0"/>
              </a:rPr>
              <a:t>Jeux de rôle de 10 minutes à l’aide du modèle GROW et de l’écoute active</a:t>
            </a:r>
          </a:p>
        </p:txBody>
      </p:sp>
      <p:pic>
        <p:nvPicPr>
          <p:cNvPr id="7" name="Picture 6"/>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413249" y="0"/>
            <a:ext cx="2858003" cy="2858003"/>
          </a:xfrm>
          <a:prstGeom prst="rect">
            <a:avLst/>
          </a:prstGeom>
        </p:spPr>
      </p:pic>
      <p:cxnSp>
        <p:nvCxnSpPr>
          <p:cNvPr id="8" name="Straight Connector 7"/>
          <p:cNvCxnSpPr/>
          <p:nvPr/>
        </p:nvCxnSpPr>
        <p:spPr>
          <a:xfrm>
            <a:off x="853945" y="1674408"/>
            <a:ext cx="8430768" cy="0"/>
          </a:xfrm>
          <a:prstGeom prst="line">
            <a:avLst/>
          </a:prstGeom>
          <a:ln>
            <a:solidFill>
              <a:srgbClr val="026794"/>
            </a:solidFill>
          </a:ln>
        </p:spPr>
        <p:style>
          <a:lnRef idx="1">
            <a:schemeClr val="accent1"/>
          </a:lnRef>
          <a:fillRef idx="0">
            <a:schemeClr val="accent1"/>
          </a:fillRef>
          <a:effectRef idx="0">
            <a:schemeClr val="accent1"/>
          </a:effectRef>
          <a:fontRef idx="minor">
            <a:schemeClr val="tx1"/>
          </a:fontRef>
        </p:style>
      </p:cxnSp>
      <p:sp>
        <p:nvSpPr>
          <p:cNvPr id="4" name="TextBox 3"/>
          <p:cNvSpPr txBox="1"/>
          <p:nvPr/>
        </p:nvSpPr>
        <p:spPr>
          <a:xfrm>
            <a:off x="690880" y="370432"/>
            <a:ext cx="7147061" cy="1200329"/>
          </a:xfrm>
          <a:prstGeom prst="rect">
            <a:avLst/>
          </a:prstGeom>
          <a:noFill/>
        </p:spPr>
        <p:txBody>
          <a:bodyPr wrap="square" rtlCol="0">
            <a:spAutoFit/>
          </a:bodyPr>
          <a:lstStyle/>
          <a:p>
            <a:r>
              <a:rPr lang="fr-FR" sz="3600" b="1">
                <a:solidFill>
                  <a:srgbClr val="97467D"/>
                </a:solidFill>
                <a:latin typeface="Helvetica Neue" charset="0"/>
                <a:ea typeface="Helvetica Neue" charset="0"/>
                <a:cs typeface="Helvetica Neue" charset="0"/>
              </a:rPr>
              <a:t>ENCADREMENT À L’AIDE DU MODÈLE GROW</a:t>
            </a:r>
          </a:p>
        </p:txBody>
      </p:sp>
      <p:sp>
        <p:nvSpPr>
          <p:cNvPr id="9" name="Rectangle 8"/>
          <p:cNvSpPr/>
          <p:nvPr/>
        </p:nvSpPr>
        <p:spPr>
          <a:xfrm>
            <a:off x="7999943" y="1620021"/>
            <a:ext cx="3617259" cy="92275"/>
          </a:xfrm>
          <a:prstGeom prst="rect">
            <a:avLst/>
          </a:prstGeom>
          <a:solidFill>
            <a:srgbClr val="0367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748760" y="2672808"/>
            <a:ext cx="5777772" cy="3539430"/>
          </a:xfrm>
          <a:prstGeom prst="rect">
            <a:avLst/>
          </a:prstGeom>
        </p:spPr>
        <p:txBody>
          <a:bodyPr wrap="square">
            <a:spAutoFit/>
          </a:bodyPr>
          <a:lstStyle/>
          <a:p>
            <a:pPr marL="342900" lvl="1" indent="-342900">
              <a:buClr>
                <a:srgbClr val="016794"/>
              </a:buClr>
              <a:buFont typeface="Wingdings" charset="2"/>
              <a:buChar char="§"/>
            </a:pPr>
            <a:r>
              <a:rPr lang="fr-FR" sz="2800" b="1" dirty="0">
                <a:solidFill>
                  <a:schemeClr val="tx1">
                    <a:lumMod val="65000"/>
                    <a:lumOff val="35000"/>
                  </a:schemeClr>
                </a:solidFill>
                <a:latin typeface="Helvetica Neue" charset="0"/>
                <a:ea typeface="Helvetica Neue" charset="0"/>
                <a:cs typeface="Helvetica Neue" charset="0"/>
              </a:rPr>
              <a:t>G</a:t>
            </a:r>
            <a:r>
              <a:rPr lang="fr-FR" sz="2800" dirty="0">
                <a:solidFill>
                  <a:schemeClr val="tx1">
                    <a:lumMod val="65000"/>
                    <a:lumOff val="35000"/>
                  </a:schemeClr>
                </a:solidFill>
                <a:latin typeface="Helvetica Neue" charset="0"/>
                <a:ea typeface="Helvetica Neue" charset="0"/>
                <a:cs typeface="Helvetica Neue" charset="0"/>
              </a:rPr>
              <a:t> : fixer un </a:t>
            </a:r>
            <a:r>
              <a:rPr lang="fr-FR" sz="2800" b="1" dirty="0">
                <a:solidFill>
                  <a:schemeClr val="tx1">
                    <a:lumMod val="65000"/>
                    <a:lumOff val="35000"/>
                  </a:schemeClr>
                </a:solidFill>
                <a:latin typeface="Helvetica Neue" charset="0"/>
                <a:ea typeface="Helvetica Neue" charset="0"/>
                <a:cs typeface="Helvetica Neue" charset="0"/>
              </a:rPr>
              <a:t>OBJECTIF</a:t>
            </a:r>
            <a:r>
              <a:rPr lang="fr-FR" sz="2800" dirty="0">
                <a:solidFill>
                  <a:schemeClr val="tx1">
                    <a:lumMod val="65000"/>
                    <a:lumOff val="35000"/>
                  </a:schemeClr>
                </a:solidFill>
                <a:latin typeface="Helvetica Neue" charset="0"/>
                <a:ea typeface="Helvetica Neue" charset="0"/>
                <a:cs typeface="Helvetica Neue" charset="0"/>
              </a:rPr>
              <a:t> pour la session (Goal)</a:t>
            </a:r>
          </a:p>
          <a:p>
            <a:pPr marL="342900" lvl="1" indent="-342900">
              <a:buClr>
                <a:srgbClr val="016794"/>
              </a:buClr>
              <a:buFont typeface="Wingdings" charset="2"/>
              <a:buChar char="§"/>
            </a:pPr>
            <a:r>
              <a:rPr lang="fr-FR" sz="2800" b="1" dirty="0">
                <a:solidFill>
                  <a:schemeClr val="tx1">
                    <a:lumMod val="65000"/>
                    <a:lumOff val="35000"/>
                  </a:schemeClr>
                </a:solidFill>
                <a:latin typeface="Helvetica Neue" charset="0"/>
                <a:ea typeface="Helvetica Neue" charset="0"/>
                <a:cs typeface="Helvetica Neue" charset="0"/>
              </a:rPr>
              <a:t>R</a:t>
            </a:r>
            <a:r>
              <a:rPr lang="fr-FR" sz="2800" dirty="0">
                <a:solidFill>
                  <a:schemeClr val="tx1">
                    <a:lumMod val="65000"/>
                    <a:lumOff val="35000"/>
                  </a:schemeClr>
                </a:solidFill>
                <a:latin typeface="Helvetica Neue" charset="0"/>
                <a:ea typeface="Helvetica Neue" charset="0"/>
                <a:cs typeface="Helvetica Neue" charset="0"/>
              </a:rPr>
              <a:t> : établir la </a:t>
            </a:r>
            <a:r>
              <a:rPr lang="fr-FR" sz="2800" b="1" dirty="0">
                <a:solidFill>
                  <a:schemeClr val="tx1">
                    <a:lumMod val="65000"/>
                    <a:lumOff val="35000"/>
                  </a:schemeClr>
                </a:solidFill>
                <a:latin typeface="Helvetica Neue" charset="0"/>
                <a:ea typeface="Helvetica Neue" charset="0"/>
                <a:cs typeface="Helvetica Neue" charset="0"/>
              </a:rPr>
              <a:t>RÉALITÉ</a:t>
            </a:r>
            <a:r>
              <a:rPr lang="fr-FR" sz="2800" dirty="0">
                <a:solidFill>
                  <a:schemeClr val="tx1">
                    <a:lumMod val="65000"/>
                    <a:lumOff val="35000"/>
                  </a:schemeClr>
                </a:solidFill>
                <a:latin typeface="Helvetica Neue" charset="0"/>
                <a:ea typeface="Helvetica Neue" charset="0"/>
                <a:cs typeface="Helvetica Neue" charset="0"/>
              </a:rPr>
              <a:t> actuelle (Reality)</a:t>
            </a:r>
          </a:p>
          <a:p>
            <a:pPr marL="342900" lvl="1" indent="-342900">
              <a:buClr>
                <a:srgbClr val="016794"/>
              </a:buClr>
              <a:buFont typeface="Wingdings" charset="2"/>
              <a:buChar char="§"/>
            </a:pPr>
            <a:r>
              <a:rPr lang="fr-FR" sz="2800" b="1" dirty="0">
                <a:solidFill>
                  <a:schemeClr val="tx1">
                    <a:lumMod val="65000"/>
                    <a:lumOff val="35000"/>
                  </a:schemeClr>
                </a:solidFill>
                <a:latin typeface="Helvetica Neue" charset="0"/>
                <a:ea typeface="Helvetica Neue" charset="0"/>
                <a:cs typeface="Helvetica Neue" charset="0"/>
              </a:rPr>
              <a:t>O</a:t>
            </a:r>
            <a:r>
              <a:rPr lang="fr-FR" sz="2800" dirty="0">
                <a:solidFill>
                  <a:schemeClr val="tx1">
                    <a:lumMod val="65000"/>
                    <a:lumOff val="35000"/>
                  </a:schemeClr>
                </a:solidFill>
                <a:latin typeface="Helvetica Neue" charset="0"/>
                <a:ea typeface="Helvetica Neue" charset="0"/>
                <a:cs typeface="Helvetica Neue" charset="0"/>
              </a:rPr>
              <a:t> : identifier les </a:t>
            </a:r>
            <a:r>
              <a:rPr lang="fr-FR" sz="2800" b="1" dirty="0">
                <a:solidFill>
                  <a:schemeClr val="tx1">
                    <a:lumMod val="65000"/>
                    <a:lumOff val="35000"/>
                  </a:schemeClr>
                </a:solidFill>
                <a:latin typeface="Helvetica Neue" charset="0"/>
                <a:ea typeface="Helvetica Neue" charset="0"/>
                <a:cs typeface="Helvetica Neue" charset="0"/>
              </a:rPr>
              <a:t>OPTIONS </a:t>
            </a:r>
            <a:r>
              <a:rPr lang="fr-FR" sz="2800" dirty="0">
                <a:solidFill>
                  <a:schemeClr val="tx1">
                    <a:lumMod val="65000"/>
                    <a:lumOff val="35000"/>
                  </a:schemeClr>
                </a:solidFill>
                <a:latin typeface="Helvetica Neue" charset="0"/>
                <a:ea typeface="Helvetica Neue" charset="0"/>
                <a:cs typeface="Helvetica Neue" charset="0"/>
              </a:rPr>
              <a:t>(Options)</a:t>
            </a:r>
          </a:p>
          <a:p>
            <a:pPr marL="342900" lvl="1" indent="-342900">
              <a:buClr>
                <a:srgbClr val="016794"/>
              </a:buClr>
              <a:buFont typeface="Wingdings" charset="2"/>
              <a:buChar char="§"/>
            </a:pPr>
            <a:r>
              <a:rPr lang="fr-FR" sz="2800" b="1" dirty="0">
                <a:solidFill>
                  <a:schemeClr val="tx1">
                    <a:lumMod val="65000"/>
                    <a:lumOff val="35000"/>
                  </a:schemeClr>
                </a:solidFill>
                <a:latin typeface="Helvetica Neue" charset="0"/>
                <a:ea typeface="Helvetica Neue" charset="0"/>
                <a:cs typeface="Helvetica Neue" charset="0"/>
              </a:rPr>
              <a:t>W</a:t>
            </a:r>
            <a:r>
              <a:rPr lang="fr-FR" sz="2800" dirty="0">
                <a:solidFill>
                  <a:schemeClr val="tx1">
                    <a:lumMod val="65000"/>
                    <a:lumOff val="35000"/>
                  </a:schemeClr>
                </a:solidFill>
                <a:latin typeface="Helvetica Neue" charset="0"/>
                <a:ea typeface="Helvetica Neue" charset="0"/>
                <a:cs typeface="Helvetica Neue" charset="0"/>
              </a:rPr>
              <a:t> : décider des </a:t>
            </a:r>
            <a:r>
              <a:rPr lang="fr-FR" sz="2800" b="1" dirty="0">
                <a:solidFill>
                  <a:schemeClr val="tx1">
                    <a:lumMod val="65000"/>
                    <a:lumOff val="35000"/>
                  </a:schemeClr>
                </a:solidFill>
                <a:latin typeface="Helvetica Neue" charset="0"/>
                <a:ea typeface="Helvetica Neue" charset="0"/>
                <a:cs typeface="Helvetica Neue" charset="0"/>
              </a:rPr>
              <a:t>PROCHAINES</a:t>
            </a:r>
            <a:r>
              <a:rPr lang="fr-FR" sz="2800" dirty="0">
                <a:solidFill>
                  <a:schemeClr val="tx1">
                    <a:lumMod val="65000"/>
                    <a:lumOff val="35000"/>
                  </a:schemeClr>
                </a:solidFill>
                <a:latin typeface="Helvetica Neue" charset="0"/>
                <a:ea typeface="Helvetica Neue" charset="0"/>
                <a:cs typeface="Helvetica Neue" charset="0"/>
              </a:rPr>
              <a:t> étapes qui vont suivre (Will)</a:t>
            </a:r>
          </a:p>
        </p:txBody>
      </p:sp>
    </p:spTree>
    <p:extLst>
      <p:ext uri="{BB962C8B-B14F-4D97-AF65-F5344CB8AC3E}">
        <p14:creationId xmlns:p14="http://schemas.microsoft.com/office/powerpoint/2010/main" val="180186934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69"/>
        <p:cNvGrpSpPr/>
        <p:nvPr/>
      </p:nvGrpSpPr>
      <p:grpSpPr>
        <a:xfrm>
          <a:off x="0" y="0"/>
          <a:ext cx="0" cy="0"/>
          <a:chOff x="0" y="0"/>
          <a:chExt cx="0" cy="0"/>
        </a:xfrm>
      </p:grpSpPr>
      <p:sp>
        <p:nvSpPr>
          <p:cNvPr id="170" name="Shape 170"/>
          <p:cNvSpPr txBox="1">
            <a:spLocks noGrp="1"/>
          </p:cNvSpPr>
          <p:nvPr>
            <p:ph type="title"/>
          </p:nvPr>
        </p:nvSpPr>
        <p:spPr>
          <a:xfrm>
            <a:off x="3990333" y="604620"/>
            <a:ext cx="6758947" cy="1325563"/>
          </a:xfrm>
          <a:prstGeom prst="rect">
            <a:avLst/>
          </a:prstGeom>
        </p:spPr>
        <p:txBody>
          <a:bodyPr lIns="91425" tIns="91425" rIns="91425" bIns="91425" anchor="t" anchorCtr="0">
            <a:noAutofit/>
          </a:bodyPr>
          <a:lstStyle/>
          <a:p>
            <a:r>
              <a:rPr lang="fr-FR" sz="3200" b="1" dirty="0">
                <a:solidFill>
                  <a:srgbClr val="016794"/>
                </a:solidFill>
                <a:latin typeface="Helvetica Neue" charset="0"/>
                <a:ea typeface="Helvetica Neue" charset="0"/>
                <a:cs typeface="Helvetica Neue" charset="0"/>
              </a:rPr>
              <a:t>PRINCIPAUX ENSEIGNEMENTS TIRES SUR L’ENCADREMENT</a:t>
            </a:r>
          </a:p>
        </p:txBody>
      </p:sp>
      <p:sp>
        <p:nvSpPr>
          <p:cNvPr id="3" name="Rectangle 2"/>
          <p:cNvSpPr/>
          <p:nvPr/>
        </p:nvSpPr>
        <p:spPr>
          <a:xfrm>
            <a:off x="0" y="0"/>
            <a:ext cx="3572540" cy="6858000"/>
          </a:xfrm>
          <a:prstGeom prst="rect">
            <a:avLst/>
          </a:prstGeom>
          <a:solidFill>
            <a:srgbClr val="9746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16794"/>
              </a:solidFill>
            </a:endParaRPr>
          </a:p>
        </p:txBody>
      </p:sp>
      <p:pic>
        <p:nvPicPr>
          <p:cNvPr id="6" name="Picture 5"/>
          <p:cNvPicPr>
            <a:picLocks noChangeAspect="1"/>
          </p:cNvPicPr>
          <p:nvPr/>
        </p:nvPicPr>
        <p:blipFill rotWithShape="1">
          <a:blip r:embed="rId3" cstate="screen">
            <a:alphaModFix amt="20000"/>
            <a:extLst>
              <a:ext uri="{28A0092B-C50C-407E-A947-70E740481C1C}">
                <a14:useLocalDpi xmlns:a14="http://schemas.microsoft.com/office/drawing/2010/main"/>
              </a:ext>
            </a:extLst>
          </a:blip>
          <a:srcRect/>
          <a:stretch/>
        </p:blipFill>
        <p:spPr>
          <a:xfrm>
            <a:off x="0" y="0"/>
            <a:ext cx="3572540" cy="6858000"/>
          </a:xfrm>
          <a:prstGeom prst="rect">
            <a:avLst/>
          </a:prstGeom>
        </p:spPr>
      </p:pic>
      <p:sp>
        <p:nvSpPr>
          <p:cNvPr id="4" name="TextBox 3"/>
          <p:cNvSpPr txBox="1"/>
          <p:nvPr/>
        </p:nvSpPr>
        <p:spPr>
          <a:xfrm>
            <a:off x="3990333" y="2228076"/>
            <a:ext cx="7744467" cy="4431983"/>
          </a:xfrm>
          <a:prstGeom prst="rect">
            <a:avLst/>
          </a:prstGeom>
          <a:noFill/>
        </p:spPr>
        <p:txBody>
          <a:bodyPr wrap="square" rtlCol="0">
            <a:spAutoFit/>
          </a:bodyPr>
          <a:lstStyle/>
          <a:p>
            <a:pPr marL="342900" indent="-342900">
              <a:buClr>
                <a:srgbClr val="016794"/>
              </a:buClr>
              <a:buFont typeface="Wingdings" charset="2"/>
              <a:buChar char="§"/>
            </a:pPr>
            <a:r>
              <a:rPr lang="fr-FR" sz="2400" dirty="0">
                <a:solidFill>
                  <a:schemeClr val="tx1">
                    <a:lumMod val="65000"/>
                    <a:lumOff val="35000"/>
                  </a:schemeClr>
                </a:solidFill>
                <a:latin typeface="Helvetica Neue" charset="0"/>
                <a:ea typeface="Helvetica Neue" charset="0"/>
                <a:cs typeface="Helvetica Neue" charset="0"/>
              </a:rPr>
              <a:t>Utilisez vos aptitudes à l’écoute active et à la communication</a:t>
            </a:r>
          </a:p>
          <a:p>
            <a:pPr marL="342900" indent="-342900">
              <a:buClr>
                <a:srgbClr val="016794"/>
              </a:buClr>
              <a:buFont typeface="Wingdings" charset="2"/>
              <a:buChar char="§"/>
            </a:pPr>
            <a:r>
              <a:rPr lang="fr-FR" sz="2400" dirty="0">
                <a:solidFill>
                  <a:schemeClr val="tx1">
                    <a:lumMod val="65000"/>
                    <a:lumOff val="35000"/>
                  </a:schemeClr>
                </a:solidFill>
                <a:latin typeface="Helvetica Neue" charset="0"/>
                <a:ea typeface="Helvetica Neue" charset="0"/>
                <a:cs typeface="Helvetica Neue" charset="0"/>
              </a:rPr>
              <a:t>Laissez d’abord les travailleurs sociaux essayer de trouver par eux-mêmes des solutions aux problèmes</a:t>
            </a:r>
          </a:p>
          <a:p>
            <a:pPr marL="342900" indent="-342900">
              <a:buClr>
                <a:srgbClr val="016794"/>
              </a:buClr>
              <a:buFont typeface="Wingdings" charset="2"/>
              <a:buChar char="§"/>
            </a:pPr>
            <a:r>
              <a:rPr lang="fr-FR" sz="2400" dirty="0">
                <a:solidFill>
                  <a:schemeClr val="tx1">
                    <a:lumMod val="65000"/>
                    <a:lumOff val="35000"/>
                  </a:schemeClr>
                </a:solidFill>
                <a:latin typeface="Helvetica Neue" charset="0"/>
                <a:ea typeface="Helvetica Neue" charset="0"/>
                <a:cs typeface="Helvetica Neue" charset="0"/>
              </a:rPr>
              <a:t>Ne jugez pas</a:t>
            </a:r>
          </a:p>
          <a:p>
            <a:pPr marL="342900" indent="-342900">
              <a:buClr>
                <a:srgbClr val="016794"/>
              </a:buClr>
              <a:buFont typeface="Wingdings" charset="2"/>
              <a:buChar char="§"/>
            </a:pPr>
            <a:r>
              <a:rPr lang="fr-FR" sz="2400" dirty="0">
                <a:solidFill>
                  <a:schemeClr val="tx1">
                    <a:lumMod val="65000"/>
                    <a:lumOff val="35000"/>
                  </a:schemeClr>
                </a:solidFill>
                <a:latin typeface="Helvetica Neue" charset="0"/>
                <a:ea typeface="Helvetica Neue" charset="0"/>
                <a:cs typeface="Helvetica Neue" charset="0"/>
              </a:rPr>
              <a:t>Apportez votre contribution et donnez des conseils concrets lorsque nécessaire</a:t>
            </a:r>
          </a:p>
          <a:p>
            <a:pPr marL="342900" indent="-342900">
              <a:buClr>
                <a:srgbClr val="016794"/>
              </a:buClr>
              <a:buFont typeface="Wingdings" charset="2"/>
              <a:buChar char="§"/>
            </a:pPr>
            <a:r>
              <a:rPr lang="fr-FR" sz="2400" dirty="0">
                <a:solidFill>
                  <a:schemeClr val="tx1">
                    <a:lumMod val="65000"/>
                    <a:lumOff val="35000"/>
                  </a:schemeClr>
                </a:solidFill>
                <a:latin typeface="Helvetica Neue" charset="0"/>
                <a:ea typeface="Helvetica Neue" charset="0"/>
                <a:cs typeface="Helvetica Neue" charset="0"/>
              </a:rPr>
              <a:t>Propose</a:t>
            </a:r>
            <a:r>
              <a:rPr lang="fr-FR" altLang="zh-CN" sz="2400" dirty="0">
                <a:solidFill>
                  <a:schemeClr val="tx1">
                    <a:lumMod val="65000"/>
                    <a:lumOff val="35000"/>
                  </a:schemeClr>
                </a:solidFill>
                <a:latin typeface="Helvetica Neue" charset="0"/>
                <a:ea typeface="Helvetica Neue" charset="0"/>
                <a:cs typeface="Helvetica Neue" charset="0"/>
              </a:rPr>
              <a:t>z</a:t>
            </a:r>
            <a:r>
              <a:rPr lang="fr-FR" sz="2400" dirty="0">
                <a:solidFill>
                  <a:schemeClr val="tx1">
                    <a:lumMod val="65000"/>
                    <a:lumOff val="35000"/>
                  </a:schemeClr>
                </a:solidFill>
                <a:latin typeface="Helvetica Neue" charset="0"/>
                <a:ea typeface="Helvetica Neue" charset="0"/>
                <a:cs typeface="Helvetica Neue" charset="0"/>
              </a:rPr>
              <a:t> des suggestions et des alternatives possibles</a:t>
            </a:r>
          </a:p>
          <a:p>
            <a:pPr marL="342900" indent="-342900">
              <a:buClr>
                <a:srgbClr val="016794"/>
              </a:buClr>
              <a:buFont typeface="Wingdings" charset="2"/>
              <a:buChar char="§"/>
            </a:pPr>
            <a:r>
              <a:rPr lang="fr-FR" sz="2400" dirty="0">
                <a:solidFill>
                  <a:schemeClr val="tx1">
                    <a:lumMod val="65000"/>
                    <a:lumOff val="35000"/>
                  </a:schemeClr>
                </a:solidFill>
                <a:latin typeface="Helvetica Neue" charset="0"/>
                <a:ea typeface="Helvetica Neue" charset="0"/>
                <a:cs typeface="Helvetica Neue" charset="0"/>
              </a:rPr>
              <a:t>Renforce</a:t>
            </a:r>
            <a:r>
              <a:rPr lang="fr-FR" altLang="zh-CN" sz="2400" dirty="0">
                <a:solidFill>
                  <a:schemeClr val="tx1">
                    <a:lumMod val="65000"/>
                    <a:lumOff val="35000"/>
                  </a:schemeClr>
                </a:solidFill>
                <a:latin typeface="Helvetica Neue" charset="0"/>
                <a:ea typeface="Helvetica Neue" charset="0"/>
                <a:cs typeface="Helvetica Neue" charset="0"/>
              </a:rPr>
              <a:t>z</a:t>
            </a:r>
            <a:r>
              <a:rPr lang="fr-FR" sz="2400" dirty="0">
                <a:solidFill>
                  <a:schemeClr val="tx1">
                    <a:lumMod val="65000"/>
                    <a:lumOff val="35000"/>
                  </a:schemeClr>
                </a:solidFill>
                <a:latin typeface="Helvetica Neue" charset="0"/>
                <a:ea typeface="Helvetica Neue" charset="0"/>
                <a:cs typeface="Helvetica Neue" charset="0"/>
              </a:rPr>
              <a:t> les stratégies utiles qui ont déjà fonctionné</a:t>
            </a:r>
          </a:p>
          <a:p>
            <a:endParaRPr lang="en-US" dirty="0"/>
          </a:p>
        </p:txBody>
      </p:sp>
    </p:spTree>
    <p:extLst>
      <p:ext uri="{BB962C8B-B14F-4D97-AF65-F5344CB8AC3E}">
        <p14:creationId xmlns:p14="http://schemas.microsoft.com/office/powerpoint/2010/main" val="296459445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12192000" cy="6858000"/>
          </a:xfrm>
          <a:prstGeom prst="rect">
            <a:avLst/>
          </a:prstGeom>
          <a:solidFill>
            <a:srgbClr val="0267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2999105" y="2286000"/>
            <a:ext cx="7059295" cy="2029968"/>
          </a:xfrm>
          <a:prstGeom prst="rect">
            <a:avLst/>
          </a:prstGeom>
          <a:no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2596896" y="1700187"/>
            <a:ext cx="2121407" cy="2286597"/>
          </a:xfrm>
          <a:prstGeom prst="rect">
            <a:avLst/>
          </a:prstGeom>
          <a:solidFill>
            <a:srgbClr val="0267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1645538" y="3792968"/>
            <a:ext cx="2085213" cy="2396326"/>
          </a:xfrm>
          <a:prstGeom prst="rect">
            <a:avLst/>
          </a:prstGeom>
          <a:solidFill>
            <a:srgbClr val="0267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p:cNvPicPr>
            <a:picLocks noChangeAspect="1"/>
          </p:cNvPicPr>
          <p:nvPr/>
        </p:nvPicPr>
        <p:blipFill>
          <a:blip r:embed="rId3"/>
          <a:stretch>
            <a:fillRect/>
          </a:stretch>
        </p:blipFill>
        <p:spPr>
          <a:xfrm>
            <a:off x="1590802" y="1533504"/>
            <a:ext cx="2816606" cy="3457627"/>
          </a:xfrm>
          <a:prstGeom prst="rect">
            <a:avLst/>
          </a:prstGeom>
        </p:spPr>
      </p:pic>
      <p:sp>
        <p:nvSpPr>
          <p:cNvPr id="8" name="Title 1"/>
          <p:cNvSpPr txBox="1">
            <a:spLocks/>
          </p:cNvSpPr>
          <p:nvPr/>
        </p:nvSpPr>
        <p:spPr>
          <a:xfrm>
            <a:off x="987550" y="2926705"/>
            <a:ext cx="12192002"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fr-FR" b="1" dirty="0">
                <a:solidFill>
                  <a:schemeClr val="bg1"/>
                </a:solidFill>
                <a:latin typeface="Helvetica Neue Medium" charset="0"/>
                <a:ea typeface="Helvetica Neue Medium" charset="0"/>
                <a:cs typeface="Helvetica Neue Medium" charset="0"/>
              </a:rPr>
              <a:t>DES QUESTIONS ?</a:t>
            </a:r>
          </a:p>
          <a:p>
            <a:endParaRPr lang="en-US" b="1" dirty="0">
              <a:solidFill>
                <a:schemeClr val="bg1">
                  <a:lumMod val="95000"/>
                </a:schemeClr>
              </a:solidFill>
              <a:latin typeface="Helvetica Neue Medium" charset="0"/>
              <a:ea typeface="Helvetica Neue Medium" charset="0"/>
              <a:cs typeface="Helvetica Neue Medium" charset="0"/>
            </a:endParaRPr>
          </a:p>
        </p:txBody>
      </p:sp>
    </p:spTree>
    <p:extLst>
      <p:ext uri="{BB962C8B-B14F-4D97-AF65-F5344CB8AC3E}">
        <p14:creationId xmlns:p14="http://schemas.microsoft.com/office/powerpoint/2010/main" val="362789831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4" name="Rectangle 3"/>
          <p:cNvSpPr/>
          <p:nvPr/>
        </p:nvSpPr>
        <p:spPr>
          <a:xfrm>
            <a:off x="2647226" y="2615256"/>
            <a:ext cx="6904383" cy="1643270"/>
          </a:xfrm>
          <a:prstGeom prst="rect">
            <a:avLst/>
          </a:prstGeom>
          <a:solidFill>
            <a:srgbClr val="97467D">
              <a:alpha val="8392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hape 211"/>
          <p:cNvSpPr txBox="1">
            <a:spLocks/>
          </p:cNvSpPr>
          <p:nvPr/>
        </p:nvSpPr>
        <p:spPr>
          <a:xfrm>
            <a:off x="1623596" y="2915961"/>
            <a:ext cx="8944803" cy="1236548"/>
          </a:xfrm>
          <a:prstGeom prst="rect">
            <a:avLst/>
          </a:prstGeom>
          <a:noFill/>
          <a:ln>
            <a:noFill/>
          </a:ln>
        </p:spPr>
        <p:txBody>
          <a:bodyPr lIns="91425" tIns="45700" rIns="91425" bIns="45700" anchor="t" anchorCtr="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buClr>
                <a:srgbClr val="151515"/>
              </a:buClr>
              <a:buSzPct val="25000"/>
            </a:pPr>
            <a:r>
              <a:rPr lang="fr-FR" sz="3400" b="1" dirty="0">
                <a:solidFill>
                  <a:schemeClr val="bg1"/>
                </a:solidFill>
                <a:latin typeface="Helvetica Neue" charset="0"/>
                <a:ea typeface="Helvetica Neue" charset="0"/>
                <a:cs typeface="Helvetica Neue" charset="0"/>
              </a:rPr>
              <a:t>DONNER VOTRE RETOUR AUX TRAVAILLEURS SOCIAUX</a:t>
            </a:r>
          </a:p>
        </p:txBody>
      </p:sp>
      <p:sp>
        <p:nvSpPr>
          <p:cNvPr id="5" name="TextBox 4"/>
          <p:cNvSpPr txBox="1"/>
          <p:nvPr/>
        </p:nvSpPr>
        <p:spPr>
          <a:xfrm>
            <a:off x="75476" y="56581"/>
            <a:ext cx="5143500" cy="307777"/>
          </a:xfrm>
          <a:prstGeom prst="rect">
            <a:avLst/>
          </a:prstGeom>
          <a:noFill/>
        </p:spPr>
        <p:txBody>
          <a:bodyPr wrap="square" rtlCol="0">
            <a:spAutoFit/>
          </a:bodyPr>
          <a:lstStyle/>
          <a:p>
            <a:r>
              <a:rPr lang="fr-FR" sz="1400" i="1">
                <a:solidFill>
                  <a:schemeClr val="bg1"/>
                </a:solidFill>
                <a:latin typeface="Helvetica Neue" charset="0"/>
                <a:ea typeface="Helvetica Neue" charset="0"/>
                <a:cs typeface="Helvetica Neue" charset="0"/>
              </a:rPr>
              <a:t>Photo : Peter Biro/L’IRC</a:t>
            </a:r>
          </a:p>
        </p:txBody>
      </p:sp>
      <p:sp>
        <p:nvSpPr>
          <p:cNvPr id="6" name="Rectangle 5">
            <a:extLst>
              <a:ext uri="{FF2B5EF4-FFF2-40B4-BE49-F238E27FC236}">
                <a16:creationId xmlns:a16="http://schemas.microsoft.com/office/drawing/2014/main" id="{D445C0A4-AE36-4F47-A7CB-9516BE45BE16}"/>
              </a:ext>
            </a:extLst>
          </p:cNvPr>
          <p:cNvSpPr/>
          <p:nvPr/>
        </p:nvSpPr>
        <p:spPr>
          <a:xfrm>
            <a:off x="8653817" y="6402731"/>
            <a:ext cx="3377848" cy="369332"/>
          </a:xfrm>
          <a:prstGeom prst="rect">
            <a:avLst/>
          </a:prstGeom>
        </p:spPr>
        <p:txBody>
          <a:bodyPr wrap="none">
            <a:spAutoFit/>
          </a:bodyPr>
          <a:lstStyle/>
          <a:p>
            <a:r>
              <a:rPr lang="fr-FR" i="1">
                <a:solidFill>
                  <a:schemeClr val="bg1"/>
                </a:solidFill>
                <a:latin typeface="Helvetica Neue" charset="0"/>
                <a:ea typeface="Helvetica Neue" charset="0"/>
                <a:cs typeface="Helvetica Neue" charset="0"/>
              </a:rPr>
              <a:t>Photo : Kevin McNulty /IRC</a:t>
            </a:r>
          </a:p>
        </p:txBody>
      </p:sp>
    </p:spTree>
    <p:extLst>
      <p:ext uri="{BB962C8B-B14F-4D97-AF65-F5344CB8AC3E}">
        <p14:creationId xmlns:p14="http://schemas.microsoft.com/office/powerpoint/2010/main" val="277565234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10"/>
        <p:cNvGrpSpPr/>
        <p:nvPr/>
      </p:nvGrpSpPr>
      <p:grpSpPr>
        <a:xfrm>
          <a:off x="0" y="0"/>
          <a:ext cx="0" cy="0"/>
          <a:chOff x="0" y="0"/>
          <a:chExt cx="0" cy="0"/>
        </a:xfrm>
      </p:grpSpPr>
      <p:sp>
        <p:nvSpPr>
          <p:cNvPr id="4" name="Rectangle 3"/>
          <p:cNvSpPr/>
          <p:nvPr/>
        </p:nvSpPr>
        <p:spPr>
          <a:xfrm>
            <a:off x="0" y="0"/>
            <a:ext cx="12192000" cy="1696661"/>
          </a:xfrm>
          <a:prstGeom prst="rect">
            <a:avLst/>
          </a:prstGeom>
          <a:solidFill>
            <a:srgbClr val="0167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p:cNvGrpSpPr/>
          <p:nvPr/>
        </p:nvGrpSpPr>
        <p:grpSpPr>
          <a:xfrm>
            <a:off x="119269" y="-118221"/>
            <a:ext cx="12192001" cy="1814882"/>
            <a:chOff x="-1" y="5043120"/>
            <a:chExt cx="12192001" cy="1814882"/>
          </a:xfrm>
        </p:grpSpPr>
        <p:pic>
          <p:nvPicPr>
            <p:cNvPr id="11" name="Picture 10"/>
            <p:cNvPicPr>
              <a:picLocks noChangeAspect="1"/>
            </p:cNvPicPr>
            <p:nvPr/>
          </p:nvPicPr>
          <p:blipFill rotWithShape="1">
            <a:blip r:embed="rId3" cstate="screen">
              <a:alphaModFix amt="20000"/>
              <a:extLst>
                <a:ext uri="{28A0092B-C50C-407E-A947-70E740481C1C}">
                  <a14:useLocalDpi xmlns:a14="http://schemas.microsoft.com/office/drawing/2010/main"/>
                </a:ext>
              </a:extLst>
            </a:blip>
            <a:srcRect/>
            <a:stretch/>
          </p:blipFill>
          <p:spPr>
            <a:xfrm rot="5400000">
              <a:off x="2349106" y="2694014"/>
              <a:ext cx="1814881" cy="6513095"/>
            </a:xfrm>
            <a:prstGeom prst="rect">
              <a:avLst/>
            </a:prstGeom>
          </p:spPr>
        </p:pic>
        <p:pic>
          <p:nvPicPr>
            <p:cNvPr id="12" name="Picture 11"/>
            <p:cNvPicPr>
              <a:picLocks noChangeAspect="1"/>
            </p:cNvPicPr>
            <p:nvPr/>
          </p:nvPicPr>
          <p:blipFill rotWithShape="1">
            <a:blip r:embed="rId4" cstate="screen">
              <a:alphaModFix amt="20000"/>
              <a:extLst>
                <a:ext uri="{28A0092B-C50C-407E-A947-70E740481C1C}">
                  <a14:useLocalDpi xmlns:a14="http://schemas.microsoft.com/office/drawing/2010/main"/>
                </a:ext>
              </a:extLst>
            </a:blip>
            <a:srcRect/>
            <a:stretch/>
          </p:blipFill>
          <p:spPr>
            <a:xfrm rot="5400000">
              <a:off x="8435259" y="3077813"/>
              <a:ext cx="1791434" cy="5722048"/>
            </a:xfrm>
            <a:prstGeom prst="rect">
              <a:avLst/>
            </a:prstGeom>
          </p:spPr>
        </p:pic>
      </p:grpSp>
      <p:sp>
        <p:nvSpPr>
          <p:cNvPr id="211" name="Shape 211"/>
          <p:cNvSpPr txBox="1">
            <a:spLocks noGrp="1"/>
          </p:cNvSpPr>
          <p:nvPr>
            <p:ph type="title"/>
          </p:nvPr>
        </p:nvSpPr>
        <p:spPr>
          <a:xfrm>
            <a:off x="579368" y="302712"/>
            <a:ext cx="6172265" cy="1488721"/>
          </a:xfrm>
          <a:prstGeom prst="rect">
            <a:avLst/>
          </a:prstGeom>
          <a:noFill/>
          <a:ln>
            <a:noFill/>
          </a:ln>
        </p:spPr>
        <p:txBody>
          <a:bodyPr lIns="91425" tIns="45700" rIns="91425" bIns="45700" anchor="t" anchorCtr="0">
            <a:noAutofit/>
          </a:bodyPr>
          <a:lstStyle/>
          <a:p>
            <a:pPr>
              <a:buClr>
                <a:srgbClr val="151515"/>
              </a:buClr>
              <a:buSzPct val="25000"/>
            </a:pPr>
            <a:r>
              <a:rPr lang="fr-FR" sz="3600" b="1" dirty="0">
                <a:solidFill>
                  <a:schemeClr val="bg1"/>
                </a:solidFill>
                <a:latin typeface="Helvetica Neue" charset="0"/>
                <a:ea typeface="Helvetica Neue" charset="0"/>
                <a:cs typeface="Helvetica Neue" charset="0"/>
              </a:rPr>
              <a:t>POURQUOI LE RETOUR EST-IL IMPORTANT ?</a:t>
            </a:r>
          </a:p>
        </p:txBody>
      </p:sp>
      <p:sp>
        <p:nvSpPr>
          <p:cNvPr id="6" name="Rectangle 5"/>
          <p:cNvSpPr/>
          <p:nvPr/>
        </p:nvSpPr>
        <p:spPr>
          <a:xfrm>
            <a:off x="579368" y="2094227"/>
            <a:ext cx="10035623" cy="4062651"/>
          </a:xfrm>
          <a:prstGeom prst="rect">
            <a:avLst/>
          </a:prstGeom>
        </p:spPr>
        <p:txBody>
          <a:bodyPr wrap="square" anchor="t">
            <a:spAutoFit/>
          </a:bodyPr>
          <a:lstStyle/>
          <a:p>
            <a:pPr marL="342900" lvl="1" indent="-342900">
              <a:spcBef>
                <a:spcPts val="600"/>
              </a:spcBef>
              <a:buClr>
                <a:srgbClr val="97467D"/>
              </a:buClr>
              <a:buSzPct val="80000"/>
              <a:buFont typeface="Wingdings" charset="2"/>
              <a:buChar char="§"/>
            </a:pPr>
            <a:endParaRPr lang="en-US" sz="2400" dirty="0">
              <a:solidFill>
                <a:schemeClr val="tx1">
                  <a:lumMod val="65000"/>
                  <a:lumOff val="35000"/>
                </a:schemeClr>
              </a:solidFill>
              <a:latin typeface="Helvetica Neue" charset="0"/>
              <a:ea typeface="Helvetica Neue" charset="0"/>
              <a:cs typeface="Helvetica Neue" charset="0"/>
            </a:endParaRPr>
          </a:p>
          <a:p>
            <a:pPr marL="342900" indent="-342900">
              <a:buClr>
                <a:srgbClr val="97467D"/>
              </a:buClr>
              <a:buFont typeface="Wingdings" charset="2"/>
              <a:buChar char="§"/>
            </a:pPr>
            <a:r>
              <a:rPr lang="fr-FR" sz="2400" dirty="0">
                <a:solidFill>
                  <a:schemeClr val="tx1">
                    <a:lumMod val="65000"/>
                    <a:lumOff val="35000"/>
                  </a:schemeClr>
                </a:solidFill>
                <a:latin typeface="Helvetica Neue" charset="0"/>
                <a:ea typeface="Helvetica Neue" charset="0"/>
                <a:cs typeface="Helvetica Neue" charset="0"/>
              </a:rPr>
              <a:t>L’objectif du retour est de travailler à </a:t>
            </a:r>
            <a:r>
              <a:rPr lang="fr-FR" sz="2400" u="sng" dirty="0">
                <a:solidFill>
                  <a:schemeClr val="tx1">
                    <a:lumMod val="65000"/>
                    <a:lumOff val="35000"/>
                  </a:schemeClr>
                </a:solidFill>
                <a:latin typeface="Helvetica Neue" charset="0"/>
                <a:ea typeface="Helvetica Neue" charset="0"/>
                <a:cs typeface="Helvetica Neue" charset="0"/>
              </a:rPr>
              <a:t>l’amélioration de la pratique et au changement positif pour les enfants</a:t>
            </a:r>
          </a:p>
          <a:p>
            <a:pPr marL="342900" indent="-342900">
              <a:buClr>
                <a:srgbClr val="97467D"/>
              </a:buClr>
              <a:buFont typeface="Wingdings" charset="2"/>
              <a:buChar char="§"/>
            </a:pPr>
            <a:endParaRPr lang="en-US" sz="2400" dirty="0">
              <a:solidFill>
                <a:schemeClr val="tx1">
                  <a:lumMod val="65000"/>
                  <a:lumOff val="35000"/>
                </a:schemeClr>
              </a:solidFill>
              <a:latin typeface="Helvetica Neue" charset="0"/>
              <a:ea typeface="Helvetica Neue" charset="0"/>
              <a:cs typeface="Helvetica Neue" charset="0"/>
            </a:endParaRPr>
          </a:p>
          <a:p>
            <a:pPr marL="342900" indent="-342900">
              <a:buClr>
                <a:srgbClr val="97467D"/>
              </a:buClr>
              <a:buFont typeface="Wingdings" charset="2"/>
              <a:buChar char="§"/>
            </a:pPr>
            <a:r>
              <a:rPr lang="fr-FR" sz="2400" dirty="0">
                <a:solidFill>
                  <a:schemeClr val="tx1">
                    <a:lumMod val="65000"/>
                    <a:lumOff val="35000"/>
                  </a:schemeClr>
                </a:solidFill>
                <a:latin typeface="Helvetica Neue" charset="0"/>
                <a:ea typeface="Helvetica Neue" charset="0"/>
                <a:cs typeface="Helvetica Neue" charset="0"/>
              </a:rPr>
              <a:t>Un retour efficace augmente la probabilité de changement, car il met en lumière les forces et les faiblesses, et clarifie les problèmes clés à travailler</a:t>
            </a:r>
          </a:p>
          <a:p>
            <a:pPr marL="342900" indent="-342900">
              <a:buClr>
                <a:srgbClr val="97467D"/>
              </a:buClr>
              <a:buFont typeface="Wingdings" charset="2"/>
              <a:buChar char="§"/>
            </a:pPr>
            <a:endParaRPr lang="en-US" sz="2400" dirty="0">
              <a:solidFill>
                <a:schemeClr val="tx1">
                  <a:lumMod val="65000"/>
                  <a:lumOff val="35000"/>
                </a:schemeClr>
              </a:solidFill>
              <a:latin typeface="Helvetica Neue" charset="0"/>
              <a:ea typeface="Helvetica Neue" charset="0"/>
              <a:cs typeface="Helvetica Neue" charset="0"/>
            </a:endParaRPr>
          </a:p>
          <a:p>
            <a:pPr marL="342900" indent="-342900">
              <a:buClr>
                <a:srgbClr val="97467D"/>
              </a:buClr>
              <a:buFont typeface="Wingdings" charset="2"/>
              <a:buChar char="§"/>
            </a:pPr>
            <a:r>
              <a:rPr lang="fr-FR" sz="2400" dirty="0">
                <a:solidFill>
                  <a:schemeClr val="tx1">
                    <a:lumMod val="65000"/>
                    <a:lumOff val="35000"/>
                  </a:schemeClr>
                </a:solidFill>
                <a:latin typeface="Helvetica Neue" charset="0"/>
                <a:ea typeface="Helvetica Neue" charset="0"/>
                <a:cs typeface="Helvetica Neue" charset="0"/>
              </a:rPr>
              <a:t>Il est important d’essayer de développer les compétences et de promouvoir une culture où l’échange de retour est bien accueilli et pratiqué quotidiennement</a:t>
            </a:r>
          </a:p>
          <a:p>
            <a:pPr lvl="1"/>
            <a:endParaRPr lang="en-US" sz="1800" dirty="0">
              <a:solidFill>
                <a:schemeClr val="tx1">
                  <a:lumMod val="65000"/>
                  <a:lumOff val="35000"/>
                </a:schemeClr>
              </a:solidFill>
              <a:latin typeface="Helvetica Neue" charset="0"/>
              <a:ea typeface="Helvetica Neue" charset="0"/>
              <a:cs typeface="Helvetica Neue" charset="0"/>
            </a:endParaRPr>
          </a:p>
        </p:txBody>
      </p:sp>
    </p:spTree>
    <p:extLst>
      <p:ext uri="{BB962C8B-B14F-4D97-AF65-F5344CB8AC3E}">
        <p14:creationId xmlns:p14="http://schemas.microsoft.com/office/powerpoint/2010/main" val="188003811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10"/>
        <p:cNvGrpSpPr/>
        <p:nvPr/>
      </p:nvGrpSpPr>
      <p:grpSpPr>
        <a:xfrm>
          <a:off x="0" y="0"/>
          <a:ext cx="0" cy="0"/>
          <a:chOff x="0" y="0"/>
          <a:chExt cx="0" cy="0"/>
        </a:xfrm>
      </p:grpSpPr>
      <p:sp>
        <p:nvSpPr>
          <p:cNvPr id="4" name="Rectangle 3"/>
          <p:cNvSpPr/>
          <p:nvPr/>
        </p:nvSpPr>
        <p:spPr>
          <a:xfrm>
            <a:off x="0" y="0"/>
            <a:ext cx="12192000" cy="1696661"/>
          </a:xfrm>
          <a:prstGeom prst="rect">
            <a:avLst/>
          </a:prstGeom>
          <a:solidFill>
            <a:srgbClr val="0167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579368" y="2094227"/>
            <a:ext cx="10035623" cy="3693319"/>
          </a:xfrm>
          <a:prstGeom prst="rect">
            <a:avLst/>
          </a:prstGeom>
        </p:spPr>
        <p:txBody>
          <a:bodyPr wrap="square" anchor="t">
            <a:spAutoFit/>
          </a:bodyPr>
          <a:lstStyle/>
          <a:p>
            <a:pPr marL="342900" lvl="1" indent="-342900">
              <a:spcBef>
                <a:spcPts val="600"/>
              </a:spcBef>
              <a:buClr>
                <a:srgbClr val="97467D"/>
              </a:buClr>
              <a:buSzPct val="80000"/>
              <a:buFont typeface="Wingdings" charset="2"/>
              <a:buChar char="§"/>
            </a:pPr>
            <a:endParaRPr lang="en-US" sz="2400" b="1" dirty="0">
              <a:solidFill>
                <a:srgbClr val="97467D"/>
              </a:solidFill>
              <a:latin typeface="Helvetica Neue" charset="0"/>
              <a:ea typeface="Helvetica Neue" charset="0"/>
              <a:cs typeface="Helvetica Neue" charset="0"/>
            </a:endParaRPr>
          </a:p>
          <a:p>
            <a:pPr>
              <a:buClr>
                <a:srgbClr val="97467D"/>
              </a:buClr>
            </a:pPr>
            <a:r>
              <a:rPr lang="fr-FR" sz="2400" b="1">
                <a:solidFill>
                  <a:srgbClr val="97467D"/>
                </a:solidFill>
                <a:latin typeface="Helvetica Neue" charset="0"/>
                <a:ea typeface="Helvetica Neue" charset="0"/>
                <a:cs typeface="Helvetica Neue" charset="0"/>
              </a:rPr>
              <a:t>Lorsque nous devons dire à quelqu’un une chose potentiellement difficile à entendre, cela peut nous faire hésiter :</a:t>
            </a:r>
          </a:p>
          <a:p>
            <a:pPr marL="342900" indent="-342900">
              <a:buClr>
                <a:srgbClr val="97467D"/>
              </a:buClr>
              <a:buFont typeface="Wingdings" charset="2"/>
              <a:buChar char="§"/>
            </a:pPr>
            <a:endParaRPr lang="en-GB" sz="2400" dirty="0">
              <a:solidFill>
                <a:schemeClr val="tx1">
                  <a:lumMod val="65000"/>
                  <a:lumOff val="35000"/>
                </a:schemeClr>
              </a:solidFill>
              <a:latin typeface="Helvetica Neue" charset="0"/>
              <a:ea typeface="Helvetica Neue" charset="0"/>
              <a:cs typeface="Helvetica Neue" charset="0"/>
            </a:endParaRPr>
          </a:p>
          <a:p>
            <a:pPr marL="342900" indent="-342900">
              <a:buClr>
                <a:srgbClr val="97467D"/>
              </a:buClr>
              <a:buFont typeface="Wingdings" charset="2"/>
              <a:buChar char="§"/>
            </a:pPr>
            <a:r>
              <a:rPr lang="fr-FR" sz="2400">
                <a:solidFill>
                  <a:schemeClr val="tx1">
                    <a:lumMod val="65000"/>
                    <a:lumOff val="35000"/>
                  </a:schemeClr>
                </a:solidFill>
                <a:latin typeface="Helvetica Neue" charset="0"/>
                <a:ea typeface="Helvetica Neue" charset="0"/>
                <a:cs typeface="Helvetica Neue" charset="0"/>
              </a:rPr>
              <a:t>Vais-je le/la contrarier ?</a:t>
            </a:r>
          </a:p>
          <a:p>
            <a:pPr marL="342900" indent="-342900">
              <a:buClr>
                <a:srgbClr val="97467D"/>
              </a:buClr>
              <a:buFont typeface="Wingdings" charset="2"/>
              <a:buChar char="§"/>
            </a:pPr>
            <a:r>
              <a:rPr lang="fr-FR" sz="2400">
                <a:solidFill>
                  <a:schemeClr val="tx1">
                    <a:lumMod val="65000"/>
                    <a:lumOff val="35000"/>
                  </a:schemeClr>
                </a:solidFill>
                <a:latin typeface="Helvetica Neue" charset="0"/>
                <a:ea typeface="Helvetica Neue" charset="0"/>
                <a:cs typeface="Helvetica Neue" charset="0"/>
              </a:rPr>
              <a:t>Comment allons-nous gérer la situation ?</a:t>
            </a:r>
          </a:p>
          <a:p>
            <a:pPr marL="342900" indent="-342900">
              <a:buClr>
                <a:srgbClr val="97467D"/>
              </a:buClr>
              <a:buFont typeface="Wingdings" charset="2"/>
              <a:buChar char="§"/>
            </a:pPr>
            <a:r>
              <a:rPr lang="fr-FR" sz="2400">
                <a:solidFill>
                  <a:schemeClr val="tx1">
                    <a:lumMod val="65000"/>
                    <a:lumOff val="35000"/>
                  </a:schemeClr>
                </a:solidFill>
                <a:latin typeface="Helvetica Neue" charset="0"/>
                <a:ea typeface="Helvetica Neue" charset="0"/>
                <a:cs typeface="Helvetica Neue" charset="0"/>
              </a:rPr>
              <a:t>Est-ce que cela affectera notre relation à l’avenir ?</a:t>
            </a:r>
          </a:p>
          <a:p>
            <a:pPr marL="342900" indent="-342900">
              <a:buClr>
                <a:srgbClr val="97467D"/>
              </a:buClr>
              <a:buFont typeface="Wingdings" charset="2"/>
              <a:buChar char="§"/>
            </a:pPr>
            <a:r>
              <a:rPr lang="fr-FR" sz="2400">
                <a:solidFill>
                  <a:schemeClr val="tx1">
                    <a:lumMod val="65000"/>
                    <a:lumOff val="35000"/>
                  </a:schemeClr>
                </a:solidFill>
                <a:latin typeface="Helvetica Neue" charset="0"/>
                <a:ea typeface="Helvetica Neue" charset="0"/>
                <a:cs typeface="Helvetica Neue" charset="0"/>
              </a:rPr>
              <a:t>Va-t-il/elle écouter ce que nous disons ou le déformer ?</a:t>
            </a:r>
          </a:p>
          <a:p>
            <a:pPr marL="342900" indent="-342900">
              <a:buClr>
                <a:srgbClr val="97467D"/>
              </a:buClr>
              <a:buFont typeface="Wingdings" charset="2"/>
              <a:buChar char="§"/>
            </a:pPr>
            <a:r>
              <a:rPr lang="fr-FR" sz="2400">
                <a:solidFill>
                  <a:schemeClr val="tx1">
                    <a:lumMod val="65000"/>
                    <a:lumOff val="35000"/>
                  </a:schemeClr>
                </a:solidFill>
                <a:latin typeface="Helvetica Neue" charset="0"/>
                <a:ea typeface="Helvetica Neue" charset="0"/>
                <a:cs typeface="Helvetica Neue" charset="0"/>
              </a:rPr>
              <a:t>Est-ce que cela va avoir une véritable incidence sur la façon dont il/elle se comporte ?</a:t>
            </a:r>
          </a:p>
          <a:p>
            <a:pPr lvl="1"/>
            <a:endParaRPr lang="en-US" sz="1800" dirty="0">
              <a:solidFill>
                <a:schemeClr val="tx1">
                  <a:lumMod val="65000"/>
                  <a:lumOff val="35000"/>
                </a:schemeClr>
              </a:solidFill>
              <a:latin typeface="Helvetica Neue" charset="0"/>
              <a:ea typeface="Helvetica Neue" charset="0"/>
              <a:cs typeface="Helvetica Neue" charset="0"/>
            </a:endParaRPr>
          </a:p>
        </p:txBody>
      </p:sp>
      <p:grpSp>
        <p:nvGrpSpPr>
          <p:cNvPr id="10" name="Group 9"/>
          <p:cNvGrpSpPr/>
          <p:nvPr/>
        </p:nvGrpSpPr>
        <p:grpSpPr>
          <a:xfrm>
            <a:off x="59426" y="-118221"/>
            <a:ext cx="12192001" cy="1814882"/>
            <a:chOff x="-1" y="5043120"/>
            <a:chExt cx="12192001" cy="1814882"/>
          </a:xfrm>
        </p:grpSpPr>
        <p:pic>
          <p:nvPicPr>
            <p:cNvPr id="11" name="Picture 10"/>
            <p:cNvPicPr>
              <a:picLocks noChangeAspect="1"/>
            </p:cNvPicPr>
            <p:nvPr/>
          </p:nvPicPr>
          <p:blipFill rotWithShape="1">
            <a:blip r:embed="rId3" cstate="screen">
              <a:alphaModFix amt="20000"/>
              <a:extLst>
                <a:ext uri="{28A0092B-C50C-407E-A947-70E740481C1C}">
                  <a14:useLocalDpi xmlns:a14="http://schemas.microsoft.com/office/drawing/2010/main"/>
                </a:ext>
              </a:extLst>
            </a:blip>
            <a:srcRect/>
            <a:stretch/>
          </p:blipFill>
          <p:spPr>
            <a:xfrm rot="5400000">
              <a:off x="2349106" y="2694014"/>
              <a:ext cx="1814881" cy="6513095"/>
            </a:xfrm>
            <a:prstGeom prst="rect">
              <a:avLst/>
            </a:prstGeom>
          </p:spPr>
        </p:pic>
        <p:pic>
          <p:nvPicPr>
            <p:cNvPr id="12" name="Picture 11"/>
            <p:cNvPicPr>
              <a:picLocks noChangeAspect="1"/>
            </p:cNvPicPr>
            <p:nvPr/>
          </p:nvPicPr>
          <p:blipFill rotWithShape="1">
            <a:blip r:embed="rId4" cstate="screen">
              <a:alphaModFix amt="20000"/>
              <a:extLst>
                <a:ext uri="{28A0092B-C50C-407E-A947-70E740481C1C}">
                  <a14:useLocalDpi xmlns:a14="http://schemas.microsoft.com/office/drawing/2010/main"/>
                </a:ext>
              </a:extLst>
            </a:blip>
            <a:srcRect/>
            <a:stretch/>
          </p:blipFill>
          <p:spPr>
            <a:xfrm rot="5400000">
              <a:off x="8435259" y="3077813"/>
              <a:ext cx="1791434" cy="5722048"/>
            </a:xfrm>
            <a:prstGeom prst="rect">
              <a:avLst/>
            </a:prstGeom>
          </p:spPr>
        </p:pic>
      </p:grpSp>
      <p:sp>
        <p:nvSpPr>
          <p:cNvPr id="211" name="Shape 211"/>
          <p:cNvSpPr txBox="1">
            <a:spLocks noGrp="1"/>
          </p:cNvSpPr>
          <p:nvPr>
            <p:ph type="title"/>
          </p:nvPr>
        </p:nvSpPr>
        <p:spPr>
          <a:xfrm>
            <a:off x="579369" y="302712"/>
            <a:ext cx="6735832" cy="1488721"/>
          </a:xfrm>
          <a:prstGeom prst="rect">
            <a:avLst/>
          </a:prstGeom>
          <a:noFill/>
          <a:ln>
            <a:noFill/>
          </a:ln>
        </p:spPr>
        <p:txBody>
          <a:bodyPr lIns="91425" tIns="45700" rIns="91425" bIns="45700" anchor="t" anchorCtr="0">
            <a:noAutofit/>
          </a:bodyPr>
          <a:lstStyle/>
          <a:p>
            <a:pPr>
              <a:buClr>
                <a:srgbClr val="151515"/>
              </a:buClr>
              <a:buSzPct val="25000"/>
            </a:pPr>
            <a:r>
              <a:rPr lang="fr-FR" sz="3600" b="1" dirty="0">
                <a:solidFill>
                  <a:schemeClr val="bg1"/>
                </a:solidFill>
                <a:latin typeface="Helvetica Neue" charset="0"/>
                <a:ea typeface="Helvetica Neue" charset="0"/>
                <a:cs typeface="Helvetica Neue" charset="0"/>
              </a:rPr>
              <a:t>PRÉOCCUPATIONS RELATIVES AU RETOUR</a:t>
            </a:r>
          </a:p>
        </p:txBody>
      </p:sp>
    </p:spTree>
    <p:extLst>
      <p:ext uri="{BB962C8B-B14F-4D97-AF65-F5344CB8AC3E}">
        <p14:creationId xmlns:p14="http://schemas.microsoft.com/office/powerpoint/2010/main" val="325520883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rotWithShape="1">
          <a:blip r:embed="rId3" cstate="screen">
            <a:extLst>
              <a:ext uri="{28A0092B-C50C-407E-A947-70E740481C1C}">
                <a14:useLocalDpi xmlns:a14="http://schemas.microsoft.com/office/drawing/2010/main"/>
              </a:ext>
            </a:extLst>
          </a:blip>
          <a:srcRect t="-2"/>
          <a:stretch/>
        </p:blipFill>
        <p:spPr>
          <a:xfrm>
            <a:off x="0" y="14990"/>
            <a:ext cx="4242216" cy="6858000"/>
          </a:xfrm>
          <a:prstGeom prst="rect">
            <a:avLst/>
          </a:prstGeom>
        </p:spPr>
      </p:pic>
      <p:cxnSp>
        <p:nvCxnSpPr>
          <p:cNvPr id="10" name="Straight Connector 9"/>
          <p:cNvCxnSpPr/>
          <p:nvPr/>
        </p:nvCxnSpPr>
        <p:spPr>
          <a:xfrm>
            <a:off x="4737140" y="6016980"/>
            <a:ext cx="7454860" cy="0"/>
          </a:xfrm>
          <a:prstGeom prst="line">
            <a:avLst/>
          </a:prstGeom>
          <a:ln>
            <a:solidFill>
              <a:srgbClr val="405E79"/>
            </a:solidFill>
          </a:ln>
        </p:spPr>
        <p:style>
          <a:lnRef idx="1">
            <a:schemeClr val="accent1"/>
          </a:lnRef>
          <a:fillRef idx="0">
            <a:schemeClr val="accent1"/>
          </a:fillRef>
          <a:effectRef idx="0">
            <a:schemeClr val="accent1"/>
          </a:effectRef>
          <a:fontRef idx="minor">
            <a:schemeClr val="tx1"/>
          </a:fontRef>
        </p:style>
      </p:cxnSp>
      <p:sp>
        <p:nvSpPr>
          <p:cNvPr id="6" name="TextBox 5"/>
          <p:cNvSpPr txBox="1"/>
          <p:nvPr/>
        </p:nvSpPr>
        <p:spPr>
          <a:xfrm>
            <a:off x="5697415" y="4799970"/>
            <a:ext cx="3024554" cy="1107996"/>
          </a:xfrm>
          <a:prstGeom prst="rect">
            <a:avLst/>
          </a:prstGeom>
          <a:noFill/>
        </p:spPr>
        <p:txBody>
          <a:bodyPr wrap="square" rtlCol="0">
            <a:spAutoFit/>
          </a:bodyPr>
          <a:lstStyle/>
          <a:p>
            <a:r>
              <a:rPr lang="en-US" sz="2400" b="1" cap="all" dirty="0">
                <a:solidFill>
                  <a:srgbClr val="405E79"/>
                </a:solidFill>
                <a:latin typeface="Helvetica Neue" charset="0"/>
                <a:ea typeface="Helvetica Neue" charset="0"/>
                <a:cs typeface="Helvetica Neue" charset="0"/>
              </a:rPr>
              <a:t>Alliance</a:t>
            </a:r>
            <a:r>
              <a:rPr lang="en-US" b="1" cap="all" dirty="0">
                <a:solidFill>
                  <a:srgbClr val="405E79"/>
                </a:solidFill>
                <a:latin typeface="Helvetica Neue" charset="0"/>
                <a:ea typeface="Helvetica Neue" charset="0"/>
                <a:cs typeface="Helvetica Neue" charset="0"/>
              </a:rPr>
              <a:t> </a:t>
            </a:r>
            <a:br>
              <a:rPr lang="en-US" b="1" cap="all" dirty="0">
                <a:solidFill>
                  <a:srgbClr val="405E79"/>
                </a:solidFill>
                <a:latin typeface="Helvetica Neue" charset="0"/>
                <a:ea typeface="Helvetica Neue" charset="0"/>
                <a:cs typeface="Helvetica Neue" charset="0"/>
              </a:rPr>
            </a:br>
            <a:r>
              <a:rPr lang="en-US" sz="1400" b="1" cap="all" dirty="0">
                <a:solidFill>
                  <a:srgbClr val="405E79"/>
                </a:solidFill>
                <a:latin typeface="Helvetica Neue" charset="0"/>
                <a:ea typeface="Helvetica Neue" charset="0"/>
                <a:cs typeface="Helvetica Neue" charset="0"/>
              </a:rPr>
              <a:t>pour la </a:t>
            </a:r>
            <a:r>
              <a:rPr lang="fr-FR" sz="1400" b="1" cap="all" dirty="0">
                <a:solidFill>
                  <a:srgbClr val="405E79"/>
                </a:solidFill>
                <a:latin typeface="Helvetica Neue" charset="0"/>
                <a:ea typeface="Helvetica Neue" charset="0"/>
                <a:cs typeface="Helvetica Neue" charset="0"/>
              </a:rPr>
              <a:t>Protection </a:t>
            </a:r>
            <a:br>
              <a:rPr lang="fr-FR" sz="1400" b="1" cap="all" dirty="0">
                <a:solidFill>
                  <a:srgbClr val="405E79"/>
                </a:solidFill>
                <a:latin typeface="Helvetica Neue" charset="0"/>
                <a:ea typeface="Helvetica Neue" charset="0"/>
                <a:cs typeface="Helvetica Neue" charset="0"/>
              </a:rPr>
            </a:br>
            <a:r>
              <a:rPr lang="fr-FR" sz="1400" b="1" cap="all" dirty="0">
                <a:solidFill>
                  <a:srgbClr val="405E79"/>
                </a:solidFill>
                <a:latin typeface="Helvetica Neue" charset="0"/>
                <a:ea typeface="Helvetica Neue" charset="0"/>
                <a:cs typeface="Helvetica Neue" charset="0"/>
              </a:rPr>
              <a:t>de l’Enfance dans</a:t>
            </a:r>
          </a:p>
          <a:p>
            <a:r>
              <a:rPr lang="fr-FR" sz="1400" b="1" cap="all" dirty="0">
                <a:solidFill>
                  <a:srgbClr val="405E79"/>
                </a:solidFill>
                <a:latin typeface="Helvetica Neue" charset="0"/>
                <a:ea typeface="Helvetica Neue" charset="0"/>
                <a:cs typeface="Helvetica Neue" charset="0"/>
              </a:rPr>
              <a:t>l’Action Humanitaire</a:t>
            </a:r>
            <a:r>
              <a:rPr lang="en-US" sz="1400" b="1" cap="all" dirty="0">
                <a:solidFill>
                  <a:srgbClr val="405E79"/>
                </a:solidFill>
                <a:latin typeface="Helvetica Neue" charset="0"/>
                <a:ea typeface="Helvetica Neue" charset="0"/>
                <a:cs typeface="Helvetica Neue" charset="0"/>
              </a:rPr>
              <a:t> </a:t>
            </a:r>
          </a:p>
        </p:txBody>
      </p:sp>
      <p:pic>
        <p:nvPicPr>
          <p:cNvPr id="8" name="Picture 4"/>
          <p:cNvPicPr/>
          <p:nvPr/>
        </p:nvPicPr>
        <p:blipFill>
          <a:blip r:embed="rId4" cstate="screen">
            <a:extLst>
              <a:ext uri="{28A0092B-C50C-407E-A947-70E740481C1C}">
                <a14:useLocalDpi xmlns:a14="http://schemas.microsoft.com/office/drawing/2010/main"/>
              </a:ext>
            </a:extLst>
          </a:blip>
          <a:stretch>
            <a:fillRect/>
          </a:stretch>
        </p:blipFill>
        <p:spPr>
          <a:xfrm>
            <a:off x="4624754" y="4747846"/>
            <a:ext cx="1072661" cy="1055078"/>
          </a:xfrm>
          <a:prstGeom prst="rect">
            <a:avLst/>
          </a:prstGeom>
        </p:spPr>
      </p:pic>
      <p:pic>
        <p:nvPicPr>
          <p:cNvPr id="11" name="Picture 10" descr="https://lh3.googleusercontent.com/QPo5Epuxx0w-qi65w7bM5AcgqkiJsdJI_IlCDwAcug5Z3ASpnPlre8EK_6J1cpoq84Kl1dqhbiHwD1h7emuToLMCV5h0MZAJpGZnVLHFul6r3lH_WxCcmo6cgLerwv_XQ_bL-EdKjg">
            <a:extLst>
              <a:ext uri="{FF2B5EF4-FFF2-40B4-BE49-F238E27FC236}">
                <a16:creationId xmlns:a16="http://schemas.microsoft.com/office/drawing/2014/main" id="{ABF78664-503F-EA45-A7D8-E210626DD6C8}"/>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8159262" y="4448609"/>
            <a:ext cx="4032738" cy="15693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6624688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03504" y="1894315"/>
            <a:ext cx="6202680" cy="4351338"/>
          </a:xfrm>
        </p:spPr>
        <p:txBody>
          <a:bodyPr>
            <a:noAutofit/>
          </a:bodyPr>
          <a:lstStyle/>
          <a:p>
            <a:pPr marL="342900" indent="-342900">
              <a:buClr>
                <a:srgbClr val="016794"/>
              </a:buClr>
              <a:buFont typeface="Wingdings" charset="2"/>
              <a:buChar char="§"/>
            </a:pPr>
            <a:r>
              <a:rPr lang="fr-FR" sz="2400">
                <a:solidFill>
                  <a:schemeClr val="tx1">
                    <a:lumMod val="65000"/>
                    <a:lumOff val="35000"/>
                  </a:schemeClr>
                </a:solidFill>
              </a:rPr>
              <a:t>Absence de changement dans le comportement du travailleur social.</a:t>
            </a:r>
          </a:p>
          <a:p>
            <a:pPr marL="342900" indent="-342900">
              <a:buClr>
                <a:srgbClr val="016794"/>
              </a:buClr>
              <a:buFont typeface="Wingdings" charset="2"/>
              <a:buChar char="§"/>
            </a:pPr>
            <a:r>
              <a:rPr lang="fr-FR" sz="2400">
                <a:solidFill>
                  <a:schemeClr val="tx1">
                    <a:lumMod val="65000"/>
                    <a:lumOff val="35000"/>
                  </a:schemeClr>
                </a:solidFill>
              </a:rPr>
              <a:t>Le travailleur social continue de ne pas se rendre compte du problème.</a:t>
            </a:r>
          </a:p>
          <a:p>
            <a:pPr marL="342900" indent="-342900">
              <a:buClr>
                <a:srgbClr val="016794"/>
              </a:buClr>
              <a:buFont typeface="Wingdings" charset="2"/>
              <a:buChar char="§"/>
            </a:pPr>
            <a:r>
              <a:rPr lang="fr-FR" sz="2400">
                <a:solidFill>
                  <a:schemeClr val="tx1">
                    <a:lumMod val="65000"/>
                    <a:lumOff val="35000"/>
                  </a:schemeClr>
                </a:solidFill>
              </a:rPr>
              <a:t>Affrontement à venir. </a:t>
            </a:r>
          </a:p>
          <a:p>
            <a:pPr marL="342900" indent="-342900">
              <a:buClr>
                <a:srgbClr val="016794"/>
              </a:buClr>
              <a:buFont typeface="Wingdings" charset="2"/>
              <a:buChar char="§"/>
            </a:pPr>
            <a:r>
              <a:rPr lang="fr-FR" sz="2400">
                <a:solidFill>
                  <a:schemeClr val="tx1">
                    <a:lumMod val="65000"/>
                    <a:lumOff val="35000"/>
                  </a:schemeClr>
                </a:solidFill>
              </a:rPr>
              <a:t>Tension qui s’accumule et qui peut au final amener à un conflit.</a:t>
            </a:r>
          </a:p>
          <a:p>
            <a:pPr marL="342900" indent="-342900">
              <a:buClr>
                <a:srgbClr val="016794"/>
              </a:buClr>
              <a:buFont typeface="Wingdings" charset="2"/>
              <a:buChar char="§"/>
            </a:pPr>
            <a:r>
              <a:rPr lang="fr-FR" sz="2400">
                <a:solidFill>
                  <a:schemeClr val="tx1">
                    <a:lumMod val="65000"/>
                    <a:lumOff val="35000"/>
                  </a:schemeClr>
                </a:solidFill>
              </a:rPr>
              <a:t>Problèmes dans la relation superviseur-travailleur social ou au sein de l’équipe. </a:t>
            </a:r>
          </a:p>
          <a:p>
            <a:pPr marL="342900" indent="-342900">
              <a:buClr>
                <a:srgbClr val="016794"/>
              </a:buClr>
              <a:buFont typeface="Wingdings" charset="2"/>
              <a:buChar char="§"/>
            </a:pPr>
            <a:r>
              <a:rPr lang="fr-FR" sz="2400">
                <a:solidFill>
                  <a:schemeClr val="tx1">
                    <a:lumMod val="65000"/>
                    <a:lumOff val="35000"/>
                  </a:schemeClr>
                </a:solidFill>
              </a:rPr>
              <a:t>Dégât potentiel sur les enfants ou les familles (dans les cas les plus extrêmes).</a:t>
            </a:r>
          </a:p>
        </p:txBody>
      </p:sp>
      <p:sp>
        <p:nvSpPr>
          <p:cNvPr id="5" name="Title 1"/>
          <p:cNvSpPr>
            <a:spLocks noGrp="1"/>
          </p:cNvSpPr>
          <p:nvPr>
            <p:ph type="title"/>
          </p:nvPr>
        </p:nvSpPr>
        <p:spPr>
          <a:xfrm>
            <a:off x="603504" y="156368"/>
            <a:ext cx="6202680" cy="1325563"/>
          </a:xfrm>
        </p:spPr>
        <p:txBody>
          <a:bodyPr>
            <a:noAutofit/>
          </a:bodyPr>
          <a:lstStyle/>
          <a:p>
            <a:r>
              <a:rPr lang="fr-FR" sz="2600" b="1" dirty="0">
                <a:solidFill>
                  <a:srgbClr val="026794"/>
                </a:solidFill>
              </a:rPr>
              <a:t>NE PAS REUSSIR A DONNER UN RETOUR CONSTRUCTIF PEUT AVOIR LES CONSÉQUENCES SUIVANTES :</a:t>
            </a:r>
          </a:p>
        </p:txBody>
      </p:sp>
      <p:pic>
        <p:nvPicPr>
          <p:cNvPr id="6" name="Picture 5"/>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7016496" y="0"/>
            <a:ext cx="5175504" cy="6858000"/>
          </a:xfrm>
          <a:prstGeom prst="rect">
            <a:avLst/>
          </a:prstGeom>
        </p:spPr>
      </p:pic>
      <p:sp>
        <p:nvSpPr>
          <p:cNvPr id="8" name="TextBox 7"/>
          <p:cNvSpPr txBox="1"/>
          <p:nvPr/>
        </p:nvSpPr>
        <p:spPr>
          <a:xfrm>
            <a:off x="9730810" y="6400799"/>
            <a:ext cx="5143500" cy="307777"/>
          </a:xfrm>
          <a:prstGeom prst="rect">
            <a:avLst/>
          </a:prstGeom>
          <a:noFill/>
        </p:spPr>
        <p:txBody>
          <a:bodyPr wrap="square" rtlCol="0">
            <a:spAutoFit/>
          </a:bodyPr>
          <a:lstStyle/>
          <a:p>
            <a:r>
              <a:rPr lang="fr-FR" sz="1400" i="1">
                <a:solidFill>
                  <a:schemeClr val="bg1"/>
                </a:solidFill>
                <a:latin typeface="Helvetica Neue" charset="0"/>
                <a:ea typeface="Helvetica Neue" charset="0"/>
                <a:cs typeface="Helvetica Neue" charset="0"/>
              </a:rPr>
              <a:t>Photo : Kellie Ryan /IRC</a:t>
            </a:r>
          </a:p>
        </p:txBody>
      </p:sp>
    </p:spTree>
    <p:extLst>
      <p:ext uri="{BB962C8B-B14F-4D97-AF65-F5344CB8AC3E}">
        <p14:creationId xmlns:p14="http://schemas.microsoft.com/office/powerpoint/2010/main" val="251801508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10"/>
        <p:cNvGrpSpPr/>
        <p:nvPr/>
      </p:nvGrpSpPr>
      <p:grpSpPr>
        <a:xfrm>
          <a:off x="0" y="0"/>
          <a:ext cx="0" cy="0"/>
          <a:chOff x="0" y="0"/>
          <a:chExt cx="0" cy="0"/>
        </a:xfrm>
      </p:grpSpPr>
      <p:sp>
        <p:nvSpPr>
          <p:cNvPr id="211" name="Shape 211"/>
          <p:cNvSpPr txBox="1">
            <a:spLocks noGrp="1"/>
          </p:cNvSpPr>
          <p:nvPr>
            <p:ph type="title"/>
          </p:nvPr>
        </p:nvSpPr>
        <p:spPr>
          <a:xfrm>
            <a:off x="579368" y="473256"/>
            <a:ext cx="9667875" cy="1488721"/>
          </a:xfrm>
          <a:prstGeom prst="rect">
            <a:avLst/>
          </a:prstGeom>
          <a:noFill/>
          <a:ln>
            <a:noFill/>
          </a:ln>
        </p:spPr>
        <p:txBody>
          <a:bodyPr lIns="91425" tIns="45700" rIns="91425" bIns="45700" anchor="t" anchorCtr="0">
            <a:noAutofit/>
          </a:bodyPr>
          <a:lstStyle/>
          <a:p>
            <a:pPr>
              <a:buClr>
                <a:srgbClr val="151515"/>
              </a:buClr>
              <a:buSzPct val="25000"/>
            </a:pPr>
            <a:r>
              <a:rPr lang="fr-FR" sz="3600" b="1">
                <a:solidFill>
                  <a:srgbClr val="97467D"/>
                </a:solidFill>
                <a:latin typeface="Helvetica Neue" charset="0"/>
                <a:ea typeface="Helvetica Neue" charset="0"/>
                <a:cs typeface="Helvetica Neue" charset="0"/>
              </a:rPr>
              <a:t>RETOUR</a:t>
            </a:r>
          </a:p>
        </p:txBody>
      </p:sp>
      <p:sp>
        <p:nvSpPr>
          <p:cNvPr id="6" name="Rectangle 5"/>
          <p:cNvSpPr/>
          <p:nvPr/>
        </p:nvSpPr>
        <p:spPr>
          <a:xfrm>
            <a:off x="579368" y="1080305"/>
            <a:ext cx="10035623" cy="5786199"/>
          </a:xfrm>
          <a:prstGeom prst="rect">
            <a:avLst/>
          </a:prstGeom>
        </p:spPr>
        <p:txBody>
          <a:bodyPr wrap="square" anchor="t">
            <a:spAutoFit/>
          </a:bodyPr>
          <a:lstStyle/>
          <a:p>
            <a:pPr marL="342900" lvl="1" indent="-342900">
              <a:spcBef>
                <a:spcPts val="600"/>
              </a:spcBef>
              <a:buClr>
                <a:srgbClr val="97467D"/>
              </a:buClr>
              <a:buSzPct val="80000"/>
              <a:buFont typeface="Wingdings" charset="2"/>
              <a:buChar char="§"/>
            </a:pPr>
            <a:endParaRPr lang="en-US" sz="2400" dirty="0">
              <a:solidFill>
                <a:schemeClr val="tx1">
                  <a:lumMod val="65000"/>
                  <a:lumOff val="35000"/>
                </a:schemeClr>
              </a:solidFill>
              <a:latin typeface="Helvetica Neue" charset="0"/>
              <a:ea typeface="Helvetica Neue" charset="0"/>
              <a:cs typeface="Helvetica Neue" charset="0"/>
            </a:endParaRPr>
          </a:p>
          <a:p>
            <a:pPr marL="0" indent="0">
              <a:defRPr/>
            </a:pPr>
            <a:r>
              <a:rPr lang="fr-FR" sz="2400" b="1" dirty="0">
                <a:solidFill>
                  <a:srgbClr val="016794"/>
                </a:solidFill>
                <a:latin typeface="Helvetica Neue" charset="0"/>
                <a:ea typeface="Helvetica Neue" charset="0"/>
                <a:cs typeface="Helvetica Neue" charset="0"/>
              </a:rPr>
              <a:t>Le retour aide les travailleurs sociaux à </a:t>
            </a:r>
            <a:br>
              <a:rPr lang="fr-FR" sz="2400" b="1" dirty="0">
                <a:solidFill>
                  <a:srgbClr val="016794"/>
                </a:solidFill>
                <a:latin typeface="Helvetica Neue" charset="0"/>
                <a:ea typeface="Helvetica Neue" charset="0"/>
                <a:cs typeface="Helvetica Neue" charset="0"/>
              </a:rPr>
            </a:br>
            <a:r>
              <a:rPr lang="fr-FR" sz="2400" b="1" dirty="0">
                <a:solidFill>
                  <a:srgbClr val="016794"/>
                </a:solidFill>
                <a:latin typeface="Helvetica Neue" charset="0"/>
                <a:ea typeface="Helvetica Neue" charset="0"/>
                <a:cs typeface="Helvetica Neue" charset="0"/>
              </a:rPr>
              <a:t>en savoir plus sur :</a:t>
            </a:r>
            <a:r>
              <a:rPr lang="fr-FR" sz="2400" dirty="0">
                <a:solidFill>
                  <a:schemeClr val="tx1">
                    <a:lumMod val="65000"/>
                    <a:lumOff val="35000"/>
                  </a:schemeClr>
                </a:solidFill>
                <a:latin typeface="Helvetica Neue" charset="0"/>
                <a:ea typeface="Helvetica Neue" charset="0"/>
                <a:cs typeface="Helvetica Neue" charset="0"/>
              </a:rPr>
              <a:t>  </a:t>
            </a:r>
          </a:p>
          <a:p>
            <a:pPr marL="0" indent="0">
              <a:defRPr/>
            </a:pPr>
            <a:endParaRPr lang="en-AU" sz="2400" dirty="0">
              <a:solidFill>
                <a:schemeClr val="tx1">
                  <a:lumMod val="65000"/>
                  <a:lumOff val="35000"/>
                </a:schemeClr>
              </a:solidFill>
              <a:latin typeface="Helvetica Neue" charset="0"/>
              <a:ea typeface="Helvetica Neue" charset="0"/>
              <a:cs typeface="Helvetica Neue" charset="0"/>
            </a:endParaRPr>
          </a:p>
          <a:p>
            <a:pPr marL="342900" indent="-342900">
              <a:buClr>
                <a:srgbClr val="016794"/>
              </a:buClr>
              <a:buFont typeface="Wingdings" charset="2"/>
              <a:buChar char="§"/>
              <a:defRPr/>
            </a:pPr>
            <a:r>
              <a:rPr lang="fr-FR" sz="2400" dirty="0">
                <a:solidFill>
                  <a:schemeClr val="tx1">
                    <a:lumMod val="65000"/>
                    <a:lumOff val="35000"/>
                  </a:schemeClr>
                </a:solidFill>
                <a:latin typeface="Helvetica Neue" charset="0"/>
                <a:ea typeface="Helvetica Neue" charset="0"/>
                <a:cs typeface="Helvetica Neue" charset="0"/>
              </a:rPr>
              <a:t>Eux-mêmes </a:t>
            </a:r>
          </a:p>
          <a:p>
            <a:pPr marL="342900" indent="-342900">
              <a:buClr>
                <a:srgbClr val="016794"/>
              </a:buClr>
              <a:buFont typeface="Wingdings" charset="2"/>
              <a:buChar char="§"/>
              <a:defRPr/>
            </a:pPr>
            <a:r>
              <a:rPr lang="fr-FR" sz="2400" dirty="0">
                <a:solidFill>
                  <a:schemeClr val="tx1">
                    <a:lumMod val="65000"/>
                    <a:lumOff val="35000"/>
                  </a:schemeClr>
                </a:solidFill>
                <a:latin typeface="Helvetica Neue" charset="0"/>
                <a:ea typeface="Helvetica Neue" charset="0"/>
                <a:cs typeface="Helvetica Neue" charset="0"/>
              </a:rPr>
              <a:t>L’impact de leur comportement sur les autres</a:t>
            </a:r>
          </a:p>
          <a:p>
            <a:pPr marL="342900" indent="-342900">
              <a:buClr>
                <a:srgbClr val="016794"/>
              </a:buClr>
              <a:buFont typeface="Wingdings" charset="2"/>
              <a:buChar char="§"/>
              <a:defRPr/>
            </a:pPr>
            <a:r>
              <a:rPr lang="fr-FR" sz="2400" dirty="0">
                <a:solidFill>
                  <a:schemeClr val="tx1">
                    <a:lumMod val="65000"/>
                    <a:lumOff val="35000"/>
                  </a:schemeClr>
                </a:solidFill>
                <a:latin typeface="Helvetica Neue" charset="0"/>
                <a:ea typeface="Helvetica Neue" charset="0"/>
                <a:cs typeface="Helvetica Neue" charset="0"/>
              </a:rPr>
              <a:t>Le contexte de leur travail </a:t>
            </a:r>
          </a:p>
          <a:p>
            <a:pPr marL="342900" indent="-342900">
              <a:buClr>
                <a:srgbClr val="016794"/>
              </a:buClr>
              <a:buFont typeface="Wingdings" charset="2"/>
              <a:buChar char="§"/>
              <a:defRPr/>
            </a:pPr>
            <a:endParaRPr lang="en-AU" sz="2400" dirty="0">
              <a:solidFill>
                <a:schemeClr val="tx1">
                  <a:lumMod val="65000"/>
                  <a:lumOff val="35000"/>
                </a:schemeClr>
              </a:solidFill>
              <a:latin typeface="Helvetica Neue" charset="0"/>
              <a:ea typeface="Helvetica Neue" charset="0"/>
              <a:cs typeface="Helvetica Neue" charset="0"/>
            </a:endParaRPr>
          </a:p>
          <a:p>
            <a:pPr>
              <a:buClr>
                <a:srgbClr val="016794"/>
              </a:buClr>
              <a:defRPr/>
            </a:pPr>
            <a:r>
              <a:rPr lang="fr-FR" sz="2400" b="1" dirty="0">
                <a:solidFill>
                  <a:srgbClr val="016794"/>
                </a:solidFill>
                <a:latin typeface="Helvetica Neue" charset="0"/>
                <a:ea typeface="Helvetica Neue" charset="0"/>
                <a:cs typeface="Helvetica Neue" charset="0"/>
              </a:rPr>
              <a:t>Retour constructif :</a:t>
            </a:r>
          </a:p>
          <a:p>
            <a:pPr marL="342900" indent="-342900">
              <a:buClr>
                <a:srgbClr val="016794"/>
              </a:buClr>
              <a:buFont typeface="Wingdings" charset="2"/>
              <a:buChar char="§"/>
              <a:defRPr/>
            </a:pPr>
            <a:endParaRPr lang="en-AU" sz="2400" b="1" dirty="0">
              <a:solidFill>
                <a:srgbClr val="016794"/>
              </a:solidFill>
              <a:latin typeface="Helvetica Neue" charset="0"/>
              <a:ea typeface="Helvetica Neue" charset="0"/>
              <a:cs typeface="Helvetica Neue" charset="0"/>
            </a:endParaRPr>
          </a:p>
          <a:p>
            <a:pPr marL="342900" indent="-342900">
              <a:buClr>
                <a:srgbClr val="016794"/>
              </a:buClr>
              <a:buFont typeface="Wingdings" charset="2"/>
              <a:buChar char="§"/>
              <a:defRPr/>
            </a:pPr>
            <a:r>
              <a:rPr lang="fr-FR" sz="2400" dirty="0">
                <a:solidFill>
                  <a:schemeClr val="tx1">
                    <a:lumMod val="65000"/>
                    <a:lumOff val="35000"/>
                  </a:schemeClr>
                </a:solidFill>
                <a:latin typeface="Helvetica Neue" charset="0"/>
                <a:ea typeface="Helvetica Neue" charset="0"/>
                <a:cs typeface="Helvetica Neue" charset="0"/>
              </a:rPr>
              <a:t>Permet de développer la connaissance de soi</a:t>
            </a:r>
          </a:p>
          <a:p>
            <a:pPr marL="342900" indent="-342900">
              <a:buClr>
                <a:srgbClr val="016794"/>
              </a:buClr>
              <a:buFont typeface="Wingdings" charset="2"/>
              <a:buChar char="§"/>
              <a:defRPr/>
            </a:pPr>
            <a:r>
              <a:rPr lang="fr-FR" sz="2400" dirty="0">
                <a:solidFill>
                  <a:schemeClr val="tx1">
                    <a:lumMod val="65000"/>
                    <a:lumOff val="35000"/>
                  </a:schemeClr>
                </a:solidFill>
                <a:latin typeface="Helvetica Neue" charset="0"/>
                <a:ea typeface="Helvetica Neue" charset="0"/>
                <a:cs typeface="Helvetica Neue" charset="0"/>
              </a:rPr>
              <a:t>Ouvre de nouvelles perspectives et favorise </a:t>
            </a:r>
            <a:br>
              <a:rPr lang="fr-FR" sz="2400" dirty="0">
                <a:solidFill>
                  <a:schemeClr val="tx1">
                    <a:lumMod val="65000"/>
                    <a:lumOff val="35000"/>
                  </a:schemeClr>
                </a:solidFill>
                <a:latin typeface="Helvetica Neue" charset="0"/>
                <a:ea typeface="Helvetica Neue" charset="0"/>
                <a:cs typeface="Helvetica Neue" charset="0"/>
              </a:rPr>
            </a:br>
            <a:r>
              <a:rPr lang="fr-FR" sz="2400" dirty="0">
                <a:solidFill>
                  <a:schemeClr val="tx1">
                    <a:lumMod val="65000"/>
                    <a:lumOff val="35000"/>
                  </a:schemeClr>
                </a:solidFill>
                <a:latin typeface="Helvetica Neue" charset="0"/>
                <a:ea typeface="Helvetica Neue" charset="0"/>
                <a:cs typeface="Helvetica Neue" charset="0"/>
              </a:rPr>
              <a:t>le développement </a:t>
            </a:r>
          </a:p>
          <a:p>
            <a:pPr marL="0" indent="0">
              <a:defRPr/>
            </a:pPr>
            <a:endParaRPr lang="en-GB" sz="2400" dirty="0">
              <a:solidFill>
                <a:schemeClr val="tx1">
                  <a:lumMod val="65000"/>
                  <a:lumOff val="35000"/>
                </a:schemeClr>
              </a:solidFill>
              <a:latin typeface="Helvetica Neue" charset="0"/>
              <a:ea typeface="Helvetica Neue" charset="0"/>
              <a:cs typeface="Helvetica Neue" charset="0"/>
            </a:endParaRPr>
          </a:p>
          <a:p>
            <a:pPr marL="0" indent="0">
              <a:defRPr/>
            </a:pPr>
            <a:r>
              <a:rPr lang="fr-FR" sz="1600" dirty="0"/>
              <a:t> </a:t>
            </a:r>
          </a:p>
          <a:p>
            <a:pPr lvl="1"/>
            <a:endParaRPr lang="en-US" sz="1800" dirty="0">
              <a:solidFill>
                <a:schemeClr val="tx1">
                  <a:lumMod val="65000"/>
                  <a:lumOff val="35000"/>
                </a:schemeClr>
              </a:solidFill>
              <a:latin typeface="Helvetica Neue" charset="0"/>
              <a:ea typeface="Helvetica Neue" charset="0"/>
              <a:cs typeface="Helvetica Neue" charset="0"/>
            </a:endParaRPr>
          </a:p>
        </p:txBody>
      </p:sp>
      <p:sp>
        <p:nvSpPr>
          <p:cNvPr id="2" name="TextBox 1"/>
          <p:cNvSpPr txBox="1"/>
          <p:nvPr/>
        </p:nvSpPr>
        <p:spPr>
          <a:xfrm>
            <a:off x="702365" y="5935010"/>
            <a:ext cx="6520070" cy="830997"/>
          </a:xfrm>
          <a:prstGeom prst="rect">
            <a:avLst/>
          </a:prstGeom>
          <a:noFill/>
        </p:spPr>
        <p:txBody>
          <a:bodyPr wrap="square" rtlCol="0">
            <a:spAutoFit/>
          </a:bodyPr>
          <a:lstStyle/>
          <a:p>
            <a:r>
              <a:rPr lang="fr-FR" sz="2400" b="1" dirty="0">
                <a:solidFill>
                  <a:srgbClr val="016794"/>
                </a:solidFill>
                <a:latin typeface="Helvetica Neue" charset="0"/>
                <a:ea typeface="Helvetica Neue" charset="0"/>
                <a:cs typeface="Helvetica Neue" charset="0"/>
              </a:rPr>
              <a:t>Le retour est un don ! Il est important d’apprendre à le donner et le recevoir</a:t>
            </a:r>
          </a:p>
        </p:txBody>
      </p:sp>
      <p:pic>
        <p:nvPicPr>
          <p:cNvPr id="7" name="Picture 6"/>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629987" y="0"/>
            <a:ext cx="4577124" cy="6858000"/>
          </a:xfrm>
          <a:prstGeom prst="rect">
            <a:avLst/>
          </a:prstGeom>
        </p:spPr>
      </p:pic>
      <p:sp>
        <p:nvSpPr>
          <p:cNvPr id="8" name="TextBox 7"/>
          <p:cNvSpPr txBox="1"/>
          <p:nvPr/>
        </p:nvSpPr>
        <p:spPr>
          <a:xfrm>
            <a:off x="9918549" y="6462822"/>
            <a:ext cx="5143500" cy="307777"/>
          </a:xfrm>
          <a:prstGeom prst="rect">
            <a:avLst/>
          </a:prstGeom>
          <a:noFill/>
        </p:spPr>
        <p:txBody>
          <a:bodyPr wrap="square" rtlCol="0">
            <a:spAutoFit/>
          </a:bodyPr>
          <a:lstStyle/>
          <a:p>
            <a:r>
              <a:rPr lang="fr-FR" sz="1400" i="1">
                <a:solidFill>
                  <a:schemeClr val="bg1"/>
                </a:solidFill>
                <a:latin typeface="Helvetica Neue" charset="0"/>
                <a:ea typeface="Helvetica Neue" charset="0"/>
                <a:cs typeface="Helvetica Neue" charset="0"/>
              </a:rPr>
              <a:t>Photo : Peter Biro/L’IRC</a:t>
            </a:r>
          </a:p>
        </p:txBody>
      </p:sp>
    </p:spTree>
    <p:extLst>
      <p:ext uri="{BB962C8B-B14F-4D97-AF65-F5344CB8AC3E}">
        <p14:creationId xmlns:p14="http://schemas.microsoft.com/office/powerpoint/2010/main" val="618690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73"/>
        <p:cNvGrpSpPr/>
        <p:nvPr/>
      </p:nvGrpSpPr>
      <p:grpSpPr>
        <a:xfrm>
          <a:off x="0" y="0"/>
          <a:ext cx="0" cy="0"/>
          <a:chOff x="0" y="0"/>
          <a:chExt cx="0" cy="0"/>
        </a:xfrm>
      </p:grpSpPr>
      <p:sp>
        <p:nvSpPr>
          <p:cNvPr id="274" name="Shape 274"/>
          <p:cNvSpPr txBox="1">
            <a:spLocks noGrp="1"/>
          </p:cNvSpPr>
          <p:nvPr>
            <p:ph type="title"/>
          </p:nvPr>
        </p:nvSpPr>
        <p:spPr>
          <a:xfrm>
            <a:off x="4568445" y="486675"/>
            <a:ext cx="5042915" cy="1132075"/>
          </a:xfrm>
          <a:prstGeom prst="rect">
            <a:avLst/>
          </a:prstGeom>
          <a:noFill/>
          <a:ln>
            <a:noFill/>
          </a:ln>
        </p:spPr>
        <p:txBody>
          <a:bodyPr lIns="91425" tIns="45700" rIns="91425" bIns="45700" anchor="t" anchorCtr="0">
            <a:noAutofit/>
          </a:bodyPr>
          <a:lstStyle/>
          <a:p>
            <a:pPr marL="0" marR="0" lvl="0" indent="0" algn="l" rtl="0">
              <a:spcBef>
                <a:spcPts val="0"/>
              </a:spcBef>
              <a:buClr>
                <a:srgbClr val="151515"/>
              </a:buClr>
              <a:buSzPct val="25000"/>
              <a:buFont typeface="Century Gothic"/>
              <a:buNone/>
            </a:pPr>
            <a:r>
              <a:rPr lang="fr-FR" sz="3600" b="1" u="none" strike="noStrike" cap="none" dirty="0">
                <a:solidFill>
                  <a:srgbClr val="016794"/>
                </a:solidFill>
                <a:latin typeface="Helvetica Neue" charset="0"/>
                <a:ea typeface="Helvetica Neue" charset="0"/>
                <a:cs typeface="Helvetica Neue" charset="0"/>
                <a:sym typeface="Century Gothic"/>
              </a:rPr>
              <a:t>JEU DE RÔLE DONNER UN RETOUR</a:t>
            </a:r>
          </a:p>
        </p:txBody>
      </p:sp>
      <p:sp>
        <p:nvSpPr>
          <p:cNvPr id="275" name="Shape 275"/>
          <p:cNvSpPr txBox="1">
            <a:spLocks noGrp="1"/>
          </p:cNvSpPr>
          <p:nvPr>
            <p:ph idx="1"/>
          </p:nvPr>
        </p:nvSpPr>
        <p:spPr>
          <a:xfrm>
            <a:off x="4568445" y="1926527"/>
            <a:ext cx="7133225" cy="4571999"/>
          </a:xfrm>
          <a:prstGeom prst="rect">
            <a:avLst/>
          </a:prstGeom>
          <a:noFill/>
          <a:ln>
            <a:noFill/>
          </a:ln>
        </p:spPr>
        <p:txBody>
          <a:bodyPr lIns="91425" tIns="45700" rIns="91425" bIns="45700" anchor="t" anchorCtr="0">
            <a:noAutofit/>
          </a:bodyPr>
          <a:lstStyle/>
          <a:p>
            <a:pPr marL="0" indent="0">
              <a:buNone/>
            </a:pPr>
            <a:r>
              <a:rPr lang="fr-FR" sz="1800" b="1" i="1">
                <a:solidFill>
                  <a:srgbClr val="97467D"/>
                </a:solidFill>
                <a:latin typeface="Helvetica Neue" charset="0"/>
                <a:ea typeface="Helvetica Neue" charset="0"/>
                <a:cs typeface="Helvetica Neue" charset="0"/>
              </a:rPr>
              <a:t>(Nom) </a:t>
            </a:r>
            <a:r>
              <a:rPr lang="fr-FR" sz="1800" i="1">
                <a:solidFill>
                  <a:schemeClr val="tx1">
                    <a:lumMod val="65000"/>
                    <a:lumOff val="35000"/>
                  </a:schemeClr>
                </a:solidFill>
                <a:latin typeface="Helvetica Neue" charset="0"/>
                <a:ea typeface="Helvetica Neue" charset="0"/>
                <a:cs typeface="Helvetica Neue" charset="0"/>
              </a:rPr>
              <a:t>a commencé à travailler en tant que travailleuse sociale dans votre organisation il y a plus d’un an. Vous l’avez vue développer ses compétences en tant que travailleuse sociale et elle s’est impliquée dans son travail auprès des enfants. Il y a un mois, deux travailleurs sociaux ont quitté l’équipe et la charge de travail de </a:t>
            </a:r>
            <a:r>
              <a:rPr lang="fr-FR" sz="1800" b="1" i="1">
                <a:solidFill>
                  <a:srgbClr val="97467D"/>
                </a:solidFill>
                <a:latin typeface="Helvetica Neue" charset="0"/>
                <a:ea typeface="Helvetica Neue" charset="0"/>
                <a:cs typeface="Helvetica Neue" charset="0"/>
              </a:rPr>
              <a:t>(Nom) </a:t>
            </a:r>
            <a:r>
              <a:rPr lang="fr-FR" sz="1800" i="1">
                <a:solidFill>
                  <a:schemeClr val="tx1">
                    <a:lumMod val="65000"/>
                    <a:lumOff val="35000"/>
                  </a:schemeClr>
                </a:solidFill>
                <a:latin typeface="Helvetica Neue" charset="0"/>
                <a:ea typeface="Helvetica Neue" charset="0"/>
                <a:cs typeface="Helvetica Neue" charset="0"/>
              </a:rPr>
              <a:t>a considérablement augmenté. </a:t>
            </a:r>
          </a:p>
          <a:p>
            <a:pPr marL="0" indent="0">
              <a:buNone/>
            </a:pPr>
            <a:r>
              <a:rPr lang="fr-FR" sz="1800" i="1">
                <a:solidFill>
                  <a:schemeClr val="tx1">
                    <a:lumMod val="65000"/>
                    <a:lumOff val="35000"/>
                  </a:schemeClr>
                </a:solidFill>
                <a:latin typeface="Helvetica Neue" charset="0"/>
                <a:ea typeface="Helvetica Neue" charset="0"/>
                <a:cs typeface="Helvetica Neue" charset="0"/>
              </a:rPr>
              <a:t> </a:t>
            </a:r>
          </a:p>
          <a:p>
            <a:pPr marL="0" indent="0">
              <a:buNone/>
            </a:pPr>
            <a:r>
              <a:rPr lang="fr-FR" sz="1800" i="1">
                <a:solidFill>
                  <a:schemeClr val="tx1">
                    <a:lumMod val="65000"/>
                    <a:lumOff val="35000"/>
                  </a:schemeClr>
                </a:solidFill>
                <a:latin typeface="Helvetica Neue" charset="0"/>
                <a:ea typeface="Helvetica Neue" charset="0"/>
                <a:cs typeface="Helvetica Neue" charset="0"/>
              </a:rPr>
              <a:t>La semaine dernière, quand vous avez posé des questions à </a:t>
            </a:r>
            <a:r>
              <a:rPr lang="fr-FR" sz="1800" b="1" i="1">
                <a:solidFill>
                  <a:srgbClr val="97467D"/>
                </a:solidFill>
                <a:latin typeface="Helvetica Neue" charset="0"/>
                <a:ea typeface="Helvetica Neue" charset="0"/>
                <a:cs typeface="Helvetica Neue" charset="0"/>
              </a:rPr>
              <a:t>(Nom) </a:t>
            </a:r>
            <a:r>
              <a:rPr lang="fr-FR" sz="1800" i="1">
                <a:solidFill>
                  <a:schemeClr val="tx1">
                    <a:lumMod val="65000"/>
                    <a:lumOff val="35000"/>
                  </a:schemeClr>
                </a:solidFill>
                <a:latin typeface="Helvetica Neue" charset="0"/>
                <a:ea typeface="Helvetica Neue" charset="0"/>
                <a:cs typeface="Helvetica Neue" charset="0"/>
              </a:rPr>
              <a:t>au sujet d’un problème avec un référencement, elle s’est énervée en vous disant qu’elle n’a pas le temps de trouver une solution. </a:t>
            </a:r>
          </a:p>
          <a:p>
            <a:pPr marL="0" indent="0">
              <a:buNone/>
            </a:pPr>
            <a:r>
              <a:rPr lang="fr-FR" sz="1800" i="1">
                <a:solidFill>
                  <a:schemeClr val="tx1">
                    <a:lumMod val="65000"/>
                    <a:lumOff val="35000"/>
                  </a:schemeClr>
                </a:solidFill>
                <a:latin typeface="Helvetica Neue" charset="0"/>
                <a:ea typeface="Helvetica Neue" charset="0"/>
                <a:cs typeface="Helvetica Neue" charset="0"/>
              </a:rPr>
              <a:t> </a:t>
            </a:r>
          </a:p>
          <a:p>
            <a:pPr marL="0" indent="0">
              <a:buNone/>
            </a:pPr>
            <a:r>
              <a:rPr lang="fr-FR" sz="1800" i="1">
                <a:solidFill>
                  <a:schemeClr val="tx1">
                    <a:lumMod val="65000"/>
                    <a:lumOff val="35000"/>
                  </a:schemeClr>
                </a:solidFill>
                <a:latin typeface="Helvetica Neue" charset="0"/>
                <a:ea typeface="Helvetica Neue" charset="0"/>
                <a:cs typeface="Helvetica Neue" charset="0"/>
              </a:rPr>
              <a:t>D’autres travailleurs sociaux sont venus se plaindre de </a:t>
            </a:r>
            <a:r>
              <a:rPr lang="fr-FR" sz="1800" b="1" i="1">
                <a:solidFill>
                  <a:srgbClr val="97467D"/>
                </a:solidFill>
                <a:latin typeface="Helvetica Neue" charset="0"/>
                <a:ea typeface="Helvetica Neue" charset="0"/>
                <a:cs typeface="Helvetica Neue" charset="0"/>
              </a:rPr>
              <a:t>(Nom) </a:t>
            </a:r>
            <a:r>
              <a:rPr lang="fr-FR" sz="1800" i="1">
                <a:solidFill>
                  <a:schemeClr val="tx1">
                    <a:lumMod val="65000"/>
                    <a:lumOff val="35000"/>
                  </a:schemeClr>
                </a:solidFill>
                <a:latin typeface="Helvetica Neue" charset="0"/>
                <a:ea typeface="Helvetica Neue" charset="0"/>
                <a:cs typeface="Helvetica Neue" charset="0"/>
              </a:rPr>
              <a:t>en vous disant qu’il était devenu vraiment compliqué de travailler avec elle. Vous avez également remarqué qu’il manquait beaucoup de documents dans ses dossiers et qu’elle avait raté des sessions de suivi avec trois enfants. La situation avec </a:t>
            </a:r>
            <a:r>
              <a:rPr lang="fr-FR" sz="1800" b="1" i="1">
                <a:solidFill>
                  <a:srgbClr val="97467D"/>
                </a:solidFill>
                <a:latin typeface="Helvetica Neue" charset="0"/>
                <a:ea typeface="Helvetica Neue" charset="0"/>
                <a:cs typeface="Helvetica Neue" charset="0"/>
              </a:rPr>
              <a:t>(Nom) </a:t>
            </a:r>
            <a:r>
              <a:rPr lang="fr-FR" sz="1800" i="1">
                <a:solidFill>
                  <a:schemeClr val="tx1">
                    <a:lumMod val="65000"/>
                    <a:lumOff val="35000"/>
                  </a:schemeClr>
                </a:solidFill>
                <a:latin typeface="Helvetica Neue" charset="0"/>
                <a:ea typeface="Helvetica Neue" charset="0"/>
                <a:cs typeface="Helvetica Neue" charset="0"/>
              </a:rPr>
              <a:t>vous préoccupe ainsi que son incidence sur les collègues et les enfants.</a:t>
            </a:r>
          </a:p>
        </p:txBody>
      </p:sp>
      <p:pic>
        <p:nvPicPr>
          <p:cNvPr id="5" name="Picture 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001805" y="-30877"/>
            <a:ext cx="1957404" cy="1957404"/>
          </a:xfrm>
          <a:prstGeom prst="rect">
            <a:avLst/>
          </a:prstGeom>
        </p:spPr>
      </p:pic>
      <p:pic>
        <p:nvPicPr>
          <p:cNvPr id="2" name="Picture 1"/>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0" y="0"/>
            <a:ext cx="4310906" cy="6858000"/>
          </a:xfrm>
          <a:prstGeom prst="rect">
            <a:avLst/>
          </a:prstGeom>
        </p:spPr>
      </p:pic>
      <p:sp>
        <p:nvSpPr>
          <p:cNvPr id="7" name="TextBox 6"/>
          <p:cNvSpPr txBox="1"/>
          <p:nvPr/>
        </p:nvSpPr>
        <p:spPr>
          <a:xfrm>
            <a:off x="1739156" y="6498526"/>
            <a:ext cx="5143500" cy="307777"/>
          </a:xfrm>
          <a:prstGeom prst="rect">
            <a:avLst/>
          </a:prstGeom>
          <a:noFill/>
        </p:spPr>
        <p:txBody>
          <a:bodyPr wrap="square" rtlCol="0">
            <a:spAutoFit/>
          </a:bodyPr>
          <a:lstStyle/>
          <a:p>
            <a:r>
              <a:rPr lang="fr-FR" sz="1400" i="1">
                <a:solidFill>
                  <a:schemeClr val="bg1"/>
                </a:solidFill>
                <a:latin typeface="Helvetica Neue" charset="0"/>
                <a:ea typeface="Helvetica Neue" charset="0"/>
                <a:cs typeface="Helvetica Neue" charset="0"/>
              </a:rPr>
              <a:t>Photo : Kulsoom Rizvi /IRC</a:t>
            </a:r>
          </a:p>
        </p:txBody>
      </p:sp>
    </p:spTree>
    <p:extLst>
      <p:ext uri="{BB962C8B-B14F-4D97-AF65-F5344CB8AC3E}">
        <p14:creationId xmlns:p14="http://schemas.microsoft.com/office/powerpoint/2010/main" val="162310376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10"/>
        <p:cNvGrpSpPr/>
        <p:nvPr/>
      </p:nvGrpSpPr>
      <p:grpSpPr>
        <a:xfrm>
          <a:off x="0" y="0"/>
          <a:ext cx="0" cy="0"/>
          <a:chOff x="0" y="0"/>
          <a:chExt cx="0" cy="0"/>
        </a:xfrm>
      </p:grpSpPr>
      <p:sp>
        <p:nvSpPr>
          <p:cNvPr id="4" name="Rectangle 3"/>
          <p:cNvSpPr/>
          <p:nvPr/>
        </p:nvSpPr>
        <p:spPr>
          <a:xfrm>
            <a:off x="0" y="0"/>
            <a:ext cx="12192000" cy="1258979"/>
          </a:xfrm>
          <a:prstGeom prst="rect">
            <a:avLst/>
          </a:prstGeom>
          <a:solidFill>
            <a:srgbClr val="9746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564632" y="1464618"/>
            <a:ext cx="11176794" cy="6093976"/>
          </a:xfrm>
          <a:prstGeom prst="rect">
            <a:avLst/>
          </a:prstGeom>
        </p:spPr>
        <p:txBody>
          <a:bodyPr wrap="square" anchor="t">
            <a:spAutoFit/>
          </a:bodyPr>
          <a:lstStyle/>
          <a:p>
            <a:pPr marL="342900" indent="-342900">
              <a:spcBef>
                <a:spcPts val="600"/>
              </a:spcBef>
              <a:buClr>
                <a:srgbClr val="016794"/>
              </a:buClr>
              <a:buFont typeface="Wingdings" panose="05000000000000000000" pitchFamily="2" charset="2"/>
              <a:buChar char="§"/>
            </a:pPr>
            <a:r>
              <a:rPr lang="fr-FR" sz="2000" b="1" i="1">
                <a:solidFill>
                  <a:schemeClr val="bg1">
                    <a:lumMod val="65000"/>
                  </a:schemeClr>
                </a:solidFill>
                <a:latin typeface="Helvetica Neue" charset="0"/>
                <a:ea typeface="Helvetica Neue" charset="0"/>
                <a:cs typeface="Helvetica Neue" charset="0"/>
              </a:rPr>
              <a:t>Les retours positifs et constructifs doivent faire partie d’une relation en continu entre le superviseur et le travailleur social</a:t>
            </a:r>
          </a:p>
          <a:p>
            <a:pPr marL="342900" indent="-342900">
              <a:spcBef>
                <a:spcPts val="600"/>
              </a:spcBef>
              <a:buClr>
                <a:srgbClr val="016794"/>
              </a:buClr>
              <a:buFont typeface="Wingdings" panose="05000000000000000000" pitchFamily="2" charset="2"/>
              <a:buChar char="§"/>
            </a:pPr>
            <a:r>
              <a:rPr lang="fr-FR" sz="2000">
                <a:solidFill>
                  <a:schemeClr val="bg1">
                    <a:lumMod val="65000"/>
                  </a:schemeClr>
                </a:solidFill>
                <a:latin typeface="Helvetica Neue" charset="0"/>
                <a:ea typeface="Helvetica Neue" charset="0"/>
                <a:cs typeface="Helvetica Neue" charset="0"/>
              </a:rPr>
              <a:t>Mieux intervenir </a:t>
            </a:r>
            <a:r>
              <a:rPr lang="fr-FR" sz="2000" b="1" i="1">
                <a:solidFill>
                  <a:schemeClr val="bg1">
                    <a:lumMod val="65000"/>
                  </a:schemeClr>
                </a:solidFill>
                <a:latin typeface="Helvetica Neue" charset="0"/>
                <a:ea typeface="Helvetica Neue" charset="0"/>
                <a:cs typeface="Helvetica Neue" charset="0"/>
              </a:rPr>
              <a:t>plus tôt que trop tard </a:t>
            </a:r>
            <a:r>
              <a:rPr lang="fr-FR" sz="2000">
                <a:solidFill>
                  <a:schemeClr val="bg1">
                    <a:lumMod val="65000"/>
                  </a:schemeClr>
                </a:solidFill>
                <a:latin typeface="Helvetica Neue" charset="0"/>
                <a:ea typeface="Helvetica Neue" charset="0"/>
                <a:cs typeface="Helvetica Neue" charset="0"/>
              </a:rPr>
              <a:t>! Sinon, les problèmes peuvent s’accumuler et s’accentuer</a:t>
            </a:r>
          </a:p>
          <a:p>
            <a:pPr marL="342900" indent="-342900">
              <a:spcBef>
                <a:spcPts val="600"/>
              </a:spcBef>
              <a:buClr>
                <a:srgbClr val="016794"/>
              </a:buClr>
              <a:buFont typeface="Wingdings" panose="05000000000000000000" pitchFamily="2" charset="2"/>
              <a:buChar char="§"/>
            </a:pPr>
            <a:r>
              <a:rPr lang="fr-FR" sz="2000">
                <a:solidFill>
                  <a:schemeClr val="bg1">
                    <a:lumMod val="65000"/>
                  </a:schemeClr>
                </a:solidFill>
                <a:latin typeface="Helvetica Neue" charset="0"/>
                <a:ea typeface="Helvetica Neue" charset="0"/>
                <a:cs typeface="Helvetica Neue" charset="0"/>
              </a:rPr>
              <a:t>Soyez prêt :</a:t>
            </a:r>
          </a:p>
          <a:p>
            <a:pPr marL="800100" lvl="1" indent="-342900">
              <a:spcBef>
                <a:spcPts val="600"/>
              </a:spcBef>
              <a:buClr>
                <a:srgbClr val="016794"/>
              </a:buClr>
              <a:buFont typeface="Wingdings" panose="05000000000000000000" pitchFamily="2" charset="2"/>
              <a:buChar char="§"/>
            </a:pPr>
            <a:r>
              <a:rPr lang="fr-FR" sz="2000">
                <a:solidFill>
                  <a:schemeClr val="bg1">
                    <a:lumMod val="65000"/>
                  </a:schemeClr>
                </a:solidFill>
                <a:latin typeface="Helvetica Neue" charset="0"/>
                <a:ea typeface="Helvetica Neue" charset="0"/>
                <a:cs typeface="Helvetica Neue" charset="0"/>
              </a:rPr>
              <a:t>Le retour doit être donné en session individuelle</a:t>
            </a:r>
          </a:p>
          <a:p>
            <a:pPr marL="800100" lvl="1" indent="-342900">
              <a:spcBef>
                <a:spcPts val="600"/>
              </a:spcBef>
              <a:buClr>
                <a:srgbClr val="016794"/>
              </a:buClr>
              <a:buFont typeface="Wingdings" panose="05000000000000000000" pitchFamily="2" charset="2"/>
              <a:buChar char="§"/>
            </a:pPr>
            <a:r>
              <a:rPr lang="fr-FR" sz="2000">
                <a:solidFill>
                  <a:schemeClr val="bg1">
                    <a:lumMod val="65000"/>
                  </a:schemeClr>
                </a:solidFill>
                <a:latin typeface="Helvetica Neue" charset="0"/>
                <a:ea typeface="Helvetica Neue" charset="0"/>
                <a:cs typeface="Helvetica Neue" charset="0"/>
              </a:rPr>
              <a:t>Clarifiez à l’avance ce que vous voulez dire et sélectionnez les domaines prioritaires </a:t>
            </a:r>
          </a:p>
          <a:p>
            <a:pPr marL="342900" indent="-342900">
              <a:spcBef>
                <a:spcPts val="600"/>
              </a:spcBef>
              <a:buClr>
                <a:srgbClr val="016794"/>
              </a:buClr>
              <a:buFont typeface="Wingdings" panose="05000000000000000000" pitchFamily="2" charset="2"/>
              <a:buChar char="§"/>
            </a:pPr>
            <a:r>
              <a:rPr lang="fr-FR" sz="2000">
                <a:solidFill>
                  <a:schemeClr val="bg1">
                    <a:lumMod val="65000"/>
                  </a:schemeClr>
                </a:solidFill>
                <a:latin typeface="Helvetica Neue" charset="0"/>
                <a:ea typeface="Helvetica Neue" charset="0"/>
                <a:cs typeface="Helvetica Neue" charset="0"/>
              </a:rPr>
              <a:t>Reconnaissez les points forts et le travail bien fait</a:t>
            </a:r>
          </a:p>
          <a:p>
            <a:pPr marL="342900" indent="-342900">
              <a:spcBef>
                <a:spcPts val="600"/>
              </a:spcBef>
              <a:buClr>
                <a:srgbClr val="016794"/>
              </a:buClr>
              <a:buFont typeface="Wingdings" panose="05000000000000000000" pitchFamily="2" charset="2"/>
              <a:buChar char="§"/>
            </a:pPr>
            <a:r>
              <a:rPr lang="fr-FR" sz="2000">
                <a:solidFill>
                  <a:schemeClr val="bg1">
                    <a:lumMod val="65000"/>
                  </a:schemeClr>
                </a:solidFill>
                <a:latin typeface="Helvetica Neue" charset="0"/>
                <a:ea typeface="Helvetica Neue" charset="0"/>
                <a:cs typeface="Helvetica Neue" charset="0"/>
              </a:rPr>
              <a:t>Soyez clair et précis : Parlez et décrivez des comportements spécifiques, en donnant des exemples dans la mesure du possible</a:t>
            </a:r>
          </a:p>
          <a:p>
            <a:pPr marL="342900" indent="-342900">
              <a:spcBef>
                <a:spcPts val="600"/>
              </a:spcBef>
              <a:buClr>
                <a:srgbClr val="016794"/>
              </a:buClr>
              <a:buFont typeface="Wingdings" panose="05000000000000000000" pitchFamily="2" charset="2"/>
              <a:buChar char="§"/>
            </a:pPr>
            <a:r>
              <a:rPr lang="fr-FR" sz="2000">
                <a:solidFill>
                  <a:schemeClr val="bg1">
                    <a:lumMod val="65000"/>
                  </a:schemeClr>
                </a:solidFill>
                <a:latin typeface="Helvetica Neue" charset="0"/>
                <a:ea typeface="Helvetica Neue" charset="0"/>
                <a:cs typeface="Helvetica Neue" charset="0"/>
              </a:rPr>
              <a:t>Ne faites pas de suppositions sur les intentions. Soyez toujours curieux et écoutez !</a:t>
            </a:r>
          </a:p>
          <a:p>
            <a:pPr marL="342900" indent="-342900">
              <a:spcBef>
                <a:spcPts val="600"/>
              </a:spcBef>
              <a:buClr>
                <a:srgbClr val="016794"/>
              </a:buClr>
              <a:buFont typeface="Wingdings" panose="05000000000000000000" pitchFamily="2" charset="2"/>
              <a:buChar char="§"/>
            </a:pPr>
            <a:r>
              <a:rPr lang="fr-FR" sz="2000">
                <a:solidFill>
                  <a:schemeClr val="bg1">
                    <a:lumMod val="65000"/>
                  </a:schemeClr>
                </a:solidFill>
                <a:latin typeface="Helvetica Neue" charset="0"/>
                <a:ea typeface="Helvetica Neue" charset="0"/>
                <a:cs typeface="Helvetica Neue" charset="0"/>
              </a:rPr>
              <a:t>Lorsque vous donnez un retour constructif, réfléchissez ensemble à d’autres possibilités afin que le travailleur social puisse trouver des choix ou des options</a:t>
            </a:r>
          </a:p>
          <a:p>
            <a:pPr marL="342900" indent="-342900">
              <a:spcBef>
                <a:spcPts val="600"/>
              </a:spcBef>
              <a:buClr>
                <a:srgbClr val="016794"/>
              </a:buClr>
              <a:buFont typeface="Wingdings" panose="05000000000000000000" pitchFamily="2" charset="2"/>
              <a:buChar char="§"/>
            </a:pPr>
            <a:r>
              <a:rPr lang="fr-FR" sz="2000">
                <a:solidFill>
                  <a:schemeClr val="bg1">
                    <a:lumMod val="65000"/>
                  </a:schemeClr>
                </a:solidFill>
                <a:latin typeface="Helvetica Neue" charset="0"/>
                <a:ea typeface="Helvetica Neue" charset="0"/>
                <a:cs typeface="Helvetica Neue" charset="0"/>
              </a:rPr>
              <a:t>Proposez des stratégies ou des possibilités d’amélioration</a:t>
            </a:r>
          </a:p>
          <a:p>
            <a:pPr marL="342900" indent="-342900">
              <a:spcBef>
                <a:spcPts val="600"/>
              </a:spcBef>
              <a:buClr>
                <a:srgbClr val="016794"/>
              </a:buClr>
              <a:buFont typeface="Wingdings" charset="2"/>
              <a:buChar char="§"/>
            </a:pPr>
            <a:endParaRPr lang="en-US" sz="2000" dirty="0">
              <a:solidFill>
                <a:schemeClr val="tx1">
                  <a:lumMod val="65000"/>
                  <a:lumOff val="35000"/>
                </a:schemeClr>
              </a:solidFill>
              <a:latin typeface="Helvetica Neue" charset="0"/>
              <a:ea typeface="Helvetica Neue" charset="0"/>
              <a:cs typeface="Helvetica Neue" charset="0"/>
            </a:endParaRPr>
          </a:p>
          <a:p>
            <a:pPr marL="0" indent="0">
              <a:defRPr/>
            </a:pPr>
            <a:endParaRPr lang="en-GB" sz="2000" dirty="0">
              <a:solidFill>
                <a:schemeClr val="tx1">
                  <a:lumMod val="65000"/>
                  <a:lumOff val="35000"/>
                </a:schemeClr>
              </a:solidFill>
              <a:latin typeface="Helvetica Neue" charset="0"/>
              <a:ea typeface="Helvetica Neue" charset="0"/>
              <a:cs typeface="Helvetica Neue" charset="0"/>
            </a:endParaRPr>
          </a:p>
          <a:p>
            <a:pPr marL="0" indent="0">
              <a:defRPr/>
            </a:pPr>
            <a:r>
              <a:rPr lang="fr-FR" sz="2000"/>
              <a:t> </a:t>
            </a:r>
          </a:p>
          <a:p>
            <a:pPr lvl="1"/>
            <a:endParaRPr lang="en-US" sz="2000" dirty="0">
              <a:solidFill>
                <a:schemeClr val="tx1">
                  <a:lumMod val="65000"/>
                  <a:lumOff val="35000"/>
                </a:schemeClr>
              </a:solidFill>
              <a:latin typeface="Helvetica Neue" charset="0"/>
              <a:ea typeface="Helvetica Neue" charset="0"/>
              <a:cs typeface="Helvetica Neue" charset="0"/>
            </a:endParaRPr>
          </a:p>
        </p:txBody>
      </p:sp>
      <p:grpSp>
        <p:nvGrpSpPr>
          <p:cNvPr id="10" name="Group 9"/>
          <p:cNvGrpSpPr/>
          <p:nvPr/>
        </p:nvGrpSpPr>
        <p:grpSpPr>
          <a:xfrm>
            <a:off x="-325426" y="-766557"/>
            <a:ext cx="12398155" cy="2231175"/>
            <a:chOff x="2107095" y="5043120"/>
            <a:chExt cx="10084905" cy="1814882"/>
          </a:xfrm>
        </p:grpSpPr>
        <p:pic>
          <p:nvPicPr>
            <p:cNvPr id="11" name="Picture 10"/>
            <p:cNvPicPr>
              <a:picLocks noChangeAspect="1"/>
            </p:cNvPicPr>
            <p:nvPr/>
          </p:nvPicPr>
          <p:blipFill rotWithShape="1">
            <a:blip r:embed="rId3" cstate="screen">
              <a:alphaModFix amt="20000"/>
              <a:extLst>
                <a:ext uri="{28A0092B-C50C-407E-A947-70E740481C1C}">
                  <a14:useLocalDpi xmlns:a14="http://schemas.microsoft.com/office/drawing/2010/main"/>
                </a:ext>
              </a:extLst>
            </a:blip>
            <a:srcRect/>
            <a:stretch/>
          </p:blipFill>
          <p:spPr>
            <a:xfrm rot="5400000">
              <a:off x="4456202" y="2694014"/>
              <a:ext cx="1814881" cy="6513095"/>
            </a:xfrm>
            <a:prstGeom prst="rect">
              <a:avLst/>
            </a:prstGeom>
          </p:spPr>
        </p:pic>
        <p:pic>
          <p:nvPicPr>
            <p:cNvPr id="12" name="Picture 11"/>
            <p:cNvPicPr>
              <a:picLocks noChangeAspect="1"/>
            </p:cNvPicPr>
            <p:nvPr/>
          </p:nvPicPr>
          <p:blipFill rotWithShape="1">
            <a:blip r:embed="rId4" cstate="screen">
              <a:alphaModFix amt="20000"/>
              <a:extLst>
                <a:ext uri="{28A0092B-C50C-407E-A947-70E740481C1C}">
                  <a14:useLocalDpi xmlns:a14="http://schemas.microsoft.com/office/drawing/2010/main"/>
                </a:ext>
              </a:extLst>
            </a:blip>
            <a:srcRect/>
            <a:stretch/>
          </p:blipFill>
          <p:spPr>
            <a:xfrm rot="5400000">
              <a:off x="8435259" y="3077813"/>
              <a:ext cx="1791434" cy="5722048"/>
            </a:xfrm>
            <a:prstGeom prst="rect">
              <a:avLst/>
            </a:prstGeom>
          </p:spPr>
        </p:pic>
      </p:grpSp>
      <p:sp>
        <p:nvSpPr>
          <p:cNvPr id="211" name="Shape 211"/>
          <p:cNvSpPr txBox="1">
            <a:spLocks noGrp="1"/>
          </p:cNvSpPr>
          <p:nvPr>
            <p:ph type="title"/>
          </p:nvPr>
        </p:nvSpPr>
        <p:spPr>
          <a:xfrm>
            <a:off x="420342" y="375786"/>
            <a:ext cx="9667875" cy="883194"/>
          </a:xfrm>
          <a:prstGeom prst="rect">
            <a:avLst/>
          </a:prstGeom>
          <a:noFill/>
          <a:ln>
            <a:noFill/>
          </a:ln>
        </p:spPr>
        <p:txBody>
          <a:bodyPr lIns="91425" tIns="45700" rIns="91425" bIns="45700" anchor="t" anchorCtr="0">
            <a:noAutofit/>
          </a:bodyPr>
          <a:lstStyle/>
          <a:p>
            <a:pPr>
              <a:buClr>
                <a:srgbClr val="151515"/>
              </a:buClr>
              <a:buSzPct val="25000"/>
            </a:pPr>
            <a:r>
              <a:rPr lang="fr-FR" sz="3600" b="1">
                <a:solidFill>
                  <a:schemeClr val="bg1"/>
                </a:solidFill>
                <a:latin typeface="Helvetica Neue" charset="0"/>
                <a:ea typeface="Helvetica Neue" charset="0"/>
                <a:cs typeface="Helvetica Neue" charset="0"/>
              </a:rPr>
              <a:t>PRINCIPES DU RETOUR</a:t>
            </a:r>
          </a:p>
        </p:txBody>
      </p:sp>
    </p:spTree>
    <p:extLst>
      <p:ext uri="{BB962C8B-B14F-4D97-AF65-F5344CB8AC3E}">
        <p14:creationId xmlns:p14="http://schemas.microsoft.com/office/powerpoint/2010/main" val="76155691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0"/>
            <a:ext cx="12192000" cy="6857999"/>
          </a:xfrm>
          <a:prstGeom prst="rect">
            <a:avLst/>
          </a:prstGeom>
        </p:spPr>
      </p:pic>
      <p:sp>
        <p:nvSpPr>
          <p:cNvPr id="4" name="Rectangle 3"/>
          <p:cNvSpPr/>
          <p:nvPr/>
        </p:nvSpPr>
        <p:spPr>
          <a:xfrm>
            <a:off x="0" y="0"/>
            <a:ext cx="12192000" cy="6858000"/>
          </a:xfrm>
          <a:prstGeom prst="rect">
            <a:avLst/>
          </a:prstGeom>
          <a:solidFill>
            <a:srgbClr val="97467D">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5A2A2B40-2B71-4567-9F3C-DF7AC53635EE}"/>
              </a:ext>
            </a:extLst>
          </p:cNvPr>
          <p:cNvSpPr>
            <a:spLocks noGrp="1"/>
          </p:cNvSpPr>
          <p:nvPr>
            <p:ph type="title"/>
          </p:nvPr>
        </p:nvSpPr>
        <p:spPr>
          <a:xfrm>
            <a:off x="0" y="1796172"/>
            <a:ext cx="12192000" cy="1325563"/>
          </a:xfrm>
        </p:spPr>
        <p:txBody>
          <a:bodyPr>
            <a:normAutofit/>
          </a:bodyPr>
          <a:lstStyle/>
          <a:p>
            <a:pPr algn="ctr"/>
            <a:r>
              <a:rPr lang="fr-FR" sz="2800" b="1">
                <a:solidFill>
                  <a:schemeClr val="bg1"/>
                </a:solidFill>
                <a:latin typeface="Helvetica Neue" charset="0"/>
                <a:ea typeface="Helvetica Neue" charset="0"/>
                <a:cs typeface="Helvetica Neue" charset="0"/>
              </a:rPr>
              <a:t>APPRENTISSAGE CLÉ À PROPOS DU RETOUR</a:t>
            </a:r>
          </a:p>
        </p:txBody>
      </p:sp>
      <p:sp>
        <p:nvSpPr>
          <p:cNvPr id="3" name="Text Placeholder 2">
            <a:extLst>
              <a:ext uri="{FF2B5EF4-FFF2-40B4-BE49-F238E27FC236}">
                <a16:creationId xmlns:a16="http://schemas.microsoft.com/office/drawing/2014/main" id="{9DA80749-7392-404C-8289-6BEEA56F2DB2}"/>
              </a:ext>
            </a:extLst>
          </p:cNvPr>
          <p:cNvSpPr>
            <a:spLocks noGrp="1"/>
          </p:cNvSpPr>
          <p:nvPr>
            <p:ph idx="1"/>
          </p:nvPr>
        </p:nvSpPr>
        <p:spPr>
          <a:xfrm>
            <a:off x="3037841" y="3233530"/>
            <a:ext cx="6264600" cy="4611705"/>
          </a:xfrm>
        </p:spPr>
        <p:txBody>
          <a:bodyPr>
            <a:normAutofit/>
          </a:bodyPr>
          <a:lstStyle/>
          <a:p>
            <a:pPr marL="0" indent="0" algn="ctr">
              <a:buNone/>
              <a:defRPr/>
            </a:pPr>
            <a:r>
              <a:rPr lang="fr-FR" sz="2400" dirty="0">
                <a:solidFill>
                  <a:schemeClr val="bg1"/>
                </a:solidFill>
                <a:latin typeface="Helvetica Neue" charset="0"/>
                <a:ea typeface="Helvetica Neue" charset="0"/>
                <a:cs typeface="Helvetica Neue" charset="0"/>
              </a:rPr>
              <a:t>LE RETOUR EST UN DON ! IL NOUS PERMET D’APPRENDRE, D</a:t>
            </a:r>
            <a:r>
              <a:rPr lang="fr-FR" altLang="zh-CN" sz="2400" dirty="0">
                <a:solidFill>
                  <a:schemeClr val="bg1"/>
                </a:solidFill>
              </a:rPr>
              <a:t>E</a:t>
            </a:r>
            <a:r>
              <a:rPr lang="fr-FR" sz="2400" dirty="0">
                <a:solidFill>
                  <a:schemeClr val="bg1"/>
                </a:solidFill>
                <a:latin typeface="Helvetica Neue" charset="0"/>
                <a:ea typeface="Helvetica Neue" charset="0"/>
                <a:cs typeface="Helvetica Neue" charset="0"/>
              </a:rPr>
              <a:t> DÉVELOPPER LA CONNAISSANCE DE SOI ET DE RENFORCER NOTRE DÉVELOPPEMENT PROFESSIONNEL. </a:t>
            </a:r>
          </a:p>
          <a:p>
            <a:pPr>
              <a:buFont typeface="Wingdings" panose="05000000000000000000" pitchFamily="2" charset="2"/>
              <a:buChar char="ü"/>
              <a:defRPr/>
            </a:pPr>
            <a:endParaRPr lang="en-AU" sz="1800" dirty="0">
              <a:solidFill>
                <a:srgbClr val="151515"/>
              </a:solidFill>
            </a:endParaRPr>
          </a:p>
        </p:txBody>
      </p:sp>
      <p:sp>
        <p:nvSpPr>
          <p:cNvPr id="5" name="Rectangle 4"/>
          <p:cNvSpPr/>
          <p:nvPr/>
        </p:nvSpPr>
        <p:spPr>
          <a:xfrm flipV="1">
            <a:off x="4154424" y="2863637"/>
            <a:ext cx="3883152" cy="1463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405E79"/>
              </a:solidFill>
            </a:endParaRPr>
          </a:p>
        </p:txBody>
      </p:sp>
      <p:sp>
        <p:nvSpPr>
          <p:cNvPr id="7" name="Rectangle 6">
            <a:extLst>
              <a:ext uri="{FF2B5EF4-FFF2-40B4-BE49-F238E27FC236}">
                <a16:creationId xmlns:a16="http://schemas.microsoft.com/office/drawing/2014/main" id="{E1EB60DE-B635-44ED-BC30-1583C9847E5F}"/>
              </a:ext>
            </a:extLst>
          </p:cNvPr>
          <p:cNvSpPr/>
          <p:nvPr/>
        </p:nvSpPr>
        <p:spPr>
          <a:xfrm>
            <a:off x="9210618" y="6308158"/>
            <a:ext cx="2864887" cy="369332"/>
          </a:xfrm>
          <a:prstGeom prst="rect">
            <a:avLst/>
          </a:prstGeom>
        </p:spPr>
        <p:txBody>
          <a:bodyPr wrap="none">
            <a:spAutoFit/>
          </a:bodyPr>
          <a:lstStyle/>
          <a:p>
            <a:r>
              <a:rPr lang="fr-FR" i="1">
                <a:solidFill>
                  <a:schemeClr val="bg1"/>
                </a:solidFill>
                <a:latin typeface="Helvetica Neue" charset="0"/>
                <a:ea typeface="Helvetica Neue" charset="0"/>
                <a:cs typeface="Helvetica Neue" charset="0"/>
              </a:rPr>
              <a:t>Photo : Peter Biro/L’IRC</a:t>
            </a:r>
          </a:p>
        </p:txBody>
      </p:sp>
    </p:spTree>
    <p:extLst>
      <p:ext uri="{BB962C8B-B14F-4D97-AF65-F5344CB8AC3E}">
        <p14:creationId xmlns:p14="http://schemas.microsoft.com/office/powerpoint/2010/main" val="311976012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12192000" cy="6858000"/>
          </a:xfrm>
          <a:prstGeom prst="rect">
            <a:avLst/>
          </a:prstGeom>
          <a:solidFill>
            <a:srgbClr val="0267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2999105" y="2286000"/>
            <a:ext cx="7059295" cy="2029968"/>
          </a:xfrm>
          <a:prstGeom prst="rect">
            <a:avLst/>
          </a:prstGeom>
          <a:no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2596896" y="1700187"/>
            <a:ext cx="2121407" cy="2286597"/>
          </a:xfrm>
          <a:prstGeom prst="rect">
            <a:avLst/>
          </a:prstGeom>
          <a:solidFill>
            <a:srgbClr val="0267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1645538" y="3792968"/>
            <a:ext cx="2085213" cy="2396326"/>
          </a:xfrm>
          <a:prstGeom prst="rect">
            <a:avLst/>
          </a:prstGeom>
          <a:solidFill>
            <a:srgbClr val="0267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p:cNvPicPr>
            <a:picLocks noChangeAspect="1"/>
          </p:cNvPicPr>
          <p:nvPr/>
        </p:nvPicPr>
        <p:blipFill>
          <a:blip r:embed="rId3"/>
          <a:stretch>
            <a:fillRect/>
          </a:stretch>
        </p:blipFill>
        <p:spPr>
          <a:xfrm>
            <a:off x="1590802" y="1533504"/>
            <a:ext cx="2816606" cy="3457627"/>
          </a:xfrm>
          <a:prstGeom prst="rect">
            <a:avLst/>
          </a:prstGeom>
        </p:spPr>
      </p:pic>
      <p:sp>
        <p:nvSpPr>
          <p:cNvPr id="8" name="Title 1"/>
          <p:cNvSpPr txBox="1">
            <a:spLocks/>
          </p:cNvSpPr>
          <p:nvPr/>
        </p:nvSpPr>
        <p:spPr>
          <a:xfrm>
            <a:off x="987550" y="2926705"/>
            <a:ext cx="12192002"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fr-FR" b="1" dirty="0">
                <a:solidFill>
                  <a:schemeClr val="bg1"/>
                </a:solidFill>
                <a:latin typeface="Helvetica Neue Medium" charset="0"/>
                <a:ea typeface="Helvetica Neue Medium" charset="0"/>
                <a:cs typeface="Helvetica Neue Medium" charset="0"/>
              </a:rPr>
              <a:t>DES QUESTIONS ?</a:t>
            </a:r>
          </a:p>
          <a:p>
            <a:endParaRPr lang="en-US" b="1" dirty="0">
              <a:solidFill>
                <a:schemeClr val="bg1">
                  <a:lumMod val="95000"/>
                </a:schemeClr>
              </a:solidFill>
              <a:latin typeface="Helvetica Neue Medium" charset="0"/>
              <a:ea typeface="Helvetica Neue Medium" charset="0"/>
              <a:cs typeface="Helvetica Neue Medium" charset="0"/>
            </a:endParaRPr>
          </a:p>
        </p:txBody>
      </p:sp>
    </p:spTree>
    <p:extLst>
      <p:ext uri="{BB962C8B-B14F-4D97-AF65-F5344CB8AC3E}">
        <p14:creationId xmlns:p14="http://schemas.microsoft.com/office/powerpoint/2010/main" val="84581117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3" cstate="screen">
            <a:extLst>
              <a:ext uri="{28A0092B-C50C-407E-A947-70E740481C1C}">
                <a14:useLocalDpi xmlns:a14="http://schemas.microsoft.com/office/drawing/2010/main"/>
              </a:ext>
            </a:extLst>
          </a:blip>
          <a:srcRect t="-17006"/>
          <a:stretch/>
        </p:blipFill>
        <p:spPr>
          <a:xfrm>
            <a:off x="0" y="475409"/>
            <a:ext cx="12192000" cy="6382591"/>
          </a:xfrm>
          <a:prstGeom prst="rect">
            <a:avLst/>
          </a:prstGeom>
        </p:spPr>
      </p:pic>
      <p:sp>
        <p:nvSpPr>
          <p:cNvPr id="5" name="Shape 267"/>
          <p:cNvSpPr txBox="1">
            <a:spLocks noGrp="1"/>
          </p:cNvSpPr>
          <p:nvPr>
            <p:ph type="title"/>
          </p:nvPr>
        </p:nvSpPr>
        <p:spPr>
          <a:xfrm>
            <a:off x="0" y="475409"/>
            <a:ext cx="12192000" cy="1325563"/>
          </a:xfrm>
          <a:prstGeom prst="rect">
            <a:avLst/>
          </a:prstGeom>
          <a:noFill/>
          <a:ln>
            <a:noFill/>
          </a:ln>
        </p:spPr>
        <p:txBody>
          <a:bodyPr lIns="91425" tIns="45700" rIns="91425" bIns="45700" anchor="t" anchorCtr="0">
            <a:noAutofit/>
          </a:bodyPr>
          <a:lstStyle/>
          <a:p>
            <a:pPr marL="0" marR="0" lvl="0" indent="0" algn="ctr" rtl="0">
              <a:spcBef>
                <a:spcPts val="0"/>
              </a:spcBef>
              <a:buClr>
                <a:srgbClr val="151515"/>
              </a:buClr>
              <a:buSzPct val="25000"/>
              <a:buFont typeface="Century Gothic"/>
              <a:buNone/>
            </a:pPr>
            <a:r>
              <a:rPr lang="fr-FR" sz="2600" b="1" u="none" strike="noStrike" cap="none" dirty="0">
                <a:solidFill>
                  <a:srgbClr val="97467D"/>
                </a:solidFill>
                <a:latin typeface="Helvetica Neue" charset="0"/>
                <a:ea typeface="Helvetica Neue" charset="0"/>
                <a:cs typeface="Helvetica Neue" charset="0"/>
                <a:sym typeface="Century Gothic"/>
              </a:rPr>
              <a:t>APPLICATION DES PRINCIPES DIRECTEURS DE LA GESTION DES CAS</a:t>
            </a:r>
          </a:p>
        </p:txBody>
      </p:sp>
      <p:sp>
        <p:nvSpPr>
          <p:cNvPr id="6" name="TextBox 5"/>
          <p:cNvSpPr txBox="1"/>
          <p:nvPr/>
        </p:nvSpPr>
        <p:spPr>
          <a:xfrm>
            <a:off x="336132" y="6432883"/>
            <a:ext cx="5143500" cy="307777"/>
          </a:xfrm>
          <a:prstGeom prst="rect">
            <a:avLst/>
          </a:prstGeom>
          <a:noFill/>
        </p:spPr>
        <p:txBody>
          <a:bodyPr wrap="square" rtlCol="0">
            <a:spAutoFit/>
          </a:bodyPr>
          <a:lstStyle/>
          <a:p>
            <a:r>
              <a:rPr lang="fr-FR" sz="1400" i="1">
                <a:solidFill>
                  <a:schemeClr val="bg1"/>
                </a:solidFill>
                <a:latin typeface="Helvetica Neue" charset="0"/>
                <a:ea typeface="Helvetica Neue" charset="0"/>
                <a:cs typeface="Helvetica Neue" charset="0"/>
              </a:rPr>
              <a:t>Photo : Donna Morris / IRC</a:t>
            </a:r>
          </a:p>
        </p:txBody>
      </p:sp>
    </p:spTree>
    <p:extLst>
      <p:ext uri="{BB962C8B-B14F-4D97-AF65-F5344CB8AC3E}">
        <p14:creationId xmlns:p14="http://schemas.microsoft.com/office/powerpoint/2010/main" val="32578458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287"/>
        <p:cNvGrpSpPr/>
        <p:nvPr/>
      </p:nvGrpSpPr>
      <p:grpSpPr>
        <a:xfrm>
          <a:off x="0" y="0"/>
          <a:ext cx="0" cy="0"/>
          <a:chOff x="0" y="0"/>
          <a:chExt cx="0" cy="0"/>
        </a:xfrm>
      </p:grpSpPr>
      <p:sp>
        <p:nvSpPr>
          <p:cNvPr id="2" name="Rectangle 1"/>
          <p:cNvSpPr/>
          <p:nvPr/>
        </p:nvSpPr>
        <p:spPr>
          <a:xfrm>
            <a:off x="4125432" y="0"/>
            <a:ext cx="8066567" cy="6858000"/>
          </a:xfrm>
          <a:prstGeom prst="rect">
            <a:avLst/>
          </a:prstGeom>
          <a:solidFill>
            <a:srgbClr val="0167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88" name="Shape 288"/>
          <p:cNvSpPr txBox="1">
            <a:spLocks noGrp="1"/>
          </p:cNvSpPr>
          <p:nvPr>
            <p:ph type="title"/>
          </p:nvPr>
        </p:nvSpPr>
        <p:spPr>
          <a:xfrm>
            <a:off x="308345" y="680484"/>
            <a:ext cx="4125432" cy="2082381"/>
          </a:xfrm>
          <a:prstGeom prst="rect">
            <a:avLst/>
          </a:prstGeom>
          <a:noFill/>
          <a:ln>
            <a:noFill/>
          </a:ln>
        </p:spPr>
        <p:txBody>
          <a:bodyPr lIns="91425" tIns="45700" rIns="91425" bIns="45700" anchor="t" anchorCtr="0">
            <a:noAutofit/>
          </a:bodyPr>
          <a:lstStyle/>
          <a:p>
            <a:pPr marL="0" marR="0" lvl="0" indent="0" rtl="0">
              <a:spcBef>
                <a:spcPts val="600"/>
              </a:spcBef>
              <a:buClr>
                <a:srgbClr val="151515"/>
              </a:buClr>
              <a:buSzPct val="25000"/>
              <a:buFont typeface="Century Gothic"/>
              <a:buNone/>
            </a:pPr>
            <a:r>
              <a:rPr lang="fr-FR" sz="3600" b="1" u="none" strike="noStrike" cap="none" dirty="0">
                <a:solidFill>
                  <a:srgbClr val="97467D"/>
                </a:solidFill>
                <a:latin typeface="Helvetica Neue" charset="0"/>
                <a:ea typeface="Helvetica Neue" charset="0"/>
                <a:cs typeface="Helvetica Neue" charset="0"/>
                <a:sym typeface="Century Gothic"/>
              </a:rPr>
              <a:t>SCÉNARII SUPERVISEUR </a:t>
            </a:r>
            <a:br>
              <a:rPr lang="fr-FR" sz="3600" b="1" u="none" strike="noStrike" cap="none" dirty="0">
                <a:solidFill>
                  <a:srgbClr val="97467D"/>
                </a:solidFill>
                <a:latin typeface="Helvetica Neue" charset="0"/>
                <a:ea typeface="Helvetica Neue" charset="0"/>
                <a:cs typeface="Helvetica Neue" charset="0"/>
                <a:sym typeface="Century Gothic"/>
              </a:rPr>
            </a:br>
            <a:r>
              <a:rPr lang="fr-FR" sz="3600" b="1" u="none" strike="noStrike" cap="none" dirty="0">
                <a:solidFill>
                  <a:srgbClr val="97467D"/>
                </a:solidFill>
                <a:latin typeface="Helvetica Neue" charset="0"/>
                <a:ea typeface="Helvetica Neue" charset="0"/>
                <a:cs typeface="Helvetica Neue" charset="0"/>
                <a:sym typeface="Century Gothic"/>
              </a:rPr>
              <a:t>EN PETITS GROUPES</a:t>
            </a:r>
          </a:p>
        </p:txBody>
      </p:sp>
      <p:sp>
        <p:nvSpPr>
          <p:cNvPr id="5" name="Rectangle 4"/>
          <p:cNvSpPr/>
          <p:nvPr/>
        </p:nvSpPr>
        <p:spPr>
          <a:xfrm>
            <a:off x="427613" y="2825940"/>
            <a:ext cx="2660144" cy="67859"/>
          </a:xfrm>
          <a:prstGeom prst="rect">
            <a:avLst/>
          </a:prstGeom>
          <a:solidFill>
            <a:srgbClr val="9746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Content Placeholder 2"/>
          <p:cNvSpPr txBox="1">
            <a:spLocks/>
          </p:cNvSpPr>
          <p:nvPr/>
        </p:nvSpPr>
        <p:spPr>
          <a:xfrm>
            <a:off x="4500498" y="811141"/>
            <a:ext cx="7691502" cy="5235717"/>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buFont typeface="Arial"/>
              <a:buNone/>
            </a:pPr>
            <a:endParaRPr lang="en-US" sz="2400" dirty="0">
              <a:solidFill>
                <a:schemeClr val="bg1">
                  <a:lumMod val="10000"/>
                </a:schemeClr>
              </a:solidFill>
            </a:endParaRPr>
          </a:p>
          <a:p>
            <a:pPr marL="0" indent="0">
              <a:buFont typeface="Arial"/>
              <a:buNone/>
            </a:pPr>
            <a:r>
              <a:rPr lang="fr-FR" sz="2000" b="1" dirty="0">
                <a:solidFill>
                  <a:schemeClr val="bg1"/>
                </a:solidFill>
                <a:latin typeface="Helvetica Neue" charset="0"/>
                <a:ea typeface="Helvetica Neue" charset="0"/>
                <a:cs typeface="Helvetica Neue" charset="0"/>
              </a:rPr>
              <a:t>En tant que superviseur, prenez en compte les points suivants : </a:t>
            </a:r>
          </a:p>
          <a:p>
            <a:pPr marL="0" indent="0">
              <a:buFont typeface="Arial"/>
              <a:buNone/>
            </a:pPr>
            <a:endParaRPr lang="en-US" sz="2000" b="1" dirty="0">
              <a:solidFill>
                <a:schemeClr val="bg1"/>
              </a:solidFill>
              <a:latin typeface="Helvetica Neue" charset="0"/>
              <a:ea typeface="Helvetica Neue" charset="0"/>
              <a:cs typeface="Helvetica Neue" charset="0"/>
            </a:endParaRPr>
          </a:p>
          <a:p>
            <a:pPr marL="514350" indent="-514350">
              <a:buFont typeface="+mj-lt"/>
              <a:buAutoNum type="arabicPeriod"/>
            </a:pPr>
            <a:r>
              <a:rPr lang="fr-FR" sz="2000" dirty="0">
                <a:solidFill>
                  <a:schemeClr val="bg1"/>
                </a:solidFill>
                <a:latin typeface="Helvetica Neue" charset="0"/>
                <a:ea typeface="Helvetica Neue" charset="0"/>
                <a:cs typeface="Helvetica Neue" charset="0"/>
              </a:rPr>
              <a:t>Quel(s) principe(s) directeur(s) concerne(nt) ce scénario ?</a:t>
            </a:r>
          </a:p>
          <a:p>
            <a:pPr marL="514350" indent="-514350">
              <a:buFont typeface="+mj-lt"/>
              <a:buAutoNum type="arabicPeriod"/>
            </a:pPr>
            <a:endParaRPr lang="en-US" sz="2000" dirty="0">
              <a:solidFill>
                <a:schemeClr val="bg1"/>
              </a:solidFill>
              <a:latin typeface="Helvetica Neue" charset="0"/>
              <a:ea typeface="Helvetica Neue" charset="0"/>
              <a:cs typeface="Helvetica Neue" charset="0"/>
            </a:endParaRPr>
          </a:p>
          <a:p>
            <a:pPr marL="514350" indent="-514350">
              <a:buFont typeface="+mj-lt"/>
              <a:buAutoNum type="arabicPeriod"/>
            </a:pPr>
            <a:r>
              <a:rPr lang="fr-FR" sz="2000" dirty="0">
                <a:solidFill>
                  <a:schemeClr val="bg1"/>
                </a:solidFill>
                <a:latin typeface="Helvetica Neue" charset="0"/>
                <a:ea typeface="Helvetica Neue" charset="0"/>
                <a:cs typeface="Helvetica Neue" charset="0"/>
              </a:rPr>
              <a:t>Comment pourriez-vous répondre en tant que superviseur ?</a:t>
            </a:r>
          </a:p>
          <a:p>
            <a:pPr lvl="1">
              <a:buClr>
                <a:schemeClr val="bg1"/>
              </a:buClr>
              <a:buFont typeface="Wingdings" charset="2"/>
              <a:buChar char="§"/>
            </a:pPr>
            <a:r>
              <a:rPr lang="fr-FR" sz="2000" dirty="0">
                <a:solidFill>
                  <a:schemeClr val="bg1"/>
                </a:solidFill>
                <a:latin typeface="Helvetica Neue" charset="0"/>
                <a:ea typeface="Helvetica Neue" charset="0"/>
                <a:cs typeface="Helvetica Neue" charset="0"/>
              </a:rPr>
              <a:t>À quelle vitesse devriez-vous répondre ?</a:t>
            </a:r>
          </a:p>
          <a:p>
            <a:pPr lvl="1">
              <a:buClr>
                <a:schemeClr val="bg1"/>
              </a:buClr>
              <a:buFont typeface="Wingdings" charset="2"/>
              <a:buChar char="§"/>
            </a:pPr>
            <a:r>
              <a:rPr lang="fr-FR" sz="2000" dirty="0">
                <a:solidFill>
                  <a:schemeClr val="bg1"/>
                </a:solidFill>
                <a:latin typeface="Helvetica Neue" charset="0"/>
                <a:ea typeface="Helvetica Neue" charset="0"/>
                <a:cs typeface="Helvetica Neue" charset="0"/>
              </a:rPr>
              <a:t>Quel est le cadre approprié (groupe ou individuel) ? </a:t>
            </a:r>
          </a:p>
          <a:p>
            <a:pPr lvl="1">
              <a:buClr>
                <a:schemeClr val="bg1"/>
              </a:buClr>
              <a:buFont typeface="Wingdings" charset="2"/>
              <a:buChar char="§"/>
            </a:pPr>
            <a:r>
              <a:rPr lang="fr-FR" sz="2000" dirty="0">
                <a:solidFill>
                  <a:schemeClr val="bg1"/>
                </a:solidFill>
                <a:latin typeface="Helvetica Neue" charset="0"/>
                <a:ea typeface="Helvetica Neue" charset="0"/>
                <a:cs typeface="Helvetica Neue" charset="0"/>
              </a:rPr>
              <a:t>Quelle pratique ou quels outils allez-vous appliquer ? </a:t>
            </a:r>
          </a:p>
          <a:p>
            <a:pPr lvl="1">
              <a:buClr>
                <a:schemeClr val="bg1"/>
              </a:buClr>
              <a:buFont typeface="Wingdings" charset="2"/>
              <a:buChar char="§"/>
            </a:pPr>
            <a:r>
              <a:rPr lang="fr-FR" sz="2000" dirty="0">
                <a:solidFill>
                  <a:schemeClr val="bg1"/>
                </a:solidFill>
                <a:latin typeface="Helvetica Neue" charset="0"/>
                <a:ea typeface="Helvetica Neue" charset="0"/>
                <a:cs typeface="Helvetica Neue" charset="0"/>
              </a:rPr>
              <a:t>Quelles compétences pourriez-vous utiliser ?</a:t>
            </a:r>
          </a:p>
          <a:p>
            <a:pPr lvl="2">
              <a:buFont typeface="Arial"/>
              <a:buNone/>
            </a:pPr>
            <a:endParaRPr lang="en-US" sz="2400" dirty="0">
              <a:solidFill>
                <a:srgbClr val="161616"/>
              </a:solidFill>
            </a:endParaRPr>
          </a:p>
        </p:txBody>
      </p:sp>
      <p:pic>
        <p:nvPicPr>
          <p:cNvPr id="10" name="Picture 9"/>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13657" y="5340125"/>
            <a:ext cx="1957404" cy="1957404"/>
          </a:xfrm>
          <a:prstGeom prst="rect">
            <a:avLst/>
          </a:prstGeom>
        </p:spPr>
      </p:pic>
    </p:spTree>
    <p:extLst>
      <p:ext uri="{BB962C8B-B14F-4D97-AF65-F5344CB8AC3E}">
        <p14:creationId xmlns:p14="http://schemas.microsoft.com/office/powerpoint/2010/main" val="233055243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306"/>
        <p:cNvGrpSpPr/>
        <p:nvPr/>
      </p:nvGrpSpPr>
      <p:grpSpPr>
        <a:xfrm>
          <a:off x="0" y="0"/>
          <a:ext cx="0" cy="0"/>
          <a:chOff x="0" y="0"/>
          <a:chExt cx="0" cy="0"/>
        </a:xfrm>
      </p:grpSpPr>
      <p:sp>
        <p:nvSpPr>
          <p:cNvPr id="307" name="Shape 307"/>
          <p:cNvSpPr txBox="1">
            <a:spLocks noGrp="1"/>
          </p:cNvSpPr>
          <p:nvPr>
            <p:ph type="title"/>
          </p:nvPr>
        </p:nvSpPr>
        <p:spPr>
          <a:xfrm>
            <a:off x="417409" y="498800"/>
            <a:ext cx="7100991" cy="1325563"/>
          </a:xfrm>
          <a:prstGeom prst="rect">
            <a:avLst/>
          </a:prstGeom>
          <a:noFill/>
          <a:ln>
            <a:noFill/>
          </a:ln>
        </p:spPr>
        <p:txBody>
          <a:bodyPr lIns="91425" tIns="45700" rIns="91425" bIns="45700" anchor="t" anchorCtr="0">
            <a:noAutofit/>
          </a:bodyPr>
          <a:lstStyle/>
          <a:p>
            <a:pPr marL="0" marR="0" lvl="0" indent="0" algn="l" rtl="0">
              <a:spcBef>
                <a:spcPts val="0"/>
              </a:spcBef>
              <a:buClr>
                <a:srgbClr val="151515"/>
              </a:buClr>
              <a:buSzPct val="25000"/>
              <a:buFont typeface="Century Gothic"/>
              <a:buNone/>
            </a:pPr>
            <a:r>
              <a:rPr lang="fr-FR" sz="3600" b="1" u="none" strike="noStrike" cap="none" dirty="0">
                <a:solidFill>
                  <a:srgbClr val="016794"/>
                </a:solidFill>
                <a:latin typeface="Helvetica Neue" charset="0"/>
                <a:ea typeface="Helvetica Neue" charset="0"/>
                <a:cs typeface="Helvetica Neue" charset="0"/>
                <a:sym typeface="Century Gothic"/>
              </a:rPr>
              <a:t>MESSAGES CLÉS RELATIFS AUX PRINCIPES DIRECTEURS</a:t>
            </a:r>
          </a:p>
        </p:txBody>
      </p:sp>
      <p:cxnSp>
        <p:nvCxnSpPr>
          <p:cNvPr id="8" name="Straight Connector 7"/>
          <p:cNvCxnSpPr/>
          <p:nvPr/>
        </p:nvCxnSpPr>
        <p:spPr>
          <a:xfrm flipV="1">
            <a:off x="627807" y="1824361"/>
            <a:ext cx="10572698" cy="1"/>
          </a:xfrm>
          <a:prstGeom prst="line">
            <a:avLst/>
          </a:prstGeom>
          <a:ln>
            <a:solidFill>
              <a:srgbClr val="026794"/>
            </a:solidFill>
          </a:ln>
        </p:spPr>
        <p:style>
          <a:lnRef idx="1">
            <a:schemeClr val="accent1"/>
          </a:lnRef>
          <a:fillRef idx="0">
            <a:schemeClr val="accent1"/>
          </a:fillRef>
          <a:effectRef idx="0">
            <a:schemeClr val="accent1"/>
          </a:effectRef>
          <a:fontRef idx="minor">
            <a:schemeClr val="tx1"/>
          </a:fontRef>
        </p:style>
      </p:cxnSp>
      <p:sp>
        <p:nvSpPr>
          <p:cNvPr id="9" name="Rectangle 8"/>
          <p:cNvSpPr/>
          <p:nvPr/>
        </p:nvSpPr>
        <p:spPr>
          <a:xfrm>
            <a:off x="552105" y="1778223"/>
            <a:ext cx="3617259" cy="92275"/>
          </a:xfrm>
          <a:prstGeom prst="rect">
            <a:avLst/>
          </a:prstGeom>
          <a:solidFill>
            <a:srgbClr val="0367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Content Placeholder 2"/>
          <p:cNvSpPr txBox="1">
            <a:spLocks/>
          </p:cNvSpPr>
          <p:nvPr/>
        </p:nvSpPr>
        <p:spPr>
          <a:xfrm>
            <a:off x="552104" y="2662519"/>
            <a:ext cx="10908375" cy="419548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buClr>
                <a:srgbClr val="97467D"/>
              </a:buClr>
              <a:buFont typeface="Wingdings" charset="2"/>
              <a:buChar char="§"/>
            </a:pPr>
            <a:r>
              <a:rPr lang="fr-FR" sz="2400" dirty="0">
                <a:solidFill>
                  <a:schemeClr val="tx1">
                    <a:lumMod val="65000"/>
                    <a:lumOff val="35000"/>
                  </a:schemeClr>
                </a:solidFill>
                <a:latin typeface="Helvetica Neue" charset="0"/>
                <a:ea typeface="Helvetica Neue" charset="0"/>
                <a:cs typeface="Helvetica Neue" charset="0"/>
              </a:rPr>
              <a:t>Les superviseurs doivent être sûrs d’eux-mêmes en appliquant les </a:t>
            </a:r>
            <a:r>
              <a:rPr lang="fr-FR" sz="2400" u="sng" dirty="0">
                <a:solidFill>
                  <a:schemeClr val="tx1">
                    <a:lumMod val="65000"/>
                    <a:lumOff val="35000"/>
                  </a:schemeClr>
                </a:solidFill>
                <a:latin typeface="Helvetica Neue" charset="0"/>
                <a:ea typeface="Helvetica Neue" charset="0"/>
                <a:cs typeface="Helvetica Neue" charset="0"/>
              </a:rPr>
              <a:t>principes directeurs</a:t>
            </a:r>
            <a:r>
              <a:rPr lang="fr-FR" sz="2400" dirty="0">
                <a:solidFill>
                  <a:schemeClr val="tx1">
                    <a:lumMod val="65000"/>
                    <a:lumOff val="35000"/>
                  </a:schemeClr>
                </a:solidFill>
                <a:latin typeface="Helvetica Neue" charset="0"/>
                <a:ea typeface="Helvetica Neue" charset="0"/>
                <a:cs typeface="Helvetica Neue" charset="0"/>
              </a:rPr>
              <a:t> et en </a:t>
            </a:r>
            <a:r>
              <a:rPr lang="fr-FR" sz="2400" u="sng" dirty="0">
                <a:solidFill>
                  <a:schemeClr val="tx1">
                    <a:lumMod val="65000"/>
                    <a:lumOff val="35000"/>
                  </a:schemeClr>
                </a:solidFill>
                <a:latin typeface="Helvetica Neue" charset="0"/>
                <a:ea typeface="Helvetica Neue" charset="0"/>
                <a:cs typeface="Helvetica Neue" charset="0"/>
              </a:rPr>
              <a:t>animant des conversations</a:t>
            </a:r>
            <a:r>
              <a:rPr lang="fr-FR" sz="2400" dirty="0">
                <a:solidFill>
                  <a:schemeClr val="tx1">
                    <a:lumMod val="65000"/>
                    <a:lumOff val="35000"/>
                  </a:schemeClr>
                </a:solidFill>
                <a:latin typeface="Helvetica Neue" charset="0"/>
                <a:ea typeface="Helvetica Neue" charset="0"/>
                <a:cs typeface="Helvetica Neue" charset="0"/>
              </a:rPr>
              <a:t> avec les travailleurs sociaux pour pouvoir déterminer ce qui est dans le meilleur intérêt de l’enfant</a:t>
            </a:r>
          </a:p>
          <a:p>
            <a:pPr>
              <a:buClr>
                <a:srgbClr val="97467D"/>
              </a:buClr>
              <a:buFont typeface="Wingdings" charset="2"/>
              <a:buChar char="§"/>
            </a:pPr>
            <a:endParaRPr lang="en-US" sz="2400" dirty="0">
              <a:solidFill>
                <a:schemeClr val="tx1">
                  <a:lumMod val="65000"/>
                  <a:lumOff val="35000"/>
                </a:schemeClr>
              </a:solidFill>
              <a:latin typeface="Helvetica Neue" charset="0"/>
              <a:ea typeface="Helvetica Neue" charset="0"/>
              <a:cs typeface="Helvetica Neue" charset="0"/>
            </a:endParaRPr>
          </a:p>
          <a:p>
            <a:pPr>
              <a:buClr>
                <a:srgbClr val="97467D"/>
              </a:buClr>
              <a:buFont typeface="Wingdings" charset="2"/>
              <a:buChar char="§"/>
            </a:pPr>
            <a:r>
              <a:rPr lang="fr-FR" sz="2400" dirty="0">
                <a:solidFill>
                  <a:schemeClr val="tx1">
                    <a:lumMod val="65000"/>
                    <a:lumOff val="35000"/>
                  </a:schemeClr>
                </a:solidFill>
                <a:latin typeface="Helvetica Neue" charset="0"/>
                <a:ea typeface="Helvetica Neue" charset="0"/>
                <a:cs typeface="Helvetica Neue" charset="0"/>
              </a:rPr>
              <a:t>Les superviseurs n’ont pas besoin de connaître toutes les réponses ou les solutions, il s’agit d’un </a:t>
            </a:r>
            <a:r>
              <a:rPr lang="fr-FR" sz="2400" u="sng" dirty="0">
                <a:solidFill>
                  <a:schemeClr val="tx1">
                    <a:lumMod val="65000"/>
                    <a:lumOff val="35000"/>
                  </a:schemeClr>
                </a:solidFill>
                <a:latin typeface="Helvetica Neue" charset="0"/>
                <a:ea typeface="Helvetica Neue" charset="0"/>
                <a:cs typeface="Helvetica Neue" charset="0"/>
              </a:rPr>
              <a:t>processus d’apprentissage réflectif</a:t>
            </a:r>
            <a:r>
              <a:rPr lang="fr-FR" sz="2400" dirty="0">
                <a:solidFill>
                  <a:schemeClr val="tx1">
                    <a:lumMod val="65000"/>
                    <a:lumOff val="35000"/>
                  </a:schemeClr>
                </a:solidFill>
                <a:latin typeface="Helvetica Neue" charset="0"/>
                <a:ea typeface="Helvetica Neue" charset="0"/>
                <a:cs typeface="Helvetica Neue" charset="0"/>
              </a:rPr>
              <a:t> et chaque cas présente de nouveaux défis et de nouvelles complexités</a:t>
            </a:r>
          </a:p>
        </p:txBody>
      </p:sp>
      <p:grpSp>
        <p:nvGrpSpPr>
          <p:cNvPr id="11" name="Group 10"/>
          <p:cNvGrpSpPr/>
          <p:nvPr/>
        </p:nvGrpSpPr>
        <p:grpSpPr>
          <a:xfrm>
            <a:off x="0" y="5789496"/>
            <a:ext cx="12192000" cy="1068504"/>
            <a:chOff x="0" y="5789499"/>
            <a:chExt cx="12192000" cy="1068504"/>
          </a:xfrm>
        </p:grpSpPr>
        <p:pic>
          <p:nvPicPr>
            <p:cNvPr id="12" name="Picture 11"/>
            <p:cNvPicPr>
              <a:picLocks noChangeAspect="1"/>
            </p:cNvPicPr>
            <p:nvPr/>
          </p:nvPicPr>
          <p:blipFill rotWithShape="1">
            <a:blip r:embed="rId3" cstate="screen">
              <a:alphaModFix amt="20000"/>
              <a:extLst>
                <a:ext uri="{28A0092B-C50C-407E-A947-70E740481C1C}">
                  <a14:useLocalDpi xmlns:a14="http://schemas.microsoft.com/office/drawing/2010/main"/>
                </a:ext>
              </a:extLst>
            </a:blip>
            <a:srcRect/>
            <a:stretch/>
          </p:blipFill>
          <p:spPr>
            <a:xfrm rot="5400000">
              <a:off x="2587817" y="3201682"/>
              <a:ext cx="1068504" cy="6244138"/>
            </a:xfrm>
            <a:prstGeom prst="rect">
              <a:avLst/>
            </a:prstGeom>
          </p:spPr>
        </p:pic>
        <p:pic>
          <p:nvPicPr>
            <p:cNvPr id="13" name="Picture 12"/>
            <p:cNvPicPr>
              <a:picLocks noChangeAspect="1"/>
            </p:cNvPicPr>
            <p:nvPr/>
          </p:nvPicPr>
          <p:blipFill rotWithShape="1">
            <a:blip r:embed="rId4" cstate="screen">
              <a:alphaModFix amt="20000"/>
              <a:extLst>
                <a:ext uri="{28A0092B-C50C-407E-A947-70E740481C1C}">
                  <a14:useLocalDpi xmlns:a14="http://schemas.microsoft.com/office/drawing/2010/main"/>
                </a:ext>
              </a:extLst>
            </a:blip>
            <a:srcRect/>
            <a:stretch/>
          </p:blipFill>
          <p:spPr>
            <a:xfrm rot="5400000">
              <a:off x="8704886" y="3370886"/>
              <a:ext cx="1026366" cy="5947862"/>
            </a:xfrm>
            <a:prstGeom prst="rect">
              <a:avLst/>
            </a:prstGeom>
          </p:spPr>
        </p:pic>
      </p:grpSp>
    </p:spTree>
    <p:extLst>
      <p:ext uri="{BB962C8B-B14F-4D97-AF65-F5344CB8AC3E}">
        <p14:creationId xmlns:p14="http://schemas.microsoft.com/office/powerpoint/2010/main" val="201257157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hape 237"/>
          <p:cNvSpPr txBox="1">
            <a:spLocks/>
          </p:cNvSpPr>
          <p:nvPr/>
        </p:nvSpPr>
        <p:spPr>
          <a:xfrm>
            <a:off x="7713463" y="2863887"/>
            <a:ext cx="4143257" cy="4412973"/>
          </a:xfrm>
          <a:prstGeom prst="rect">
            <a:avLst/>
          </a:prstGeom>
          <a:noFill/>
          <a:ln>
            <a:noFill/>
          </a:ln>
        </p:spPr>
        <p:txBody>
          <a:bodyPr lIns="91425" tIns="45700" rIns="91425" bIns="45700" anchor="t" anchorCtr="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1">
              <a:buClr>
                <a:srgbClr val="151515"/>
              </a:buClr>
              <a:buSzPct val="25000"/>
            </a:pPr>
            <a:r>
              <a:rPr lang="fr-FR" sz="3600" b="1" dirty="0">
                <a:solidFill>
                  <a:srgbClr val="016794"/>
                </a:solidFill>
                <a:latin typeface="Helvetica Neue" charset="0"/>
                <a:ea typeface="Helvetica Neue" charset="0"/>
                <a:cs typeface="Helvetica Neue" charset="0"/>
                <a:sym typeface="Century Gothic"/>
              </a:rPr>
              <a:t>CONSEILS POUR L’ANIMATION DE GROUPE</a:t>
            </a:r>
          </a:p>
        </p:txBody>
      </p:sp>
      <p:pic>
        <p:nvPicPr>
          <p:cNvPr id="4" name="Picture 3"/>
          <p:cNvPicPr>
            <a:picLocks noChangeAspect="1"/>
          </p:cNvPicPr>
          <p:nvPr/>
        </p:nvPicPr>
        <p:blipFill rotWithShape="1">
          <a:blip r:embed="rId3" cstate="screen">
            <a:alphaModFix amt="20000"/>
            <a:extLst>
              <a:ext uri="{28A0092B-C50C-407E-A947-70E740481C1C}">
                <a14:useLocalDpi xmlns:a14="http://schemas.microsoft.com/office/drawing/2010/main"/>
              </a:ext>
            </a:extLst>
          </a:blip>
          <a:srcRect b="-50521"/>
          <a:stretch/>
        </p:blipFill>
        <p:spPr>
          <a:xfrm rot="5400000">
            <a:off x="7226872" y="-3312599"/>
            <a:ext cx="1652529" cy="8277727"/>
          </a:xfrm>
          <a:prstGeom prst="rect">
            <a:avLst/>
          </a:prstGeom>
        </p:spPr>
      </p:pic>
      <p:pic>
        <p:nvPicPr>
          <p:cNvPr id="5" name="Picture 4"/>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0" y="0"/>
            <a:ext cx="7043822" cy="6858000"/>
          </a:xfrm>
          <a:prstGeom prst="rect">
            <a:avLst/>
          </a:prstGeom>
        </p:spPr>
      </p:pic>
      <p:sp>
        <p:nvSpPr>
          <p:cNvPr id="6" name="TextBox 5"/>
          <p:cNvSpPr txBox="1"/>
          <p:nvPr/>
        </p:nvSpPr>
        <p:spPr>
          <a:xfrm>
            <a:off x="227816" y="6416841"/>
            <a:ext cx="5143500" cy="307777"/>
          </a:xfrm>
          <a:prstGeom prst="rect">
            <a:avLst/>
          </a:prstGeom>
          <a:noFill/>
        </p:spPr>
        <p:txBody>
          <a:bodyPr wrap="square" rtlCol="0">
            <a:spAutoFit/>
          </a:bodyPr>
          <a:lstStyle/>
          <a:p>
            <a:r>
              <a:rPr lang="fr-FR" sz="1400" i="1">
                <a:solidFill>
                  <a:schemeClr val="bg1"/>
                </a:solidFill>
                <a:latin typeface="Helvetica Neue" charset="0"/>
                <a:ea typeface="Helvetica Neue" charset="0"/>
                <a:cs typeface="Helvetica Neue" charset="0"/>
              </a:rPr>
              <a:t>Photo : Peter Biro/L’IRC</a:t>
            </a:r>
          </a:p>
        </p:txBody>
      </p:sp>
    </p:spTree>
    <p:extLst>
      <p:ext uri="{BB962C8B-B14F-4D97-AF65-F5344CB8AC3E}">
        <p14:creationId xmlns:p14="http://schemas.microsoft.com/office/powerpoint/2010/main" val="361615069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570159" y="340791"/>
            <a:ext cx="7945191" cy="1200329"/>
          </a:xfrm>
          <a:prstGeom prst="rect">
            <a:avLst/>
          </a:prstGeom>
          <a:noFill/>
        </p:spPr>
        <p:txBody>
          <a:bodyPr wrap="square" rtlCol="0">
            <a:spAutoFit/>
          </a:bodyPr>
          <a:lstStyle/>
          <a:p>
            <a:r>
              <a:rPr lang="fr-FR" sz="3600" b="1" dirty="0">
                <a:solidFill>
                  <a:srgbClr val="026794"/>
                </a:solidFill>
                <a:latin typeface="Helvetica Neue" charset="0"/>
                <a:ea typeface="Helvetica Neue" charset="0"/>
                <a:cs typeface="Helvetica Neue" charset="0"/>
              </a:rPr>
              <a:t>OBJECTIF DU MODULE ET RÉSULTATS D’APPRENTISSAGE</a:t>
            </a:r>
          </a:p>
        </p:txBody>
      </p:sp>
      <p:cxnSp>
        <p:nvCxnSpPr>
          <p:cNvPr id="45" name="Straight Connector 44"/>
          <p:cNvCxnSpPr/>
          <p:nvPr/>
        </p:nvCxnSpPr>
        <p:spPr>
          <a:xfrm flipV="1">
            <a:off x="656024" y="1635973"/>
            <a:ext cx="10820189" cy="33878"/>
          </a:xfrm>
          <a:prstGeom prst="line">
            <a:avLst/>
          </a:prstGeom>
          <a:ln>
            <a:solidFill>
              <a:srgbClr val="036794"/>
            </a:solidFill>
          </a:ln>
        </p:spPr>
        <p:style>
          <a:lnRef idx="1">
            <a:schemeClr val="accent1"/>
          </a:lnRef>
          <a:fillRef idx="0">
            <a:schemeClr val="accent1"/>
          </a:fillRef>
          <a:effectRef idx="0">
            <a:schemeClr val="accent1"/>
          </a:effectRef>
          <a:fontRef idx="minor">
            <a:schemeClr val="tx1"/>
          </a:fontRef>
        </p:style>
      </p:cxnSp>
      <p:sp>
        <p:nvSpPr>
          <p:cNvPr id="49" name="Rectangle 48"/>
          <p:cNvSpPr/>
          <p:nvPr/>
        </p:nvSpPr>
        <p:spPr>
          <a:xfrm>
            <a:off x="7858954" y="1589835"/>
            <a:ext cx="3617259" cy="92275"/>
          </a:xfrm>
          <a:prstGeom prst="rect">
            <a:avLst/>
          </a:prstGeom>
          <a:solidFill>
            <a:srgbClr val="0367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Shape 158"/>
          <p:cNvSpPr txBox="1">
            <a:spLocks noGrp="1"/>
          </p:cNvSpPr>
          <p:nvPr>
            <p:ph idx="1"/>
          </p:nvPr>
        </p:nvSpPr>
        <p:spPr>
          <a:xfrm>
            <a:off x="656023" y="2072376"/>
            <a:ext cx="10212001" cy="3107148"/>
          </a:xfrm>
          <a:prstGeom prst="rect">
            <a:avLst/>
          </a:prstGeom>
          <a:noFill/>
          <a:ln>
            <a:noFill/>
          </a:ln>
        </p:spPr>
        <p:txBody>
          <a:bodyPr lIns="91425" tIns="45700" rIns="91425" bIns="45700" anchor="t" anchorCtr="0">
            <a:noAutofit/>
          </a:bodyPr>
          <a:lstStyle/>
          <a:p>
            <a:pPr marL="0" indent="0">
              <a:lnSpc>
                <a:spcPct val="90000"/>
              </a:lnSpc>
              <a:spcBef>
                <a:spcPts val="0"/>
              </a:spcBef>
              <a:buNone/>
            </a:pPr>
            <a:r>
              <a:rPr lang="fr-FR" sz="2200" b="1" u="none" strike="noStrike" cap="none" dirty="0">
                <a:solidFill>
                  <a:srgbClr val="97467D"/>
                </a:solidFill>
                <a:sym typeface="Century Gothic"/>
              </a:rPr>
              <a:t>Objectif : </a:t>
            </a:r>
          </a:p>
          <a:p>
            <a:pPr marL="0" indent="0">
              <a:spcBef>
                <a:spcPts val="500"/>
              </a:spcBef>
              <a:buNone/>
            </a:pPr>
            <a:r>
              <a:rPr lang="fr-FR" sz="2200" u="none" strike="noStrike" cap="none" dirty="0">
                <a:solidFill>
                  <a:schemeClr val="tx1">
                    <a:lumMod val="65000"/>
                    <a:lumOff val="35000"/>
                  </a:schemeClr>
                </a:solidFill>
                <a:sym typeface="Century Gothic"/>
              </a:rPr>
              <a:t>Apprendre et mettre en application des compétences qui soutiennent les pratiques de supervision et d’encadrement</a:t>
            </a:r>
          </a:p>
          <a:p>
            <a:pPr marL="0" indent="0">
              <a:lnSpc>
                <a:spcPct val="90000"/>
              </a:lnSpc>
              <a:spcBef>
                <a:spcPts val="0"/>
              </a:spcBef>
              <a:buNone/>
            </a:pPr>
            <a:endParaRPr sz="2200" u="none" strike="noStrike" cap="none" dirty="0">
              <a:solidFill>
                <a:schemeClr val="tx1">
                  <a:lumMod val="65000"/>
                  <a:lumOff val="35000"/>
                </a:schemeClr>
              </a:solidFill>
              <a:sym typeface="Century Gothic"/>
            </a:endParaRPr>
          </a:p>
          <a:p>
            <a:pPr marL="0" marR="0" lvl="0" indent="0" algn="l" rtl="0">
              <a:lnSpc>
                <a:spcPct val="90000"/>
              </a:lnSpc>
              <a:spcBef>
                <a:spcPts val="1000"/>
              </a:spcBef>
              <a:spcAft>
                <a:spcPts val="0"/>
              </a:spcAft>
              <a:buClr>
                <a:srgbClr val="EFEFEF"/>
              </a:buClr>
              <a:buSzPct val="80000"/>
              <a:buNone/>
            </a:pPr>
            <a:r>
              <a:rPr lang="fr-FR" sz="2200" b="1" u="none" strike="noStrike" cap="none" dirty="0">
                <a:solidFill>
                  <a:srgbClr val="97467D"/>
                </a:solidFill>
                <a:sym typeface="Century Gothic"/>
              </a:rPr>
              <a:t>Résultats d’apprentissage : </a:t>
            </a:r>
          </a:p>
          <a:p>
            <a:pPr lvl="1">
              <a:buClr>
                <a:srgbClr val="97467D"/>
              </a:buClr>
              <a:buFont typeface="Wingdings" charset="2"/>
              <a:buChar char="§"/>
            </a:pPr>
            <a:r>
              <a:rPr lang="fr-FR" sz="2200" dirty="0">
                <a:solidFill>
                  <a:schemeClr val="tx1">
                    <a:lumMod val="65000"/>
                    <a:lumOff val="35000"/>
                  </a:schemeClr>
                </a:solidFill>
              </a:rPr>
              <a:t>Examiner les compétences appliquées par les superviseurs efficaces</a:t>
            </a:r>
          </a:p>
          <a:p>
            <a:pPr lvl="1">
              <a:buClr>
                <a:srgbClr val="97467D"/>
              </a:buClr>
              <a:buFont typeface="Wingdings" charset="2"/>
              <a:buChar char="§"/>
            </a:pPr>
            <a:r>
              <a:rPr lang="fr-FR" sz="2200" dirty="0">
                <a:solidFill>
                  <a:schemeClr val="tx1">
                    <a:lumMod val="65000"/>
                    <a:lumOff val="35000"/>
                  </a:schemeClr>
                </a:solidFill>
              </a:rPr>
              <a:t>S’entraîner à l’encadrement en utilisant la pratique réflective et le modèle GROW</a:t>
            </a:r>
          </a:p>
          <a:p>
            <a:pPr lvl="1">
              <a:buClr>
                <a:srgbClr val="97467D"/>
              </a:buClr>
              <a:buFont typeface="Wingdings" charset="2"/>
              <a:buChar char="§"/>
            </a:pPr>
            <a:r>
              <a:rPr lang="fr-FR" sz="2200" dirty="0">
                <a:solidFill>
                  <a:schemeClr val="tx1">
                    <a:lumMod val="65000"/>
                    <a:lumOff val="35000"/>
                  </a:schemeClr>
                </a:solidFill>
              </a:rPr>
              <a:t>S’entraîner à donner un retour à l’aide de compétences de communication efficaces</a:t>
            </a:r>
          </a:p>
          <a:p>
            <a:pPr lvl="1">
              <a:buClr>
                <a:srgbClr val="97467D"/>
              </a:buClr>
              <a:buFont typeface="Wingdings" charset="2"/>
              <a:buChar char="§"/>
            </a:pPr>
            <a:r>
              <a:rPr lang="fr-FR" sz="2200" dirty="0">
                <a:solidFill>
                  <a:schemeClr val="tx1">
                    <a:lumMod val="65000"/>
                    <a:lumOff val="35000"/>
                  </a:schemeClr>
                </a:solidFill>
              </a:rPr>
              <a:t>Appliquer les principes directeurs de la gestion de cas dans la supervision</a:t>
            </a:r>
          </a:p>
          <a:p>
            <a:pPr lvl="1">
              <a:buClr>
                <a:srgbClr val="97467D"/>
              </a:buClr>
              <a:buFont typeface="Wingdings" charset="2"/>
              <a:buChar char="§"/>
            </a:pPr>
            <a:r>
              <a:rPr lang="fr-FR" sz="2200" dirty="0">
                <a:solidFill>
                  <a:schemeClr val="tx1">
                    <a:lumMod val="65000"/>
                    <a:lumOff val="35000"/>
                  </a:schemeClr>
                </a:solidFill>
              </a:rPr>
              <a:t>Revisiter les compétences efficaces d’animation de groupe</a:t>
            </a:r>
          </a:p>
          <a:p>
            <a:pPr indent="-342900">
              <a:lnSpc>
                <a:spcPct val="90000"/>
              </a:lnSpc>
              <a:buFont typeface="Noto Sans Symbols"/>
              <a:buChar char="∙"/>
            </a:pPr>
            <a:endParaRPr lang="en-US" sz="1800" dirty="0">
              <a:solidFill>
                <a:srgbClr val="151515"/>
              </a:solidFill>
              <a:latin typeface="Helvetica Neue" charset="0"/>
              <a:ea typeface="Helvetica Neue" charset="0"/>
              <a:cs typeface="Helvetica Neue" charset="0"/>
            </a:endParaRPr>
          </a:p>
          <a:p>
            <a:pPr indent="-342900">
              <a:lnSpc>
                <a:spcPct val="90000"/>
              </a:lnSpc>
              <a:buFont typeface="Noto Sans Symbols"/>
              <a:buChar char="∙"/>
            </a:pPr>
            <a:endParaRPr lang="en-US" sz="1800" u="none" strike="noStrike" cap="none" dirty="0">
              <a:solidFill>
                <a:srgbClr val="151515"/>
              </a:solidFill>
              <a:latin typeface="Helvetica Neue" charset="0"/>
              <a:ea typeface="Helvetica Neue" charset="0"/>
              <a:cs typeface="Helvetica Neue" charset="0"/>
            </a:endParaRPr>
          </a:p>
          <a:p>
            <a:pPr marL="342900" marR="0" lvl="0" indent="-342900" algn="l" rtl="0">
              <a:lnSpc>
                <a:spcPct val="90000"/>
              </a:lnSpc>
              <a:spcBef>
                <a:spcPts val="1000"/>
              </a:spcBef>
              <a:spcAft>
                <a:spcPts val="0"/>
              </a:spcAft>
              <a:buClr>
                <a:srgbClr val="EFEFEF"/>
              </a:buClr>
              <a:buSzPct val="80000"/>
              <a:buFont typeface="Noto Sans Symbols"/>
              <a:buNone/>
            </a:pPr>
            <a:endParaRPr sz="1800" u="none" strike="noStrike" cap="none" dirty="0">
              <a:solidFill>
                <a:srgbClr val="151515"/>
              </a:solidFill>
              <a:latin typeface="Helvetica Neue" charset="0"/>
              <a:ea typeface="Helvetica Neue" charset="0"/>
              <a:cs typeface="Helvetica Neue" charset="0"/>
              <a:sym typeface="Century Gothic"/>
            </a:endParaRPr>
          </a:p>
          <a:p>
            <a:pPr marL="342900" marR="0" lvl="0" indent="-342900" algn="l" rtl="0">
              <a:lnSpc>
                <a:spcPct val="90000"/>
              </a:lnSpc>
              <a:spcBef>
                <a:spcPts val="1000"/>
              </a:spcBef>
              <a:spcAft>
                <a:spcPts val="0"/>
              </a:spcAft>
              <a:buClr>
                <a:srgbClr val="EFEFEF"/>
              </a:buClr>
              <a:buSzPct val="80000"/>
              <a:buFont typeface="Noto Sans Symbols"/>
              <a:buNone/>
            </a:pPr>
            <a:endParaRPr sz="1800" u="none" strike="noStrike" cap="none" dirty="0">
              <a:solidFill>
                <a:srgbClr val="151515"/>
              </a:solidFill>
              <a:latin typeface="Helvetica Neue" charset="0"/>
              <a:ea typeface="Helvetica Neue" charset="0"/>
              <a:cs typeface="Helvetica Neue" charset="0"/>
              <a:sym typeface="Century Gothic"/>
            </a:endParaRPr>
          </a:p>
        </p:txBody>
      </p:sp>
    </p:spTree>
    <p:extLst>
      <p:ext uri="{BB962C8B-B14F-4D97-AF65-F5344CB8AC3E}">
        <p14:creationId xmlns:p14="http://schemas.microsoft.com/office/powerpoint/2010/main" val="223383911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236"/>
        <p:cNvGrpSpPr/>
        <p:nvPr/>
      </p:nvGrpSpPr>
      <p:grpSpPr>
        <a:xfrm>
          <a:off x="0" y="0"/>
          <a:ext cx="0" cy="0"/>
          <a:chOff x="0" y="0"/>
          <a:chExt cx="0" cy="0"/>
        </a:xfrm>
      </p:grpSpPr>
      <p:sp>
        <p:nvSpPr>
          <p:cNvPr id="6" name="Rectangle 5"/>
          <p:cNvSpPr/>
          <p:nvPr/>
        </p:nvSpPr>
        <p:spPr>
          <a:xfrm>
            <a:off x="451227" y="1583425"/>
            <a:ext cx="10326689" cy="830997"/>
          </a:xfrm>
          <a:prstGeom prst="rect">
            <a:avLst/>
          </a:prstGeom>
        </p:spPr>
        <p:txBody>
          <a:bodyPr wrap="square" anchor="t">
            <a:spAutoFit/>
          </a:bodyPr>
          <a:lstStyle/>
          <a:p>
            <a:endParaRPr lang="en-US" sz="2400" dirty="0">
              <a:solidFill>
                <a:srgbClr val="151515"/>
              </a:solidFill>
              <a:latin typeface="Century Gothic"/>
              <a:ea typeface="Century Gothic"/>
            </a:endParaRPr>
          </a:p>
          <a:p>
            <a:pPr marL="342900" indent="-342900">
              <a:buClr>
                <a:srgbClr val="EFEFEF"/>
              </a:buClr>
              <a:buSzPct val="80000"/>
              <a:buFont typeface="Noto Sans Symbols"/>
              <a:buChar char="▶"/>
            </a:pPr>
            <a:endParaRPr lang="en-US" sz="2400" dirty="0">
              <a:solidFill>
                <a:srgbClr val="151515"/>
              </a:solidFill>
              <a:latin typeface="Century Gothic"/>
              <a:ea typeface="Century Gothic"/>
              <a:cs typeface="Century Gothic"/>
            </a:endParaRPr>
          </a:p>
        </p:txBody>
      </p:sp>
      <p:sp>
        <p:nvSpPr>
          <p:cNvPr id="5" name="Rectangle 4"/>
          <p:cNvSpPr/>
          <p:nvPr/>
        </p:nvSpPr>
        <p:spPr>
          <a:xfrm>
            <a:off x="511714" y="246773"/>
            <a:ext cx="5589461" cy="6370975"/>
          </a:xfrm>
          <a:prstGeom prst="rect">
            <a:avLst/>
          </a:prstGeom>
        </p:spPr>
        <p:txBody>
          <a:bodyPr wrap="square" anchor="t">
            <a:spAutoFit/>
          </a:bodyPr>
          <a:lstStyle/>
          <a:p>
            <a:pPr>
              <a:defRPr/>
            </a:pPr>
            <a:r>
              <a:rPr lang="fr-FR" sz="2200" b="1" dirty="0">
                <a:solidFill>
                  <a:srgbClr val="016794"/>
                </a:solidFill>
                <a:latin typeface="Helvetica Neue" charset="0"/>
                <a:ea typeface="Helvetica Neue" charset="0"/>
                <a:cs typeface="Helvetica Neue" charset="0"/>
              </a:rPr>
              <a:t>L’animation n’est pas une tâche des plus faciles</a:t>
            </a:r>
          </a:p>
          <a:p>
            <a:pPr>
              <a:defRPr/>
            </a:pPr>
            <a:endParaRPr lang="en-GB" sz="2200" b="1" dirty="0">
              <a:solidFill>
                <a:srgbClr val="016794"/>
              </a:solidFill>
              <a:latin typeface="Helvetica Neue" charset="0"/>
              <a:ea typeface="Helvetica Neue" charset="0"/>
              <a:cs typeface="Helvetica Neue" charset="0"/>
            </a:endParaRPr>
          </a:p>
          <a:p>
            <a:pPr>
              <a:defRPr/>
            </a:pPr>
            <a:r>
              <a:rPr lang="fr-FR" sz="2200" b="1" dirty="0">
                <a:solidFill>
                  <a:srgbClr val="016794"/>
                </a:solidFill>
                <a:latin typeface="Helvetica Neue" charset="0"/>
                <a:ea typeface="Helvetica Neue" charset="0"/>
                <a:cs typeface="Helvetica Neue" charset="0"/>
              </a:rPr>
              <a:t>Les superviseurs sont responsables d’équilibrer les éléments suivants :</a:t>
            </a:r>
          </a:p>
          <a:p>
            <a:pPr>
              <a:defRPr/>
            </a:pPr>
            <a:endParaRPr lang="en-US" sz="2200" dirty="0">
              <a:solidFill>
                <a:schemeClr val="tx1">
                  <a:lumMod val="65000"/>
                  <a:lumOff val="35000"/>
                </a:schemeClr>
              </a:solidFill>
              <a:latin typeface="Helvetica Neue" charset="0"/>
              <a:ea typeface="Helvetica Neue" charset="0"/>
              <a:cs typeface="Helvetica Neue" charset="0"/>
            </a:endParaRPr>
          </a:p>
          <a:p>
            <a:pPr>
              <a:defRPr/>
            </a:pPr>
            <a:r>
              <a:rPr lang="fr-FR" sz="2200" b="1" dirty="0">
                <a:solidFill>
                  <a:srgbClr val="97467D"/>
                </a:solidFill>
                <a:latin typeface="Helvetica Neue" charset="0"/>
                <a:ea typeface="Helvetica Neue" charset="0"/>
                <a:cs typeface="Helvetica Neue" charset="0"/>
              </a:rPr>
              <a:t>Contenu : </a:t>
            </a:r>
          </a:p>
          <a:p>
            <a:pPr marL="342900" indent="-342900">
              <a:buClr>
                <a:srgbClr val="97467D"/>
              </a:buClr>
              <a:buFont typeface="Wingdings" charset="2"/>
              <a:buChar char="§"/>
              <a:defRPr/>
            </a:pPr>
            <a:r>
              <a:rPr lang="fr-FR" sz="2200" dirty="0">
                <a:solidFill>
                  <a:schemeClr val="tx1">
                    <a:lumMod val="65000"/>
                    <a:lumOff val="35000"/>
                  </a:schemeClr>
                </a:solidFill>
                <a:latin typeface="Helvetica Neue" charset="0"/>
                <a:ea typeface="Helvetica Neue" charset="0"/>
                <a:cs typeface="Helvetica Neue" charset="0"/>
              </a:rPr>
              <a:t>S’entendre sur les objectifs/priorités de la réunion </a:t>
            </a:r>
          </a:p>
          <a:p>
            <a:pPr marL="342900" indent="-342900">
              <a:buClr>
                <a:srgbClr val="97467D"/>
              </a:buClr>
              <a:buFont typeface="Wingdings" charset="2"/>
              <a:buChar char="§"/>
              <a:defRPr/>
            </a:pPr>
            <a:r>
              <a:rPr lang="fr-FR" sz="2200" dirty="0">
                <a:solidFill>
                  <a:schemeClr val="tx1">
                    <a:lumMod val="65000"/>
                    <a:lumOff val="35000"/>
                  </a:schemeClr>
                </a:solidFill>
                <a:latin typeface="Helvetica Neue" charset="0"/>
                <a:ea typeface="Helvetica Neue" charset="0"/>
                <a:cs typeface="Helvetica Neue" charset="0"/>
              </a:rPr>
              <a:t>Conseil : utilisez l’outil de réunion de gestion de cas</a:t>
            </a:r>
          </a:p>
          <a:p>
            <a:pPr marL="342900" indent="-342900">
              <a:buClr>
                <a:srgbClr val="97467D"/>
              </a:buClr>
              <a:buFont typeface="Wingdings" charset="2"/>
              <a:buChar char="§"/>
              <a:defRPr/>
            </a:pPr>
            <a:endParaRPr lang="en-GB" sz="2200" dirty="0">
              <a:solidFill>
                <a:schemeClr val="tx1">
                  <a:lumMod val="65000"/>
                  <a:lumOff val="35000"/>
                </a:schemeClr>
              </a:solidFill>
              <a:latin typeface="Helvetica Neue" charset="0"/>
              <a:ea typeface="Helvetica Neue" charset="0"/>
              <a:cs typeface="Helvetica Neue" charset="0"/>
            </a:endParaRPr>
          </a:p>
          <a:p>
            <a:pPr>
              <a:defRPr/>
            </a:pPr>
            <a:r>
              <a:rPr lang="fr-FR" sz="2200" b="1" dirty="0">
                <a:solidFill>
                  <a:srgbClr val="97467D"/>
                </a:solidFill>
                <a:latin typeface="Helvetica Neue" charset="0"/>
                <a:ea typeface="Helvetica Neue" charset="0"/>
                <a:cs typeface="Helvetica Neue" charset="0"/>
              </a:rPr>
              <a:t>Processus :</a:t>
            </a:r>
          </a:p>
          <a:p>
            <a:pPr marL="342900" indent="-342900">
              <a:buClr>
                <a:srgbClr val="97467D"/>
              </a:buClr>
              <a:buFont typeface="Wingdings" charset="2"/>
              <a:buChar char="§"/>
              <a:defRPr/>
            </a:pPr>
            <a:r>
              <a:rPr lang="fr-FR" sz="2200" dirty="0">
                <a:solidFill>
                  <a:schemeClr val="tx1">
                    <a:lumMod val="65000"/>
                    <a:lumOff val="35000"/>
                  </a:schemeClr>
                </a:solidFill>
                <a:latin typeface="Helvetica Neue" charset="0"/>
                <a:ea typeface="Helvetica Neue" charset="0"/>
                <a:cs typeface="Helvetica Neue" charset="0"/>
              </a:rPr>
              <a:t>Assurer la participation productive de toutes les personnes présentes </a:t>
            </a:r>
          </a:p>
          <a:p>
            <a:pPr marL="342900" indent="-342900">
              <a:buClr>
                <a:srgbClr val="97467D"/>
              </a:buClr>
              <a:buFont typeface="Wingdings" charset="2"/>
              <a:buChar char="§"/>
              <a:defRPr/>
            </a:pPr>
            <a:r>
              <a:rPr lang="fr-FR" sz="2200" dirty="0">
                <a:solidFill>
                  <a:schemeClr val="tx1">
                    <a:lumMod val="65000"/>
                    <a:lumOff val="35000"/>
                  </a:schemeClr>
                </a:solidFill>
                <a:latin typeface="Helvetica Neue" charset="0"/>
                <a:ea typeface="Helvetica Neue" charset="0"/>
                <a:cs typeface="Helvetica Neue" charset="0"/>
              </a:rPr>
              <a:t>Guider des individus aux personnalités et styles de travail différents vers un résultat commun</a:t>
            </a:r>
          </a:p>
        </p:txBody>
      </p:sp>
      <p:cxnSp>
        <p:nvCxnSpPr>
          <p:cNvPr id="7" name="Straight Connector 6"/>
          <p:cNvCxnSpPr/>
          <p:nvPr/>
        </p:nvCxnSpPr>
        <p:spPr>
          <a:xfrm>
            <a:off x="6101176" y="1962633"/>
            <a:ext cx="0" cy="3127254"/>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9" name="Title 3"/>
          <p:cNvSpPr txBox="1">
            <a:spLocks/>
          </p:cNvSpPr>
          <p:nvPr/>
        </p:nvSpPr>
        <p:spPr>
          <a:xfrm>
            <a:off x="6602106" y="969880"/>
            <a:ext cx="4451974" cy="1234502"/>
          </a:xfrm>
          <a:prstGeom prst="rect">
            <a:avLst/>
          </a:prstGeom>
        </p:spPr>
        <p:txBody>
          <a:bodyPr vert="horz" lIns="91440" tIns="45720" rIns="91440" bIns="45720" rtlCol="0" anchor="b">
            <a:noAutofit/>
          </a:bodyPr>
          <a:lstStyle>
            <a:lvl1pPr algn="l" defTabSz="457200" rtl="0" eaLnBrk="1" latinLnBrk="0" hangingPunct="1">
              <a:spcBef>
                <a:spcPct val="0"/>
              </a:spcBef>
              <a:buNone/>
              <a:defRPr sz="24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defRPr/>
            </a:pPr>
            <a:r>
              <a:rPr lang="fr-FR" b="1" dirty="0">
                <a:solidFill>
                  <a:srgbClr val="97467D"/>
                </a:solidFill>
                <a:latin typeface="Helvetica Neue" charset="0"/>
                <a:ea typeface="Helvetica Neue" charset="0"/>
                <a:cs typeface="Helvetica Neue" charset="0"/>
              </a:rPr>
              <a:t>Relations : </a:t>
            </a:r>
          </a:p>
          <a:p>
            <a:pPr marL="342900" indent="-342900">
              <a:buClr>
                <a:srgbClr val="97467D"/>
              </a:buClr>
              <a:buFont typeface="Wingdings" charset="2"/>
              <a:buChar char="§"/>
              <a:defRPr/>
            </a:pPr>
            <a:r>
              <a:rPr lang="fr-FR" dirty="0">
                <a:solidFill>
                  <a:schemeClr val="tx1">
                    <a:lumMod val="65000"/>
                    <a:lumOff val="35000"/>
                  </a:schemeClr>
                </a:solidFill>
                <a:latin typeface="Helvetica Neue" charset="0"/>
                <a:ea typeface="Helvetica Neue" charset="0"/>
                <a:cs typeface="Helvetica Neue" charset="0"/>
              </a:rPr>
              <a:t>Comment les membres de l’équipe interagissent entre eux et avec le superviseur </a:t>
            </a:r>
          </a:p>
        </p:txBody>
      </p:sp>
      <p:sp>
        <p:nvSpPr>
          <p:cNvPr id="2" name="Triangle 1"/>
          <p:cNvSpPr/>
          <p:nvPr/>
        </p:nvSpPr>
        <p:spPr>
          <a:xfrm>
            <a:off x="7882597" y="3432261"/>
            <a:ext cx="2320683" cy="2000589"/>
          </a:xfrm>
          <a:prstGeom prst="triangle">
            <a:avLst/>
          </a:prstGeom>
          <a:solidFill>
            <a:srgbClr val="0167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p:cNvSpPr txBox="1"/>
          <p:nvPr/>
        </p:nvSpPr>
        <p:spPr>
          <a:xfrm>
            <a:off x="6959116" y="5446140"/>
            <a:ext cx="5833338" cy="646331"/>
          </a:xfrm>
          <a:prstGeom prst="rect">
            <a:avLst/>
          </a:prstGeom>
          <a:noFill/>
        </p:spPr>
        <p:txBody>
          <a:bodyPr wrap="square" rtlCol="0">
            <a:spAutoFit/>
          </a:bodyPr>
          <a:lstStyle/>
          <a:p>
            <a:r>
              <a:rPr lang="fr-FR" sz="1800" b="1">
                <a:solidFill>
                  <a:srgbClr val="97467D"/>
                </a:solidFill>
                <a:latin typeface="Helvetica Neue" charset="0"/>
                <a:ea typeface="Helvetica Neue" charset="0"/>
                <a:cs typeface="Helvetica Neue" charset="0"/>
              </a:rPr>
              <a:t>CONTENU</a:t>
            </a:r>
          </a:p>
          <a:p>
            <a:endParaRPr lang="en-US" sz="1800" dirty="0"/>
          </a:p>
        </p:txBody>
      </p:sp>
      <p:sp>
        <p:nvSpPr>
          <p:cNvPr id="10" name="TextBox 9"/>
          <p:cNvSpPr txBox="1"/>
          <p:nvPr/>
        </p:nvSpPr>
        <p:spPr>
          <a:xfrm>
            <a:off x="9818633" y="5431847"/>
            <a:ext cx="5833338" cy="646331"/>
          </a:xfrm>
          <a:prstGeom prst="rect">
            <a:avLst/>
          </a:prstGeom>
          <a:noFill/>
        </p:spPr>
        <p:txBody>
          <a:bodyPr wrap="square" rtlCol="0">
            <a:spAutoFit/>
          </a:bodyPr>
          <a:lstStyle/>
          <a:p>
            <a:r>
              <a:rPr lang="fr-FR" sz="1800" b="1">
                <a:solidFill>
                  <a:srgbClr val="97467D"/>
                </a:solidFill>
                <a:latin typeface="Helvetica Neue" charset="0"/>
                <a:ea typeface="Helvetica Neue" charset="0"/>
                <a:cs typeface="Helvetica Neue" charset="0"/>
              </a:rPr>
              <a:t>PROCESSUS</a:t>
            </a:r>
          </a:p>
          <a:p>
            <a:endParaRPr lang="en-US" sz="1800" dirty="0"/>
          </a:p>
        </p:txBody>
      </p:sp>
      <p:sp>
        <p:nvSpPr>
          <p:cNvPr id="11" name="TextBox 10"/>
          <p:cNvSpPr txBox="1"/>
          <p:nvPr/>
        </p:nvSpPr>
        <p:spPr>
          <a:xfrm>
            <a:off x="8115649" y="3027967"/>
            <a:ext cx="5833338" cy="646331"/>
          </a:xfrm>
          <a:prstGeom prst="rect">
            <a:avLst/>
          </a:prstGeom>
          <a:noFill/>
        </p:spPr>
        <p:txBody>
          <a:bodyPr wrap="square" rtlCol="0">
            <a:spAutoFit/>
          </a:bodyPr>
          <a:lstStyle/>
          <a:p>
            <a:r>
              <a:rPr lang="fr-FR" sz="1800" b="1" dirty="0">
                <a:solidFill>
                  <a:srgbClr val="97467D"/>
                </a:solidFill>
                <a:latin typeface="Helvetica Neue" charset="0"/>
                <a:ea typeface="Helvetica Neue" charset="0"/>
                <a:cs typeface="Helvetica Neue" charset="0"/>
              </a:rPr>
              <a:t>RELATIONS</a:t>
            </a:r>
          </a:p>
          <a:p>
            <a:endParaRPr lang="en-US" sz="1800" dirty="0"/>
          </a:p>
        </p:txBody>
      </p:sp>
      <p:cxnSp>
        <p:nvCxnSpPr>
          <p:cNvPr id="12" name="Straight Arrow Connector 11"/>
          <p:cNvCxnSpPr/>
          <p:nvPr/>
        </p:nvCxnSpPr>
        <p:spPr>
          <a:xfrm>
            <a:off x="8529638" y="5643563"/>
            <a:ext cx="1057275" cy="0"/>
          </a:xfrm>
          <a:prstGeom prst="straightConnector1">
            <a:avLst/>
          </a:prstGeom>
          <a:ln w="57150">
            <a:solidFill>
              <a:srgbClr val="97467D"/>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a:off x="9620250" y="3857625"/>
            <a:ext cx="491791" cy="933299"/>
          </a:xfrm>
          <a:prstGeom prst="straightConnector1">
            <a:avLst/>
          </a:prstGeom>
          <a:ln w="57150">
            <a:solidFill>
              <a:srgbClr val="97467D"/>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flipH="1">
            <a:off x="7957976" y="3871721"/>
            <a:ext cx="571662" cy="924777"/>
          </a:xfrm>
          <a:prstGeom prst="straightConnector1">
            <a:avLst/>
          </a:prstGeom>
          <a:ln w="57150">
            <a:solidFill>
              <a:srgbClr val="97467D"/>
            </a:solidFill>
            <a:headEnd type="triangle"/>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0759781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0"/>
            <a:ext cx="7620000" cy="6858000"/>
          </a:xfrm>
          <a:prstGeom prst="rect">
            <a:avLst/>
          </a:prstGeom>
        </p:spPr>
      </p:pic>
      <p:sp>
        <p:nvSpPr>
          <p:cNvPr id="4" name="TextBox 3"/>
          <p:cNvSpPr txBox="1"/>
          <p:nvPr/>
        </p:nvSpPr>
        <p:spPr>
          <a:xfrm>
            <a:off x="107950" y="6416841"/>
            <a:ext cx="5143500" cy="307777"/>
          </a:xfrm>
          <a:prstGeom prst="rect">
            <a:avLst/>
          </a:prstGeom>
          <a:noFill/>
        </p:spPr>
        <p:txBody>
          <a:bodyPr wrap="square" rtlCol="0">
            <a:spAutoFit/>
          </a:bodyPr>
          <a:lstStyle/>
          <a:p>
            <a:r>
              <a:rPr lang="fr-FR" sz="1400" i="1">
                <a:solidFill>
                  <a:schemeClr val="bg1"/>
                </a:solidFill>
                <a:latin typeface="Helvetica Neue" charset="0"/>
                <a:ea typeface="Helvetica Neue" charset="0"/>
                <a:cs typeface="Helvetica Neue" charset="0"/>
              </a:rPr>
              <a:t>Photo : Peter Biro/L’IRC</a:t>
            </a:r>
          </a:p>
        </p:txBody>
      </p:sp>
      <p:sp>
        <p:nvSpPr>
          <p:cNvPr id="6" name="Title 1"/>
          <p:cNvSpPr txBox="1">
            <a:spLocks/>
          </p:cNvSpPr>
          <p:nvPr/>
        </p:nvSpPr>
        <p:spPr>
          <a:xfrm>
            <a:off x="7714212" y="635340"/>
            <a:ext cx="3927662" cy="2085558"/>
          </a:xfrm>
          <a:prstGeom prst="rect">
            <a:avLst/>
          </a:prstGeom>
        </p:spPr>
        <p:txBody>
          <a:bodyPr>
            <a:normAutofit fontScale="92500"/>
          </a:bodyPr>
          <a:lstStyle>
            <a:lvl1pPr algn="l" defTabSz="914400" rtl="0" eaLnBrk="1" latinLnBrk="0" hangingPunct="1">
              <a:lnSpc>
                <a:spcPct val="90000"/>
              </a:lnSpc>
              <a:spcBef>
                <a:spcPct val="0"/>
              </a:spcBef>
              <a:buNone/>
              <a:defRPr sz="4400" kern="1200">
                <a:solidFill>
                  <a:schemeClr val="tx1"/>
                </a:solidFill>
                <a:latin typeface="Helvetica Neue" charset="0"/>
                <a:ea typeface="Helvetica Neue" charset="0"/>
                <a:cs typeface="Helvetica Neue" charset="0"/>
              </a:defRPr>
            </a:lvl1pPr>
          </a:lstStyle>
          <a:p>
            <a:r>
              <a:rPr lang="fr-FR" sz="3600" b="1" dirty="0">
                <a:solidFill>
                  <a:srgbClr val="0389C7"/>
                </a:solidFill>
              </a:rPr>
              <a:t>QUELS SONT LES  ELEMENTS QUI FONT D’UN BON ANIMATEUR ? </a:t>
            </a:r>
          </a:p>
        </p:txBody>
      </p:sp>
    </p:spTree>
    <p:extLst>
      <p:ext uri="{BB962C8B-B14F-4D97-AF65-F5344CB8AC3E}">
        <p14:creationId xmlns:p14="http://schemas.microsoft.com/office/powerpoint/2010/main" val="19855801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3"/>
          <p:cNvSpPr txBox="1">
            <a:spLocks/>
          </p:cNvSpPr>
          <p:nvPr/>
        </p:nvSpPr>
        <p:spPr>
          <a:xfrm>
            <a:off x="563359" y="2215679"/>
            <a:ext cx="6680721" cy="4508939"/>
          </a:xfrm>
          <a:prstGeom prst="rect">
            <a:avLst/>
          </a:prstGeom>
        </p:spPr>
        <p:txBody>
          <a:bodyPr vert="horz" lIns="91440" tIns="45720" rIns="91440" bIns="45720" rtlCol="0" anchor="b">
            <a:noAutofit/>
          </a:bodyPr>
          <a:lstStyle>
            <a:lvl1pPr algn="l" defTabSz="457200" rtl="0" eaLnBrk="1" latinLnBrk="0" hangingPunct="1">
              <a:spcBef>
                <a:spcPct val="0"/>
              </a:spcBef>
              <a:buNone/>
              <a:defRPr sz="24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457200" indent="-457200">
              <a:buClr>
                <a:srgbClr val="97467D"/>
              </a:buClr>
              <a:buFont typeface="Wingdings" charset="2"/>
              <a:buChar char="§"/>
              <a:defRPr/>
            </a:pPr>
            <a:r>
              <a:rPr lang="fr-FR" sz="2250" dirty="0">
                <a:solidFill>
                  <a:schemeClr val="tx1">
                    <a:lumMod val="65000"/>
                    <a:lumOff val="35000"/>
                  </a:schemeClr>
                </a:solidFill>
                <a:latin typeface="Helvetica Neue" charset="0"/>
                <a:ea typeface="Helvetica Neue" charset="0"/>
                <a:cs typeface="Helvetica Neue" charset="0"/>
              </a:rPr>
              <a:t>Créez un environnement ouvert et inclusif</a:t>
            </a:r>
          </a:p>
          <a:p>
            <a:pPr marL="457200" indent="-457200">
              <a:buClr>
                <a:srgbClr val="97467D"/>
              </a:buClr>
              <a:buFont typeface="Wingdings" charset="2"/>
              <a:buChar char="§"/>
              <a:defRPr/>
            </a:pPr>
            <a:r>
              <a:rPr lang="fr-FR" sz="2250" dirty="0">
                <a:solidFill>
                  <a:schemeClr val="tx1">
                    <a:lumMod val="65000"/>
                    <a:lumOff val="35000"/>
                  </a:schemeClr>
                </a:solidFill>
                <a:latin typeface="Helvetica Neue" charset="0"/>
                <a:ea typeface="Helvetica Neue" charset="0"/>
                <a:cs typeface="Helvetica Neue" charset="0"/>
              </a:rPr>
              <a:t>Encouragez la participation et les contributions</a:t>
            </a:r>
          </a:p>
          <a:p>
            <a:pPr marL="457200" indent="-457200">
              <a:buClr>
                <a:srgbClr val="97467D"/>
              </a:buClr>
              <a:buFont typeface="Wingdings" charset="2"/>
              <a:buChar char="§"/>
              <a:defRPr/>
            </a:pPr>
            <a:r>
              <a:rPr lang="fr-FR" sz="2250" dirty="0">
                <a:solidFill>
                  <a:schemeClr val="tx1">
                    <a:lumMod val="65000"/>
                    <a:lumOff val="35000"/>
                  </a:schemeClr>
                </a:solidFill>
                <a:latin typeface="Helvetica Neue" charset="0"/>
                <a:ea typeface="Helvetica Neue" charset="0"/>
                <a:cs typeface="Helvetica Neue" charset="0"/>
              </a:rPr>
              <a:t>Attendez-vous à tout</a:t>
            </a:r>
          </a:p>
          <a:p>
            <a:pPr marL="457200" indent="-457200">
              <a:buClr>
                <a:srgbClr val="97467D"/>
              </a:buClr>
              <a:buFont typeface="Wingdings" charset="2"/>
              <a:buChar char="§"/>
              <a:defRPr/>
            </a:pPr>
            <a:r>
              <a:rPr lang="fr-FR" sz="2250" dirty="0">
                <a:solidFill>
                  <a:schemeClr val="tx1">
                    <a:lumMod val="65000"/>
                    <a:lumOff val="35000"/>
                  </a:schemeClr>
                </a:solidFill>
                <a:latin typeface="Helvetica Neue" charset="0"/>
                <a:ea typeface="Helvetica Neue" charset="0"/>
                <a:cs typeface="Helvetica Neue" charset="0"/>
              </a:rPr>
              <a:t>Sachez qui se trouve dans la salle</a:t>
            </a:r>
          </a:p>
          <a:p>
            <a:pPr marL="457200" indent="-457200">
              <a:buClr>
                <a:srgbClr val="97467D"/>
              </a:buClr>
              <a:buFont typeface="Wingdings" charset="2"/>
              <a:buChar char="§"/>
              <a:defRPr/>
            </a:pPr>
            <a:r>
              <a:rPr lang="fr-FR" sz="2250" dirty="0">
                <a:solidFill>
                  <a:schemeClr val="tx1">
                    <a:lumMod val="65000"/>
                    <a:lumOff val="35000"/>
                  </a:schemeClr>
                </a:solidFill>
                <a:latin typeface="Helvetica Neue" charset="0"/>
                <a:ea typeface="Helvetica Neue" charset="0"/>
                <a:cs typeface="Helvetica Neue" charset="0"/>
              </a:rPr>
              <a:t>Définissez des directives</a:t>
            </a:r>
          </a:p>
          <a:p>
            <a:pPr marL="457200" indent="-457200">
              <a:buClr>
                <a:srgbClr val="97467D"/>
              </a:buClr>
              <a:buFont typeface="Wingdings" charset="2"/>
              <a:buChar char="§"/>
              <a:defRPr/>
            </a:pPr>
            <a:r>
              <a:rPr lang="fr-FR" sz="2250" dirty="0">
                <a:solidFill>
                  <a:schemeClr val="tx1">
                    <a:lumMod val="65000"/>
                    <a:lumOff val="35000"/>
                  </a:schemeClr>
                </a:solidFill>
                <a:latin typeface="Helvetica Neue" charset="0"/>
                <a:ea typeface="Helvetica Neue" charset="0"/>
                <a:cs typeface="Helvetica Neue" charset="0"/>
              </a:rPr>
              <a:t>Donnez des instructions claires</a:t>
            </a:r>
          </a:p>
          <a:p>
            <a:pPr marL="457200" indent="-457200">
              <a:buClr>
                <a:srgbClr val="97467D"/>
              </a:buClr>
              <a:buFont typeface="Wingdings" charset="2"/>
              <a:buChar char="§"/>
              <a:defRPr/>
            </a:pPr>
            <a:r>
              <a:rPr lang="fr-FR" sz="2250" dirty="0">
                <a:solidFill>
                  <a:schemeClr val="tx1">
                    <a:lumMod val="65000"/>
                    <a:lumOff val="35000"/>
                  </a:schemeClr>
                </a:solidFill>
                <a:latin typeface="Helvetica Neue" charset="0"/>
                <a:ea typeface="Helvetica Neue" charset="0"/>
                <a:cs typeface="Helvetica Neue" charset="0"/>
              </a:rPr>
              <a:t>Faites appel à l’écoute active et à une communication claire</a:t>
            </a:r>
          </a:p>
          <a:p>
            <a:pPr marL="457200" indent="-457200">
              <a:buClr>
                <a:srgbClr val="97467D"/>
              </a:buClr>
              <a:buFont typeface="Wingdings" charset="2"/>
              <a:buChar char="§"/>
              <a:defRPr/>
            </a:pPr>
            <a:r>
              <a:rPr lang="fr-FR" sz="2250" dirty="0">
                <a:solidFill>
                  <a:schemeClr val="tx1">
                    <a:lumMod val="65000"/>
                    <a:lumOff val="35000"/>
                  </a:schemeClr>
                </a:solidFill>
                <a:latin typeface="Helvetica Neue" charset="0"/>
                <a:ea typeface="Helvetica Neue" charset="0"/>
                <a:cs typeface="Helvetica Neue" charset="0"/>
              </a:rPr>
              <a:t>Gérez le temps</a:t>
            </a:r>
          </a:p>
          <a:p>
            <a:pPr marL="457200" indent="-457200">
              <a:buClr>
                <a:srgbClr val="97467D"/>
              </a:buClr>
              <a:buFont typeface="Wingdings" charset="2"/>
              <a:buChar char="§"/>
              <a:defRPr/>
            </a:pPr>
            <a:r>
              <a:rPr lang="fr-FR" sz="2250" dirty="0">
                <a:solidFill>
                  <a:schemeClr val="tx1">
                    <a:lumMod val="65000"/>
                    <a:lumOff val="35000"/>
                  </a:schemeClr>
                </a:solidFill>
                <a:latin typeface="Helvetica Neue" charset="0"/>
                <a:ea typeface="Helvetica Neue" charset="0"/>
                <a:cs typeface="Helvetica Neue" charset="0"/>
              </a:rPr>
              <a:t>Faites attention à la hausse et à la baisse d’énergie</a:t>
            </a:r>
          </a:p>
          <a:p>
            <a:pPr marL="457200" indent="-457200">
              <a:buClr>
                <a:srgbClr val="97467D"/>
              </a:buClr>
              <a:buFont typeface="Wingdings" charset="2"/>
              <a:buChar char="§"/>
              <a:defRPr/>
            </a:pPr>
            <a:r>
              <a:rPr lang="fr-FR" sz="2250" dirty="0">
                <a:solidFill>
                  <a:schemeClr val="tx1">
                    <a:lumMod val="65000"/>
                    <a:lumOff val="35000"/>
                  </a:schemeClr>
                </a:solidFill>
                <a:latin typeface="Helvetica Neue" charset="0"/>
                <a:ea typeface="Helvetica Neue" charset="0"/>
                <a:cs typeface="Helvetica Neue" charset="0"/>
              </a:rPr>
              <a:t>Soyez flexible et capable de vous adapter rapidement</a:t>
            </a:r>
          </a:p>
          <a:p>
            <a:pPr marL="457200" indent="-457200">
              <a:buClr>
                <a:srgbClr val="97467D"/>
              </a:buClr>
              <a:buFont typeface="Wingdings" charset="2"/>
              <a:buChar char="§"/>
              <a:defRPr/>
            </a:pPr>
            <a:r>
              <a:rPr lang="fr-FR" sz="2250" dirty="0">
                <a:solidFill>
                  <a:schemeClr val="tx1">
                    <a:lumMod val="65000"/>
                    <a:lumOff val="35000"/>
                  </a:schemeClr>
                </a:solidFill>
                <a:latin typeface="Helvetica Neue" charset="0"/>
                <a:ea typeface="Helvetica Neue" charset="0"/>
                <a:cs typeface="Helvetica Neue" charset="0"/>
              </a:rPr>
              <a:t>Soyez curieux</a:t>
            </a:r>
          </a:p>
          <a:p>
            <a:pPr marL="457200" indent="-457200">
              <a:buClr>
                <a:srgbClr val="97467D"/>
              </a:buClr>
              <a:buFont typeface="Wingdings" charset="2"/>
              <a:buChar char="§"/>
              <a:defRPr/>
            </a:pPr>
            <a:r>
              <a:rPr lang="fr-FR" sz="2250" dirty="0">
                <a:solidFill>
                  <a:schemeClr val="tx1">
                    <a:lumMod val="65000"/>
                    <a:lumOff val="35000"/>
                  </a:schemeClr>
                </a:solidFill>
                <a:latin typeface="Helvetica Neue" charset="0"/>
                <a:ea typeface="Helvetica Neue" charset="0"/>
                <a:cs typeface="Helvetica Neue" charset="0"/>
              </a:rPr>
              <a:t>Répondez aux besoins de base</a:t>
            </a:r>
          </a:p>
        </p:txBody>
      </p:sp>
      <p:sp>
        <p:nvSpPr>
          <p:cNvPr id="3" name="Title 3"/>
          <p:cNvSpPr txBox="1">
            <a:spLocks/>
          </p:cNvSpPr>
          <p:nvPr/>
        </p:nvSpPr>
        <p:spPr>
          <a:xfrm>
            <a:off x="563359" y="264160"/>
            <a:ext cx="6680721" cy="1056068"/>
          </a:xfrm>
          <a:prstGeom prst="rect">
            <a:avLst/>
          </a:prstGeom>
        </p:spPr>
        <p:txBody>
          <a:bodyPr vert="horz" lIns="91440" tIns="45720" rIns="91440" bIns="45720" rtlCol="0" anchor="b">
            <a:noAutofit/>
          </a:bodyPr>
          <a:lstStyle>
            <a:lvl1pPr algn="l" defTabSz="457200" rtl="0" eaLnBrk="1" latinLnBrk="0" hangingPunct="1">
              <a:spcBef>
                <a:spcPct val="0"/>
              </a:spcBef>
              <a:buNone/>
              <a:defRPr sz="24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defRPr/>
            </a:pPr>
            <a:r>
              <a:rPr lang="fr-FR" sz="3600" b="1" dirty="0">
                <a:solidFill>
                  <a:srgbClr val="016794"/>
                </a:solidFill>
                <a:latin typeface="Helvetica Neue" charset="0"/>
                <a:ea typeface="Helvetica Neue" charset="0"/>
                <a:cs typeface="Helvetica Neue" charset="0"/>
              </a:rPr>
              <a:t>CONSEILS POUR L’ANIMATION DE GROUPE</a:t>
            </a:r>
          </a:p>
        </p:txBody>
      </p:sp>
      <p:pic>
        <p:nvPicPr>
          <p:cNvPr id="4" name="Picture 3"/>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7739270" y="0"/>
            <a:ext cx="4452730" cy="6858000"/>
          </a:xfrm>
          <a:prstGeom prst="rect">
            <a:avLst/>
          </a:prstGeom>
        </p:spPr>
      </p:pic>
      <p:sp>
        <p:nvSpPr>
          <p:cNvPr id="5" name="TextBox 4"/>
          <p:cNvSpPr txBox="1"/>
          <p:nvPr/>
        </p:nvSpPr>
        <p:spPr>
          <a:xfrm>
            <a:off x="8952623" y="6416841"/>
            <a:ext cx="5143500" cy="307777"/>
          </a:xfrm>
          <a:prstGeom prst="rect">
            <a:avLst/>
          </a:prstGeom>
          <a:noFill/>
        </p:spPr>
        <p:txBody>
          <a:bodyPr wrap="square" rtlCol="0">
            <a:spAutoFit/>
          </a:bodyPr>
          <a:lstStyle/>
          <a:p>
            <a:r>
              <a:rPr lang="fr-FR" sz="1400" i="1">
                <a:solidFill>
                  <a:schemeClr val="bg1"/>
                </a:solidFill>
                <a:latin typeface="Helvetica Neue" charset="0"/>
                <a:ea typeface="Helvetica Neue" charset="0"/>
                <a:cs typeface="Helvetica Neue" charset="0"/>
              </a:rPr>
              <a:t>Photo : Kulsoom Rizvi /IRC</a:t>
            </a:r>
          </a:p>
        </p:txBody>
      </p:sp>
    </p:spTree>
    <p:extLst>
      <p:ext uri="{BB962C8B-B14F-4D97-AF65-F5344CB8AC3E}">
        <p14:creationId xmlns:p14="http://schemas.microsoft.com/office/powerpoint/2010/main" val="30052025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266"/>
        <p:cNvGrpSpPr/>
        <p:nvPr/>
      </p:nvGrpSpPr>
      <p:grpSpPr>
        <a:xfrm>
          <a:off x="0" y="0"/>
          <a:ext cx="0" cy="0"/>
          <a:chOff x="0" y="0"/>
          <a:chExt cx="0" cy="0"/>
        </a:xfrm>
      </p:grpSpPr>
      <p:sp>
        <p:nvSpPr>
          <p:cNvPr id="267" name="Shape 267"/>
          <p:cNvSpPr txBox="1">
            <a:spLocks noGrp="1"/>
          </p:cNvSpPr>
          <p:nvPr>
            <p:ph type="title"/>
          </p:nvPr>
        </p:nvSpPr>
        <p:spPr>
          <a:xfrm>
            <a:off x="5857461" y="334322"/>
            <a:ext cx="6111020" cy="1325563"/>
          </a:xfrm>
          <a:prstGeom prst="rect">
            <a:avLst/>
          </a:prstGeom>
          <a:noFill/>
          <a:ln>
            <a:noFill/>
          </a:ln>
        </p:spPr>
        <p:txBody>
          <a:bodyPr lIns="91425" tIns="45700" rIns="91425" bIns="45700" anchor="t" anchorCtr="0">
            <a:noAutofit/>
          </a:bodyPr>
          <a:lstStyle/>
          <a:p>
            <a:pPr marL="0" marR="0" lvl="0" indent="0" algn="l" rtl="0">
              <a:spcBef>
                <a:spcPts val="0"/>
              </a:spcBef>
              <a:buClr>
                <a:srgbClr val="151515"/>
              </a:buClr>
              <a:buSzPct val="25000"/>
              <a:buFont typeface="Century Gothic"/>
              <a:buNone/>
            </a:pPr>
            <a:r>
              <a:rPr lang="fr-FR" sz="3600" b="1" u="none" strike="noStrike" cap="none" dirty="0">
                <a:solidFill>
                  <a:srgbClr val="97467D"/>
                </a:solidFill>
                <a:latin typeface="Helvetica Neue" charset="0"/>
                <a:ea typeface="Helvetica Neue" charset="0"/>
                <a:cs typeface="Helvetica Neue" charset="0"/>
                <a:sym typeface="Century Gothic"/>
              </a:rPr>
              <a:t>MESSAGES CLÉS RELATIFS À L’ANIMATION DE GROUPES</a:t>
            </a:r>
            <a:r>
              <a:rPr lang="fr-FR" sz="4200" b="0" i="0" u="none" strike="noStrike" cap="none" dirty="0">
                <a:solidFill>
                  <a:srgbClr val="97467D"/>
                </a:solidFill>
                <a:latin typeface="Century Gothic"/>
                <a:ea typeface="Century Gothic"/>
                <a:cs typeface="Century Gothic"/>
                <a:sym typeface="Century Gothic"/>
              </a:rPr>
              <a:t> </a:t>
            </a:r>
          </a:p>
        </p:txBody>
      </p:sp>
      <p:sp>
        <p:nvSpPr>
          <p:cNvPr id="10" name="Content Placeholder 2"/>
          <p:cNvSpPr>
            <a:spLocks noGrp="1"/>
          </p:cNvSpPr>
          <p:nvPr>
            <p:ph idx="1"/>
          </p:nvPr>
        </p:nvSpPr>
        <p:spPr>
          <a:xfrm>
            <a:off x="5857460" y="2242983"/>
            <a:ext cx="5826540" cy="4615017"/>
          </a:xfrm>
        </p:spPr>
        <p:txBody>
          <a:bodyPr vert="horz" lIns="91440" tIns="45720" rIns="91440" bIns="45720" rtlCol="0" anchor="t">
            <a:normAutofit lnSpcReduction="10000"/>
          </a:bodyPr>
          <a:lstStyle/>
          <a:p>
            <a:pPr>
              <a:buClr>
                <a:srgbClr val="016794"/>
              </a:buClr>
              <a:buFont typeface="Wingdings" charset="2"/>
              <a:buChar char="§"/>
            </a:pPr>
            <a:r>
              <a:rPr lang="fr-FR" sz="2400" dirty="0">
                <a:solidFill>
                  <a:schemeClr val="tx1">
                    <a:lumMod val="65000"/>
                    <a:lumOff val="35000"/>
                  </a:schemeClr>
                </a:solidFill>
                <a:latin typeface="Helvetica Neue" charset="0"/>
                <a:ea typeface="Helvetica Neue" charset="0"/>
                <a:cs typeface="Helvetica Neue" charset="0"/>
              </a:rPr>
              <a:t>Être préparé, anticiper les défis potentiels </a:t>
            </a:r>
          </a:p>
          <a:p>
            <a:pPr>
              <a:buClr>
                <a:srgbClr val="016794"/>
              </a:buClr>
              <a:buFont typeface="Wingdings" charset="2"/>
              <a:buChar char="§"/>
            </a:pPr>
            <a:r>
              <a:rPr lang="fr-FR" sz="2400" dirty="0">
                <a:solidFill>
                  <a:schemeClr val="tx1">
                    <a:lumMod val="65000"/>
                    <a:lumOff val="35000"/>
                  </a:schemeClr>
                </a:solidFill>
                <a:latin typeface="Helvetica Neue" charset="0"/>
                <a:ea typeface="Helvetica Neue" charset="0"/>
                <a:cs typeface="Helvetica Neue" charset="0"/>
              </a:rPr>
              <a:t>Établir le processus (calendrier, échéancier, règles de base)</a:t>
            </a:r>
          </a:p>
          <a:p>
            <a:pPr>
              <a:buClr>
                <a:srgbClr val="016794"/>
              </a:buClr>
              <a:buFont typeface="Wingdings" charset="2"/>
              <a:buChar char="§"/>
            </a:pPr>
            <a:r>
              <a:rPr lang="fr-FR" sz="2400" dirty="0">
                <a:solidFill>
                  <a:schemeClr val="tx1">
                    <a:lumMod val="65000"/>
                    <a:lumOff val="35000"/>
                  </a:schemeClr>
                </a:solidFill>
                <a:latin typeface="Helvetica Neue" charset="0"/>
                <a:ea typeface="Helvetica Neue" charset="0"/>
                <a:cs typeface="Helvetica Neue" charset="0"/>
              </a:rPr>
              <a:t>Gérer le processus (assurer une participation égale, principes de retour)</a:t>
            </a:r>
          </a:p>
          <a:p>
            <a:pPr>
              <a:buClr>
                <a:srgbClr val="016794"/>
              </a:buClr>
              <a:buFont typeface="Wingdings" charset="2"/>
              <a:buChar char="§"/>
            </a:pPr>
            <a:r>
              <a:rPr lang="fr-FR" sz="2400" dirty="0">
                <a:solidFill>
                  <a:schemeClr val="tx1">
                    <a:lumMod val="65000"/>
                    <a:lumOff val="35000"/>
                  </a:schemeClr>
                </a:solidFill>
                <a:latin typeface="Helvetica Neue" charset="0"/>
                <a:ea typeface="Helvetica Neue" charset="0"/>
                <a:cs typeface="Helvetica Neue" charset="0"/>
              </a:rPr>
              <a:t>Utiliser des aptitudes d’écoute et de communication actives pour résumer, gérer les différences d’opinions et identifier les domaines d’entente</a:t>
            </a:r>
          </a:p>
          <a:p>
            <a:pPr>
              <a:buClr>
                <a:srgbClr val="016794"/>
              </a:buClr>
              <a:buFont typeface="Wingdings" charset="2"/>
              <a:buChar char="§"/>
            </a:pPr>
            <a:r>
              <a:rPr lang="fr-FR" sz="2400" dirty="0">
                <a:solidFill>
                  <a:schemeClr val="tx1">
                    <a:lumMod val="65000"/>
                    <a:lumOff val="35000"/>
                  </a:schemeClr>
                </a:solidFill>
                <a:latin typeface="Helvetica Neue" charset="0"/>
                <a:ea typeface="Helvetica Neue" charset="0"/>
                <a:cs typeface="Helvetica Neue" charset="0"/>
              </a:rPr>
              <a:t>Les aptitudes efficaces à l’animation peuvent être apprises et améliorées avec la pratique</a:t>
            </a:r>
          </a:p>
        </p:txBody>
      </p:sp>
      <p:pic>
        <p:nvPicPr>
          <p:cNvPr id="11" name="Picture 10"/>
          <p:cNvPicPr>
            <a:picLocks noChangeAspect="1"/>
          </p:cNvPicPr>
          <p:nvPr/>
        </p:nvPicPr>
        <p:blipFill rotWithShape="1">
          <a:blip r:embed="rId3" cstate="screen">
            <a:extLst>
              <a:ext uri="{28A0092B-C50C-407E-A947-70E740481C1C}">
                <a14:useLocalDpi xmlns:a14="http://schemas.microsoft.com/office/drawing/2010/main"/>
              </a:ext>
            </a:extLst>
          </a:blip>
          <a:srcRect b="-583"/>
          <a:stretch/>
        </p:blipFill>
        <p:spPr>
          <a:xfrm>
            <a:off x="0" y="0"/>
            <a:ext cx="5604615" cy="6922168"/>
          </a:xfrm>
          <a:prstGeom prst="rect">
            <a:avLst/>
          </a:prstGeom>
        </p:spPr>
      </p:pic>
      <p:sp>
        <p:nvSpPr>
          <p:cNvPr id="5" name="TextBox 4"/>
          <p:cNvSpPr txBox="1"/>
          <p:nvPr/>
        </p:nvSpPr>
        <p:spPr>
          <a:xfrm>
            <a:off x="1571374" y="6444044"/>
            <a:ext cx="5143500" cy="307777"/>
          </a:xfrm>
          <a:prstGeom prst="rect">
            <a:avLst/>
          </a:prstGeom>
          <a:noFill/>
        </p:spPr>
        <p:txBody>
          <a:bodyPr wrap="square" rtlCol="0">
            <a:spAutoFit/>
          </a:bodyPr>
          <a:lstStyle/>
          <a:p>
            <a:r>
              <a:rPr lang="fr-FR" sz="1400" i="1">
                <a:solidFill>
                  <a:schemeClr val="bg1"/>
                </a:solidFill>
                <a:latin typeface="Helvetica Neue" charset="0"/>
                <a:ea typeface="Helvetica Neue" charset="0"/>
                <a:cs typeface="Helvetica Neue" charset="0"/>
              </a:rPr>
              <a:t>Photo : Peter Biro/L’IRC</a:t>
            </a:r>
          </a:p>
        </p:txBody>
      </p:sp>
    </p:spTree>
    <p:extLst>
      <p:ext uri="{BB962C8B-B14F-4D97-AF65-F5344CB8AC3E}">
        <p14:creationId xmlns:p14="http://schemas.microsoft.com/office/powerpoint/2010/main" val="54260998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12192000" cy="6858000"/>
          </a:xfrm>
          <a:prstGeom prst="rect">
            <a:avLst/>
          </a:prstGeom>
          <a:solidFill>
            <a:srgbClr val="0267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2999105" y="2286000"/>
            <a:ext cx="7059295" cy="2029968"/>
          </a:xfrm>
          <a:prstGeom prst="rect">
            <a:avLst/>
          </a:prstGeom>
          <a:no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2596896" y="1700187"/>
            <a:ext cx="2121407" cy="2286597"/>
          </a:xfrm>
          <a:prstGeom prst="rect">
            <a:avLst/>
          </a:prstGeom>
          <a:solidFill>
            <a:srgbClr val="0267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1645538" y="3792968"/>
            <a:ext cx="2085213" cy="2396326"/>
          </a:xfrm>
          <a:prstGeom prst="rect">
            <a:avLst/>
          </a:prstGeom>
          <a:solidFill>
            <a:srgbClr val="0267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p:cNvPicPr>
            <a:picLocks noChangeAspect="1"/>
          </p:cNvPicPr>
          <p:nvPr/>
        </p:nvPicPr>
        <p:blipFill>
          <a:blip r:embed="rId3"/>
          <a:stretch>
            <a:fillRect/>
          </a:stretch>
        </p:blipFill>
        <p:spPr>
          <a:xfrm>
            <a:off x="1590802" y="1533504"/>
            <a:ext cx="2816606" cy="3457627"/>
          </a:xfrm>
          <a:prstGeom prst="rect">
            <a:avLst/>
          </a:prstGeom>
        </p:spPr>
      </p:pic>
      <p:sp>
        <p:nvSpPr>
          <p:cNvPr id="8" name="Title 1"/>
          <p:cNvSpPr txBox="1">
            <a:spLocks/>
          </p:cNvSpPr>
          <p:nvPr/>
        </p:nvSpPr>
        <p:spPr>
          <a:xfrm>
            <a:off x="987550" y="2926705"/>
            <a:ext cx="12192002"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fr-FR" b="1" dirty="0">
                <a:solidFill>
                  <a:schemeClr val="bg1"/>
                </a:solidFill>
                <a:latin typeface="Helvetica Neue Medium" charset="0"/>
                <a:ea typeface="Helvetica Neue Medium" charset="0"/>
                <a:cs typeface="Helvetica Neue Medium" charset="0"/>
              </a:rPr>
              <a:t>DES QUESTIONS ?</a:t>
            </a:r>
          </a:p>
          <a:p>
            <a:endParaRPr lang="en-US" b="1" dirty="0">
              <a:solidFill>
                <a:schemeClr val="bg1">
                  <a:lumMod val="95000"/>
                </a:schemeClr>
              </a:solidFill>
              <a:latin typeface="Helvetica Neue Medium" charset="0"/>
              <a:ea typeface="Helvetica Neue Medium" charset="0"/>
              <a:cs typeface="Helvetica Neue Medium" charset="0"/>
            </a:endParaRPr>
          </a:p>
        </p:txBody>
      </p:sp>
    </p:spTree>
    <p:extLst>
      <p:ext uri="{BB962C8B-B14F-4D97-AF65-F5344CB8AC3E}">
        <p14:creationId xmlns:p14="http://schemas.microsoft.com/office/powerpoint/2010/main" val="413466833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327"/>
        <p:cNvGrpSpPr/>
        <p:nvPr/>
      </p:nvGrpSpPr>
      <p:grpSpPr>
        <a:xfrm>
          <a:off x="0" y="0"/>
          <a:ext cx="0" cy="0"/>
          <a:chOff x="0" y="0"/>
          <a:chExt cx="0" cy="0"/>
        </a:xfrm>
      </p:grpSpPr>
      <p:sp>
        <p:nvSpPr>
          <p:cNvPr id="328" name="Shape 328"/>
          <p:cNvSpPr txBox="1">
            <a:spLocks noGrp="1"/>
          </p:cNvSpPr>
          <p:nvPr>
            <p:ph type="title"/>
          </p:nvPr>
        </p:nvSpPr>
        <p:spPr>
          <a:xfrm>
            <a:off x="3792281" y="581083"/>
            <a:ext cx="8039658" cy="1325563"/>
          </a:xfrm>
          <a:prstGeom prst="rect">
            <a:avLst/>
          </a:prstGeom>
          <a:noFill/>
          <a:ln>
            <a:noFill/>
          </a:ln>
        </p:spPr>
        <p:txBody>
          <a:bodyPr lIns="91425" tIns="45700" rIns="91425" bIns="45700" anchor="t" anchorCtr="0">
            <a:noAutofit/>
          </a:bodyPr>
          <a:lstStyle/>
          <a:p>
            <a:pPr>
              <a:buClr>
                <a:srgbClr val="002060"/>
              </a:buClr>
              <a:buSzPct val="25000"/>
            </a:pPr>
            <a:r>
              <a:rPr lang="fr-FR" sz="3600" b="1">
                <a:solidFill>
                  <a:srgbClr val="016794"/>
                </a:solidFill>
                <a:latin typeface="Helvetica Neue" charset="0"/>
                <a:ea typeface="Helvetica Neue" charset="0"/>
                <a:cs typeface="Helvetica Neue" charset="0"/>
              </a:rPr>
              <a:t>QUIZ DE RÉVISION</a:t>
            </a:r>
          </a:p>
        </p:txBody>
      </p:sp>
      <p:sp>
        <p:nvSpPr>
          <p:cNvPr id="329" name="Shape 329"/>
          <p:cNvSpPr txBox="1">
            <a:spLocks noGrp="1"/>
          </p:cNvSpPr>
          <p:nvPr>
            <p:ph idx="1"/>
          </p:nvPr>
        </p:nvSpPr>
        <p:spPr>
          <a:xfrm>
            <a:off x="3919731" y="1649896"/>
            <a:ext cx="7205469" cy="5048460"/>
          </a:xfrm>
          <a:prstGeom prst="rect">
            <a:avLst/>
          </a:prstGeom>
          <a:noFill/>
          <a:ln>
            <a:noFill/>
          </a:ln>
        </p:spPr>
        <p:txBody>
          <a:bodyPr lIns="91425" tIns="45700" rIns="91425" bIns="45700" anchor="t" anchorCtr="0">
            <a:noAutofit/>
          </a:bodyPr>
          <a:lstStyle/>
          <a:p>
            <a:pPr marL="457200" indent="-457200">
              <a:buClr>
                <a:srgbClr val="97467D"/>
              </a:buClr>
              <a:buFont typeface="+mj-lt"/>
              <a:buAutoNum type="arabicPeriod"/>
            </a:pPr>
            <a:r>
              <a:rPr lang="fr-FR" sz="2400" dirty="0">
                <a:solidFill>
                  <a:schemeClr val="tx1">
                    <a:lumMod val="65000"/>
                    <a:lumOff val="35000"/>
                  </a:schemeClr>
                </a:solidFill>
                <a:latin typeface="Helvetica" panose="020B0604020202020204" pitchFamily="34" charset="0"/>
                <a:cs typeface="Helvetica" panose="020B0604020202020204" pitchFamily="34" charset="0"/>
              </a:rPr>
              <a:t>Quelles sont les aptitudes à l’écoute active ?</a:t>
            </a:r>
          </a:p>
          <a:p>
            <a:pPr marL="457200" indent="-457200">
              <a:buClr>
                <a:srgbClr val="97467D"/>
              </a:buClr>
              <a:buFont typeface="+mj-lt"/>
              <a:buAutoNum type="arabicPeriod"/>
            </a:pPr>
            <a:r>
              <a:rPr lang="fr-FR" sz="2400" dirty="0">
                <a:solidFill>
                  <a:schemeClr val="tx1">
                    <a:lumMod val="65000"/>
                    <a:lumOff val="35000"/>
                  </a:schemeClr>
                </a:solidFill>
                <a:latin typeface="Helvetica" panose="020B0604020202020204" pitchFamily="34" charset="0"/>
                <a:cs typeface="Helvetica" panose="020B0604020202020204" pitchFamily="34" charset="0"/>
              </a:rPr>
              <a:t>Quel est le but de la pratique réflective ?</a:t>
            </a:r>
          </a:p>
          <a:p>
            <a:pPr marL="457200" indent="-457200">
              <a:buClr>
                <a:srgbClr val="97467D"/>
              </a:buClr>
              <a:buFont typeface="+mj-lt"/>
              <a:buAutoNum type="arabicPeriod"/>
            </a:pPr>
            <a:r>
              <a:rPr lang="fr-FR" sz="2400" dirty="0">
                <a:solidFill>
                  <a:schemeClr val="tx1">
                    <a:lumMod val="65000"/>
                    <a:lumOff val="35000"/>
                  </a:schemeClr>
                </a:solidFill>
                <a:latin typeface="Helvetica" panose="020B0604020202020204" pitchFamily="34" charset="0"/>
                <a:cs typeface="Helvetica" panose="020B0604020202020204" pitchFamily="34" charset="0"/>
              </a:rPr>
              <a:t>Qu’est-ce que le modèle GROW ?</a:t>
            </a:r>
          </a:p>
          <a:p>
            <a:pPr marL="457200" indent="-457200">
              <a:buClr>
                <a:srgbClr val="97467D"/>
              </a:buClr>
              <a:buFont typeface="+mj-lt"/>
              <a:buAutoNum type="arabicPeriod"/>
            </a:pPr>
            <a:r>
              <a:rPr lang="fr-FR" sz="2400" dirty="0">
                <a:solidFill>
                  <a:schemeClr val="tx1">
                    <a:lumMod val="65000"/>
                    <a:lumOff val="35000"/>
                  </a:schemeClr>
                </a:solidFill>
                <a:latin typeface="Helvetica" panose="020B0604020202020204" pitchFamily="34" charset="0"/>
                <a:cs typeface="Helvetica" panose="020B0604020202020204" pitchFamily="34" charset="0"/>
              </a:rPr>
              <a:t>Nommez 5 principes de retour.</a:t>
            </a:r>
          </a:p>
          <a:p>
            <a:pPr marL="457200" indent="-457200">
              <a:buClr>
                <a:srgbClr val="97467D"/>
              </a:buClr>
              <a:buFont typeface="+mj-lt"/>
              <a:buAutoNum type="arabicPeriod"/>
            </a:pPr>
            <a:r>
              <a:rPr lang="fr-FR" sz="2400" dirty="0">
                <a:solidFill>
                  <a:schemeClr val="tx1">
                    <a:lumMod val="65000"/>
                    <a:lumOff val="35000"/>
                  </a:schemeClr>
                </a:solidFill>
                <a:latin typeface="Helvetica" panose="020B0604020202020204" pitchFamily="34" charset="0"/>
                <a:cs typeface="Helvetica" panose="020B0604020202020204" pitchFamily="34" charset="0"/>
              </a:rPr>
              <a:t>Quels sont les risques associés au fait de ne pas donner de retour constructif ?</a:t>
            </a:r>
          </a:p>
          <a:p>
            <a:pPr marL="457200" indent="-457200">
              <a:buClr>
                <a:srgbClr val="97467D"/>
              </a:buClr>
              <a:buFont typeface="+mj-lt"/>
              <a:buAutoNum type="arabicPeriod"/>
            </a:pPr>
            <a:r>
              <a:rPr lang="fr-FR" sz="2400" dirty="0">
                <a:solidFill>
                  <a:schemeClr val="tx1">
                    <a:lumMod val="65000"/>
                    <a:lumOff val="35000"/>
                  </a:schemeClr>
                </a:solidFill>
                <a:latin typeface="Helvetica" panose="020B0604020202020204" pitchFamily="34" charset="0"/>
                <a:cs typeface="Helvetica" panose="020B0604020202020204" pitchFamily="34" charset="0"/>
              </a:rPr>
              <a:t>L’animation demande un équilibre entre 3 éléments ; pouvez-vous les nommer ?</a:t>
            </a:r>
          </a:p>
          <a:p>
            <a:pPr marL="457200" indent="-457200">
              <a:buClr>
                <a:srgbClr val="97467D"/>
              </a:buClr>
              <a:buFont typeface="+mj-lt"/>
              <a:buAutoNum type="arabicPeriod"/>
            </a:pPr>
            <a:endParaRPr lang="en-US" sz="2400" dirty="0">
              <a:solidFill>
                <a:schemeClr val="tx1">
                  <a:lumMod val="65000"/>
                  <a:lumOff val="35000"/>
                </a:schemeClr>
              </a:solidFill>
              <a:latin typeface="Helvetica" panose="020B0604020202020204" pitchFamily="34" charset="0"/>
              <a:cs typeface="Helvetica" panose="020B0604020202020204" pitchFamily="34" charset="0"/>
            </a:endParaRPr>
          </a:p>
          <a:p>
            <a:pPr marL="514350" indent="-514350">
              <a:buClr>
                <a:srgbClr val="97467D"/>
              </a:buClr>
              <a:buFont typeface="+mj-lt"/>
              <a:buAutoNum type="arabicPeriod"/>
            </a:pPr>
            <a:endParaRPr lang="en-US" dirty="0">
              <a:solidFill>
                <a:srgbClr val="D8D8D8"/>
              </a:solidFill>
              <a:latin typeface="Helvetica" panose="020B0604020202020204" pitchFamily="34" charset="0"/>
              <a:cs typeface="Helvetica" panose="020B0604020202020204" pitchFamily="34" charset="0"/>
            </a:endParaRPr>
          </a:p>
          <a:p>
            <a:pPr marL="342900" indent="-457200">
              <a:buClr>
                <a:srgbClr val="97467D"/>
              </a:buClr>
              <a:buFont typeface="+mj-lt"/>
              <a:buAutoNum type="arabicPeriod"/>
            </a:pPr>
            <a:endParaRPr lang="en-US" sz="2400" dirty="0">
              <a:solidFill>
                <a:srgbClr val="151515"/>
              </a:solidFill>
              <a:latin typeface="Helvetica" panose="020B0604020202020204" pitchFamily="34" charset="0"/>
              <a:cs typeface="Helvetica" panose="020B0604020202020204" pitchFamily="34" charset="0"/>
            </a:endParaRPr>
          </a:p>
          <a:p>
            <a:pPr marL="914400" marR="0" lvl="1" indent="-457200" algn="l" rtl="0">
              <a:spcBef>
                <a:spcPts val="1000"/>
              </a:spcBef>
              <a:spcAft>
                <a:spcPts val="0"/>
              </a:spcAft>
              <a:buClr>
                <a:srgbClr val="97467D"/>
              </a:buClr>
              <a:buSzPct val="25000"/>
              <a:buFont typeface="+mj-lt"/>
              <a:buAutoNum type="arabicPeriod"/>
            </a:pPr>
            <a:endParaRPr sz="2200" b="0" i="0" u="none" strike="noStrike" cap="none" dirty="0">
              <a:solidFill>
                <a:srgbClr val="151515"/>
              </a:solidFill>
              <a:latin typeface="Helvetica" panose="020B0604020202020204" pitchFamily="34" charset="0"/>
              <a:ea typeface="Century Gothic"/>
              <a:cs typeface="Helvetica" panose="020B0604020202020204" pitchFamily="34" charset="0"/>
              <a:sym typeface="Century Gothic"/>
            </a:endParaRPr>
          </a:p>
          <a:p>
            <a:pPr marL="457200" marR="0" lvl="0" indent="-457200" algn="l" rtl="0">
              <a:spcBef>
                <a:spcPts val="1000"/>
              </a:spcBef>
              <a:spcAft>
                <a:spcPts val="0"/>
              </a:spcAft>
              <a:buClr>
                <a:srgbClr val="97467D"/>
              </a:buClr>
              <a:buSzPct val="80000"/>
              <a:buFont typeface="+mj-lt"/>
              <a:buAutoNum type="arabicPeriod"/>
            </a:pPr>
            <a:endParaRPr sz="2400" b="0" i="0" u="none" strike="noStrike" cap="none" dirty="0">
              <a:solidFill>
                <a:srgbClr val="151515"/>
              </a:solidFill>
              <a:latin typeface="Helvetica" panose="020B0604020202020204" pitchFamily="34" charset="0"/>
              <a:ea typeface="Century Gothic"/>
              <a:cs typeface="Helvetica" panose="020B0604020202020204" pitchFamily="34" charset="0"/>
              <a:sym typeface="Century Gothic"/>
            </a:endParaRPr>
          </a:p>
          <a:p>
            <a:pPr marL="457200" marR="0" lvl="0" indent="-457200" algn="l" rtl="0">
              <a:spcBef>
                <a:spcPts val="1000"/>
              </a:spcBef>
              <a:spcAft>
                <a:spcPts val="0"/>
              </a:spcAft>
              <a:buClr>
                <a:srgbClr val="97467D"/>
              </a:buClr>
              <a:buSzPct val="25000"/>
              <a:buFont typeface="+mj-lt"/>
              <a:buAutoNum type="arabicPeriod"/>
            </a:pPr>
            <a:endParaRPr sz="2400" b="0" i="0" u="none" strike="noStrike" cap="none" dirty="0">
              <a:solidFill>
                <a:srgbClr val="151515"/>
              </a:solidFill>
              <a:latin typeface="Helvetica" panose="020B0604020202020204" pitchFamily="34" charset="0"/>
              <a:ea typeface="Century Gothic"/>
              <a:cs typeface="Helvetica" panose="020B0604020202020204" pitchFamily="34" charset="0"/>
              <a:sym typeface="Century Gothic"/>
            </a:endParaRPr>
          </a:p>
          <a:p>
            <a:pPr marL="457200" marR="0" lvl="0" indent="-457200" algn="l" rtl="0">
              <a:spcBef>
                <a:spcPts val="1000"/>
              </a:spcBef>
              <a:spcAft>
                <a:spcPts val="0"/>
              </a:spcAft>
              <a:buClr>
                <a:srgbClr val="97467D"/>
              </a:buClr>
              <a:buSzPct val="25000"/>
              <a:buFont typeface="+mj-lt"/>
              <a:buAutoNum type="arabicPeriod"/>
            </a:pPr>
            <a:endParaRPr sz="2400" b="0" i="0" u="none" strike="noStrike" cap="none" dirty="0">
              <a:solidFill>
                <a:srgbClr val="151515"/>
              </a:solidFill>
              <a:latin typeface="Helvetica" panose="020B0604020202020204" pitchFamily="34" charset="0"/>
              <a:ea typeface="Century Gothic"/>
              <a:cs typeface="Helvetica" panose="020B0604020202020204" pitchFamily="34" charset="0"/>
              <a:sym typeface="Century Gothic"/>
            </a:endParaRPr>
          </a:p>
          <a:p>
            <a:pPr marL="457200" marR="0" lvl="0" indent="-457200" algn="l" rtl="0">
              <a:spcBef>
                <a:spcPts val="1000"/>
              </a:spcBef>
              <a:spcAft>
                <a:spcPts val="0"/>
              </a:spcAft>
              <a:buClr>
                <a:srgbClr val="97467D"/>
              </a:buClr>
              <a:buSzPct val="25000"/>
              <a:buFont typeface="+mj-lt"/>
              <a:buAutoNum type="arabicPeriod"/>
            </a:pPr>
            <a:endParaRPr sz="2400" b="0" i="0" u="none" strike="noStrike" cap="none" dirty="0">
              <a:solidFill>
                <a:srgbClr val="151515"/>
              </a:solidFill>
              <a:latin typeface="Helvetica" panose="020B0604020202020204" pitchFamily="34" charset="0"/>
              <a:ea typeface="Century Gothic"/>
              <a:cs typeface="Helvetica" panose="020B0604020202020204" pitchFamily="34" charset="0"/>
              <a:sym typeface="Century Gothic"/>
            </a:endParaRPr>
          </a:p>
          <a:p>
            <a:pPr marL="457200" marR="0" lvl="0" indent="-457200" algn="l" rtl="0">
              <a:spcBef>
                <a:spcPts val="1000"/>
              </a:spcBef>
              <a:spcAft>
                <a:spcPts val="0"/>
              </a:spcAft>
              <a:buClr>
                <a:srgbClr val="97467D"/>
              </a:buClr>
              <a:buSzPct val="25000"/>
              <a:buFont typeface="+mj-lt"/>
              <a:buAutoNum type="arabicPeriod"/>
            </a:pPr>
            <a:endParaRPr sz="2400" b="0" i="0" u="none" strike="noStrike" cap="none" dirty="0">
              <a:solidFill>
                <a:srgbClr val="151515"/>
              </a:solidFill>
              <a:latin typeface="Helvetica" panose="020B0604020202020204" pitchFamily="34" charset="0"/>
              <a:ea typeface="Century Gothic"/>
              <a:cs typeface="Helvetica" panose="020B0604020202020204" pitchFamily="34" charset="0"/>
              <a:sym typeface="Century Gothic"/>
            </a:endParaRPr>
          </a:p>
        </p:txBody>
      </p:sp>
      <p:sp>
        <p:nvSpPr>
          <p:cNvPr id="4" name="Rectangle 3"/>
          <p:cNvSpPr/>
          <p:nvPr/>
        </p:nvSpPr>
        <p:spPr>
          <a:xfrm>
            <a:off x="3919731" y="1205682"/>
            <a:ext cx="4153659" cy="76364"/>
          </a:xfrm>
          <a:prstGeom prst="rect">
            <a:avLst/>
          </a:prstGeom>
          <a:solidFill>
            <a:srgbClr val="0367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p:cNvSpPr/>
          <p:nvPr/>
        </p:nvSpPr>
        <p:spPr>
          <a:xfrm>
            <a:off x="0" y="0"/>
            <a:ext cx="3441032" cy="6858000"/>
          </a:xfrm>
          <a:prstGeom prst="rect">
            <a:avLst/>
          </a:prstGeom>
          <a:solidFill>
            <a:srgbClr val="9746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p:cNvPicPr>
            <a:picLocks noChangeAspect="1"/>
          </p:cNvPicPr>
          <p:nvPr/>
        </p:nvPicPr>
        <p:blipFill rotWithShape="1">
          <a:blip r:embed="rId3" cstate="screen">
            <a:alphaModFix amt="20000"/>
            <a:extLst>
              <a:ext uri="{28A0092B-C50C-407E-A947-70E740481C1C}">
                <a14:useLocalDpi xmlns:a14="http://schemas.microsoft.com/office/drawing/2010/main"/>
              </a:ext>
            </a:extLst>
          </a:blip>
          <a:srcRect/>
          <a:stretch/>
        </p:blipFill>
        <p:spPr>
          <a:xfrm>
            <a:off x="0" y="0"/>
            <a:ext cx="3441032" cy="6858000"/>
          </a:xfrm>
          <a:prstGeom prst="rect">
            <a:avLst/>
          </a:prstGeom>
        </p:spPr>
      </p:pic>
    </p:spTree>
    <p:extLst>
      <p:ext uri="{BB962C8B-B14F-4D97-AF65-F5344CB8AC3E}">
        <p14:creationId xmlns:p14="http://schemas.microsoft.com/office/powerpoint/2010/main" val="159501290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570159" y="340791"/>
            <a:ext cx="7181921" cy="1200329"/>
          </a:xfrm>
          <a:prstGeom prst="rect">
            <a:avLst/>
          </a:prstGeom>
          <a:noFill/>
        </p:spPr>
        <p:txBody>
          <a:bodyPr wrap="square" rtlCol="0">
            <a:spAutoFit/>
          </a:bodyPr>
          <a:lstStyle/>
          <a:p>
            <a:r>
              <a:rPr lang="fr-FR" sz="3600" b="1" dirty="0">
                <a:solidFill>
                  <a:srgbClr val="026794"/>
                </a:solidFill>
                <a:latin typeface="Helvetica Neue" charset="0"/>
                <a:ea typeface="Helvetica Neue" charset="0"/>
                <a:cs typeface="Helvetica Neue" charset="0"/>
              </a:rPr>
              <a:t>OBJECTIF DU MODULE ET ENSEIGNEMENTS TIRES</a:t>
            </a:r>
          </a:p>
        </p:txBody>
      </p:sp>
      <p:cxnSp>
        <p:nvCxnSpPr>
          <p:cNvPr id="45" name="Straight Connector 44"/>
          <p:cNvCxnSpPr/>
          <p:nvPr/>
        </p:nvCxnSpPr>
        <p:spPr>
          <a:xfrm flipV="1">
            <a:off x="656024" y="1635973"/>
            <a:ext cx="10820189" cy="33878"/>
          </a:xfrm>
          <a:prstGeom prst="line">
            <a:avLst/>
          </a:prstGeom>
          <a:ln>
            <a:solidFill>
              <a:srgbClr val="036794"/>
            </a:solidFill>
          </a:ln>
        </p:spPr>
        <p:style>
          <a:lnRef idx="1">
            <a:schemeClr val="accent1"/>
          </a:lnRef>
          <a:fillRef idx="0">
            <a:schemeClr val="accent1"/>
          </a:fillRef>
          <a:effectRef idx="0">
            <a:schemeClr val="accent1"/>
          </a:effectRef>
          <a:fontRef idx="minor">
            <a:schemeClr val="tx1"/>
          </a:fontRef>
        </p:style>
      </p:cxnSp>
      <p:sp>
        <p:nvSpPr>
          <p:cNvPr id="49" name="Rectangle 48"/>
          <p:cNvSpPr/>
          <p:nvPr/>
        </p:nvSpPr>
        <p:spPr>
          <a:xfrm>
            <a:off x="7858954" y="1589835"/>
            <a:ext cx="3617259" cy="92275"/>
          </a:xfrm>
          <a:prstGeom prst="rect">
            <a:avLst/>
          </a:prstGeom>
          <a:solidFill>
            <a:srgbClr val="0367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Shape 158"/>
          <p:cNvSpPr txBox="1">
            <a:spLocks noGrp="1"/>
          </p:cNvSpPr>
          <p:nvPr>
            <p:ph idx="1"/>
          </p:nvPr>
        </p:nvSpPr>
        <p:spPr>
          <a:xfrm>
            <a:off x="656024" y="2072376"/>
            <a:ext cx="11434376" cy="3107148"/>
          </a:xfrm>
          <a:prstGeom prst="rect">
            <a:avLst/>
          </a:prstGeom>
          <a:noFill/>
          <a:ln>
            <a:noFill/>
          </a:ln>
        </p:spPr>
        <p:txBody>
          <a:bodyPr lIns="91425" tIns="45700" rIns="91425" bIns="45700" anchor="t" anchorCtr="0">
            <a:noAutofit/>
          </a:bodyPr>
          <a:lstStyle/>
          <a:p>
            <a:pPr marL="0" indent="0">
              <a:lnSpc>
                <a:spcPct val="90000"/>
              </a:lnSpc>
              <a:spcBef>
                <a:spcPts val="0"/>
              </a:spcBef>
              <a:buNone/>
            </a:pPr>
            <a:r>
              <a:rPr lang="fr-FR" sz="2400" b="1" u="none" strike="noStrike" cap="none" dirty="0">
                <a:solidFill>
                  <a:srgbClr val="97467D"/>
                </a:solidFill>
                <a:latin typeface="Helvetica Neue" charset="0"/>
                <a:ea typeface="Helvetica Neue" charset="0"/>
                <a:cs typeface="Helvetica Neue" charset="0"/>
                <a:sym typeface="Century Gothic"/>
              </a:rPr>
              <a:t>Objectif : </a:t>
            </a:r>
          </a:p>
          <a:p>
            <a:pPr marL="0" indent="0">
              <a:spcBef>
                <a:spcPts val="500"/>
              </a:spcBef>
              <a:buNone/>
            </a:pPr>
            <a:r>
              <a:rPr lang="fr-FR" sz="2400" u="none" strike="noStrike" cap="none" dirty="0">
                <a:solidFill>
                  <a:schemeClr val="tx1">
                    <a:lumMod val="65000"/>
                    <a:lumOff val="35000"/>
                  </a:schemeClr>
                </a:solidFill>
                <a:latin typeface="Helvetica Neue" charset="0"/>
                <a:ea typeface="Helvetica Neue" charset="0"/>
                <a:cs typeface="Helvetica Neue" charset="0"/>
                <a:sym typeface="Century Gothic"/>
              </a:rPr>
              <a:t>Apprendre et mettre en application des compétences qui soutiennent les pratiques de supervision et d’encadrement.</a:t>
            </a:r>
          </a:p>
          <a:p>
            <a:pPr marL="0" indent="0">
              <a:lnSpc>
                <a:spcPct val="90000"/>
              </a:lnSpc>
              <a:spcBef>
                <a:spcPts val="0"/>
              </a:spcBef>
              <a:buNone/>
            </a:pPr>
            <a:endParaRPr sz="1800" u="none" strike="noStrike" cap="none" dirty="0">
              <a:solidFill>
                <a:schemeClr val="tx1">
                  <a:lumMod val="65000"/>
                  <a:lumOff val="35000"/>
                </a:schemeClr>
              </a:solidFill>
              <a:latin typeface="Helvetica Neue" charset="0"/>
              <a:ea typeface="Helvetica Neue" charset="0"/>
              <a:cs typeface="Helvetica Neue" charset="0"/>
              <a:sym typeface="Century Gothic"/>
            </a:endParaRPr>
          </a:p>
          <a:p>
            <a:pPr marL="0" marR="0" lvl="0" indent="0" algn="l" rtl="0">
              <a:lnSpc>
                <a:spcPct val="90000"/>
              </a:lnSpc>
              <a:spcBef>
                <a:spcPts val="1000"/>
              </a:spcBef>
              <a:spcAft>
                <a:spcPts val="0"/>
              </a:spcAft>
              <a:buClr>
                <a:srgbClr val="EFEFEF"/>
              </a:buClr>
              <a:buSzPct val="80000"/>
              <a:buNone/>
            </a:pPr>
            <a:r>
              <a:rPr lang="fr-FR" sz="2400" b="1" u="none" strike="noStrike" cap="none" dirty="0">
                <a:solidFill>
                  <a:srgbClr val="97467D"/>
                </a:solidFill>
                <a:latin typeface="Helvetica Neue" charset="0"/>
                <a:ea typeface="Helvetica Neue" charset="0"/>
                <a:cs typeface="Helvetica Neue" charset="0"/>
                <a:sym typeface="Century Gothic"/>
              </a:rPr>
              <a:t>Résultats d’apprentissage : </a:t>
            </a:r>
          </a:p>
          <a:p>
            <a:pPr lvl="1">
              <a:buClr>
                <a:srgbClr val="97467D"/>
              </a:buClr>
              <a:buFont typeface="Wingdings" charset="2"/>
              <a:buChar char="§"/>
            </a:pPr>
            <a:r>
              <a:rPr lang="fr-FR" dirty="0">
                <a:solidFill>
                  <a:schemeClr val="tx1">
                    <a:lumMod val="65000"/>
                    <a:lumOff val="35000"/>
                  </a:schemeClr>
                </a:solidFill>
                <a:latin typeface="Helvetica Neue" charset="0"/>
                <a:ea typeface="Helvetica Neue" charset="0"/>
                <a:cs typeface="Helvetica Neue" charset="0"/>
              </a:rPr>
              <a:t>Examiner les compétences appliquées par les superviseurs efficaces.  </a:t>
            </a:r>
          </a:p>
          <a:p>
            <a:pPr lvl="1">
              <a:buClr>
                <a:srgbClr val="97467D"/>
              </a:buClr>
              <a:buFont typeface="Wingdings" charset="2"/>
              <a:buChar char="§"/>
            </a:pPr>
            <a:r>
              <a:rPr lang="fr-FR" dirty="0">
                <a:solidFill>
                  <a:schemeClr val="tx1">
                    <a:lumMod val="65000"/>
                    <a:lumOff val="35000"/>
                  </a:schemeClr>
                </a:solidFill>
                <a:latin typeface="Helvetica Neue" charset="0"/>
                <a:ea typeface="Helvetica Neue" charset="0"/>
                <a:cs typeface="Helvetica Neue" charset="0"/>
              </a:rPr>
              <a:t>S’entraîner à l’encadrement en utilisant la pratique réflective et le modèle GROW.</a:t>
            </a:r>
          </a:p>
          <a:p>
            <a:pPr lvl="1">
              <a:buClr>
                <a:srgbClr val="97467D"/>
              </a:buClr>
              <a:buFont typeface="Wingdings" charset="2"/>
              <a:buChar char="§"/>
            </a:pPr>
            <a:r>
              <a:rPr lang="fr-FR" dirty="0">
                <a:solidFill>
                  <a:schemeClr val="tx1">
                    <a:lumMod val="65000"/>
                    <a:lumOff val="35000"/>
                  </a:schemeClr>
                </a:solidFill>
                <a:latin typeface="Helvetica Neue" charset="0"/>
                <a:ea typeface="Helvetica Neue" charset="0"/>
                <a:cs typeface="Helvetica Neue" charset="0"/>
              </a:rPr>
              <a:t>S’entraîner à donner un retour à l’aide de compétences de communication efficaces.</a:t>
            </a:r>
          </a:p>
          <a:p>
            <a:pPr lvl="1">
              <a:buClr>
                <a:srgbClr val="97467D"/>
              </a:buClr>
              <a:buFont typeface="Wingdings" charset="2"/>
              <a:buChar char="§"/>
            </a:pPr>
            <a:r>
              <a:rPr lang="fr-FR" dirty="0">
                <a:solidFill>
                  <a:schemeClr val="tx1">
                    <a:lumMod val="65000"/>
                    <a:lumOff val="35000"/>
                  </a:schemeClr>
                </a:solidFill>
              </a:rPr>
              <a:t>Appliquer les principes directeurs de la gestion de cas dans la supervision.</a:t>
            </a:r>
          </a:p>
          <a:p>
            <a:pPr lvl="1">
              <a:buClr>
                <a:srgbClr val="97467D"/>
              </a:buClr>
              <a:buFont typeface="Wingdings" charset="2"/>
              <a:buChar char="§"/>
            </a:pPr>
            <a:r>
              <a:rPr lang="fr-FR" dirty="0">
                <a:solidFill>
                  <a:schemeClr val="tx1">
                    <a:lumMod val="65000"/>
                    <a:lumOff val="35000"/>
                  </a:schemeClr>
                </a:solidFill>
                <a:latin typeface="Helvetica Neue" charset="0"/>
                <a:ea typeface="Helvetica Neue" charset="0"/>
                <a:cs typeface="Helvetica Neue" charset="0"/>
              </a:rPr>
              <a:t>S’entraîner aux compétences efficaces d’animation de groupe.</a:t>
            </a:r>
          </a:p>
          <a:p>
            <a:pPr indent="-342900">
              <a:lnSpc>
                <a:spcPct val="90000"/>
              </a:lnSpc>
              <a:buFont typeface="Noto Sans Symbols"/>
              <a:buChar char="∙"/>
            </a:pPr>
            <a:endParaRPr lang="en-US" sz="1800" dirty="0">
              <a:solidFill>
                <a:srgbClr val="151515"/>
              </a:solidFill>
              <a:latin typeface="Helvetica Neue" charset="0"/>
              <a:ea typeface="Helvetica Neue" charset="0"/>
              <a:cs typeface="Helvetica Neue" charset="0"/>
            </a:endParaRPr>
          </a:p>
          <a:p>
            <a:pPr indent="-342900">
              <a:lnSpc>
                <a:spcPct val="90000"/>
              </a:lnSpc>
              <a:buFont typeface="Noto Sans Symbols"/>
              <a:buChar char="∙"/>
            </a:pPr>
            <a:endParaRPr lang="en-US" sz="1800" u="none" strike="noStrike" cap="none" dirty="0">
              <a:solidFill>
                <a:srgbClr val="151515"/>
              </a:solidFill>
              <a:latin typeface="Helvetica Neue" charset="0"/>
              <a:ea typeface="Helvetica Neue" charset="0"/>
              <a:cs typeface="Helvetica Neue" charset="0"/>
            </a:endParaRPr>
          </a:p>
          <a:p>
            <a:pPr marL="342900" marR="0" lvl="0" indent="-342900" algn="l" rtl="0">
              <a:lnSpc>
                <a:spcPct val="90000"/>
              </a:lnSpc>
              <a:spcBef>
                <a:spcPts val="1000"/>
              </a:spcBef>
              <a:spcAft>
                <a:spcPts val="0"/>
              </a:spcAft>
              <a:buClr>
                <a:srgbClr val="EFEFEF"/>
              </a:buClr>
              <a:buSzPct val="80000"/>
              <a:buFont typeface="Noto Sans Symbols"/>
              <a:buNone/>
            </a:pPr>
            <a:endParaRPr sz="1800" u="none" strike="noStrike" cap="none" dirty="0">
              <a:solidFill>
                <a:srgbClr val="151515"/>
              </a:solidFill>
              <a:latin typeface="Helvetica Neue" charset="0"/>
              <a:ea typeface="Helvetica Neue" charset="0"/>
              <a:cs typeface="Helvetica Neue" charset="0"/>
              <a:sym typeface="Century Gothic"/>
            </a:endParaRPr>
          </a:p>
          <a:p>
            <a:pPr marL="342900" marR="0" lvl="0" indent="-342900" algn="l" rtl="0">
              <a:lnSpc>
                <a:spcPct val="90000"/>
              </a:lnSpc>
              <a:spcBef>
                <a:spcPts val="1000"/>
              </a:spcBef>
              <a:spcAft>
                <a:spcPts val="0"/>
              </a:spcAft>
              <a:buClr>
                <a:srgbClr val="EFEFEF"/>
              </a:buClr>
              <a:buSzPct val="80000"/>
              <a:buFont typeface="Noto Sans Symbols"/>
              <a:buNone/>
            </a:pPr>
            <a:endParaRPr sz="1800" u="none" strike="noStrike" cap="none" dirty="0">
              <a:solidFill>
                <a:srgbClr val="151515"/>
              </a:solidFill>
              <a:latin typeface="Helvetica Neue" charset="0"/>
              <a:ea typeface="Helvetica Neue" charset="0"/>
              <a:cs typeface="Helvetica Neue" charset="0"/>
              <a:sym typeface="Century Gothic"/>
            </a:endParaRPr>
          </a:p>
        </p:txBody>
      </p:sp>
    </p:spTree>
    <p:extLst>
      <p:ext uri="{BB962C8B-B14F-4D97-AF65-F5344CB8AC3E}">
        <p14:creationId xmlns:p14="http://schemas.microsoft.com/office/powerpoint/2010/main" val="79556891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3541"/>
            <a:ext cx="12192000" cy="6858000"/>
          </a:xfrm>
          <a:prstGeom prst="rect">
            <a:avLst/>
          </a:prstGeom>
          <a:solidFill>
            <a:srgbClr val="9746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1941095" y="2837119"/>
            <a:ext cx="8293768" cy="1094802"/>
          </a:xfrm>
          <a:prstGeom prst="rect">
            <a:avLst/>
          </a:prstGeom>
          <a:noFill/>
          <a:ln w="57150">
            <a:solidFill>
              <a:srgbClr val="01679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2610678" y="2502568"/>
            <a:ext cx="6997148" cy="802106"/>
          </a:xfrm>
          <a:prstGeom prst="rect">
            <a:avLst/>
          </a:prstGeom>
          <a:solidFill>
            <a:srgbClr val="9746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533CC0D-4951-4D02-BFAE-A33DC30A8909}"/>
              </a:ext>
            </a:extLst>
          </p:cNvPr>
          <p:cNvSpPr txBox="1">
            <a:spLocks/>
          </p:cNvSpPr>
          <p:nvPr/>
        </p:nvSpPr>
        <p:spPr>
          <a:xfrm>
            <a:off x="-8021" y="2662614"/>
            <a:ext cx="12192000" cy="3141087"/>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00000"/>
              </a:lnSpc>
            </a:pPr>
            <a:r>
              <a:rPr lang="fr-FR" sz="1200" b="1" dirty="0">
                <a:solidFill>
                  <a:schemeClr val="bg1"/>
                </a:solidFill>
                <a:latin typeface="Helvetica Neue" charset="0"/>
                <a:ea typeface="Helvetica Neue" charset="0"/>
                <a:cs typeface="Helvetica Neue" charset="0"/>
              </a:rPr>
              <a:t>QUELLES ACTIONS PERMETTANT DE DÉVELOPPER LES COMPÉTENCES DE SUPERVISEUR </a:t>
            </a:r>
          </a:p>
          <a:p>
            <a:pPr algn="ctr">
              <a:lnSpc>
                <a:spcPct val="100000"/>
              </a:lnSpc>
              <a:spcBef>
                <a:spcPts val="600"/>
              </a:spcBef>
            </a:pPr>
            <a:r>
              <a:rPr lang="fr-FR" sz="3000" b="1" dirty="0">
                <a:solidFill>
                  <a:schemeClr val="bg1"/>
                </a:solidFill>
                <a:latin typeface="Helvetica Neue" charset="0"/>
                <a:ea typeface="Helvetica Neue" charset="0"/>
                <a:cs typeface="Helvetica Neue" charset="0"/>
              </a:rPr>
              <a:t>ALLEZ-VOUS AJOUTER À </a:t>
            </a:r>
            <a:r>
              <a:rPr lang="fr-FR" sz="3000" b="1">
                <a:solidFill>
                  <a:schemeClr val="bg1"/>
                </a:solidFill>
                <a:latin typeface="Helvetica Neue" charset="0"/>
                <a:ea typeface="Helvetica Neue" charset="0"/>
                <a:cs typeface="Helvetica Neue" charset="0"/>
              </a:rPr>
              <a:t>VOTRE </a:t>
            </a:r>
            <a:br>
              <a:rPr lang="fr-FR" sz="3000" b="1">
                <a:solidFill>
                  <a:schemeClr val="bg1"/>
                </a:solidFill>
                <a:latin typeface="Helvetica Neue" charset="0"/>
                <a:ea typeface="Helvetica Neue" charset="0"/>
                <a:cs typeface="Helvetica Neue" charset="0"/>
              </a:rPr>
            </a:br>
            <a:r>
              <a:rPr lang="fr-FR" sz="3000" b="1">
                <a:solidFill>
                  <a:schemeClr val="bg1"/>
                </a:solidFill>
                <a:latin typeface="Helvetica Neue" charset="0"/>
                <a:ea typeface="Helvetica Neue" charset="0"/>
                <a:cs typeface="Helvetica Neue" charset="0"/>
              </a:rPr>
              <a:t>PLAN D’ACTION</a:t>
            </a:r>
            <a:r>
              <a:rPr lang="fr-FR" sz="3000" b="1" dirty="0">
                <a:solidFill>
                  <a:schemeClr val="bg1"/>
                </a:solidFill>
                <a:latin typeface="Helvetica Neue" charset="0"/>
                <a:ea typeface="Helvetica Neue" charset="0"/>
                <a:cs typeface="Helvetica Neue" charset="0"/>
              </a:rPr>
              <a:t> ?</a:t>
            </a:r>
          </a:p>
        </p:txBody>
      </p:sp>
      <p:pic>
        <p:nvPicPr>
          <p:cNvPr id="8" name="Picture 7"/>
          <p:cNvPicPr>
            <a:picLocks noChangeAspect="1"/>
          </p:cNvPicPr>
          <p:nvPr/>
        </p:nvPicPr>
        <p:blipFill rotWithShape="1">
          <a:blip r:embed="rId3" cstate="screen">
            <a:alphaModFix amt="20000"/>
            <a:extLst>
              <a:ext uri="{28A0092B-C50C-407E-A947-70E740481C1C}">
                <a14:useLocalDpi xmlns:a14="http://schemas.microsoft.com/office/drawing/2010/main"/>
              </a:ext>
            </a:extLst>
          </a:blip>
          <a:srcRect/>
          <a:stretch/>
        </p:blipFill>
        <p:spPr>
          <a:xfrm rot="5400000">
            <a:off x="4985083" y="-348918"/>
            <a:ext cx="2221833" cy="12192003"/>
          </a:xfrm>
          <a:prstGeom prst="rect">
            <a:avLst/>
          </a:prstGeom>
        </p:spPr>
      </p:pic>
    </p:spTree>
    <p:extLst>
      <p:ext uri="{BB962C8B-B14F-4D97-AF65-F5344CB8AC3E}">
        <p14:creationId xmlns:p14="http://schemas.microsoft.com/office/powerpoint/2010/main" val="142840899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RÉFÉRENCES </a:t>
            </a:r>
          </a:p>
        </p:txBody>
      </p:sp>
      <p:sp>
        <p:nvSpPr>
          <p:cNvPr id="3" name="Text Placeholder 2"/>
          <p:cNvSpPr>
            <a:spLocks noGrp="1"/>
          </p:cNvSpPr>
          <p:nvPr>
            <p:ph type="body" sz="quarter" idx="10"/>
          </p:nvPr>
        </p:nvSpPr>
        <p:spPr/>
        <p:txBody>
          <a:bodyPr/>
          <a:lstStyle/>
          <a:p>
            <a:endParaRPr lang="en-US"/>
          </a:p>
        </p:txBody>
      </p:sp>
      <p:sp>
        <p:nvSpPr>
          <p:cNvPr id="4" name="Text Placeholder 3"/>
          <p:cNvSpPr>
            <a:spLocks noGrp="1"/>
          </p:cNvSpPr>
          <p:nvPr>
            <p:ph type="body" sz="quarter" idx="12"/>
          </p:nvPr>
        </p:nvSpPr>
        <p:spPr/>
        <p:txBody>
          <a:bodyPr/>
          <a:lstStyle/>
          <a:p>
            <a:endParaRPr lang="en-US"/>
          </a:p>
        </p:txBody>
      </p:sp>
    </p:spTree>
    <p:extLst>
      <p:ext uri="{BB962C8B-B14F-4D97-AF65-F5344CB8AC3E}">
        <p14:creationId xmlns:p14="http://schemas.microsoft.com/office/powerpoint/2010/main" val="252435754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hape 163"/>
          <p:cNvSpPr txBox="1">
            <a:spLocks noGrp="1"/>
          </p:cNvSpPr>
          <p:nvPr>
            <p:ph type="title"/>
          </p:nvPr>
        </p:nvSpPr>
        <p:spPr>
          <a:xfrm>
            <a:off x="4732165" y="939145"/>
            <a:ext cx="7459835" cy="1325563"/>
          </a:xfrm>
          <a:prstGeom prst="rect">
            <a:avLst/>
          </a:prstGeom>
          <a:noFill/>
          <a:ln>
            <a:noFill/>
          </a:ln>
        </p:spPr>
        <p:txBody>
          <a:bodyPr lIns="91425" tIns="45700" rIns="91425" bIns="45700" anchor="t" anchorCtr="0">
            <a:noAutofit/>
          </a:bodyPr>
          <a:lstStyle/>
          <a:p>
            <a:pPr marL="0" marR="0" lvl="0" indent="0" algn="l" rtl="0">
              <a:spcBef>
                <a:spcPts val="0"/>
              </a:spcBef>
              <a:buClr>
                <a:srgbClr val="151515"/>
              </a:buClr>
              <a:buSzPct val="25000"/>
              <a:buFont typeface="Century Gothic"/>
              <a:buNone/>
            </a:pPr>
            <a:r>
              <a:rPr lang="fr-FR" sz="3600" b="1" u="none" strike="noStrike" cap="none" dirty="0">
                <a:solidFill>
                  <a:srgbClr val="97467D"/>
                </a:solidFill>
                <a:latin typeface="Helvetica Neue" charset="0"/>
                <a:ea typeface="Helvetica Neue" charset="0"/>
                <a:cs typeface="Helvetica Neue" charset="0"/>
                <a:sym typeface="Century Gothic"/>
              </a:rPr>
              <a:t>EXERCICE SUR LES COMPÉTENCES DU SUPERVISEUR IDÉAL</a:t>
            </a:r>
            <a:endParaRPr lang="fr-FR" sz="3600" b="1" dirty="0">
              <a:solidFill>
                <a:srgbClr val="97467D"/>
              </a:solidFill>
              <a:latin typeface="Helvetica Neue" charset="0"/>
              <a:ea typeface="Helvetica Neue" charset="0"/>
              <a:cs typeface="Helvetica Neue" charset="0"/>
              <a:sym typeface="Century Gothic"/>
            </a:endParaRPr>
          </a:p>
        </p:txBody>
      </p:sp>
      <p:sp>
        <p:nvSpPr>
          <p:cNvPr id="7" name="Shape 164"/>
          <p:cNvSpPr txBox="1">
            <a:spLocks noGrp="1"/>
          </p:cNvSpPr>
          <p:nvPr>
            <p:ph sz="half" idx="1"/>
          </p:nvPr>
        </p:nvSpPr>
        <p:spPr>
          <a:xfrm>
            <a:off x="4732165" y="2618651"/>
            <a:ext cx="5600555" cy="4351747"/>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Clr>
                <a:srgbClr val="EFEFEF"/>
              </a:buClr>
              <a:buSzPct val="80000"/>
              <a:buNone/>
            </a:pPr>
            <a:r>
              <a:rPr lang="fr-FR" sz="2400" b="1" dirty="0">
                <a:solidFill>
                  <a:srgbClr val="016794"/>
                </a:solidFill>
                <a:latin typeface="Helvetica Neue" charset="0"/>
                <a:ea typeface="Helvetica Neue" charset="0"/>
                <a:cs typeface="Helvetica Neue" charset="0"/>
              </a:rPr>
              <a:t>Activité facultative :</a:t>
            </a:r>
          </a:p>
          <a:p>
            <a:pPr marL="0" marR="0" lvl="0" indent="0" algn="l" rtl="0">
              <a:spcBef>
                <a:spcPts val="0"/>
              </a:spcBef>
              <a:spcAft>
                <a:spcPts val="0"/>
              </a:spcAft>
              <a:buClr>
                <a:srgbClr val="EFEFEF"/>
              </a:buClr>
              <a:buSzPct val="80000"/>
              <a:buNone/>
            </a:pPr>
            <a:endParaRPr lang="en-US" sz="1800" u="none" strike="noStrike" cap="none" dirty="0">
              <a:solidFill>
                <a:schemeClr val="tx1">
                  <a:lumMod val="65000"/>
                  <a:lumOff val="35000"/>
                </a:schemeClr>
              </a:solidFill>
              <a:latin typeface="Helvetica Neue" charset="0"/>
              <a:ea typeface="Helvetica Neue" charset="0"/>
              <a:cs typeface="Helvetica Neue" charset="0"/>
              <a:sym typeface="Century Gothic"/>
            </a:endParaRPr>
          </a:p>
          <a:p>
            <a:pPr marL="0" lvl="0" indent="0">
              <a:spcAft>
                <a:spcPts val="1800"/>
              </a:spcAft>
              <a:buNone/>
            </a:pPr>
            <a:r>
              <a:rPr lang="fr-FR" sz="2400" dirty="0">
                <a:solidFill>
                  <a:schemeClr val="tx1">
                    <a:lumMod val="65000"/>
                    <a:lumOff val="35000"/>
                  </a:schemeClr>
                </a:solidFill>
                <a:latin typeface="Helvetica Neue" charset="0"/>
                <a:ea typeface="Helvetica Neue" charset="0"/>
                <a:cs typeface="Helvetica Neue" charset="0"/>
              </a:rPr>
              <a:t>Repensez aux mentors/coachs dont nous avons discutés </a:t>
            </a:r>
            <a:r>
              <a:rPr lang="fr-FR" sz="2400" dirty="0">
                <a:solidFill>
                  <a:schemeClr val="tx1">
                    <a:lumMod val="65000"/>
                    <a:lumOff val="35000"/>
                  </a:schemeClr>
                </a:solidFill>
              </a:rPr>
              <a:t>au</a:t>
            </a:r>
            <a:r>
              <a:rPr lang="fr-FR" sz="2400" dirty="0">
                <a:solidFill>
                  <a:schemeClr val="tx1">
                    <a:lumMod val="65000"/>
                    <a:lumOff val="35000"/>
                  </a:schemeClr>
                </a:solidFill>
                <a:latin typeface="Helvetica Neue" charset="0"/>
                <a:ea typeface="Helvetica Neue" charset="0"/>
                <a:cs typeface="Helvetica Neue" charset="0"/>
              </a:rPr>
              <a:t> début de la formation</a:t>
            </a:r>
            <a:r>
              <a:rPr lang="fr-FR" sz="2400" dirty="0">
                <a:solidFill>
                  <a:schemeClr val="tx1">
                    <a:lumMod val="65000"/>
                    <a:lumOff val="35000"/>
                  </a:schemeClr>
                </a:solidFill>
              </a:rPr>
              <a:t>...</a:t>
            </a:r>
          </a:p>
          <a:p>
            <a:pPr marL="0" indent="0">
              <a:spcAft>
                <a:spcPts val="1800"/>
              </a:spcAft>
              <a:buClr>
                <a:srgbClr val="EFEFEF"/>
              </a:buClr>
              <a:buNone/>
            </a:pPr>
            <a:r>
              <a:rPr lang="fr-FR" sz="2400" dirty="0">
                <a:solidFill>
                  <a:schemeClr val="tx1">
                    <a:lumMod val="65000"/>
                    <a:lumOff val="35000"/>
                  </a:schemeClr>
                </a:solidFill>
                <a:latin typeface="Helvetica Neue" charset="0"/>
                <a:ea typeface="Helvetica Neue" charset="0"/>
                <a:cs typeface="Helvetica Neue" charset="0"/>
                <a:sym typeface="Century Gothic"/>
              </a:rPr>
              <a:t>Écrivez des mots ou dessinez quelque chose sur le diagramme de superviseur pour montrer les connaissances, compétences ou comportements qu’ils ont démontrés.</a:t>
            </a:r>
          </a:p>
          <a:p>
            <a:pPr marL="742950" marR="0" lvl="1" indent="-285750" algn="l" rtl="0">
              <a:spcBef>
                <a:spcPts val="1000"/>
              </a:spcBef>
              <a:spcAft>
                <a:spcPts val="0"/>
              </a:spcAft>
              <a:buClr>
                <a:srgbClr val="115684"/>
              </a:buClr>
              <a:buSzPct val="79999"/>
              <a:buFont typeface="Noto Sans Symbols"/>
              <a:buChar char="✓"/>
            </a:pPr>
            <a:endParaRPr lang="en-US" sz="1800" u="none" strike="noStrike" cap="none" dirty="0">
              <a:solidFill>
                <a:srgbClr val="151515"/>
              </a:solidFill>
              <a:latin typeface="Helvetica Neue" charset="0"/>
              <a:ea typeface="Helvetica Neue" charset="0"/>
              <a:cs typeface="Helvetica Neue" charset="0"/>
              <a:sym typeface="Century Gothic"/>
            </a:endParaRPr>
          </a:p>
          <a:p>
            <a:pPr marL="342900" marR="0" lvl="0" indent="-342900" algn="l" rtl="0">
              <a:spcBef>
                <a:spcPts val="1000"/>
              </a:spcBef>
              <a:spcAft>
                <a:spcPts val="0"/>
              </a:spcAft>
              <a:buClr>
                <a:srgbClr val="EFEFEF"/>
              </a:buClr>
              <a:buSzPct val="79999"/>
              <a:buFont typeface="Noto Sans Symbols"/>
              <a:buNone/>
            </a:pPr>
            <a:endParaRPr sz="1800" u="none" strike="noStrike" cap="none" dirty="0">
              <a:solidFill>
                <a:srgbClr val="151515"/>
              </a:solidFill>
              <a:latin typeface="Helvetica Neue" charset="0"/>
              <a:ea typeface="Helvetica Neue" charset="0"/>
              <a:cs typeface="Helvetica Neue" charset="0"/>
              <a:sym typeface="Century Gothic"/>
            </a:endParaRPr>
          </a:p>
        </p:txBody>
      </p:sp>
      <p:pic>
        <p:nvPicPr>
          <p:cNvPr id="8" name="Picture 7"/>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833707" y="51694"/>
            <a:ext cx="2101619" cy="2101619"/>
          </a:xfrm>
          <a:prstGeom prst="rect">
            <a:avLst/>
          </a:prstGeom>
        </p:spPr>
      </p:pic>
      <p:pic>
        <p:nvPicPr>
          <p:cNvPr id="4" name="Picture 3"/>
          <p:cNvPicPr>
            <a:picLocks noChangeAspect="1"/>
          </p:cNvPicPr>
          <p:nvPr/>
        </p:nvPicPr>
        <p:blipFill>
          <a:blip r:embed="rId4"/>
          <a:stretch>
            <a:fillRect/>
          </a:stretch>
        </p:blipFill>
        <p:spPr>
          <a:xfrm>
            <a:off x="806021" y="1090862"/>
            <a:ext cx="1862085" cy="4954671"/>
          </a:xfrm>
          <a:prstGeom prst="rect">
            <a:avLst/>
          </a:prstGeom>
        </p:spPr>
      </p:pic>
      <p:sp>
        <p:nvSpPr>
          <p:cNvPr id="9" name="TextBox 8"/>
          <p:cNvSpPr txBox="1"/>
          <p:nvPr/>
        </p:nvSpPr>
        <p:spPr>
          <a:xfrm>
            <a:off x="2657476" y="3694296"/>
            <a:ext cx="1866000" cy="400110"/>
          </a:xfrm>
          <a:prstGeom prst="rect">
            <a:avLst/>
          </a:prstGeom>
          <a:noFill/>
        </p:spPr>
        <p:txBody>
          <a:bodyPr wrap="square" rtlCol="0">
            <a:spAutoFit/>
          </a:bodyPr>
          <a:lstStyle/>
          <a:p>
            <a:r>
              <a:rPr lang="fr-FR" sz="2000" b="1" dirty="0">
                <a:solidFill>
                  <a:srgbClr val="97467D"/>
                </a:solidFill>
                <a:latin typeface="Helvetica" charset="0"/>
                <a:ea typeface="Helvetica" charset="0"/>
                <a:cs typeface="Helvetica" charset="0"/>
              </a:rPr>
              <a:t>Compétences</a:t>
            </a:r>
          </a:p>
        </p:txBody>
      </p:sp>
      <p:sp>
        <p:nvSpPr>
          <p:cNvPr id="11" name="TextBox 10"/>
          <p:cNvSpPr txBox="1"/>
          <p:nvPr/>
        </p:nvSpPr>
        <p:spPr>
          <a:xfrm>
            <a:off x="930045" y="617108"/>
            <a:ext cx="3593431" cy="400110"/>
          </a:xfrm>
          <a:prstGeom prst="rect">
            <a:avLst/>
          </a:prstGeom>
          <a:noFill/>
        </p:spPr>
        <p:txBody>
          <a:bodyPr wrap="square" rtlCol="0">
            <a:spAutoFit/>
          </a:bodyPr>
          <a:lstStyle/>
          <a:p>
            <a:r>
              <a:rPr lang="fr-FR" sz="2000" b="1">
                <a:solidFill>
                  <a:srgbClr val="97467D"/>
                </a:solidFill>
                <a:latin typeface="Helvetica" charset="0"/>
                <a:ea typeface="Helvetica" charset="0"/>
                <a:cs typeface="Helvetica" charset="0"/>
              </a:rPr>
              <a:t>Connaissances</a:t>
            </a:r>
          </a:p>
        </p:txBody>
      </p:sp>
      <p:sp>
        <p:nvSpPr>
          <p:cNvPr id="10" name="TextBox 9"/>
          <p:cNvSpPr txBox="1"/>
          <p:nvPr/>
        </p:nvSpPr>
        <p:spPr>
          <a:xfrm>
            <a:off x="2379529" y="1910765"/>
            <a:ext cx="2283088" cy="707886"/>
          </a:xfrm>
          <a:prstGeom prst="rect">
            <a:avLst/>
          </a:prstGeom>
          <a:noFill/>
        </p:spPr>
        <p:txBody>
          <a:bodyPr wrap="square" rtlCol="0">
            <a:spAutoFit/>
          </a:bodyPr>
          <a:lstStyle/>
          <a:p>
            <a:r>
              <a:rPr lang="fr-FR" sz="2000" b="1">
                <a:solidFill>
                  <a:srgbClr val="97467D"/>
                </a:solidFill>
                <a:latin typeface="Helvetica" charset="0"/>
                <a:ea typeface="Helvetica" charset="0"/>
                <a:cs typeface="Helvetica" charset="0"/>
              </a:rPr>
              <a:t>Attitude et comportement</a:t>
            </a:r>
          </a:p>
        </p:txBody>
      </p:sp>
    </p:spTree>
    <p:extLst>
      <p:ext uri="{BB962C8B-B14F-4D97-AF65-F5344CB8AC3E}">
        <p14:creationId xmlns:p14="http://schemas.microsoft.com/office/powerpoint/2010/main" val="419800705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10"/>
        <p:cNvGrpSpPr/>
        <p:nvPr/>
      </p:nvGrpSpPr>
      <p:grpSpPr>
        <a:xfrm>
          <a:off x="0" y="0"/>
          <a:ext cx="0" cy="0"/>
          <a:chOff x="0" y="0"/>
          <a:chExt cx="0" cy="0"/>
        </a:xfrm>
      </p:grpSpPr>
      <p:sp>
        <p:nvSpPr>
          <p:cNvPr id="8" name="Shape 211"/>
          <p:cNvSpPr txBox="1">
            <a:spLocks noGrp="1"/>
          </p:cNvSpPr>
          <p:nvPr>
            <p:ph type="title"/>
          </p:nvPr>
        </p:nvSpPr>
        <p:spPr>
          <a:xfrm>
            <a:off x="2390196" y="307680"/>
            <a:ext cx="4899838" cy="1273362"/>
          </a:xfrm>
          <a:prstGeom prst="rect">
            <a:avLst/>
          </a:prstGeom>
          <a:noFill/>
          <a:ln>
            <a:noFill/>
          </a:ln>
        </p:spPr>
        <p:txBody>
          <a:bodyPr lIns="91425" tIns="45700" rIns="91425" bIns="45700" anchor="t" anchorCtr="0">
            <a:noAutofit/>
          </a:bodyPr>
          <a:lstStyle/>
          <a:p>
            <a:pPr>
              <a:buClr>
                <a:srgbClr val="151515"/>
              </a:buClr>
              <a:buSzPct val="25000"/>
            </a:pPr>
            <a:r>
              <a:rPr lang="fr-FR" sz="3600" b="1" dirty="0">
                <a:solidFill>
                  <a:srgbClr val="016794"/>
                </a:solidFill>
                <a:latin typeface="Helvetica Neue" charset="0"/>
                <a:ea typeface="Helvetica Neue" charset="0"/>
                <a:cs typeface="Helvetica Neue" charset="0"/>
              </a:rPr>
              <a:t>COMPÉTENCES </a:t>
            </a:r>
            <a:br>
              <a:rPr lang="fr-FR" sz="3600" b="1" dirty="0">
                <a:solidFill>
                  <a:srgbClr val="016794"/>
                </a:solidFill>
                <a:latin typeface="Helvetica Neue" charset="0"/>
                <a:ea typeface="Helvetica Neue" charset="0"/>
                <a:cs typeface="Helvetica Neue" charset="0"/>
              </a:rPr>
            </a:br>
            <a:r>
              <a:rPr lang="fr-FR" sz="3600" b="1" dirty="0">
                <a:solidFill>
                  <a:srgbClr val="016794"/>
                </a:solidFill>
                <a:latin typeface="Helvetica Neue" charset="0"/>
                <a:ea typeface="Helvetica Neue" charset="0"/>
                <a:cs typeface="Helvetica Neue" charset="0"/>
              </a:rPr>
              <a:t>DU SUPERVISEUR</a:t>
            </a:r>
            <a:br>
              <a:rPr lang="fr-FR" sz="3600" b="1" dirty="0">
                <a:solidFill>
                  <a:srgbClr val="016794"/>
                </a:solidFill>
                <a:latin typeface="Helvetica Neue" charset="0"/>
                <a:ea typeface="Helvetica Neue" charset="0"/>
                <a:cs typeface="Helvetica Neue" charset="0"/>
              </a:rPr>
            </a:br>
            <a:endParaRPr lang="fr-FR" sz="3600" b="1" dirty="0">
              <a:solidFill>
                <a:srgbClr val="016794"/>
              </a:solidFill>
              <a:latin typeface="Helvetica Neue" charset="0"/>
              <a:ea typeface="Helvetica Neue" charset="0"/>
              <a:cs typeface="Helvetica Neue" charset="0"/>
            </a:endParaRPr>
          </a:p>
        </p:txBody>
      </p:sp>
      <p:sp>
        <p:nvSpPr>
          <p:cNvPr id="5" name="Rectangle 4"/>
          <p:cNvSpPr/>
          <p:nvPr/>
        </p:nvSpPr>
        <p:spPr>
          <a:xfrm>
            <a:off x="0" y="-1"/>
            <a:ext cx="2237057" cy="6858000"/>
          </a:xfrm>
          <a:prstGeom prst="rect">
            <a:avLst/>
          </a:prstGeom>
          <a:solidFill>
            <a:srgbClr val="9746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p:cNvPicPr>
            <a:picLocks noChangeAspect="1"/>
          </p:cNvPicPr>
          <p:nvPr/>
        </p:nvPicPr>
        <p:blipFill rotWithShape="1">
          <a:blip r:embed="rId3" cstate="screen">
            <a:alphaModFix amt="20000"/>
            <a:extLst>
              <a:ext uri="{28A0092B-C50C-407E-A947-70E740481C1C}">
                <a14:useLocalDpi xmlns:a14="http://schemas.microsoft.com/office/drawing/2010/main"/>
              </a:ext>
            </a:extLst>
          </a:blip>
          <a:srcRect/>
          <a:stretch/>
        </p:blipFill>
        <p:spPr>
          <a:xfrm>
            <a:off x="-124361" y="3611836"/>
            <a:ext cx="2189869" cy="3246163"/>
          </a:xfrm>
          <a:prstGeom prst="rect">
            <a:avLst/>
          </a:prstGeom>
        </p:spPr>
      </p:pic>
      <p:pic>
        <p:nvPicPr>
          <p:cNvPr id="14" name="Picture 13"/>
          <p:cNvPicPr>
            <a:picLocks noChangeAspect="1"/>
          </p:cNvPicPr>
          <p:nvPr/>
        </p:nvPicPr>
        <p:blipFill rotWithShape="1">
          <a:blip r:embed="rId3" cstate="screen">
            <a:alphaModFix amt="20000"/>
            <a:extLst>
              <a:ext uri="{28A0092B-C50C-407E-A947-70E740481C1C}">
                <a14:useLocalDpi xmlns:a14="http://schemas.microsoft.com/office/drawing/2010/main"/>
              </a:ext>
            </a:extLst>
          </a:blip>
          <a:srcRect/>
          <a:stretch/>
        </p:blipFill>
        <p:spPr>
          <a:xfrm rot="10800000">
            <a:off x="-12644" y="0"/>
            <a:ext cx="2189869" cy="3246163"/>
          </a:xfrm>
          <a:prstGeom prst="rect">
            <a:avLst/>
          </a:prstGeom>
        </p:spPr>
      </p:pic>
      <p:sp>
        <p:nvSpPr>
          <p:cNvPr id="11" name="Content Placeholder 2">
            <a:extLst>
              <a:ext uri="{FF2B5EF4-FFF2-40B4-BE49-F238E27FC236}">
                <a16:creationId xmlns:a16="http://schemas.microsoft.com/office/drawing/2014/main" id="{996D7086-52E9-4B6C-81C2-BF93F8CA9CC7}"/>
              </a:ext>
            </a:extLst>
          </p:cNvPr>
          <p:cNvSpPr>
            <a:spLocks noGrp="1"/>
          </p:cNvSpPr>
          <p:nvPr/>
        </p:nvSpPr>
        <p:spPr>
          <a:xfrm>
            <a:off x="7073268" y="813950"/>
            <a:ext cx="4395788" cy="6171755"/>
          </a:xfrm>
          <a:prstGeom prst="rect">
            <a:avLst/>
          </a:prstGeom>
        </p:spPr>
        <p:txBody>
          <a:bodyPr vert="horz" lIns="91440" tIns="45720" rIns="91440" bIns="45720" rtlCol="0" anchor="t">
            <a:noAutofit/>
          </a:bodyPr>
          <a:lstStyle>
            <a:lvl1pPr marL="342900" indent="-3429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8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6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2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200" b="0" i="0" kern="1200">
                <a:solidFill>
                  <a:schemeClr val="tx1"/>
                </a:solidFill>
                <a:latin typeface="+mj-lt"/>
                <a:ea typeface="+mj-ea"/>
                <a:cs typeface="+mj-cs"/>
              </a:defRPr>
            </a:lvl5pPr>
            <a:lvl6pPr marL="2506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2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2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2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200" b="0" i="0" kern="1200">
                <a:solidFill>
                  <a:schemeClr val="tx1"/>
                </a:solidFill>
                <a:latin typeface="+mj-lt"/>
                <a:ea typeface="+mj-ea"/>
                <a:cs typeface="+mj-cs"/>
              </a:defRPr>
            </a:lvl9pPr>
          </a:lstStyle>
          <a:p>
            <a:pPr marL="0" indent="0">
              <a:buClr>
                <a:srgbClr val="97467D"/>
              </a:buClr>
              <a:buSzPct val="100000"/>
              <a:buNone/>
            </a:pPr>
            <a:r>
              <a:rPr lang="fr-FR" sz="2000" b="1" dirty="0">
                <a:solidFill>
                  <a:srgbClr val="97467D"/>
                </a:solidFill>
                <a:latin typeface="Helvetica Neue" charset="0"/>
                <a:ea typeface="Helvetica Neue" charset="0"/>
                <a:cs typeface="Helvetica Neue" charset="0"/>
              </a:rPr>
              <a:t>Attitudes/comportements :</a:t>
            </a:r>
          </a:p>
          <a:p>
            <a:pPr lvl="1">
              <a:buClr>
                <a:srgbClr val="97467D"/>
              </a:buClr>
              <a:buSzPct val="100000"/>
              <a:buFont typeface="Wingdings" charset="2"/>
              <a:buChar char="§"/>
            </a:pPr>
            <a:r>
              <a:rPr lang="fr-FR" sz="1300" dirty="0">
                <a:solidFill>
                  <a:schemeClr val="tx1">
                    <a:lumMod val="65000"/>
                    <a:lumOff val="35000"/>
                  </a:schemeClr>
                </a:solidFill>
                <a:latin typeface="Helvetica Neue" charset="0"/>
                <a:ea typeface="Helvetica Neue" charset="0"/>
                <a:cs typeface="Helvetica Neue" charset="0"/>
              </a:rPr>
              <a:t>Apprécie particulièrement les compétences professionnelles et l’éthique du travail </a:t>
            </a:r>
          </a:p>
          <a:p>
            <a:pPr lvl="1">
              <a:buClr>
                <a:srgbClr val="97467D"/>
              </a:buClr>
              <a:buSzPct val="100000"/>
              <a:buFont typeface="Wingdings" charset="2"/>
              <a:buChar char="§"/>
            </a:pPr>
            <a:r>
              <a:rPr lang="fr-FR" sz="1300" dirty="0">
                <a:solidFill>
                  <a:schemeClr val="tx1">
                    <a:lumMod val="65000"/>
                    <a:lumOff val="35000"/>
                  </a:schemeClr>
                </a:solidFill>
                <a:latin typeface="Helvetica Neue" charset="0"/>
                <a:ea typeface="Helvetica Neue" charset="0"/>
                <a:cs typeface="Helvetica Neue" charset="0"/>
              </a:rPr>
              <a:t>Engagement envers l’équipe</a:t>
            </a:r>
          </a:p>
          <a:p>
            <a:pPr lvl="1">
              <a:buClr>
                <a:srgbClr val="97467D"/>
              </a:buClr>
              <a:buSzPct val="100000"/>
              <a:buFont typeface="Wingdings" charset="2"/>
              <a:buChar char="§"/>
            </a:pPr>
            <a:r>
              <a:rPr lang="fr-FR" sz="1300" dirty="0">
                <a:solidFill>
                  <a:schemeClr val="tx1">
                    <a:lumMod val="65000"/>
                    <a:lumOff val="35000"/>
                  </a:schemeClr>
                </a:solidFill>
                <a:latin typeface="Helvetica Neue" charset="0"/>
                <a:ea typeface="Helvetica Neue" charset="0"/>
                <a:cs typeface="Helvetica Neue" charset="0"/>
              </a:rPr>
              <a:t>Se focalise sur l’amélioration des résultats pour les enfants</a:t>
            </a:r>
          </a:p>
          <a:p>
            <a:pPr lvl="1">
              <a:buClr>
                <a:srgbClr val="97467D"/>
              </a:buClr>
              <a:buSzPct val="100000"/>
              <a:buFont typeface="Wingdings" charset="2"/>
              <a:buChar char="§"/>
            </a:pPr>
            <a:r>
              <a:rPr lang="fr-FR" sz="1300" dirty="0">
                <a:solidFill>
                  <a:schemeClr val="tx1">
                    <a:lumMod val="65000"/>
                    <a:lumOff val="35000"/>
                  </a:schemeClr>
                </a:solidFill>
                <a:latin typeface="Helvetica Neue" charset="0"/>
                <a:ea typeface="Helvetica Neue" charset="0"/>
                <a:cs typeface="Helvetica Neue" charset="0"/>
              </a:rPr>
              <a:t>Présent, fiable, réactif et cohérent</a:t>
            </a:r>
          </a:p>
          <a:p>
            <a:pPr lvl="1">
              <a:buClr>
                <a:srgbClr val="97467D"/>
              </a:buClr>
              <a:buSzPct val="100000"/>
              <a:buFont typeface="Wingdings" charset="2"/>
              <a:buChar char="§"/>
            </a:pPr>
            <a:r>
              <a:rPr lang="fr-FR" sz="1300" dirty="0">
                <a:solidFill>
                  <a:schemeClr val="tx1">
                    <a:lumMod val="65000"/>
                    <a:lumOff val="35000"/>
                  </a:schemeClr>
                </a:solidFill>
                <a:latin typeface="Helvetica Neue" charset="0"/>
                <a:ea typeface="Helvetica Neue" charset="0"/>
                <a:cs typeface="Helvetica Neue" charset="0"/>
              </a:rPr>
              <a:t>Patient et empathique</a:t>
            </a:r>
          </a:p>
          <a:p>
            <a:pPr marL="0" indent="0">
              <a:buClr>
                <a:srgbClr val="97467D"/>
              </a:buClr>
              <a:buSzPct val="100000"/>
              <a:buNone/>
            </a:pPr>
            <a:r>
              <a:rPr lang="fr-FR" sz="2000" b="1" dirty="0">
                <a:solidFill>
                  <a:srgbClr val="97467D"/>
                </a:solidFill>
                <a:latin typeface="Helvetica Neue" charset="0"/>
                <a:ea typeface="Helvetica Neue" charset="0"/>
                <a:cs typeface="Helvetica Neue" charset="0"/>
              </a:rPr>
              <a:t>Connaissances :</a:t>
            </a:r>
          </a:p>
          <a:p>
            <a:pPr lvl="1">
              <a:buClr>
                <a:srgbClr val="97467D"/>
              </a:buClr>
              <a:buSzPct val="100000"/>
              <a:buFont typeface="Wingdings" charset="2"/>
              <a:buChar char="§"/>
            </a:pPr>
            <a:r>
              <a:rPr lang="fr-FR" sz="1300" dirty="0">
                <a:solidFill>
                  <a:schemeClr val="tx1">
                    <a:lumMod val="65000"/>
                    <a:lumOff val="35000"/>
                  </a:schemeClr>
                </a:solidFill>
                <a:latin typeface="Helvetica Neue" charset="0"/>
                <a:ea typeface="Helvetica Neue" charset="0"/>
                <a:cs typeface="Helvetica Neue" charset="0"/>
              </a:rPr>
              <a:t>Reconnaît les préoccupations/thèmes communs parmi les travailleurs sociaux</a:t>
            </a:r>
          </a:p>
          <a:p>
            <a:pPr lvl="1">
              <a:buClr>
                <a:srgbClr val="97467D"/>
              </a:buClr>
              <a:buSzPct val="100000"/>
              <a:buFont typeface="Wingdings" charset="2"/>
              <a:buChar char="§"/>
            </a:pPr>
            <a:r>
              <a:rPr lang="fr-FR" sz="1300" dirty="0">
                <a:solidFill>
                  <a:schemeClr val="tx1">
                    <a:lumMod val="65000"/>
                    <a:lumOff val="35000"/>
                  </a:schemeClr>
                </a:solidFill>
                <a:latin typeface="Helvetica Neue" charset="0"/>
                <a:ea typeface="Helvetica Neue" charset="0"/>
                <a:cs typeface="Helvetica Neue" charset="0"/>
              </a:rPr>
              <a:t>Connaissance des fonctions, des pratiques et des compétences de la supervision</a:t>
            </a:r>
          </a:p>
          <a:p>
            <a:pPr lvl="1">
              <a:buClr>
                <a:srgbClr val="97467D"/>
              </a:buClr>
              <a:buSzPct val="100000"/>
              <a:buFont typeface="Wingdings" charset="2"/>
              <a:buChar char="§"/>
            </a:pPr>
            <a:r>
              <a:rPr lang="fr-FR" sz="1300" dirty="0">
                <a:solidFill>
                  <a:schemeClr val="tx1">
                    <a:lumMod val="65000"/>
                    <a:lumOff val="35000"/>
                  </a:schemeClr>
                </a:solidFill>
                <a:latin typeface="Helvetica Neue" charset="0"/>
                <a:ea typeface="Helvetica Neue" charset="0"/>
                <a:cs typeface="Helvetica Neue" charset="0"/>
              </a:rPr>
              <a:t>Expertise en gestion de cas (minimum 2 ans d’expérience)</a:t>
            </a:r>
          </a:p>
          <a:p>
            <a:pPr lvl="1">
              <a:buClr>
                <a:srgbClr val="97467D"/>
              </a:buClr>
              <a:buSzPct val="100000"/>
              <a:buFont typeface="Wingdings" charset="2"/>
              <a:buChar char="§"/>
            </a:pPr>
            <a:r>
              <a:rPr lang="fr-FR" sz="1300" dirty="0">
                <a:solidFill>
                  <a:schemeClr val="tx1">
                    <a:lumMod val="65000"/>
                    <a:lumOff val="35000"/>
                  </a:schemeClr>
                </a:solidFill>
                <a:latin typeface="Helvetica Neue" charset="0"/>
                <a:ea typeface="Helvetica Neue" charset="0"/>
                <a:cs typeface="Helvetica Neue" charset="0"/>
              </a:rPr>
              <a:t>Connaissance des principes directeurs de la gestion de cas</a:t>
            </a:r>
          </a:p>
          <a:p>
            <a:pPr lvl="1">
              <a:buClr>
                <a:srgbClr val="97467D"/>
              </a:buClr>
              <a:buSzPct val="100000"/>
              <a:buFont typeface="Wingdings" charset="2"/>
              <a:buChar char="§"/>
            </a:pPr>
            <a:r>
              <a:rPr lang="fr-FR" sz="1300" dirty="0">
                <a:solidFill>
                  <a:schemeClr val="tx1">
                    <a:lumMod val="65000"/>
                    <a:lumOff val="35000"/>
                  </a:schemeClr>
                </a:solidFill>
                <a:latin typeface="Helvetica Neue" charset="0"/>
                <a:ea typeface="Helvetica Neue" charset="0"/>
                <a:cs typeface="Helvetica Neue" charset="0"/>
              </a:rPr>
              <a:t>Connaissance de la dynamique de groupe ou d’équipe</a:t>
            </a:r>
          </a:p>
        </p:txBody>
      </p:sp>
      <p:sp>
        <p:nvSpPr>
          <p:cNvPr id="13" name="Content Placeholder 3">
            <a:extLst>
              <a:ext uri="{FF2B5EF4-FFF2-40B4-BE49-F238E27FC236}">
                <a16:creationId xmlns:a16="http://schemas.microsoft.com/office/drawing/2014/main" id="{9613273B-0BFA-4E1F-9203-B0E87E6A60BC}"/>
              </a:ext>
            </a:extLst>
          </p:cNvPr>
          <p:cNvSpPr>
            <a:spLocks noGrp="1"/>
          </p:cNvSpPr>
          <p:nvPr/>
        </p:nvSpPr>
        <p:spPr>
          <a:xfrm>
            <a:off x="2676927" y="1581042"/>
            <a:ext cx="4396341" cy="5440235"/>
          </a:xfrm>
          <a:prstGeom prst="rect">
            <a:avLst/>
          </a:prstGeom>
        </p:spPr>
        <p:txBody>
          <a:bodyPr vert="horz" lIns="91440" tIns="45720" rIns="91440" bIns="45720" rtlCol="0" anchor="t">
            <a:noAutofit/>
          </a:bodyPr>
          <a:lstStyle>
            <a:lvl1pPr marL="342900" indent="-3429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8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6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2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200" b="0" i="0" kern="1200">
                <a:solidFill>
                  <a:schemeClr val="tx1"/>
                </a:solidFill>
                <a:latin typeface="+mj-lt"/>
                <a:ea typeface="+mj-ea"/>
                <a:cs typeface="+mj-cs"/>
              </a:defRPr>
            </a:lvl5pPr>
            <a:lvl6pPr marL="2506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2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2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2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200" b="0" i="0" kern="1200">
                <a:solidFill>
                  <a:schemeClr val="tx1"/>
                </a:solidFill>
                <a:latin typeface="+mj-lt"/>
                <a:ea typeface="+mj-ea"/>
                <a:cs typeface="+mj-cs"/>
              </a:defRPr>
            </a:lvl9pPr>
          </a:lstStyle>
          <a:p>
            <a:pPr marL="0" indent="0">
              <a:buClr>
                <a:srgbClr val="97467D"/>
              </a:buClr>
              <a:buSzPct val="100000"/>
              <a:buNone/>
            </a:pPr>
            <a:r>
              <a:rPr lang="fr-FR" sz="2000" b="1" dirty="0">
                <a:solidFill>
                  <a:srgbClr val="97467D"/>
                </a:solidFill>
                <a:latin typeface="Helvetica Neue" charset="0"/>
                <a:ea typeface="Helvetica Neue" charset="0"/>
                <a:cs typeface="Helvetica Neue" charset="0"/>
              </a:rPr>
              <a:t>Compétences :</a:t>
            </a:r>
          </a:p>
          <a:p>
            <a:pPr lvl="1">
              <a:buClr>
                <a:srgbClr val="97467D"/>
              </a:buClr>
              <a:buSzPct val="100000"/>
              <a:buFont typeface="Wingdings" charset="2"/>
              <a:buChar char="§"/>
            </a:pPr>
            <a:r>
              <a:rPr lang="fr-FR" sz="1300" dirty="0">
                <a:solidFill>
                  <a:schemeClr val="tx1">
                    <a:lumMod val="65000"/>
                    <a:lumOff val="35000"/>
                  </a:schemeClr>
                </a:solidFill>
                <a:latin typeface="Helvetica Neue" charset="0"/>
                <a:ea typeface="Helvetica Neue" charset="0"/>
                <a:cs typeface="Helvetica Neue" charset="0"/>
              </a:rPr>
              <a:t>Bâtir la confiance avec l’équipe et les acteurs externes</a:t>
            </a:r>
          </a:p>
          <a:p>
            <a:pPr lvl="1">
              <a:buClr>
                <a:srgbClr val="97467D"/>
              </a:buClr>
              <a:buSzPct val="100000"/>
              <a:buFont typeface="Wingdings" charset="2"/>
              <a:buChar char="§"/>
            </a:pPr>
            <a:r>
              <a:rPr lang="fr-FR" sz="1300" dirty="0">
                <a:solidFill>
                  <a:schemeClr val="tx1">
                    <a:lumMod val="65000"/>
                    <a:lumOff val="35000"/>
                  </a:schemeClr>
                </a:solidFill>
                <a:latin typeface="Helvetica Neue" charset="0"/>
                <a:ea typeface="Helvetica Neue" charset="0"/>
                <a:cs typeface="Helvetica Neue" charset="0"/>
              </a:rPr>
              <a:t>Leadership</a:t>
            </a:r>
          </a:p>
          <a:p>
            <a:pPr lvl="1">
              <a:buClr>
                <a:srgbClr val="97467D"/>
              </a:buClr>
              <a:buSzPct val="100000"/>
              <a:buFont typeface="Wingdings" charset="2"/>
              <a:buChar char="§"/>
            </a:pPr>
            <a:r>
              <a:rPr lang="fr-FR" sz="1300" dirty="0">
                <a:solidFill>
                  <a:schemeClr val="tx1">
                    <a:lumMod val="65000"/>
                    <a:lumOff val="35000"/>
                  </a:schemeClr>
                </a:solidFill>
                <a:latin typeface="Helvetica Neue" charset="0"/>
                <a:ea typeface="Helvetica Neue" charset="0"/>
                <a:cs typeface="Helvetica Neue" charset="0"/>
              </a:rPr>
              <a:t>Animation de groupe</a:t>
            </a:r>
          </a:p>
          <a:p>
            <a:pPr lvl="1">
              <a:buClr>
                <a:srgbClr val="97467D"/>
              </a:buClr>
              <a:buSzPct val="100000"/>
              <a:buFont typeface="Wingdings" charset="2"/>
              <a:buChar char="§"/>
            </a:pPr>
            <a:r>
              <a:rPr lang="fr-FR" sz="1300" dirty="0">
                <a:solidFill>
                  <a:schemeClr val="tx1">
                    <a:lumMod val="65000"/>
                    <a:lumOff val="35000"/>
                  </a:schemeClr>
                </a:solidFill>
                <a:latin typeface="Helvetica Neue" charset="0"/>
                <a:ea typeface="Helvetica Neue" charset="0"/>
                <a:cs typeface="Helvetica Neue" charset="0"/>
              </a:rPr>
              <a:t>Sans jugement</a:t>
            </a:r>
          </a:p>
          <a:p>
            <a:pPr lvl="1">
              <a:buClr>
                <a:srgbClr val="97467D"/>
              </a:buClr>
              <a:buSzPct val="100000"/>
              <a:buFont typeface="Wingdings" charset="2"/>
              <a:buChar char="§"/>
            </a:pPr>
            <a:r>
              <a:rPr lang="fr-FR" sz="1300" dirty="0">
                <a:solidFill>
                  <a:schemeClr val="tx1">
                    <a:lumMod val="65000"/>
                    <a:lumOff val="35000"/>
                  </a:schemeClr>
                </a:solidFill>
                <a:latin typeface="Helvetica Neue" charset="0"/>
                <a:ea typeface="Helvetica Neue" charset="0"/>
                <a:cs typeface="Helvetica Neue" charset="0"/>
              </a:rPr>
              <a:t>Aptitude à prendre en compte différents points de vue </a:t>
            </a:r>
          </a:p>
          <a:p>
            <a:pPr lvl="1">
              <a:buClr>
                <a:srgbClr val="97467D"/>
              </a:buClr>
              <a:buSzPct val="100000"/>
              <a:buFont typeface="Wingdings" charset="2"/>
              <a:buChar char="§"/>
            </a:pPr>
            <a:r>
              <a:rPr lang="fr-FR" sz="1300" dirty="0">
                <a:solidFill>
                  <a:schemeClr val="tx1">
                    <a:lumMod val="65000"/>
                    <a:lumOff val="35000"/>
                  </a:schemeClr>
                </a:solidFill>
                <a:latin typeface="Helvetica Neue" charset="0"/>
                <a:ea typeface="Helvetica Neue" charset="0"/>
                <a:cs typeface="Helvetica Neue" charset="0"/>
              </a:rPr>
              <a:t>Encourage la pratique réflective</a:t>
            </a:r>
          </a:p>
          <a:p>
            <a:pPr lvl="1">
              <a:buClr>
                <a:srgbClr val="97467D"/>
              </a:buClr>
              <a:buSzPct val="100000"/>
              <a:buFont typeface="Wingdings" charset="2"/>
              <a:buChar char="§"/>
            </a:pPr>
            <a:r>
              <a:rPr lang="fr-FR" sz="1300" dirty="0">
                <a:solidFill>
                  <a:schemeClr val="tx1">
                    <a:lumMod val="65000"/>
                    <a:lumOff val="35000"/>
                  </a:schemeClr>
                </a:solidFill>
                <a:latin typeface="Helvetica Neue" charset="0"/>
                <a:ea typeface="Helvetica Neue" charset="0"/>
                <a:cs typeface="Helvetica Neue" charset="0"/>
              </a:rPr>
              <a:t>Identifie et s’appuie sur les points forts des travailleurs sociaux (approche fondée sur les points forts)</a:t>
            </a:r>
          </a:p>
          <a:p>
            <a:pPr lvl="1">
              <a:buClr>
                <a:srgbClr val="97467D"/>
              </a:buClr>
              <a:buSzPct val="100000"/>
              <a:buFont typeface="Wingdings" charset="2"/>
              <a:buChar char="§"/>
            </a:pPr>
            <a:r>
              <a:rPr lang="fr-FR" sz="1300" dirty="0">
                <a:solidFill>
                  <a:schemeClr val="tx1">
                    <a:lumMod val="65000"/>
                    <a:lumOff val="35000"/>
                  </a:schemeClr>
                </a:solidFill>
                <a:latin typeface="Helvetica Neue" charset="0"/>
                <a:ea typeface="Helvetica Neue" charset="0"/>
                <a:cs typeface="Helvetica Neue" charset="0"/>
              </a:rPr>
              <a:t>Excellentes aptitudes à la communication et à l’écoute active</a:t>
            </a:r>
          </a:p>
          <a:p>
            <a:pPr lvl="1">
              <a:buClr>
                <a:srgbClr val="97467D"/>
              </a:buClr>
              <a:buSzPct val="100000"/>
              <a:buFont typeface="Wingdings" charset="2"/>
              <a:buChar char="§"/>
            </a:pPr>
            <a:r>
              <a:rPr lang="fr-FR" sz="1300" dirty="0">
                <a:solidFill>
                  <a:schemeClr val="tx1">
                    <a:lumMod val="65000"/>
                    <a:lumOff val="35000"/>
                  </a:schemeClr>
                </a:solidFill>
                <a:latin typeface="Helvetica Neue" charset="0"/>
                <a:ea typeface="Helvetica Neue" charset="0"/>
                <a:cs typeface="Helvetica Neue" charset="0"/>
              </a:rPr>
              <a:t>Aptitude à faire la distinction entre les rôles de manageur et celui de superviseur</a:t>
            </a:r>
          </a:p>
          <a:p>
            <a:pPr lvl="1">
              <a:buClr>
                <a:srgbClr val="97467D"/>
              </a:buClr>
              <a:buSzPct val="100000"/>
              <a:buFont typeface="Wingdings" charset="2"/>
              <a:buChar char="§"/>
            </a:pPr>
            <a:r>
              <a:rPr lang="fr-FR" sz="1300" dirty="0">
                <a:solidFill>
                  <a:schemeClr val="tx1">
                    <a:lumMod val="65000"/>
                    <a:lumOff val="35000"/>
                  </a:schemeClr>
                </a:solidFill>
                <a:latin typeface="Helvetica Neue" charset="0"/>
                <a:ea typeface="Helvetica Neue" charset="0"/>
                <a:cs typeface="Helvetica Neue" charset="0"/>
              </a:rPr>
              <a:t>Aptitude à gérer les attentes par rapport à ce qu’il est possible dans un cas particulier </a:t>
            </a:r>
          </a:p>
          <a:p>
            <a:pPr>
              <a:buClr>
                <a:srgbClr val="EFEFEF"/>
              </a:buClr>
            </a:pPr>
            <a:endParaRPr lang="en-US" sz="1300" dirty="0">
              <a:solidFill>
                <a:schemeClr val="tx1">
                  <a:lumMod val="65000"/>
                  <a:lumOff val="35000"/>
                </a:schemeClr>
              </a:solidFill>
              <a:latin typeface="Helvetica Neue" charset="0"/>
              <a:ea typeface="Helvetica Neue" charset="0"/>
              <a:cs typeface="Helvetica Neue" charset="0"/>
            </a:endParaRPr>
          </a:p>
        </p:txBody>
      </p:sp>
    </p:spTree>
    <p:extLst>
      <p:ext uri="{BB962C8B-B14F-4D97-AF65-F5344CB8AC3E}">
        <p14:creationId xmlns:p14="http://schemas.microsoft.com/office/powerpoint/2010/main" val="383778890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314"/>
        <p:cNvGrpSpPr/>
        <p:nvPr/>
      </p:nvGrpSpPr>
      <p:grpSpPr>
        <a:xfrm>
          <a:off x="0" y="0"/>
          <a:ext cx="0" cy="0"/>
          <a:chOff x="0" y="0"/>
          <a:chExt cx="0" cy="0"/>
        </a:xfrm>
      </p:grpSpPr>
      <p:pic>
        <p:nvPicPr>
          <p:cNvPr id="10" name="Picture 9"/>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2" y="0"/>
            <a:ext cx="12192002" cy="6858000"/>
          </a:xfrm>
          <a:prstGeom prst="rect">
            <a:avLst/>
          </a:prstGeom>
        </p:spPr>
      </p:pic>
      <p:sp>
        <p:nvSpPr>
          <p:cNvPr id="13" name="Rectangle 12"/>
          <p:cNvSpPr/>
          <p:nvPr/>
        </p:nvSpPr>
        <p:spPr>
          <a:xfrm>
            <a:off x="-1" y="1"/>
            <a:ext cx="12192002" cy="6858000"/>
          </a:xfrm>
          <a:prstGeom prst="rect">
            <a:avLst/>
          </a:prstGeom>
          <a:solidFill>
            <a:srgbClr val="97467D">
              <a:alpha val="7098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6" name="Shape 316"/>
          <p:cNvSpPr txBox="1">
            <a:spLocks noGrp="1"/>
          </p:cNvSpPr>
          <p:nvPr>
            <p:ph idx="1"/>
          </p:nvPr>
        </p:nvSpPr>
        <p:spPr>
          <a:xfrm>
            <a:off x="737079" y="2588837"/>
            <a:ext cx="5783362" cy="4928766"/>
          </a:xfrm>
          <a:prstGeom prst="rect">
            <a:avLst/>
          </a:prstGeom>
          <a:noFill/>
          <a:ln>
            <a:noFill/>
          </a:ln>
        </p:spPr>
        <p:txBody>
          <a:bodyPr lIns="91425" tIns="45700" rIns="91425" bIns="45700" anchor="t" anchorCtr="0">
            <a:noAutofit/>
          </a:bodyPr>
          <a:lstStyle/>
          <a:p>
            <a:pPr>
              <a:buClr>
                <a:schemeClr val="bg1"/>
              </a:buClr>
              <a:buFont typeface="Wingdings" charset="2"/>
              <a:buChar char="§"/>
            </a:pPr>
            <a:r>
              <a:rPr lang="fr-FR" sz="2400" dirty="0">
                <a:solidFill>
                  <a:schemeClr val="bg1"/>
                </a:solidFill>
                <a:latin typeface="Helvetica Neue" charset="0"/>
                <a:ea typeface="Helvetica Neue" charset="0"/>
                <a:cs typeface="Helvetica Neue" charset="0"/>
              </a:rPr>
              <a:t>Écoute active et communication</a:t>
            </a:r>
          </a:p>
          <a:p>
            <a:pPr>
              <a:buClr>
                <a:schemeClr val="bg1"/>
              </a:buClr>
              <a:buFont typeface="Wingdings" charset="2"/>
              <a:buChar char="§"/>
            </a:pPr>
            <a:r>
              <a:rPr lang="fr-FR" sz="2400" dirty="0">
                <a:solidFill>
                  <a:schemeClr val="bg1"/>
                </a:solidFill>
              </a:rPr>
              <a:t>Encadrement</a:t>
            </a:r>
          </a:p>
          <a:p>
            <a:pPr>
              <a:buClr>
                <a:schemeClr val="bg1"/>
              </a:buClr>
              <a:buFont typeface="Wingdings" charset="2"/>
              <a:buChar char="§"/>
            </a:pPr>
            <a:r>
              <a:rPr lang="fr-FR" sz="2400" dirty="0">
                <a:solidFill>
                  <a:schemeClr val="bg1"/>
                </a:solidFill>
                <a:latin typeface="Helvetica Neue" charset="0"/>
                <a:ea typeface="Helvetica Neue" charset="0"/>
                <a:cs typeface="Helvetica Neue" charset="0"/>
              </a:rPr>
              <a:t>Transmission de feedback </a:t>
            </a:r>
          </a:p>
          <a:p>
            <a:pPr>
              <a:buClr>
                <a:schemeClr val="bg1"/>
              </a:buClr>
              <a:buFont typeface="Wingdings" charset="2"/>
              <a:buChar char="§"/>
            </a:pPr>
            <a:r>
              <a:rPr lang="fr-FR" sz="2400" dirty="0">
                <a:solidFill>
                  <a:schemeClr val="bg1"/>
                </a:solidFill>
                <a:latin typeface="Helvetica Neue" charset="0"/>
                <a:ea typeface="Helvetica Neue" charset="0"/>
                <a:cs typeface="Helvetica Neue" charset="0"/>
              </a:rPr>
              <a:t>Mise en application des connaissances des </a:t>
            </a:r>
            <a:r>
              <a:rPr lang="fr-FR" sz="2400" dirty="0">
                <a:solidFill>
                  <a:schemeClr val="bg1"/>
                </a:solidFill>
              </a:rPr>
              <a:t>P</a:t>
            </a:r>
            <a:r>
              <a:rPr lang="fr-FR" sz="2400" dirty="0">
                <a:solidFill>
                  <a:schemeClr val="bg1"/>
                </a:solidFill>
                <a:latin typeface="Helvetica Neue" charset="0"/>
                <a:ea typeface="Helvetica Neue" charset="0"/>
                <a:cs typeface="Helvetica Neue" charset="0"/>
              </a:rPr>
              <a:t>rincipes </a:t>
            </a:r>
            <a:r>
              <a:rPr lang="fr-FR" sz="2400" dirty="0">
                <a:solidFill>
                  <a:schemeClr val="bg1"/>
                </a:solidFill>
              </a:rPr>
              <a:t>d</a:t>
            </a:r>
            <a:r>
              <a:rPr lang="fr-FR" sz="2400" dirty="0">
                <a:solidFill>
                  <a:schemeClr val="bg1"/>
                </a:solidFill>
                <a:latin typeface="Helvetica Neue" charset="0"/>
                <a:ea typeface="Helvetica Neue" charset="0"/>
                <a:cs typeface="Helvetica Neue" charset="0"/>
              </a:rPr>
              <a:t>irecteurs</a:t>
            </a:r>
          </a:p>
          <a:p>
            <a:pPr>
              <a:buClr>
                <a:schemeClr val="bg1"/>
              </a:buClr>
              <a:buFont typeface="Wingdings" charset="2"/>
              <a:buChar char="§"/>
            </a:pPr>
            <a:r>
              <a:rPr lang="fr-FR" sz="2400" dirty="0">
                <a:solidFill>
                  <a:schemeClr val="bg1"/>
                </a:solidFill>
              </a:rPr>
              <a:t>Animation</a:t>
            </a:r>
          </a:p>
        </p:txBody>
      </p:sp>
      <p:sp>
        <p:nvSpPr>
          <p:cNvPr id="315" name="Shape 315"/>
          <p:cNvSpPr txBox="1">
            <a:spLocks noGrp="1"/>
          </p:cNvSpPr>
          <p:nvPr>
            <p:ph type="title"/>
          </p:nvPr>
        </p:nvSpPr>
        <p:spPr>
          <a:xfrm>
            <a:off x="737079" y="524742"/>
            <a:ext cx="8904761" cy="1325563"/>
          </a:xfrm>
          <a:prstGeom prst="rect">
            <a:avLst/>
          </a:prstGeom>
          <a:noFill/>
          <a:ln>
            <a:noFill/>
          </a:ln>
        </p:spPr>
        <p:txBody>
          <a:bodyPr lIns="91425" tIns="45700" rIns="91425" bIns="45700" anchor="t" anchorCtr="0">
            <a:noAutofit/>
          </a:bodyPr>
          <a:lstStyle/>
          <a:p>
            <a:pPr marL="0" marR="0" lvl="0" indent="0" rtl="0">
              <a:spcBef>
                <a:spcPts val="0"/>
              </a:spcBef>
              <a:buClr>
                <a:srgbClr val="151515"/>
              </a:buClr>
              <a:buSzPct val="25000"/>
              <a:buFont typeface="Century Gothic"/>
              <a:buNone/>
            </a:pPr>
            <a:r>
              <a:rPr lang="fr-FR" sz="3600" b="1" dirty="0">
                <a:solidFill>
                  <a:schemeClr val="bg1"/>
                </a:solidFill>
                <a:latin typeface="Helvetica Neue" charset="0"/>
                <a:ea typeface="Helvetica Neue" charset="0"/>
                <a:cs typeface="Helvetica Neue" charset="0"/>
              </a:rPr>
              <a:t>MISE EN APPLICATION DES COMPÉTENCES DE SUPERVISION</a:t>
            </a:r>
          </a:p>
        </p:txBody>
      </p:sp>
      <p:sp>
        <p:nvSpPr>
          <p:cNvPr id="9" name="Rectangle 8"/>
          <p:cNvSpPr/>
          <p:nvPr/>
        </p:nvSpPr>
        <p:spPr>
          <a:xfrm>
            <a:off x="737079" y="1716224"/>
            <a:ext cx="3617259" cy="92275"/>
          </a:xfrm>
          <a:prstGeom prst="rect">
            <a:avLst/>
          </a:prstGeom>
          <a:solidFill>
            <a:srgbClr val="0167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9EBAFC81-B257-4C2C-8470-7A651FC672D8}"/>
              </a:ext>
            </a:extLst>
          </p:cNvPr>
          <p:cNvSpPr/>
          <p:nvPr/>
        </p:nvSpPr>
        <p:spPr>
          <a:xfrm>
            <a:off x="8950152" y="6387291"/>
            <a:ext cx="3223959" cy="369332"/>
          </a:xfrm>
          <a:prstGeom prst="rect">
            <a:avLst/>
          </a:prstGeom>
        </p:spPr>
        <p:txBody>
          <a:bodyPr wrap="none">
            <a:spAutoFit/>
          </a:bodyPr>
          <a:lstStyle/>
          <a:p>
            <a:r>
              <a:rPr lang="fr-FR" i="1">
                <a:solidFill>
                  <a:schemeClr val="bg1"/>
                </a:solidFill>
                <a:latin typeface="Helvetica Neue" charset="0"/>
                <a:ea typeface="Helvetica Neue" charset="0"/>
                <a:cs typeface="Helvetica Neue" charset="0"/>
              </a:rPr>
              <a:t>Photo : Selena Marr / IRC</a:t>
            </a:r>
          </a:p>
        </p:txBody>
      </p:sp>
    </p:spTree>
    <p:extLst>
      <p:ext uri="{BB962C8B-B14F-4D97-AF65-F5344CB8AC3E}">
        <p14:creationId xmlns:p14="http://schemas.microsoft.com/office/powerpoint/2010/main" val="211720689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12192000" cy="6858000"/>
          </a:xfrm>
          <a:prstGeom prst="rect">
            <a:avLst/>
          </a:prstGeom>
          <a:solidFill>
            <a:srgbClr val="0267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2999105" y="2286000"/>
            <a:ext cx="7059295" cy="2029968"/>
          </a:xfrm>
          <a:prstGeom prst="rect">
            <a:avLst/>
          </a:prstGeom>
          <a:no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2596896" y="1700187"/>
            <a:ext cx="2121407" cy="2286597"/>
          </a:xfrm>
          <a:prstGeom prst="rect">
            <a:avLst/>
          </a:prstGeom>
          <a:solidFill>
            <a:srgbClr val="0267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1645538" y="3792968"/>
            <a:ext cx="2085213" cy="2396326"/>
          </a:xfrm>
          <a:prstGeom prst="rect">
            <a:avLst/>
          </a:prstGeom>
          <a:solidFill>
            <a:srgbClr val="0267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p:cNvPicPr>
            <a:picLocks noChangeAspect="1"/>
          </p:cNvPicPr>
          <p:nvPr/>
        </p:nvPicPr>
        <p:blipFill>
          <a:blip r:embed="rId3"/>
          <a:stretch>
            <a:fillRect/>
          </a:stretch>
        </p:blipFill>
        <p:spPr>
          <a:xfrm>
            <a:off x="1590802" y="1533504"/>
            <a:ext cx="2816606" cy="3457627"/>
          </a:xfrm>
          <a:prstGeom prst="rect">
            <a:avLst/>
          </a:prstGeom>
        </p:spPr>
      </p:pic>
      <p:sp>
        <p:nvSpPr>
          <p:cNvPr id="8" name="Title 1"/>
          <p:cNvSpPr txBox="1">
            <a:spLocks/>
          </p:cNvSpPr>
          <p:nvPr/>
        </p:nvSpPr>
        <p:spPr>
          <a:xfrm>
            <a:off x="987550" y="2926705"/>
            <a:ext cx="12192002"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fr-FR" b="1" dirty="0">
                <a:solidFill>
                  <a:schemeClr val="bg1"/>
                </a:solidFill>
                <a:latin typeface="Helvetica Neue Medium" charset="0"/>
                <a:ea typeface="Helvetica Neue Medium" charset="0"/>
                <a:cs typeface="Helvetica Neue Medium" charset="0"/>
              </a:rPr>
              <a:t>DES QUESTIONS ?</a:t>
            </a:r>
          </a:p>
          <a:p>
            <a:endParaRPr lang="en-US" b="1" dirty="0">
              <a:solidFill>
                <a:schemeClr val="bg1">
                  <a:lumMod val="95000"/>
                </a:schemeClr>
              </a:solidFill>
              <a:latin typeface="Helvetica Neue Medium" charset="0"/>
              <a:ea typeface="Helvetica Neue Medium" charset="0"/>
              <a:cs typeface="Helvetica Neue Medium" charset="0"/>
            </a:endParaRPr>
          </a:p>
        </p:txBody>
      </p:sp>
    </p:spTree>
    <p:extLst>
      <p:ext uri="{BB962C8B-B14F-4D97-AF65-F5344CB8AC3E}">
        <p14:creationId xmlns:p14="http://schemas.microsoft.com/office/powerpoint/2010/main" val="85735125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69"/>
        <p:cNvGrpSpPr/>
        <p:nvPr/>
      </p:nvGrpSpPr>
      <p:grpSpPr>
        <a:xfrm>
          <a:off x="0" y="0"/>
          <a:ext cx="0" cy="0"/>
          <a:chOff x="0" y="0"/>
          <a:chExt cx="0" cy="0"/>
        </a:xfrm>
      </p:grpSpPr>
      <p:sp>
        <p:nvSpPr>
          <p:cNvPr id="170" name="Shape 170"/>
          <p:cNvSpPr txBox="1">
            <a:spLocks noGrp="1"/>
          </p:cNvSpPr>
          <p:nvPr>
            <p:ph type="title"/>
          </p:nvPr>
        </p:nvSpPr>
        <p:spPr>
          <a:xfrm>
            <a:off x="4051293" y="421740"/>
            <a:ext cx="10515600" cy="1325563"/>
          </a:xfrm>
          <a:prstGeom prst="rect">
            <a:avLst/>
          </a:prstGeom>
        </p:spPr>
        <p:txBody>
          <a:bodyPr lIns="91425" tIns="91425" rIns="91425" bIns="91425" anchor="t" anchorCtr="0">
            <a:noAutofit/>
          </a:bodyPr>
          <a:lstStyle/>
          <a:p>
            <a:r>
              <a:rPr lang="fr-FR" sz="3200" b="1">
                <a:solidFill>
                  <a:srgbClr val="016794"/>
                </a:solidFill>
                <a:latin typeface="Helvetica Neue" charset="0"/>
                <a:ea typeface="Helvetica Neue" charset="0"/>
                <a:cs typeface="Helvetica Neue" charset="0"/>
              </a:rPr>
              <a:t>APTITUDES À L’ÉCOUTE ACTIVE</a:t>
            </a:r>
            <a:br>
              <a:rPr lang="fr-FR" sz="3200" b="1">
                <a:solidFill>
                  <a:srgbClr val="016794"/>
                </a:solidFill>
                <a:latin typeface="Helvetica Neue" charset="0"/>
                <a:ea typeface="Helvetica Neue" charset="0"/>
                <a:cs typeface="Helvetica Neue" charset="0"/>
              </a:rPr>
            </a:br>
            <a:endParaRPr lang="fr-FR" sz="3200" b="1">
              <a:solidFill>
                <a:srgbClr val="016794"/>
              </a:solidFill>
              <a:latin typeface="Helvetica Neue" charset="0"/>
              <a:ea typeface="Helvetica Neue" charset="0"/>
              <a:cs typeface="Helvetica Neue" charset="0"/>
            </a:endParaRPr>
          </a:p>
        </p:txBody>
      </p:sp>
      <p:sp>
        <p:nvSpPr>
          <p:cNvPr id="3" name="Rectangle 2"/>
          <p:cNvSpPr/>
          <p:nvPr/>
        </p:nvSpPr>
        <p:spPr>
          <a:xfrm>
            <a:off x="0" y="0"/>
            <a:ext cx="3572540" cy="6858000"/>
          </a:xfrm>
          <a:prstGeom prst="rect">
            <a:avLst/>
          </a:prstGeom>
          <a:solidFill>
            <a:srgbClr val="0167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16794"/>
              </a:solidFill>
            </a:endParaRPr>
          </a:p>
        </p:txBody>
      </p:sp>
      <p:pic>
        <p:nvPicPr>
          <p:cNvPr id="6" name="Picture 5"/>
          <p:cNvPicPr>
            <a:picLocks noChangeAspect="1"/>
          </p:cNvPicPr>
          <p:nvPr/>
        </p:nvPicPr>
        <p:blipFill rotWithShape="1">
          <a:blip r:embed="rId3" cstate="screen">
            <a:alphaModFix amt="20000"/>
            <a:extLst>
              <a:ext uri="{28A0092B-C50C-407E-A947-70E740481C1C}">
                <a14:useLocalDpi xmlns:a14="http://schemas.microsoft.com/office/drawing/2010/main"/>
              </a:ext>
            </a:extLst>
          </a:blip>
          <a:srcRect/>
          <a:stretch/>
        </p:blipFill>
        <p:spPr>
          <a:xfrm>
            <a:off x="0" y="0"/>
            <a:ext cx="3572540" cy="6858000"/>
          </a:xfrm>
          <a:prstGeom prst="rect">
            <a:avLst/>
          </a:prstGeom>
        </p:spPr>
      </p:pic>
      <p:sp>
        <p:nvSpPr>
          <p:cNvPr id="4" name="TextBox 3"/>
          <p:cNvSpPr txBox="1"/>
          <p:nvPr/>
        </p:nvSpPr>
        <p:spPr>
          <a:xfrm>
            <a:off x="4343400" y="1483360"/>
            <a:ext cx="7493000" cy="2585323"/>
          </a:xfrm>
          <a:prstGeom prst="rect">
            <a:avLst/>
          </a:prstGeom>
          <a:noFill/>
        </p:spPr>
        <p:txBody>
          <a:bodyPr wrap="square" rtlCol="0">
            <a:spAutoFit/>
          </a:bodyPr>
          <a:lstStyle/>
          <a:p>
            <a:pPr marL="342900" indent="-342900">
              <a:buClr>
                <a:srgbClr val="97467D"/>
              </a:buClr>
              <a:buFont typeface="Wingdings" charset="2"/>
              <a:buChar char="§"/>
            </a:pPr>
            <a:r>
              <a:rPr lang="fr-FR" sz="2400" dirty="0">
                <a:latin typeface="Helvetica Neue" charset="0"/>
                <a:ea typeface="Helvetica Neue" charset="0"/>
                <a:cs typeface="Helvetica Neue" charset="0"/>
              </a:rPr>
              <a:t>Langage corporel</a:t>
            </a:r>
          </a:p>
          <a:p>
            <a:pPr marL="342900" indent="-342900">
              <a:buClr>
                <a:srgbClr val="97467D"/>
              </a:buClr>
              <a:buFont typeface="Wingdings" charset="2"/>
              <a:buChar char="§"/>
            </a:pPr>
            <a:r>
              <a:rPr lang="fr-FR" sz="2400" dirty="0">
                <a:latin typeface="Helvetica Neue" charset="0"/>
                <a:ea typeface="Helvetica Neue" charset="0"/>
                <a:cs typeface="Helvetica Neue" charset="0"/>
              </a:rPr>
              <a:t>Questions ouvertes, fermées et de type Pourquoi</a:t>
            </a:r>
          </a:p>
          <a:p>
            <a:pPr marL="342900" indent="-342900">
              <a:buClr>
                <a:srgbClr val="97467D"/>
              </a:buClr>
              <a:buFont typeface="Wingdings" charset="2"/>
              <a:buChar char="§"/>
            </a:pPr>
            <a:r>
              <a:rPr lang="fr-FR" sz="2400" dirty="0">
                <a:latin typeface="Helvetica Neue" charset="0"/>
                <a:ea typeface="Helvetica Neue" charset="0"/>
                <a:cs typeface="Helvetica Neue" charset="0"/>
              </a:rPr>
              <a:t>Reformuler </a:t>
            </a:r>
          </a:p>
          <a:p>
            <a:pPr marL="342900" indent="-342900">
              <a:buClr>
                <a:srgbClr val="97467D"/>
              </a:buClr>
              <a:buFont typeface="Wingdings" charset="2"/>
              <a:buChar char="§"/>
            </a:pPr>
            <a:r>
              <a:rPr lang="fr-FR" sz="2400" dirty="0">
                <a:latin typeface="Helvetica Neue" charset="0"/>
                <a:ea typeface="Helvetica Neue" charset="0"/>
                <a:cs typeface="Helvetica Neue" charset="0"/>
              </a:rPr>
              <a:t>Recadrer</a:t>
            </a:r>
          </a:p>
          <a:p>
            <a:pPr marL="342900" indent="-342900">
              <a:buClr>
                <a:srgbClr val="97467D"/>
              </a:buClr>
              <a:buFont typeface="Wingdings" charset="2"/>
              <a:buChar char="§"/>
            </a:pPr>
            <a:r>
              <a:rPr lang="fr-FR" sz="2400" dirty="0">
                <a:latin typeface="Helvetica Neue" charset="0"/>
                <a:ea typeface="Helvetica Neue" charset="0"/>
                <a:cs typeface="Helvetica Neue" charset="0"/>
              </a:rPr>
              <a:t>Prendre du recul</a:t>
            </a:r>
          </a:p>
          <a:p>
            <a:pPr marL="342900" indent="-342900">
              <a:buClr>
                <a:srgbClr val="97467D"/>
              </a:buClr>
              <a:buFont typeface="Wingdings" charset="2"/>
              <a:buChar char="§"/>
            </a:pPr>
            <a:r>
              <a:rPr lang="fr-FR" sz="2400" dirty="0">
                <a:latin typeface="Helvetica Neue" charset="0"/>
                <a:ea typeface="Helvetica Neue" charset="0"/>
                <a:cs typeface="Helvetica Neue" charset="0"/>
              </a:rPr>
              <a:t>Résumer les faits</a:t>
            </a:r>
          </a:p>
          <a:p>
            <a:endParaRPr lang="en-US" dirty="0"/>
          </a:p>
        </p:txBody>
      </p:sp>
    </p:spTree>
    <p:extLst>
      <p:ext uri="{BB962C8B-B14F-4D97-AF65-F5344CB8AC3E}">
        <p14:creationId xmlns:p14="http://schemas.microsoft.com/office/powerpoint/2010/main" val="299460594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69"/>
        <p:cNvGrpSpPr/>
        <p:nvPr/>
      </p:nvGrpSpPr>
      <p:grpSpPr>
        <a:xfrm>
          <a:off x="0" y="0"/>
          <a:ext cx="0" cy="0"/>
          <a:chOff x="0" y="0"/>
          <a:chExt cx="0" cy="0"/>
        </a:xfrm>
      </p:grpSpPr>
      <p:sp>
        <p:nvSpPr>
          <p:cNvPr id="170" name="Shape 170"/>
          <p:cNvSpPr txBox="1">
            <a:spLocks noGrp="1"/>
          </p:cNvSpPr>
          <p:nvPr>
            <p:ph type="title"/>
          </p:nvPr>
        </p:nvSpPr>
        <p:spPr>
          <a:xfrm>
            <a:off x="4051293" y="421740"/>
            <a:ext cx="10515600" cy="1325563"/>
          </a:xfrm>
          <a:prstGeom prst="rect">
            <a:avLst/>
          </a:prstGeom>
        </p:spPr>
        <p:txBody>
          <a:bodyPr lIns="91425" tIns="91425" rIns="91425" bIns="91425" anchor="t" anchorCtr="0">
            <a:noAutofit/>
          </a:bodyPr>
          <a:lstStyle/>
          <a:p>
            <a:r>
              <a:rPr lang="fr-FR" sz="3200" b="1">
                <a:solidFill>
                  <a:srgbClr val="016794"/>
                </a:solidFill>
                <a:latin typeface="Helvetica Neue" charset="0"/>
                <a:ea typeface="Helvetica Neue" charset="0"/>
                <a:cs typeface="Helvetica Neue" charset="0"/>
              </a:rPr>
              <a:t>CONSEILS DE COMMUNICATION</a:t>
            </a:r>
            <a:br>
              <a:rPr lang="fr-FR" sz="3200" b="1">
                <a:solidFill>
                  <a:srgbClr val="016794"/>
                </a:solidFill>
                <a:latin typeface="Helvetica Neue" charset="0"/>
                <a:ea typeface="Helvetica Neue" charset="0"/>
                <a:cs typeface="Helvetica Neue" charset="0"/>
              </a:rPr>
            </a:br>
            <a:endParaRPr lang="fr-FR" sz="3200" b="1">
              <a:solidFill>
                <a:srgbClr val="016794"/>
              </a:solidFill>
              <a:latin typeface="Helvetica Neue" charset="0"/>
              <a:ea typeface="Helvetica Neue" charset="0"/>
              <a:cs typeface="Helvetica Neue" charset="0"/>
            </a:endParaRPr>
          </a:p>
        </p:txBody>
      </p:sp>
      <p:sp>
        <p:nvSpPr>
          <p:cNvPr id="3" name="Rectangle 2"/>
          <p:cNvSpPr/>
          <p:nvPr/>
        </p:nvSpPr>
        <p:spPr>
          <a:xfrm>
            <a:off x="0" y="0"/>
            <a:ext cx="3572540" cy="6858000"/>
          </a:xfrm>
          <a:prstGeom prst="rect">
            <a:avLst/>
          </a:prstGeom>
          <a:solidFill>
            <a:srgbClr val="0167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16794"/>
              </a:solidFill>
            </a:endParaRPr>
          </a:p>
        </p:txBody>
      </p:sp>
      <p:pic>
        <p:nvPicPr>
          <p:cNvPr id="6" name="Picture 5"/>
          <p:cNvPicPr>
            <a:picLocks noChangeAspect="1"/>
          </p:cNvPicPr>
          <p:nvPr/>
        </p:nvPicPr>
        <p:blipFill rotWithShape="1">
          <a:blip r:embed="rId3" cstate="screen">
            <a:alphaModFix amt="20000"/>
            <a:extLst>
              <a:ext uri="{28A0092B-C50C-407E-A947-70E740481C1C}">
                <a14:useLocalDpi xmlns:a14="http://schemas.microsoft.com/office/drawing/2010/main"/>
              </a:ext>
            </a:extLst>
          </a:blip>
          <a:srcRect/>
          <a:stretch/>
        </p:blipFill>
        <p:spPr>
          <a:xfrm>
            <a:off x="0" y="0"/>
            <a:ext cx="3572540" cy="6858000"/>
          </a:xfrm>
          <a:prstGeom prst="rect">
            <a:avLst/>
          </a:prstGeom>
        </p:spPr>
      </p:pic>
      <p:sp>
        <p:nvSpPr>
          <p:cNvPr id="4" name="TextBox 3"/>
          <p:cNvSpPr txBox="1"/>
          <p:nvPr/>
        </p:nvSpPr>
        <p:spPr>
          <a:xfrm>
            <a:off x="4485503" y="1246910"/>
            <a:ext cx="6568577" cy="6186309"/>
          </a:xfrm>
          <a:prstGeom prst="rect">
            <a:avLst/>
          </a:prstGeom>
          <a:noFill/>
        </p:spPr>
        <p:txBody>
          <a:bodyPr wrap="square" rtlCol="0">
            <a:spAutoFit/>
          </a:bodyPr>
          <a:lstStyle/>
          <a:p>
            <a:pPr marL="342900" indent="-342900">
              <a:buClr>
                <a:srgbClr val="97467D"/>
              </a:buClr>
              <a:buFont typeface="Wingdings" panose="05000000000000000000" pitchFamily="2" charset="2"/>
              <a:buChar char="§"/>
            </a:pPr>
            <a:r>
              <a:rPr lang="fr-FR" sz="2200" dirty="0">
                <a:latin typeface="Helvetica" panose="020B0604020202020204" pitchFamily="34" charset="0"/>
                <a:cs typeface="Helvetica" panose="020B0604020202020204" pitchFamily="34" charset="0"/>
              </a:rPr>
              <a:t>Montrez de l’empathie vis-à-vis des défis et préoccupations du travailleur social</a:t>
            </a:r>
          </a:p>
          <a:p>
            <a:pPr marL="342900" indent="-342900">
              <a:buClr>
                <a:srgbClr val="97467D"/>
              </a:buClr>
              <a:buFont typeface="Wingdings" panose="05000000000000000000" pitchFamily="2" charset="2"/>
              <a:buChar char="§"/>
            </a:pPr>
            <a:r>
              <a:rPr lang="fr-FR" sz="2200" dirty="0">
                <a:latin typeface="Helvetica" panose="020B0604020202020204" pitchFamily="34" charset="0"/>
                <a:cs typeface="Helvetica" panose="020B0604020202020204" pitchFamily="34" charset="0"/>
              </a:rPr>
              <a:t>Travaillez en utilisant une approche basée sur les points forts, en veillant à mettre en évidence ce que le travailleur social a bien fait selon vous, et demandez-lui ce qui aurait pu être fait différemment selon lui, avant de donner votre retour</a:t>
            </a:r>
          </a:p>
          <a:p>
            <a:pPr marL="342900" indent="-342900">
              <a:buClr>
                <a:srgbClr val="97467D"/>
              </a:buClr>
              <a:buFont typeface="Wingdings" panose="05000000000000000000" pitchFamily="2" charset="2"/>
              <a:buChar char="§"/>
            </a:pPr>
            <a:r>
              <a:rPr lang="fr-FR" sz="2200" dirty="0">
                <a:latin typeface="Helvetica" panose="020B0604020202020204" pitchFamily="34" charset="0"/>
                <a:cs typeface="Helvetica" panose="020B0604020202020204" pitchFamily="34" charset="0"/>
              </a:rPr>
              <a:t>Essaye</a:t>
            </a:r>
            <a:r>
              <a:rPr lang="fr-FR" altLang="zh-CN" sz="2200" dirty="0">
                <a:latin typeface="Helvetica" panose="020B0604020202020204" pitchFamily="34" charset="0"/>
                <a:cs typeface="Helvetica" panose="020B0604020202020204" pitchFamily="34" charset="0"/>
              </a:rPr>
              <a:t>z</a:t>
            </a:r>
            <a:r>
              <a:rPr lang="fr-FR" sz="2200" dirty="0">
                <a:latin typeface="Helvetica" panose="020B0604020202020204" pitchFamily="34" charset="0"/>
                <a:cs typeface="Helvetica" panose="020B0604020202020204" pitchFamily="34" charset="0"/>
              </a:rPr>
              <a:t> de renforcer les capacités du travailleur social en l’encourageant à chercher des solutions aux problèmes rencontrés, plutôt que de lui fournir tout de suite les solutions</a:t>
            </a:r>
          </a:p>
          <a:p>
            <a:pPr marL="342900" indent="-342900">
              <a:buClr>
                <a:srgbClr val="97467D"/>
              </a:buClr>
              <a:buFont typeface="Wingdings" panose="05000000000000000000" pitchFamily="2" charset="2"/>
              <a:buChar char="§"/>
            </a:pPr>
            <a:r>
              <a:rPr lang="fr-FR" sz="2200" dirty="0">
                <a:latin typeface="Helvetica" panose="020B0604020202020204" pitchFamily="34" charset="0"/>
                <a:cs typeface="Helvetica" panose="020B0604020202020204" pitchFamily="34" charset="0"/>
              </a:rPr>
              <a:t>Aidez les travailleurs sociaux à accepter et être à l’aise avec l’incertitude</a:t>
            </a:r>
          </a:p>
          <a:p>
            <a:pPr marL="342900" indent="-342900">
              <a:buClr>
                <a:srgbClr val="97467D"/>
              </a:buClr>
              <a:buFont typeface="Wingdings" panose="05000000000000000000" pitchFamily="2" charset="2"/>
              <a:buChar char="§"/>
            </a:pPr>
            <a:r>
              <a:rPr lang="fr-FR" sz="2200" dirty="0">
                <a:latin typeface="Helvetica" panose="020B0604020202020204" pitchFamily="34" charset="0"/>
                <a:cs typeface="Helvetica" panose="020B0604020202020204" pitchFamily="34" charset="0"/>
              </a:rPr>
              <a:t>Demandez au travailleur social s’il/elle aimerait entendre vos pensées/réflexions avant de lui en faire part</a:t>
            </a:r>
          </a:p>
          <a:p>
            <a:pPr marL="285750" indent="-285750">
              <a:buClr>
                <a:srgbClr val="97467D"/>
              </a:buClr>
              <a:buFont typeface="Wingdings" panose="05000000000000000000" pitchFamily="2" charset="2"/>
              <a:buChar char="§"/>
            </a:pPr>
            <a:endParaRPr lang="en-US" sz="2200" dirty="0">
              <a:latin typeface="Helvetica" panose="020B0604020202020204" pitchFamily="34" charset="0"/>
              <a:cs typeface="Helvetica" panose="020B0604020202020204" pitchFamily="34" charset="0"/>
            </a:endParaRPr>
          </a:p>
        </p:txBody>
      </p:sp>
    </p:spTree>
    <p:extLst>
      <p:ext uri="{BB962C8B-B14F-4D97-AF65-F5344CB8AC3E}">
        <p14:creationId xmlns:p14="http://schemas.microsoft.com/office/powerpoint/2010/main" val="1101390248"/>
      </p:ext>
    </p:extLst>
  </p:cSld>
  <p:clrMapOvr>
    <a:masterClrMapping/>
  </p:clrMapOvr>
</p:sld>
</file>

<file path=ppt/theme/theme1.xml><?xml version="1.0" encoding="utf-8"?>
<a:theme xmlns:a="http://schemas.openxmlformats.org/drawingml/2006/main" name="Office Theme">
  <a:themeElements>
    <a:clrScheme name="Custom 3">
      <a:dk1>
        <a:srgbClr val="545554"/>
      </a:dk1>
      <a:lt1>
        <a:srgbClr val="FFFFFF"/>
      </a:lt1>
      <a:dk2>
        <a:srgbClr val="212E3B"/>
      </a:dk2>
      <a:lt2>
        <a:srgbClr val="E7E6E6"/>
      </a:lt2>
      <a:accent1>
        <a:srgbClr val="02628C"/>
      </a:accent1>
      <a:accent2>
        <a:srgbClr val="0388C5"/>
      </a:accent2>
      <a:accent3>
        <a:srgbClr val="97467C"/>
      </a:accent3>
      <a:accent4>
        <a:srgbClr val="94CC7A"/>
      </a:accent4>
      <a:accent5>
        <a:srgbClr val="029FA0"/>
      </a:accent5>
      <a:accent6>
        <a:srgbClr val="405D78"/>
      </a:accent6>
      <a:hlink>
        <a:srgbClr val="67B7DB"/>
      </a:hlink>
      <a:folHlink>
        <a:srgbClr val="36A1D1"/>
      </a:folHlink>
    </a:clrScheme>
    <a:fontScheme name="Office">
      <a:majorFont>
        <a:latin typeface="Calibri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IRC-CPCM-Part-1-Templates" id="{0726AC30-C156-5344-8631-9F79890CA27B}" vid="{1CC2E6E7-A2E6-FD46-8AF9-EB712A36A5C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IRC-CPCM-Part-1-Templates</Template>
  <TotalTime>6548</TotalTime>
  <Words>1387</Words>
  <Application>Microsoft Office PowerPoint</Application>
  <PresentationFormat>Widescreen</PresentationFormat>
  <Paragraphs>633</Paragraphs>
  <Slides>38</Slides>
  <Notes>38</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38</vt:i4>
      </vt:variant>
    </vt:vector>
  </HeadingPairs>
  <TitlesOfParts>
    <vt:vector size="49" baseType="lpstr">
      <vt:lpstr>DengXian</vt:lpstr>
      <vt:lpstr>Arial</vt:lpstr>
      <vt:lpstr>Calibri</vt:lpstr>
      <vt:lpstr>Century Gothic</vt:lpstr>
      <vt:lpstr>Helvetica</vt:lpstr>
      <vt:lpstr>Helvetica Neue</vt:lpstr>
      <vt:lpstr>Helvetica Neue Medium</vt:lpstr>
      <vt:lpstr>Noto Sans Symbols</vt:lpstr>
      <vt:lpstr>Wingdings</vt:lpstr>
      <vt:lpstr>Wingdings 3</vt:lpstr>
      <vt:lpstr>Office Theme</vt:lpstr>
      <vt:lpstr>PowerPoint Presentation</vt:lpstr>
      <vt:lpstr>PowerPoint Presentation</vt:lpstr>
      <vt:lpstr>PowerPoint Presentation</vt:lpstr>
      <vt:lpstr>EXERCICE SUR LES COMPÉTENCES DU SUPERVISEUR IDÉAL</vt:lpstr>
      <vt:lpstr>COMPÉTENCES  DU SUPERVISEUR </vt:lpstr>
      <vt:lpstr>MISE EN APPLICATION DES COMPÉTENCES DE SUPERVISION</vt:lpstr>
      <vt:lpstr>PowerPoint Presentation</vt:lpstr>
      <vt:lpstr>APTITUDES À L’ÉCOUTE ACTIVE </vt:lpstr>
      <vt:lpstr>CONSEILS DE COMMUNICATION </vt:lpstr>
      <vt:lpstr>PowerPoint Presentation</vt:lpstr>
      <vt:lpstr>SOUTIEN AUX TRAVAILLEURS SOCIAUX </vt:lpstr>
      <vt:lpstr>PRÉSENTATION DES MÉTHODES D’ENCADREMENT </vt:lpstr>
      <vt:lpstr>PRATIQUE RÉFLECTIVE : </vt:lpstr>
      <vt:lpstr> </vt:lpstr>
      <vt:lpstr>PRINCIPAUX ENSEIGNEMENTS TIRES SUR L’ENCADREMENT</vt:lpstr>
      <vt:lpstr>PowerPoint Presentation</vt:lpstr>
      <vt:lpstr>PowerPoint Presentation</vt:lpstr>
      <vt:lpstr>POURQUOI LE RETOUR EST-IL IMPORTANT ?</vt:lpstr>
      <vt:lpstr>PRÉOCCUPATIONS RELATIVES AU RETOUR</vt:lpstr>
      <vt:lpstr>NE PAS REUSSIR A DONNER UN RETOUR CONSTRUCTIF PEUT AVOIR LES CONSÉQUENCES SUIVANTES :</vt:lpstr>
      <vt:lpstr>RETOUR</vt:lpstr>
      <vt:lpstr>JEU DE RÔLE DONNER UN RETOUR</vt:lpstr>
      <vt:lpstr>PRINCIPES DU RETOUR</vt:lpstr>
      <vt:lpstr>APPRENTISSAGE CLÉ À PROPOS DU RETOUR</vt:lpstr>
      <vt:lpstr>PowerPoint Presentation</vt:lpstr>
      <vt:lpstr>APPLICATION DES PRINCIPES DIRECTEURS DE LA GESTION DES CAS</vt:lpstr>
      <vt:lpstr>SCÉNARII SUPERVISEUR  EN PETITS GROUPES</vt:lpstr>
      <vt:lpstr>MESSAGES CLÉS RELATIFS AUX PRINCIPES DIRECTEURS</vt:lpstr>
      <vt:lpstr>PowerPoint Presentation</vt:lpstr>
      <vt:lpstr>PowerPoint Presentation</vt:lpstr>
      <vt:lpstr>PowerPoint Presentation</vt:lpstr>
      <vt:lpstr>PowerPoint Presentation</vt:lpstr>
      <vt:lpstr>MESSAGES CLÉS RELATIFS À L’ANIMATION DE GROUPES </vt:lpstr>
      <vt:lpstr>PowerPoint Presentation</vt:lpstr>
      <vt:lpstr>QUIZ DE RÉVISION</vt:lpstr>
      <vt:lpstr>PowerPoint Presentation</vt:lpstr>
      <vt:lpstr>PowerPoint Presentation</vt:lpstr>
      <vt:lpstr>RÉFÉRENCES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Colleen Fitzgerald</dc:creator>
  <cp:lastModifiedBy>KMCastrataro</cp:lastModifiedBy>
  <cp:revision>147</cp:revision>
  <dcterms:created xsi:type="dcterms:W3CDTF">2017-11-22T17:27:49Z</dcterms:created>
  <dcterms:modified xsi:type="dcterms:W3CDTF">2018-10-16T16:55:34Z</dcterms:modified>
</cp:coreProperties>
</file>