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45"/>
  </p:notesMasterIdLst>
  <p:handoutMasterIdLst>
    <p:handoutMasterId r:id="rId46"/>
  </p:handoutMasterIdLst>
  <p:sldIdLst>
    <p:sldId id="256" r:id="rId2"/>
    <p:sldId id="257" r:id="rId3"/>
    <p:sldId id="296" r:id="rId4"/>
    <p:sldId id="301" r:id="rId5"/>
    <p:sldId id="264" r:id="rId6"/>
    <p:sldId id="310" r:id="rId7"/>
    <p:sldId id="309" r:id="rId8"/>
    <p:sldId id="263" r:id="rId9"/>
    <p:sldId id="302" r:id="rId10"/>
    <p:sldId id="272" r:id="rId11"/>
    <p:sldId id="275" r:id="rId12"/>
    <p:sldId id="276" r:id="rId13"/>
    <p:sldId id="271" r:id="rId14"/>
    <p:sldId id="300" r:id="rId15"/>
    <p:sldId id="268" r:id="rId16"/>
    <p:sldId id="267" r:id="rId17"/>
    <p:sldId id="303" r:id="rId18"/>
    <p:sldId id="295" r:id="rId19"/>
    <p:sldId id="269" r:id="rId20"/>
    <p:sldId id="273" r:id="rId21"/>
    <p:sldId id="258" r:id="rId22"/>
    <p:sldId id="307" r:id="rId23"/>
    <p:sldId id="280" r:id="rId24"/>
    <p:sldId id="316" r:id="rId25"/>
    <p:sldId id="284" r:id="rId26"/>
    <p:sldId id="308" r:id="rId27"/>
    <p:sldId id="288" r:id="rId28"/>
    <p:sldId id="289" r:id="rId29"/>
    <p:sldId id="279" r:id="rId30"/>
    <p:sldId id="312" r:id="rId31"/>
    <p:sldId id="281" r:id="rId32"/>
    <p:sldId id="294" r:id="rId33"/>
    <p:sldId id="305" r:id="rId34"/>
    <p:sldId id="319" r:id="rId35"/>
    <p:sldId id="318" r:id="rId36"/>
    <p:sldId id="313" r:id="rId37"/>
    <p:sldId id="286" r:id="rId38"/>
    <p:sldId id="314" r:id="rId39"/>
    <p:sldId id="297" r:id="rId40"/>
    <p:sldId id="315" r:id="rId41"/>
    <p:sldId id="285" r:id="rId42"/>
    <p:sldId id="291" r:id="rId43"/>
    <p:sldId id="290" r:id="rId44"/>
  </p:sldIdLst>
  <p:sldSz cx="9144000" cy="6858000" type="screen4x3"/>
  <p:notesSz cx="9926638" cy="6797675"/>
  <p:defaultTextStyle>
    <a:defPPr>
      <a:defRPr lang="da-DK"/>
    </a:defPPr>
    <a:lvl1pPr algn="l" rtl="0" eaLnBrk="0" fontAlgn="base" hangingPunct="0">
      <a:spcBef>
        <a:spcPct val="0"/>
      </a:spcBef>
      <a:spcAft>
        <a:spcPct val="0"/>
      </a:spcAft>
      <a:defRPr sz="36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36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36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36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3600" kern="1200">
        <a:solidFill>
          <a:schemeClr val="tx1"/>
        </a:solidFill>
        <a:latin typeface="Garamond" pitchFamily="18" charset="0"/>
        <a:ea typeface="+mn-ea"/>
        <a:cs typeface="+mn-cs"/>
      </a:defRPr>
    </a:lvl5pPr>
    <a:lvl6pPr marL="2286000" algn="l" defTabSz="914400" rtl="0" eaLnBrk="1" latinLnBrk="0" hangingPunct="1">
      <a:defRPr sz="3600" kern="1200">
        <a:solidFill>
          <a:schemeClr val="tx1"/>
        </a:solidFill>
        <a:latin typeface="Garamond" pitchFamily="18" charset="0"/>
        <a:ea typeface="+mn-ea"/>
        <a:cs typeface="+mn-cs"/>
      </a:defRPr>
    </a:lvl6pPr>
    <a:lvl7pPr marL="2743200" algn="l" defTabSz="914400" rtl="0" eaLnBrk="1" latinLnBrk="0" hangingPunct="1">
      <a:defRPr sz="3600" kern="1200">
        <a:solidFill>
          <a:schemeClr val="tx1"/>
        </a:solidFill>
        <a:latin typeface="Garamond" pitchFamily="18" charset="0"/>
        <a:ea typeface="+mn-ea"/>
        <a:cs typeface="+mn-cs"/>
      </a:defRPr>
    </a:lvl7pPr>
    <a:lvl8pPr marL="3200400" algn="l" defTabSz="914400" rtl="0" eaLnBrk="1" latinLnBrk="0" hangingPunct="1">
      <a:defRPr sz="3600" kern="1200">
        <a:solidFill>
          <a:schemeClr val="tx1"/>
        </a:solidFill>
        <a:latin typeface="Garamond" pitchFamily="18" charset="0"/>
        <a:ea typeface="+mn-ea"/>
        <a:cs typeface="+mn-cs"/>
      </a:defRPr>
    </a:lvl8pPr>
    <a:lvl9pPr marL="3657600" algn="l" defTabSz="914400" rtl="0" eaLnBrk="1" latinLnBrk="0" hangingPunct="1">
      <a:defRPr sz="36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333300"/>
    <a:srgbClr val="FF3300"/>
    <a:srgbClr val="DF0029"/>
  </p:clrMru>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0399" autoAdjust="0"/>
  </p:normalViewPr>
  <p:slideViewPr>
    <p:cSldViewPr>
      <p:cViewPr>
        <p:scale>
          <a:sx n="70" d="100"/>
          <a:sy n="70" d="100"/>
        </p:scale>
        <p:origin x="-52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84"/>
    </p:cViewPr>
  </p:sorterViewPr>
  <p:notesViewPr>
    <p:cSldViewPr>
      <p:cViewPr varScale="1">
        <p:scale>
          <a:sx n="50" d="100"/>
          <a:sy n="50" d="100"/>
        </p:scale>
        <p:origin x="-2004" y="-114"/>
      </p:cViewPr>
      <p:guideLst>
        <p:guide orient="horz" pos="2141"/>
        <p:guide pos="3127"/>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1317" name="Rectangle 5"/>
          <p:cNvSpPr>
            <a:spLocks noGrp="1" noChangeArrowheads="1"/>
          </p:cNvSpPr>
          <p:nvPr>
            <p:ph type="sldNum" sz="quarter" idx="3"/>
          </p:nvPr>
        </p:nvSpPr>
        <p:spPr bwMode="auto">
          <a:xfrm>
            <a:off x="5622799" y="6456611"/>
            <a:ext cx="4301543" cy="33988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a:defRPr>
            </a:lvl1pPr>
          </a:lstStyle>
          <a:p>
            <a:fld id="{6DD32B40-CD9E-42DB-9B9A-01EDB66C3471}" type="slidenum">
              <a:rPr lang="da-DK"/>
              <a:pPr/>
              <a:t>‹nr.›</a:t>
            </a:fld>
            <a:endParaRPr lang="da-DK"/>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0"/>
            <a:ext cx="4301543" cy="33988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a:defRPr>
            </a:lvl1pPr>
          </a:lstStyle>
          <a:p>
            <a:endParaRPr lang="da-DK"/>
          </a:p>
        </p:txBody>
      </p:sp>
      <p:sp>
        <p:nvSpPr>
          <p:cNvPr id="6147" name="Rectangle 3"/>
          <p:cNvSpPr>
            <a:spLocks noGrp="1" noChangeArrowheads="1"/>
          </p:cNvSpPr>
          <p:nvPr>
            <p:ph type="dt" idx="1"/>
          </p:nvPr>
        </p:nvSpPr>
        <p:spPr bwMode="auto">
          <a:xfrm>
            <a:off x="5625096" y="0"/>
            <a:ext cx="4301543" cy="33988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a:defRPr>
            </a:lvl1pPr>
          </a:lstStyle>
          <a:p>
            <a:endParaRPr lang="da-DK"/>
          </a:p>
        </p:txBody>
      </p:sp>
      <p:sp>
        <p:nvSpPr>
          <p:cNvPr id="6148" name="Rectangle 4"/>
          <p:cNvSpPr>
            <a:spLocks noGrp="1" noRot="1" noChangeAspect="1" noChangeArrowheads="1" noTextEdit="1"/>
          </p:cNvSpPr>
          <p:nvPr>
            <p:ph type="sldImg" idx="2"/>
          </p:nvPr>
        </p:nvSpPr>
        <p:spPr bwMode="auto">
          <a:xfrm>
            <a:off x="3263900" y="509588"/>
            <a:ext cx="3398838" cy="2549525"/>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1323552" y="3228896"/>
            <a:ext cx="7279535" cy="30589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p>
        </p:txBody>
      </p:sp>
      <p:sp>
        <p:nvSpPr>
          <p:cNvPr id="6150" name="Rectangle 6"/>
          <p:cNvSpPr>
            <a:spLocks noGrp="1" noChangeArrowheads="1"/>
          </p:cNvSpPr>
          <p:nvPr>
            <p:ph type="ftr" sz="quarter" idx="4"/>
          </p:nvPr>
        </p:nvSpPr>
        <p:spPr bwMode="auto">
          <a:xfrm>
            <a:off x="1" y="6457791"/>
            <a:ext cx="4301543" cy="33988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a:defRPr>
            </a:lvl1pPr>
          </a:lstStyle>
          <a:p>
            <a:endParaRPr lang="da-DK"/>
          </a:p>
        </p:txBody>
      </p:sp>
      <p:sp>
        <p:nvSpPr>
          <p:cNvPr id="6151" name="Rectangle 7"/>
          <p:cNvSpPr>
            <a:spLocks noGrp="1" noChangeArrowheads="1"/>
          </p:cNvSpPr>
          <p:nvPr>
            <p:ph type="sldNum" sz="quarter" idx="5"/>
          </p:nvPr>
        </p:nvSpPr>
        <p:spPr bwMode="auto">
          <a:xfrm>
            <a:off x="5625096" y="6457791"/>
            <a:ext cx="4301543" cy="33988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a:defRPr>
            </a:lvl1pPr>
          </a:lstStyle>
          <a:p>
            <a:fld id="{E3D71CBA-69FE-45D3-9DA4-ADC26785D41C}" type="slidenum">
              <a:rPr lang="da-DK"/>
              <a:pPr/>
              <a:t>‹nr.›</a:t>
            </a:fld>
            <a:endParaRPr lang="da-DK"/>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a:ea typeface="+mn-ea"/>
        <a:cs typeface="+mn-cs"/>
      </a:defRPr>
    </a:lvl1pPr>
    <a:lvl2pPr marL="457200" algn="l" rtl="0" eaLnBrk="0" fontAlgn="base" hangingPunct="0">
      <a:spcBef>
        <a:spcPct val="30000"/>
      </a:spcBef>
      <a:spcAft>
        <a:spcPct val="0"/>
      </a:spcAft>
      <a:defRPr sz="1200" kern="1200">
        <a:solidFill>
          <a:schemeClr val="tx1"/>
        </a:solidFill>
        <a:latin typeface="Times"/>
        <a:ea typeface="+mn-ea"/>
        <a:cs typeface="+mn-cs"/>
      </a:defRPr>
    </a:lvl2pPr>
    <a:lvl3pPr marL="914400" algn="l" rtl="0" eaLnBrk="0" fontAlgn="base" hangingPunct="0">
      <a:spcBef>
        <a:spcPct val="30000"/>
      </a:spcBef>
      <a:spcAft>
        <a:spcPct val="0"/>
      </a:spcAft>
      <a:defRPr sz="1200" kern="1200">
        <a:solidFill>
          <a:schemeClr val="tx1"/>
        </a:solidFill>
        <a:latin typeface="Times"/>
        <a:ea typeface="+mn-ea"/>
        <a:cs typeface="+mn-cs"/>
      </a:defRPr>
    </a:lvl3pPr>
    <a:lvl4pPr marL="1371600" algn="l" rtl="0" eaLnBrk="0" fontAlgn="base" hangingPunct="0">
      <a:spcBef>
        <a:spcPct val="30000"/>
      </a:spcBef>
      <a:spcAft>
        <a:spcPct val="0"/>
      </a:spcAft>
      <a:defRPr sz="1200" kern="1200">
        <a:solidFill>
          <a:schemeClr val="tx1"/>
        </a:solidFill>
        <a:latin typeface="Times"/>
        <a:ea typeface="+mn-ea"/>
        <a:cs typeface="+mn-cs"/>
      </a:defRPr>
    </a:lvl4pPr>
    <a:lvl5pPr marL="1828800" algn="l" rtl="0" eaLnBrk="0" fontAlgn="base" hangingPunct="0">
      <a:spcBef>
        <a:spcPct val="30000"/>
      </a:spcBef>
      <a:spcAft>
        <a:spcPct val="0"/>
      </a:spcAft>
      <a:defRPr sz="1200" kern="1200">
        <a:solidFill>
          <a:schemeClr val="tx1"/>
        </a:solidFill>
        <a:latin typeface="Times"/>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573823-3860-460A-B213-4404DBEAF623}" type="slidenum">
              <a:rPr lang="da-DK"/>
              <a:pPr/>
              <a:t>1</a:t>
            </a:fld>
            <a:endParaRPr lang="da-DK"/>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p:txBody>
          <a:bodyPr/>
          <a:lstStyle/>
          <a:p>
            <a:endParaRPr lang="da-D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en-US" b="0" dirty="0" smtClean="0"/>
              <a:t>Sources:</a:t>
            </a:r>
          </a:p>
          <a:p>
            <a:r>
              <a:rPr lang="en-US" b="0" dirty="0" smtClean="0"/>
              <a:t>Poor Countries or Poor People? Development Assistance and the New Geography of Global Poverty </a:t>
            </a:r>
          </a:p>
          <a:p>
            <a:r>
              <a:rPr lang="en-US" b="0" dirty="0" err="1" smtClean="0"/>
              <a:t>Kanbur</a:t>
            </a:r>
            <a:r>
              <a:rPr lang="en-US" b="0" dirty="0" smtClean="0"/>
              <a:t>, R. and Sumner, A.</a:t>
            </a:r>
            <a:endParaRPr lang="da-DK"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a-DK" dirty="0" smtClean="0"/>
              <a:t>IDS Policy Briefing:</a:t>
            </a:r>
            <a:r>
              <a:rPr lang="da-DK" baseline="0" dirty="0" smtClean="0"/>
              <a:t> </a:t>
            </a:r>
            <a:r>
              <a:rPr lang="da-DK" baseline="0" dirty="0" err="1" smtClean="0"/>
              <a:t>Issue</a:t>
            </a:r>
            <a:r>
              <a:rPr lang="da-DK" baseline="0" dirty="0" smtClean="0"/>
              <a:t> 26, 2012</a:t>
            </a:r>
            <a:endParaRPr lang="da-DK" dirty="0" smtClean="0"/>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12</a:t>
            </a:fld>
            <a:endParaRPr lang="da-D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lnSpcReduction="10000"/>
          </a:bodyPr>
          <a:lstStyle/>
          <a:p>
            <a:r>
              <a:rPr lang="en-US" sz="1200" i="0" kern="1200" baseline="0" dirty="0" smtClean="0">
                <a:solidFill>
                  <a:schemeClr val="tx1"/>
                </a:solidFill>
                <a:latin typeface="Times"/>
                <a:ea typeface="+mn-ea"/>
                <a:cs typeface="+mn-cs"/>
              </a:rPr>
              <a:t>Sources:</a:t>
            </a:r>
          </a:p>
          <a:p>
            <a:r>
              <a:rPr lang="en-US" sz="1200" i="0" kern="1200" baseline="0" dirty="0" smtClean="0">
                <a:solidFill>
                  <a:schemeClr val="tx1"/>
                </a:solidFill>
                <a:latin typeface="Times"/>
                <a:ea typeface="+mn-ea"/>
                <a:cs typeface="+mn-cs"/>
              </a:rPr>
              <a:t>IMF, World Income Distribution Database</a:t>
            </a:r>
          </a:p>
          <a:p>
            <a:endParaRPr lang="en-US" sz="1200" i="0" kern="1200" baseline="0" dirty="0" smtClean="0">
              <a:solidFill>
                <a:schemeClr val="tx1"/>
              </a:solidFill>
              <a:latin typeface="Times"/>
              <a:ea typeface="+mn-ea"/>
              <a:cs typeface="+mn-cs"/>
            </a:endParaRPr>
          </a:p>
          <a:p>
            <a:endParaRPr lang="da-DK" baseline="0" dirty="0" smtClean="0"/>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13</a:t>
            </a:fld>
            <a:endParaRPr lang="da-D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IDS Policy Briefing:</a:t>
            </a:r>
            <a:r>
              <a:rPr lang="da-DK" baseline="0" dirty="0" smtClean="0"/>
              <a:t> </a:t>
            </a:r>
            <a:r>
              <a:rPr lang="da-DK" baseline="0" dirty="0" err="1" smtClean="0"/>
              <a:t>Issue</a:t>
            </a:r>
            <a:r>
              <a:rPr lang="da-DK" baseline="0" dirty="0" smtClean="0"/>
              <a:t> 26, 2012</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14</a:t>
            </a:fld>
            <a:endParaRPr lang="da-D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en-US" sz="1200" kern="1200" baseline="0" dirty="0" smtClean="0">
                <a:solidFill>
                  <a:schemeClr val="tx1"/>
                </a:solidFill>
                <a:latin typeface="Times"/>
                <a:ea typeface="+mn-ea"/>
                <a:cs typeface="+mn-cs"/>
              </a:rPr>
              <a:t>World Bank, World Development Report 2013</a:t>
            </a:r>
          </a:p>
          <a:p>
            <a:endParaRPr lang="en-US" sz="1200" kern="1200" baseline="0" dirty="0" smtClean="0">
              <a:solidFill>
                <a:schemeClr val="tx1"/>
              </a:solidFill>
              <a:latin typeface="Times"/>
              <a:ea typeface="+mn-ea"/>
              <a:cs typeface="+mn-cs"/>
            </a:endParaRPr>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15</a:t>
            </a:fld>
            <a:endParaRPr lang="da-D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a:ea typeface="+mn-ea"/>
                <a:cs typeface="+mn-cs"/>
              </a:rPr>
              <a:t>World Bank, World Development Report 2013</a:t>
            </a:r>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16</a:t>
            </a:fld>
            <a:endParaRPr lang="da-D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17</a:t>
            </a:fld>
            <a:endParaRPr lang="da-D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70000" lnSpcReduction="20000"/>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18</a:t>
            </a:fld>
            <a:endParaRPr lang="da-D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lnSpcReduction="10000"/>
          </a:bodyPr>
          <a:lstStyle/>
          <a:p>
            <a:r>
              <a:rPr lang="da-DK" dirty="0" err="1" smtClean="0"/>
              <a:t>Source</a:t>
            </a:r>
            <a:r>
              <a:rPr lang="da-DK" dirty="0" smtClean="0"/>
              <a:t>: Alternative</a:t>
            </a:r>
            <a:r>
              <a:rPr lang="da-DK" baseline="0" dirty="0" smtClean="0"/>
              <a:t> Worlds, US National </a:t>
            </a:r>
            <a:r>
              <a:rPr lang="da-DK" baseline="0" dirty="0" err="1" smtClean="0"/>
              <a:t>Intelligence</a:t>
            </a:r>
            <a:r>
              <a:rPr lang="da-DK" baseline="0" dirty="0" smtClean="0"/>
              <a:t> </a:t>
            </a:r>
            <a:r>
              <a:rPr lang="da-DK" baseline="0" dirty="0" err="1" smtClean="0"/>
              <a:t>Council</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19</a:t>
            </a:fld>
            <a:endParaRPr lang="da-D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55000" lnSpcReduction="20000"/>
          </a:bodyPr>
          <a:lstStyle/>
          <a:p>
            <a:r>
              <a:rPr lang="da-DK" dirty="0" err="1" smtClean="0"/>
              <a:t>Source</a:t>
            </a:r>
            <a:r>
              <a:rPr lang="da-DK" dirty="0" smtClean="0"/>
              <a:t>: Alternative Worlds, US National </a:t>
            </a:r>
            <a:r>
              <a:rPr lang="da-DK" dirty="0" err="1" smtClean="0"/>
              <a:t>Intelligence</a:t>
            </a:r>
            <a:r>
              <a:rPr lang="da-DK" dirty="0" smtClean="0"/>
              <a:t> </a:t>
            </a:r>
            <a:r>
              <a:rPr lang="da-DK" dirty="0" err="1" smtClean="0"/>
              <a:t>Council</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20</a:t>
            </a:fld>
            <a:endParaRPr lang="da-D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92500"/>
          </a:bodyPr>
          <a:lstStyle/>
          <a:p>
            <a:r>
              <a:rPr lang="da-DK" dirty="0" err="1" smtClean="0"/>
              <a:t>Source</a:t>
            </a:r>
            <a:r>
              <a:rPr lang="da-DK" dirty="0" smtClean="0"/>
              <a:t>: UN </a:t>
            </a:r>
            <a:r>
              <a:rPr lang="da-DK" dirty="0" err="1" smtClean="0"/>
              <a:t>Climate</a:t>
            </a:r>
            <a:r>
              <a:rPr lang="da-DK" dirty="0" smtClean="0"/>
              <a:t> Pa</a:t>
            </a:r>
            <a:r>
              <a:rPr lang="da-DK" baseline="0" dirty="0" smtClean="0"/>
              <a:t>nel</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21</a:t>
            </a:fld>
            <a:endParaRPr lang="da-D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58912E-61C0-442F-9AA4-EBE0370F1F1C}" type="slidenum">
              <a:rPr lang="da-DK"/>
              <a:pPr/>
              <a:t>2</a:t>
            </a:fld>
            <a:endParaRPr lang="da-DK"/>
          </a:p>
        </p:txBody>
      </p:sp>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p:txBody>
          <a:bodyPr/>
          <a:lstStyle/>
          <a:p>
            <a:endParaRPr lang="da-DK"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err="1" smtClean="0"/>
              <a:t>Source</a:t>
            </a:r>
            <a:r>
              <a:rPr lang="da-DK" dirty="0" smtClean="0"/>
              <a:t>: Alternative Worlds, US National </a:t>
            </a:r>
            <a:r>
              <a:rPr lang="da-DK" dirty="0" err="1" smtClean="0"/>
              <a:t>Intelligence</a:t>
            </a:r>
            <a:r>
              <a:rPr lang="da-DK" baseline="0" dirty="0" smtClean="0"/>
              <a:t> </a:t>
            </a:r>
            <a:r>
              <a:rPr lang="da-DK" baseline="0" dirty="0" err="1" smtClean="0"/>
              <a:t>Council</a:t>
            </a:r>
            <a:r>
              <a:rPr lang="da-DK" baseline="0" dirty="0" smtClean="0"/>
              <a:t> 2012</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23</a:t>
            </a:fld>
            <a:endParaRPr lang="da-DK"/>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err="1" smtClean="0"/>
              <a:t>Source</a:t>
            </a:r>
            <a:r>
              <a:rPr lang="da-DK" dirty="0" smtClean="0"/>
              <a:t>:</a:t>
            </a:r>
          </a:p>
          <a:p>
            <a:r>
              <a:rPr lang="da-DK" dirty="0" smtClean="0"/>
              <a:t>Alternative</a:t>
            </a:r>
            <a:r>
              <a:rPr lang="da-DK" baseline="0" dirty="0" smtClean="0"/>
              <a:t> Worlds, US National </a:t>
            </a:r>
            <a:r>
              <a:rPr lang="da-DK" baseline="0" dirty="0" err="1" smtClean="0"/>
              <a:t>Intelligence</a:t>
            </a:r>
            <a:r>
              <a:rPr lang="da-DK" baseline="0" dirty="0" smtClean="0"/>
              <a:t> </a:t>
            </a:r>
            <a:r>
              <a:rPr lang="da-DK" baseline="0" dirty="0" err="1" smtClean="0"/>
              <a:t>Council</a:t>
            </a:r>
            <a:r>
              <a:rPr lang="da-DK" baseline="0" dirty="0" smtClean="0"/>
              <a:t>, 2012</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24</a:t>
            </a:fld>
            <a:endParaRPr lang="da-DK"/>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25</a:t>
            </a:fld>
            <a:endParaRPr lang="da-DK"/>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en-US" baseline="0" dirty="0" smtClean="0"/>
              <a:t>Sources:</a:t>
            </a:r>
          </a:p>
          <a:p>
            <a:r>
              <a:rPr lang="en-US" baseline="0" dirty="0" smtClean="0"/>
              <a:t>Economist: </a:t>
            </a:r>
            <a:r>
              <a:rPr lang="en-US" baseline="0" dirty="0" err="1" smtClean="0"/>
              <a:t>Megachange</a:t>
            </a:r>
            <a:r>
              <a:rPr lang="en-US" baseline="0" dirty="0" smtClean="0"/>
              <a:t> 2050</a:t>
            </a:r>
          </a:p>
          <a:p>
            <a:r>
              <a:rPr lang="en-US" baseline="0" dirty="0" smtClean="0"/>
              <a:t>World Bank 2011</a:t>
            </a:r>
          </a:p>
        </p:txBody>
      </p:sp>
      <p:sp>
        <p:nvSpPr>
          <p:cNvPr id="4" name="Pladsholder til diasnummer 3"/>
          <p:cNvSpPr>
            <a:spLocks noGrp="1"/>
          </p:cNvSpPr>
          <p:nvPr>
            <p:ph type="sldNum" sz="quarter" idx="10"/>
          </p:nvPr>
        </p:nvSpPr>
        <p:spPr/>
        <p:txBody>
          <a:bodyPr/>
          <a:lstStyle/>
          <a:p>
            <a:fld id="{E3D71CBA-69FE-45D3-9DA4-ADC26785D41C}" type="slidenum">
              <a:rPr lang="da-DK" smtClean="0"/>
              <a:pPr/>
              <a:t>26</a:t>
            </a:fld>
            <a:endParaRPr lang="da-DK"/>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baseline="0" dirty="0" smtClean="0"/>
          </a:p>
        </p:txBody>
      </p:sp>
      <p:sp>
        <p:nvSpPr>
          <p:cNvPr id="4" name="Pladsholder til diasnummer 3"/>
          <p:cNvSpPr>
            <a:spLocks noGrp="1"/>
          </p:cNvSpPr>
          <p:nvPr>
            <p:ph type="sldNum" sz="quarter" idx="10"/>
          </p:nvPr>
        </p:nvSpPr>
        <p:spPr/>
        <p:txBody>
          <a:bodyPr/>
          <a:lstStyle/>
          <a:p>
            <a:fld id="{E3D71CBA-69FE-45D3-9DA4-ADC26785D41C}" type="slidenum">
              <a:rPr lang="da-DK" smtClean="0"/>
              <a:pPr/>
              <a:t>27</a:t>
            </a:fld>
            <a:endParaRPr lang="da-DK"/>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92500"/>
          </a:bodyPr>
          <a:lstStyle/>
          <a:p>
            <a:r>
              <a:rPr lang="da-DK" dirty="0" err="1" smtClean="0"/>
              <a:t>Sources</a:t>
            </a:r>
            <a:r>
              <a:rPr lang="da-DK" dirty="0" smtClean="0"/>
              <a:t>: </a:t>
            </a:r>
          </a:p>
          <a:p>
            <a:r>
              <a:rPr lang="da-DK" dirty="0" smtClean="0"/>
              <a:t>Civil</a:t>
            </a:r>
            <a:r>
              <a:rPr lang="da-DK" baseline="0" dirty="0" smtClean="0"/>
              <a:t> Society at a </a:t>
            </a:r>
            <a:r>
              <a:rPr lang="da-DK" baseline="0" dirty="0" err="1" smtClean="0"/>
              <a:t>crossroads</a:t>
            </a:r>
            <a:r>
              <a:rPr lang="da-DK" baseline="0" dirty="0" smtClean="0"/>
              <a:t> – </a:t>
            </a:r>
            <a:r>
              <a:rPr lang="da-DK" baseline="0" dirty="0" err="1" smtClean="0"/>
              <a:t>Synthesis</a:t>
            </a:r>
            <a:r>
              <a:rPr lang="da-DK" baseline="0" dirty="0" smtClean="0"/>
              <a:t> </a:t>
            </a:r>
            <a:r>
              <a:rPr lang="da-DK" baseline="0" dirty="0" err="1" smtClean="0"/>
              <a:t>report</a:t>
            </a:r>
            <a:r>
              <a:rPr lang="da-DK" baseline="0" dirty="0" smtClean="0"/>
              <a:t>, 2012</a:t>
            </a:r>
          </a:p>
          <a:p>
            <a:r>
              <a:rPr lang="da-DK" baseline="0" dirty="0" smtClean="0"/>
              <a:t>Alternative Worlds, US </a:t>
            </a:r>
            <a:r>
              <a:rPr lang="da-DK" baseline="0" dirty="0" err="1" smtClean="0"/>
              <a:t>Intelligence</a:t>
            </a:r>
            <a:r>
              <a:rPr lang="da-DK" baseline="0" dirty="0" smtClean="0"/>
              <a:t> </a:t>
            </a:r>
            <a:r>
              <a:rPr lang="da-DK" baseline="0" dirty="0" err="1" smtClean="0"/>
              <a:t>Council</a:t>
            </a:r>
            <a:r>
              <a:rPr lang="da-DK" baseline="0" dirty="0" smtClean="0"/>
              <a:t> 2012</a:t>
            </a:r>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28</a:t>
            </a:fld>
            <a:endParaRPr lang="da-DK"/>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
            </a:r>
            <a:br>
              <a:rPr lang="da-DK" dirty="0" smtClean="0"/>
            </a:br>
            <a:r>
              <a:rPr lang="da-DK" dirty="0" smtClean="0"/>
              <a:t/>
            </a:r>
            <a:br>
              <a:rPr lang="da-DK" dirty="0" smtClean="0"/>
            </a:br>
            <a:r>
              <a:rPr lang="da-DK" dirty="0" smtClean="0"/>
              <a:t/>
            </a:r>
            <a:br>
              <a:rPr lang="da-DK" dirty="0" smtClean="0"/>
            </a:b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29</a:t>
            </a:fld>
            <a:endParaRPr lang="da-DK"/>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30</a:t>
            </a:fld>
            <a:endParaRPr lang="da-DK"/>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baseline="0" dirty="0" smtClean="0"/>
          </a:p>
          <a:p>
            <a:endParaRPr lang="da-DK" baseline="0" dirty="0" smtClean="0"/>
          </a:p>
          <a:p>
            <a:endParaRPr lang="da-DK" baseline="0" dirty="0" smtClean="0"/>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31</a:t>
            </a:fld>
            <a:endParaRPr lang="da-DK"/>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err="1" smtClean="0"/>
              <a:t>Source</a:t>
            </a:r>
            <a:r>
              <a:rPr lang="da-DK" dirty="0" smtClean="0"/>
              <a:t>: excerpt from PPT by </a:t>
            </a:r>
            <a:r>
              <a:rPr lang="da-DK" dirty="0" err="1" smtClean="0"/>
              <a:t>Altenburg</a:t>
            </a:r>
            <a:r>
              <a:rPr lang="da-DK" baseline="0" dirty="0" smtClean="0"/>
              <a:t> and Koch</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32</a:t>
            </a:fld>
            <a:endParaRPr lang="da-D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Note:</a:t>
            </a:r>
            <a:r>
              <a:rPr lang="da-DK" baseline="0" dirty="0" smtClean="0"/>
              <a:t> Hyperlinks </a:t>
            </a:r>
            <a:r>
              <a:rPr lang="da-DK" baseline="0" dirty="0" err="1" smtClean="0"/>
              <a:t>inserted</a:t>
            </a:r>
            <a:r>
              <a:rPr lang="da-DK" baseline="0" dirty="0" smtClean="0"/>
              <a:t> in </a:t>
            </a:r>
            <a:r>
              <a:rPr lang="da-DK" baseline="0" dirty="0" err="1" smtClean="0"/>
              <a:t>several</a:t>
            </a:r>
            <a:r>
              <a:rPr lang="da-DK" baseline="0" dirty="0" smtClean="0"/>
              <a:t> </a:t>
            </a:r>
            <a:r>
              <a:rPr lang="da-DK" baseline="0" dirty="0" err="1" smtClean="0"/>
              <a:t>graphs</a:t>
            </a:r>
            <a:r>
              <a:rPr lang="da-DK" baseline="0" dirty="0" smtClean="0"/>
              <a:t>, </a:t>
            </a:r>
            <a:r>
              <a:rPr lang="da-DK" baseline="0" dirty="0" err="1" smtClean="0"/>
              <a:t>pictures</a:t>
            </a:r>
            <a:r>
              <a:rPr lang="da-DK" baseline="0" dirty="0" smtClean="0"/>
              <a:t> </a:t>
            </a:r>
            <a:r>
              <a:rPr lang="da-DK" baseline="0" dirty="0" err="1" smtClean="0"/>
              <a:t>etc</a:t>
            </a:r>
            <a:r>
              <a:rPr lang="da-DK" baseline="0" dirty="0" smtClean="0"/>
              <a:t> </a:t>
            </a:r>
            <a:r>
              <a:rPr lang="da-DK" baseline="0" dirty="0" err="1" smtClean="0"/>
              <a:t>throughout</a:t>
            </a:r>
            <a:r>
              <a:rPr lang="da-DK" baseline="0" dirty="0" smtClean="0"/>
              <a:t> the deck</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a:t>
            </a:fld>
            <a:endParaRPr lang="da-DK"/>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err="1" smtClean="0"/>
              <a:t>Sources</a:t>
            </a:r>
            <a:endParaRPr lang="da-DK" dirty="0" smtClean="0"/>
          </a:p>
          <a:p>
            <a:r>
              <a:rPr lang="da-DK" dirty="0" smtClean="0"/>
              <a:t>ODI </a:t>
            </a:r>
            <a:r>
              <a:rPr lang="da-DK" dirty="0" err="1" smtClean="0"/>
              <a:t>Working</a:t>
            </a:r>
            <a:r>
              <a:rPr lang="da-DK" dirty="0" smtClean="0"/>
              <a:t> Paper 349, 2012</a:t>
            </a:r>
          </a:p>
          <a:p>
            <a:r>
              <a:rPr lang="da-DK" dirty="0" smtClean="0"/>
              <a:t>The EU’s Policy </a:t>
            </a:r>
            <a:r>
              <a:rPr lang="da-DK" dirty="0" err="1" smtClean="0"/>
              <a:t>on</a:t>
            </a:r>
            <a:r>
              <a:rPr lang="da-DK" dirty="0" smtClean="0"/>
              <a:t> differentiation: Tackling </a:t>
            </a:r>
            <a:r>
              <a:rPr lang="da-DK" dirty="0" err="1" smtClean="0"/>
              <a:t>Poverty</a:t>
            </a:r>
            <a:r>
              <a:rPr lang="da-DK" dirty="0" smtClean="0"/>
              <a:t> and globale </a:t>
            </a:r>
            <a:r>
              <a:rPr lang="da-DK" dirty="0" err="1" smtClean="0"/>
              <a:t>challenges</a:t>
            </a:r>
            <a:r>
              <a:rPr lang="da-DK" dirty="0" smtClean="0"/>
              <a:t>, </a:t>
            </a:r>
            <a:r>
              <a:rPr lang="da-DK" dirty="0" err="1" smtClean="0"/>
              <a:t>Sian</a:t>
            </a:r>
            <a:r>
              <a:rPr lang="da-DK" dirty="0" smtClean="0"/>
              <a:t> Herbert,</a:t>
            </a:r>
            <a:r>
              <a:rPr lang="da-DK" baseline="0" dirty="0" smtClean="0"/>
              <a:t> ODI 2012</a:t>
            </a:r>
            <a:endParaRPr lang="da-DK" dirty="0" smtClean="0"/>
          </a:p>
          <a:p>
            <a:endParaRPr lang="da-DK" dirty="0" smtClean="0"/>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33</a:t>
            </a:fld>
            <a:endParaRPr lang="da-DK"/>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err="1" smtClean="0"/>
              <a:t>Source</a:t>
            </a:r>
            <a:r>
              <a:rPr lang="da-DK" dirty="0" smtClean="0"/>
              <a:t>: </a:t>
            </a:r>
            <a:r>
              <a:rPr lang="da-DK" dirty="0" err="1" smtClean="0"/>
              <a:t>Gapminder</a:t>
            </a:r>
            <a:r>
              <a:rPr lang="da-DK" dirty="0" smtClean="0"/>
              <a:t>.</a:t>
            </a:r>
            <a:r>
              <a:rPr lang="da-DK" baseline="0" dirty="0" smtClean="0"/>
              <a:t> </a:t>
            </a:r>
            <a:r>
              <a:rPr lang="da-DK" baseline="0" dirty="0" err="1" smtClean="0"/>
              <a:t>Own</a:t>
            </a:r>
            <a:r>
              <a:rPr lang="da-DK" baseline="0" dirty="0" smtClean="0"/>
              <a:t> </a:t>
            </a:r>
            <a:r>
              <a:rPr lang="da-DK" baseline="0" dirty="0" err="1" smtClean="0"/>
              <a:t>overlay</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35</a:t>
            </a:fld>
            <a:endParaRPr lang="da-DK"/>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55000" lnSpcReduction="20000"/>
          </a:bodyPr>
          <a:lstStyle/>
          <a:p>
            <a:r>
              <a:rPr lang="en-US" sz="1200" b="0" i="0" kern="1200" dirty="0" smtClean="0">
                <a:solidFill>
                  <a:schemeClr val="tx1"/>
                </a:solidFill>
                <a:latin typeface="Times"/>
                <a:ea typeface="+mn-ea"/>
                <a:cs typeface="+mn-cs"/>
              </a:rPr>
              <a:t>Sumner</a:t>
            </a:r>
            <a:r>
              <a:rPr lang="en-US" sz="1200" b="0" i="0" kern="1200" baseline="0" dirty="0" smtClean="0">
                <a:solidFill>
                  <a:schemeClr val="tx1"/>
                </a:solidFill>
                <a:latin typeface="Times"/>
                <a:ea typeface="+mn-ea"/>
                <a:cs typeface="+mn-cs"/>
              </a:rPr>
              <a:t> and </a:t>
            </a:r>
            <a:r>
              <a:rPr lang="en-US" sz="1200" b="0" i="0" kern="1200" baseline="0" dirty="0" err="1" smtClean="0">
                <a:solidFill>
                  <a:schemeClr val="tx1"/>
                </a:solidFill>
                <a:latin typeface="Times"/>
                <a:ea typeface="+mn-ea"/>
                <a:cs typeface="+mn-cs"/>
              </a:rPr>
              <a:t>Mallett</a:t>
            </a:r>
            <a:r>
              <a:rPr lang="en-US" sz="1200" b="0" i="0" kern="1200" baseline="0" dirty="0" smtClean="0">
                <a:solidFill>
                  <a:schemeClr val="tx1"/>
                </a:solidFill>
                <a:latin typeface="Times"/>
                <a:ea typeface="+mn-ea"/>
                <a:cs typeface="+mn-cs"/>
              </a:rPr>
              <a:t>: The Future of </a:t>
            </a:r>
            <a:r>
              <a:rPr lang="en-US" sz="1200" b="0" i="0" kern="1200" baseline="0" smtClean="0">
                <a:solidFill>
                  <a:schemeClr val="tx1"/>
                </a:solidFill>
                <a:latin typeface="Times"/>
                <a:ea typeface="+mn-ea"/>
                <a:cs typeface="+mn-cs"/>
              </a:rPr>
              <a:t>Foreign Aid, 2011</a:t>
            </a:r>
            <a:endParaRPr lang="en-US" sz="1200" b="0" i="0" kern="1200" dirty="0" smtClean="0">
              <a:solidFill>
                <a:schemeClr val="tx1"/>
              </a:solidFill>
              <a:latin typeface="Times"/>
              <a:ea typeface="+mn-ea"/>
              <a:cs typeface="+mn-cs"/>
            </a:endParaRPr>
          </a:p>
        </p:txBody>
      </p:sp>
      <p:sp>
        <p:nvSpPr>
          <p:cNvPr id="4" name="Pladsholder til diasnummer 3"/>
          <p:cNvSpPr>
            <a:spLocks noGrp="1"/>
          </p:cNvSpPr>
          <p:nvPr>
            <p:ph type="sldNum" sz="quarter" idx="10"/>
          </p:nvPr>
        </p:nvSpPr>
        <p:spPr/>
        <p:txBody>
          <a:bodyPr/>
          <a:lstStyle/>
          <a:p>
            <a:fld id="{E3D71CBA-69FE-45D3-9DA4-ADC26785D41C}" type="slidenum">
              <a:rPr lang="da-DK" smtClean="0"/>
              <a:pPr/>
              <a:t>36</a:t>
            </a:fld>
            <a:endParaRPr lang="da-DK"/>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lnSpcReduction="10000"/>
          </a:bodyPr>
          <a:lstStyle/>
          <a:p>
            <a:r>
              <a:rPr lang="da-DK" baseline="0" dirty="0" err="1" smtClean="0"/>
              <a:t>Source</a:t>
            </a:r>
            <a:r>
              <a:rPr lang="da-DK" baseline="0" dirty="0" smtClean="0"/>
              <a:t>: </a:t>
            </a:r>
            <a:r>
              <a:rPr lang="da-DK" baseline="0" dirty="0" err="1" smtClean="0"/>
              <a:t>Taxation</a:t>
            </a:r>
            <a:r>
              <a:rPr lang="da-DK" baseline="0" dirty="0" smtClean="0"/>
              <a:t> Network and SC </a:t>
            </a:r>
            <a:r>
              <a:rPr lang="da-DK" baseline="0" dirty="0" err="1" smtClean="0"/>
              <a:t>Child</a:t>
            </a:r>
            <a:r>
              <a:rPr lang="da-DK" baseline="0" dirty="0" smtClean="0"/>
              <a:t> Rights </a:t>
            </a:r>
            <a:r>
              <a:rPr lang="da-DK" baseline="0" dirty="0" err="1" smtClean="0"/>
              <a:t>Governance</a:t>
            </a:r>
            <a:endParaRPr lang="da-DK" baseline="0" dirty="0" smtClean="0"/>
          </a:p>
          <a:p>
            <a:endParaRPr lang="da-DK" sz="1200" b="1" baseline="0" dirty="0" smtClean="0"/>
          </a:p>
        </p:txBody>
      </p:sp>
      <p:sp>
        <p:nvSpPr>
          <p:cNvPr id="4" name="Pladsholder til diasnummer 3"/>
          <p:cNvSpPr>
            <a:spLocks noGrp="1"/>
          </p:cNvSpPr>
          <p:nvPr>
            <p:ph type="sldNum" sz="quarter" idx="10"/>
          </p:nvPr>
        </p:nvSpPr>
        <p:spPr/>
        <p:txBody>
          <a:bodyPr/>
          <a:lstStyle/>
          <a:p>
            <a:fld id="{E3D71CBA-69FE-45D3-9DA4-ADC26785D41C}" type="slidenum">
              <a:rPr lang="da-DK" smtClean="0"/>
              <a:pPr/>
              <a:t>37</a:t>
            </a:fld>
            <a:endParaRPr lang="da-DK"/>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32500" lnSpcReduction="20000"/>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38</a:t>
            </a:fld>
            <a:endParaRPr lang="da-DK"/>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47500" lnSpcReduction="20000"/>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39</a:t>
            </a:fld>
            <a:endParaRPr lang="da-DK"/>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lnSpcReduction="10000"/>
          </a:bodyPr>
          <a:lstStyle/>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40</a:t>
            </a:fld>
            <a:endParaRPr lang="da-DK"/>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smtClean="0"/>
              <a:t>Inspiration: Alex Evans</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42</a:t>
            </a:fld>
            <a:endParaRPr lang="da-DK"/>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sz="1200" i="1" kern="1200" baseline="0" dirty="0" smtClean="0">
              <a:solidFill>
                <a:schemeClr val="tx1"/>
              </a:solidFill>
              <a:latin typeface="Times"/>
              <a:ea typeface="+mn-ea"/>
              <a:cs typeface="+mn-cs"/>
            </a:endParaRPr>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43</a:t>
            </a:fld>
            <a:endParaRPr lang="da-D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a-DK" baseline="0" dirty="0" err="1" smtClean="0"/>
              <a:t>Sources</a:t>
            </a:r>
            <a:endParaRPr lang="da-DK"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a-DK" baseline="0" dirty="0" smtClean="0"/>
              <a:t>US Population Reference Bureau</a:t>
            </a:r>
          </a:p>
          <a:p>
            <a:pPr marL="0" marR="0" indent="0" algn="l" defTabSz="914400" rtl="0" eaLnBrk="0" fontAlgn="base" latinLnBrk="0" hangingPunct="0">
              <a:lnSpc>
                <a:spcPct val="100000"/>
              </a:lnSpc>
              <a:spcBef>
                <a:spcPct val="30000"/>
              </a:spcBef>
              <a:spcAft>
                <a:spcPct val="0"/>
              </a:spcAft>
              <a:buClrTx/>
              <a:buSzTx/>
              <a:buFontTx/>
              <a:buNone/>
              <a:tabLst/>
              <a:defRPr/>
            </a:pPr>
            <a:r>
              <a:rPr lang="da-DK" baseline="0" dirty="0" err="1" smtClean="0"/>
              <a:t>Pearce</a:t>
            </a:r>
            <a:r>
              <a:rPr lang="da-DK" baseline="0" dirty="0" smtClean="0"/>
              <a:t> Centre for </a:t>
            </a:r>
            <a:r>
              <a:rPr lang="da-DK" baseline="0" dirty="0" err="1" smtClean="0"/>
              <a:t>Intl</a:t>
            </a:r>
            <a:r>
              <a:rPr lang="da-DK" baseline="0" dirty="0" smtClean="0"/>
              <a:t> Futures (in Economist 2050 </a:t>
            </a:r>
            <a:r>
              <a:rPr lang="da-DK" baseline="0" dirty="0" err="1" smtClean="0"/>
              <a:t>Megachange</a:t>
            </a:r>
            <a:r>
              <a:rPr lang="da-DK" baseline="0" dirty="0" smtClean="0"/>
              <a:t>)</a:t>
            </a:r>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5</a:t>
            </a:fld>
            <a:endParaRPr lang="da-D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a-DK" baseline="0" dirty="0" err="1" smtClean="0"/>
              <a:t>Source</a:t>
            </a:r>
            <a:r>
              <a:rPr lang="da-DK" baseline="0" dirty="0" smtClean="0"/>
              <a:t>: </a:t>
            </a:r>
            <a:r>
              <a:rPr lang="da-DK" baseline="0" dirty="0" err="1" smtClean="0"/>
              <a:t>Pearce</a:t>
            </a:r>
            <a:r>
              <a:rPr lang="da-DK" baseline="0" dirty="0" smtClean="0"/>
              <a:t> Centre for </a:t>
            </a:r>
            <a:r>
              <a:rPr lang="da-DK" baseline="0" dirty="0" err="1" smtClean="0"/>
              <a:t>Intl</a:t>
            </a:r>
            <a:r>
              <a:rPr lang="da-DK" baseline="0" dirty="0" smtClean="0"/>
              <a:t> Futures (in Economist 2050 </a:t>
            </a:r>
            <a:r>
              <a:rPr lang="da-DK" baseline="0" dirty="0" err="1" smtClean="0"/>
              <a:t>Megachange</a:t>
            </a:r>
            <a:r>
              <a:rPr lang="da-DK" baseline="0" dirty="0" smtClean="0"/>
              <a:t>)</a:t>
            </a:r>
          </a:p>
          <a:p>
            <a:endParaRPr lang="da-DK" baseline="0" dirty="0" smtClean="0"/>
          </a:p>
        </p:txBody>
      </p:sp>
      <p:sp>
        <p:nvSpPr>
          <p:cNvPr id="4" name="Pladsholder til diasnummer 3"/>
          <p:cNvSpPr>
            <a:spLocks noGrp="1"/>
          </p:cNvSpPr>
          <p:nvPr>
            <p:ph type="sldNum" sz="quarter" idx="10"/>
          </p:nvPr>
        </p:nvSpPr>
        <p:spPr/>
        <p:txBody>
          <a:bodyPr/>
          <a:lstStyle/>
          <a:p>
            <a:fld id="{E3D71CBA-69FE-45D3-9DA4-ADC26785D41C}" type="slidenum">
              <a:rPr lang="da-DK" smtClean="0"/>
              <a:pPr/>
              <a:t>6</a:t>
            </a:fld>
            <a:endParaRPr lang="da-D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baseline="0" dirty="0" err="1" smtClean="0"/>
              <a:t>Source</a:t>
            </a:r>
            <a:r>
              <a:rPr lang="da-DK" baseline="0" dirty="0" smtClean="0"/>
              <a:t>: </a:t>
            </a:r>
            <a:r>
              <a:rPr lang="da-DK" baseline="0" dirty="0" err="1" smtClean="0"/>
              <a:t>Pearce</a:t>
            </a:r>
            <a:r>
              <a:rPr lang="da-DK" baseline="0" dirty="0" smtClean="0"/>
              <a:t> Centre for </a:t>
            </a:r>
            <a:r>
              <a:rPr lang="da-DK" baseline="0" dirty="0" err="1" smtClean="0"/>
              <a:t>Intl</a:t>
            </a:r>
            <a:r>
              <a:rPr lang="da-DK" baseline="0" dirty="0" smtClean="0"/>
              <a:t> Futures (in Economist 2050 </a:t>
            </a:r>
            <a:r>
              <a:rPr lang="da-DK" baseline="0" dirty="0" err="1" smtClean="0"/>
              <a:t>Megachange</a:t>
            </a:r>
            <a:r>
              <a:rPr lang="da-DK" baseline="0" dirty="0" smtClean="0"/>
              <a:t>)</a:t>
            </a:r>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7</a:t>
            </a:fld>
            <a:endParaRPr lang="da-D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fontScale="92500"/>
          </a:bodyPr>
          <a:lstStyle/>
          <a:p>
            <a:r>
              <a:rPr lang="da-DK" dirty="0" err="1" smtClean="0"/>
              <a:t>Sources</a:t>
            </a:r>
            <a:r>
              <a:rPr lang="da-DK" dirty="0" smtClean="0"/>
              <a:t>:</a:t>
            </a:r>
          </a:p>
          <a:p>
            <a:r>
              <a:rPr lang="da-DK" dirty="0" smtClean="0"/>
              <a:t>European </a:t>
            </a:r>
            <a:r>
              <a:rPr lang="da-DK" dirty="0" err="1" smtClean="0"/>
              <a:t>Council</a:t>
            </a:r>
            <a:r>
              <a:rPr lang="da-DK" baseline="0" dirty="0" smtClean="0"/>
              <a:t> </a:t>
            </a:r>
          </a:p>
          <a:p>
            <a:r>
              <a:rPr lang="da-DK" baseline="0" dirty="0" smtClean="0"/>
              <a:t>UN (</a:t>
            </a:r>
            <a:r>
              <a:rPr lang="da-DK" baseline="0" dirty="0" err="1" smtClean="0"/>
              <a:t>featured</a:t>
            </a:r>
            <a:r>
              <a:rPr lang="da-DK" baseline="0" dirty="0" smtClean="0"/>
              <a:t> in Economist 2050 </a:t>
            </a:r>
            <a:r>
              <a:rPr lang="da-DK" baseline="0" dirty="0" err="1" smtClean="0"/>
              <a:t>Megachange</a:t>
            </a:r>
            <a:r>
              <a:rPr lang="da-DK" baseline="0" dirty="0" smtClean="0"/>
              <a:t>)</a:t>
            </a:r>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8</a:t>
            </a:fld>
            <a:endParaRPr lang="da-D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r>
              <a:rPr lang="da-DK" dirty="0" err="1" smtClean="0"/>
              <a:t>Sources</a:t>
            </a:r>
            <a:endParaRPr lang="da-DK" dirty="0" smtClean="0"/>
          </a:p>
          <a:p>
            <a:r>
              <a:rPr lang="da-DK" dirty="0" smtClean="0"/>
              <a:t>USDA </a:t>
            </a:r>
            <a:r>
              <a:rPr lang="da-DK" dirty="0" err="1" smtClean="0"/>
              <a:t>Macroeconomic</a:t>
            </a:r>
            <a:r>
              <a:rPr lang="da-DK" dirty="0" smtClean="0"/>
              <a:t> </a:t>
            </a:r>
            <a:r>
              <a:rPr lang="da-DK" dirty="0" err="1" smtClean="0"/>
              <a:t>databasa</a:t>
            </a:r>
            <a:r>
              <a:rPr lang="da-DK" baseline="0" dirty="0" smtClean="0"/>
              <a:t> – </a:t>
            </a:r>
            <a:r>
              <a:rPr lang="da-DK" baseline="0" dirty="0" err="1" smtClean="0"/>
              <a:t>generated</a:t>
            </a:r>
            <a:r>
              <a:rPr lang="da-DK" baseline="0" dirty="0" smtClean="0"/>
              <a:t> by </a:t>
            </a:r>
            <a:r>
              <a:rPr lang="da-DK" baseline="0" dirty="0" err="1" smtClean="0"/>
              <a:t>Wallstreetpit.com</a:t>
            </a:r>
            <a:endParaRPr lang="da-DK" baseline="0" dirty="0" smtClean="0"/>
          </a:p>
          <a:p>
            <a:r>
              <a:rPr lang="en-US" dirty="0" err="1" smtClean="0"/>
              <a:t>Kharas</a:t>
            </a:r>
            <a:r>
              <a:rPr lang="en-US" dirty="0" smtClean="0"/>
              <a:t>, H and </a:t>
            </a:r>
            <a:r>
              <a:rPr lang="en-US" dirty="0" err="1" smtClean="0"/>
              <a:t>Gertz</a:t>
            </a:r>
            <a:r>
              <a:rPr lang="en-US" dirty="0" smtClean="0"/>
              <a:t> G, 2010, ‘The New Global Middle Class</a:t>
            </a:r>
          </a:p>
          <a:p>
            <a:r>
              <a:rPr lang="en-US" dirty="0" smtClean="0"/>
              <a:t>Alternative Worlds, US National Intelligence</a:t>
            </a:r>
            <a:r>
              <a:rPr lang="en-US" baseline="0" dirty="0" smtClean="0"/>
              <a:t> Council, 2012</a:t>
            </a:r>
            <a:endParaRPr lang="en-US" dirty="0" smtClean="0"/>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10</a:t>
            </a:fld>
            <a:endParaRPr lang="da-D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a-DK" dirty="0" err="1" smtClean="0"/>
              <a:t>Source</a:t>
            </a:r>
            <a:r>
              <a:rPr lang="da-DK"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r>
              <a:rPr lang="da-DK" dirty="0" smtClean="0"/>
              <a:t>UN </a:t>
            </a:r>
            <a:r>
              <a:rPr lang="da-DK" dirty="0" err="1" smtClean="0"/>
              <a:t>Mille</a:t>
            </a:r>
            <a:r>
              <a:rPr lang="da-DK" baseline="0" dirty="0" err="1" smtClean="0"/>
              <a:t>nium</a:t>
            </a:r>
            <a:r>
              <a:rPr lang="da-DK" baseline="0" dirty="0" smtClean="0"/>
              <a:t> </a:t>
            </a:r>
            <a:r>
              <a:rPr lang="da-DK" baseline="0" dirty="0" err="1" smtClean="0"/>
              <a:t>Development</a:t>
            </a:r>
            <a:r>
              <a:rPr lang="da-DK" baseline="0" dirty="0" smtClean="0"/>
              <a:t> </a:t>
            </a:r>
            <a:r>
              <a:rPr lang="da-DK" baseline="0" dirty="0" err="1" smtClean="0"/>
              <a:t>Goals</a:t>
            </a:r>
            <a:r>
              <a:rPr lang="da-DK" baseline="0" dirty="0" smtClean="0"/>
              <a:t> </a:t>
            </a:r>
            <a:r>
              <a:rPr lang="da-DK" baseline="0" dirty="0" err="1" smtClean="0"/>
              <a:t>Report</a:t>
            </a:r>
            <a:r>
              <a:rPr lang="da-DK" baseline="0" dirty="0" smtClean="0"/>
              <a:t> 2012</a:t>
            </a:r>
            <a:endParaRPr lang="da-DK"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da-DK" dirty="0" err="1" smtClean="0"/>
              <a:t>Horizon</a:t>
            </a:r>
            <a:r>
              <a:rPr lang="da-DK" baseline="0" dirty="0" smtClean="0"/>
              <a:t> 2025, ODI 2012</a:t>
            </a:r>
          </a:p>
          <a:p>
            <a:pPr marL="0" marR="0" indent="0" algn="l" defTabSz="914400" rtl="0" eaLnBrk="0" fontAlgn="base" latinLnBrk="0" hangingPunct="0">
              <a:lnSpc>
                <a:spcPct val="100000"/>
              </a:lnSpc>
              <a:spcBef>
                <a:spcPct val="30000"/>
              </a:spcBef>
              <a:spcAft>
                <a:spcPct val="0"/>
              </a:spcAft>
              <a:buClrTx/>
              <a:buSzTx/>
              <a:buFontTx/>
              <a:buNone/>
              <a:tabLst/>
              <a:defRPr/>
            </a:pPr>
            <a:endParaRPr lang="da-DK" dirty="0" smtClean="0"/>
          </a:p>
          <a:p>
            <a:endParaRPr lang="da-DK" dirty="0"/>
          </a:p>
        </p:txBody>
      </p:sp>
      <p:sp>
        <p:nvSpPr>
          <p:cNvPr id="4" name="Pladsholder til diasnummer 3"/>
          <p:cNvSpPr>
            <a:spLocks noGrp="1"/>
          </p:cNvSpPr>
          <p:nvPr>
            <p:ph type="sldNum" sz="quarter" idx="10"/>
          </p:nvPr>
        </p:nvSpPr>
        <p:spPr/>
        <p:txBody>
          <a:bodyPr/>
          <a:lstStyle/>
          <a:p>
            <a:fld id="{E3D71CBA-69FE-45D3-9DA4-ADC26785D41C}" type="slidenum">
              <a:rPr lang="da-DK" smtClean="0"/>
              <a:pPr/>
              <a:t>11</a:t>
            </a:fld>
            <a:endParaRPr lang="da-DK"/>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s">
    <p:spTree>
      <p:nvGrpSpPr>
        <p:cNvPr id="1" name=""/>
        <p:cNvGrpSpPr/>
        <p:nvPr/>
      </p:nvGrpSpPr>
      <p:grpSpPr>
        <a:xfrm>
          <a:off x="0" y="0"/>
          <a:ext cx="0" cy="0"/>
          <a:chOff x="0" y="0"/>
          <a:chExt cx="0" cy="0"/>
        </a:xfrm>
      </p:grpSpPr>
      <p:pic>
        <p:nvPicPr>
          <p:cNvPr id="138257" name="Picture 17" descr="stor"/>
          <p:cNvPicPr>
            <a:picLocks noChangeAspect="1" noChangeArrowheads="1"/>
          </p:cNvPicPr>
          <p:nvPr/>
        </p:nvPicPr>
        <p:blipFill>
          <a:blip r:embed="rId2" cstate="print"/>
          <a:srcRect/>
          <a:stretch>
            <a:fillRect/>
          </a:stretch>
        </p:blipFill>
        <p:spPr bwMode="auto">
          <a:xfrm>
            <a:off x="0" y="0"/>
            <a:ext cx="6859588" cy="6059488"/>
          </a:xfrm>
          <a:prstGeom prst="rect">
            <a:avLst/>
          </a:prstGeom>
          <a:noFill/>
        </p:spPr>
      </p:pic>
      <p:sp>
        <p:nvSpPr>
          <p:cNvPr id="138243" name="Rectangle 3"/>
          <p:cNvSpPr>
            <a:spLocks noGrp="1" noChangeArrowheads="1"/>
          </p:cNvSpPr>
          <p:nvPr>
            <p:ph type="subTitle" idx="1"/>
          </p:nvPr>
        </p:nvSpPr>
        <p:spPr>
          <a:xfrm>
            <a:off x="533400" y="2362200"/>
            <a:ext cx="5867400" cy="1752600"/>
          </a:xfrm>
        </p:spPr>
        <p:txBody>
          <a:bodyPr/>
          <a:lstStyle>
            <a:lvl1pPr marL="0" indent="0">
              <a:defRPr sz="3200">
                <a:solidFill>
                  <a:schemeClr val="bg1"/>
                </a:solidFill>
              </a:defRPr>
            </a:lvl1pPr>
          </a:lstStyle>
          <a:p>
            <a:r>
              <a:rPr lang="da-DK" smtClean="0"/>
              <a:t>Klik for at redigere undertiteltypografien i masteren</a:t>
            </a:r>
            <a:endParaRPr lang="da-DK"/>
          </a:p>
        </p:txBody>
      </p:sp>
      <p:pic>
        <p:nvPicPr>
          <p:cNvPr id="138254" name="Picture 14" descr="RedBarnet"/>
          <p:cNvPicPr>
            <a:picLocks noChangeAspect="1" noChangeArrowheads="1"/>
          </p:cNvPicPr>
          <p:nvPr/>
        </p:nvPicPr>
        <p:blipFill>
          <a:blip r:embed="rId3" cstate="print"/>
          <a:srcRect/>
          <a:stretch>
            <a:fillRect/>
          </a:stretch>
        </p:blipFill>
        <p:spPr bwMode="auto">
          <a:xfrm>
            <a:off x="6983413" y="5876925"/>
            <a:ext cx="1981200" cy="790575"/>
          </a:xfrm>
          <a:prstGeom prst="rect">
            <a:avLst/>
          </a:prstGeom>
          <a:noFill/>
        </p:spPr>
      </p:pic>
      <p:sp>
        <p:nvSpPr>
          <p:cNvPr id="6" name="Pladsholder til tekst 5"/>
          <p:cNvSpPr>
            <a:spLocks noGrp="1"/>
          </p:cNvSpPr>
          <p:nvPr>
            <p:ph type="body" sz="quarter" idx="10" hasCustomPrompt="1"/>
          </p:nvPr>
        </p:nvSpPr>
        <p:spPr>
          <a:xfrm>
            <a:off x="0" y="6308725"/>
            <a:ext cx="1908175" cy="288925"/>
          </a:xfrm>
        </p:spPr>
        <p:txBody>
          <a:bodyPr/>
          <a:lstStyle/>
          <a:p>
            <a:pPr lvl="0"/>
            <a:r>
              <a:rPr lang="da-DK" dirty="0" smtClean="0"/>
              <a:t>Klik f</a:t>
            </a:r>
            <a:fld id="{D4624A94-CE3C-40C2-AA0D-1A32BD66CE48}" type="slidenum">
              <a:rPr lang="da-DK" smtClean="0"/>
              <a:pPr lvl="0"/>
              <a:t>‹nr.›</a:t>
            </a:fld>
            <a:fld id="{535E6267-4A0A-4D32-8F6B-211431362B0F}" type="slidenum">
              <a:rPr lang="da-DK" smtClean="0"/>
              <a:pPr lvl="0"/>
              <a:t>‹nr.›</a:t>
            </a:fld>
            <a:fld id="{BF750BC9-20CE-4C75-A2E2-1C0EB08789A4}" type="slidenum">
              <a:rPr lang="da-DK" smtClean="0"/>
              <a:pPr lvl="0"/>
              <a:t>‹nr.›</a:t>
            </a:fld>
            <a:r>
              <a:rPr lang="da-DK" dirty="0" err="1" smtClean="0"/>
              <a:t>or</a:t>
            </a:r>
            <a:r>
              <a:rPr lang="da-DK" dirty="0" smtClean="0"/>
              <a:t> at redigere typografi i masteren</a:t>
            </a:r>
          </a:p>
          <a:p>
            <a:pPr lvl="1"/>
            <a:r>
              <a:rPr lang="da-DK" dirty="0" smtClean="0"/>
              <a:t>Andet niveau</a:t>
            </a:r>
          </a:p>
          <a:p>
            <a:pPr lvl="2"/>
            <a:r>
              <a:rPr lang="da-DK" dirty="0" smtClean="0"/>
              <a:t>Tredje niveau</a:t>
            </a:r>
          </a:p>
          <a:p>
            <a:pPr lvl="3"/>
            <a:r>
              <a:rPr lang="da-DK" dirty="0" smtClean="0"/>
              <a:t>Fjerde niveau</a:t>
            </a:r>
          </a:p>
          <a:p>
            <a:pPr lvl="4"/>
            <a:r>
              <a:rPr lang="da-DK" dirty="0" smtClean="0"/>
              <a:t>Femte niveau</a:t>
            </a:r>
            <a:endParaRPr lang="da-DK"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819900" y="406400"/>
            <a:ext cx="1943100" cy="5461000"/>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990600" y="406400"/>
            <a:ext cx="5676900" cy="5461000"/>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el, tekst og to indholdsobjekter">
    <p:spTree>
      <p:nvGrpSpPr>
        <p:cNvPr id="1" name=""/>
        <p:cNvGrpSpPr/>
        <p:nvPr/>
      </p:nvGrpSpPr>
      <p:grpSpPr>
        <a:xfrm>
          <a:off x="0" y="0"/>
          <a:ext cx="0" cy="0"/>
          <a:chOff x="0" y="0"/>
          <a:chExt cx="0" cy="0"/>
        </a:xfrm>
      </p:grpSpPr>
      <p:sp>
        <p:nvSpPr>
          <p:cNvPr id="2" name="Titel 1"/>
          <p:cNvSpPr>
            <a:spLocks noGrp="1"/>
          </p:cNvSpPr>
          <p:nvPr>
            <p:ph type="title"/>
          </p:nvPr>
        </p:nvSpPr>
        <p:spPr>
          <a:xfrm>
            <a:off x="990600" y="406400"/>
            <a:ext cx="7772400" cy="762000"/>
          </a:xfrm>
        </p:spPr>
        <p:txBody>
          <a:bodyPr/>
          <a:lstStyle/>
          <a:p>
            <a:r>
              <a:rPr lang="da-DK" smtClean="0"/>
              <a:t>Klik for at redigere titeltypografi i masteren</a:t>
            </a:r>
            <a:endParaRPr lang="da-DK"/>
          </a:p>
        </p:txBody>
      </p:sp>
      <p:sp>
        <p:nvSpPr>
          <p:cNvPr id="3" name="Pladsholder til tekst 2"/>
          <p:cNvSpPr>
            <a:spLocks noGrp="1"/>
          </p:cNvSpPr>
          <p:nvPr>
            <p:ph type="body" sz="half" idx="1"/>
          </p:nvPr>
        </p:nvSpPr>
        <p:spPr>
          <a:xfrm>
            <a:off x="990600" y="1295400"/>
            <a:ext cx="3810000" cy="45720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quarter" idx="2"/>
          </p:nvPr>
        </p:nvSpPr>
        <p:spPr>
          <a:xfrm>
            <a:off x="4953000" y="1295400"/>
            <a:ext cx="3810000" cy="22098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indhold 4"/>
          <p:cNvSpPr>
            <a:spLocks noGrp="1"/>
          </p:cNvSpPr>
          <p:nvPr>
            <p:ph sz="quarter" idx="3"/>
          </p:nvPr>
        </p:nvSpPr>
        <p:spPr>
          <a:xfrm>
            <a:off x="4953000" y="3657600"/>
            <a:ext cx="3810000" cy="22098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a-DK" smtClean="0"/>
              <a:t>Klik for at redigere typografi i masteren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990600" y="12954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953000" y="12954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smtClean="0"/>
              <a:t>Klik på ikonet for at tilføje et billede</a:t>
            </a:r>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406400"/>
            <a:ext cx="7772400" cy="76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smtClean="0"/>
              <a:t>Type Title</a:t>
            </a:r>
          </a:p>
        </p:txBody>
      </p:sp>
      <p:sp>
        <p:nvSpPr>
          <p:cNvPr id="1027" name="Rectangle 3"/>
          <p:cNvSpPr>
            <a:spLocks noGrp="1" noChangeArrowheads="1"/>
          </p:cNvSpPr>
          <p:nvPr>
            <p:ph type="body" idx="1"/>
          </p:nvPr>
        </p:nvSpPr>
        <p:spPr bwMode="auto">
          <a:xfrm>
            <a:off x="990600" y="1295400"/>
            <a:ext cx="7772400" cy="457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smtClean="0"/>
              <a:t>Type Subtitle</a:t>
            </a:r>
          </a:p>
          <a:p>
            <a:pPr lvl="0"/>
            <a:endParaRPr lang="da-DK" smtClean="0"/>
          </a:p>
        </p:txBody>
      </p:sp>
      <p:pic>
        <p:nvPicPr>
          <p:cNvPr id="1040" name="Picture 16" descr="RedBarnet"/>
          <p:cNvPicPr>
            <a:picLocks noChangeAspect="1" noChangeArrowheads="1"/>
          </p:cNvPicPr>
          <p:nvPr/>
        </p:nvPicPr>
        <p:blipFill>
          <a:blip r:embed="rId14" cstate="print"/>
          <a:srcRect/>
          <a:stretch>
            <a:fillRect/>
          </a:stretch>
        </p:blipFill>
        <p:spPr bwMode="auto">
          <a:xfrm>
            <a:off x="6983413" y="5876925"/>
            <a:ext cx="1981200" cy="790575"/>
          </a:xfrm>
          <a:prstGeom prst="rect">
            <a:avLst/>
          </a:prstGeom>
          <a:noFill/>
        </p:spPr>
      </p:pic>
      <p:pic>
        <p:nvPicPr>
          <p:cNvPr id="1041" name="Picture 17" descr="lille_bjelke"/>
          <p:cNvPicPr>
            <a:picLocks noChangeAspect="1" noChangeArrowheads="1"/>
          </p:cNvPicPr>
          <p:nvPr/>
        </p:nvPicPr>
        <p:blipFill>
          <a:blip r:embed="rId15" cstate="print"/>
          <a:srcRect/>
          <a:stretch>
            <a:fillRect/>
          </a:stretch>
        </p:blipFill>
        <p:spPr bwMode="auto">
          <a:xfrm>
            <a:off x="0" y="0"/>
            <a:ext cx="676275" cy="6056313"/>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l" rtl="0" eaLnBrk="1" fontAlgn="base" hangingPunct="1">
        <a:spcBef>
          <a:spcPct val="0"/>
        </a:spcBef>
        <a:spcAft>
          <a:spcPct val="0"/>
        </a:spcAft>
        <a:defRPr sz="3600">
          <a:solidFill>
            <a:schemeClr val="tx1"/>
          </a:solidFill>
          <a:latin typeface="+mj-lt"/>
          <a:ea typeface="+mj-ea"/>
          <a:cs typeface="+mj-cs"/>
        </a:defRPr>
      </a:lvl1pPr>
      <a:lvl2pPr algn="l" rtl="0" eaLnBrk="1" fontAlgn="base" hangingPunct="1">
        <a:spcBef>
          <a:spcPct val="0"/>
        </a:spcBef>
        <a:spcAft>
          <a:spcPct val="0"/>
        </a:spcAft>
        <a:defRPr sz="3600">
          <a:solidFill>
            <a:schemeClr val="tx1"/>
          </a:solidFill>
          <a:latin typeface="Garamond" pitchFamily="18" charset="0"/>
        </a:defRPr>
      </a:lvl2pPr>
      <a:lvl3pPr algn="l" rtl="0" eaLnBrk="1" fontAlgn="base" hangingPunct="1">
        <a:spcBef>
          <a:spcPct val="0"/>
        </a:spcBef>
        <a:spcAft>
          <a:spcPct val="0"/>
        </a:spcAft>
        <a:defRPr sz="3600">
          <a:solidFill>
            <a:schemeClr val="tx1"/>
          </a:solidFill>
          <a:latin typeface="Garamond" pitchFamily="18" charset="0"/>
        </a:defRPr>
      </a:lvl3pPr>
      <a:lvl4pPr algn="l" rtl="0" eaLnBrk="1" fontAlgn="base" hangingPunct="1">
        <a:spcBef>
          <a:spcPct val="0"/>
        </a:spcBef>
        <a:spcAft>
          <a:spcPct val="0"/>
        </a:spcAft>
        <a:defRPr sz="3600">
          <a:solidFill>
            <a:schemeClr val="tx1"/>
          </a:solidFill>
          <a:latin typeface="Garamond" pitchFamily="18" charset="0"/>
        </a:defRPr>
      </a:lvl4pPr>
      <a:lvl5pPr algn="l" rtl="0" eaLnBrk="1" fontAlgn="base" hangingPunct="1">
        <a:spcBef>
          <a:spcPct val="0"/>
        </a:spcBef>
        <a:spcAft>
          <a:spcPct val="0"/>
        </a:spcAft>
        <a:defRPr sz="3600">
          <a:solidFill>
            <a:schemeClr val="tx1"/>
          </a:solidFill>
          <a:latin typeface="Garamond" pitchFamily="18" charset="0"/>
        </a:defRPr>
      </a:lvl5pPr>
      <a:lvl6pPr marL="457200" algn="l" rtl="0" eaLnBrk="1" fontAlgn="base" hangingPunct="1">
        <a:spcBef>
          <a:spcPct val="0"/>
        </a:spcBef>
        <a:spcAft>
          <a:spcPct val="0"/>
        </a:spcAft>
        <a:defRPr sz="3600">
          <a:solidFill>
            <a:schemeClr val="tx1"/>
          </a:solidFill>
          <a:latin typeface="Garamond" pitchFamily="18" charset="0"/>
        </a:defRPr>
      </a:lvl6pPr>
      <a:lvl7pPr marL="914400" algn="l" rtl="0" eaLnBrk="1" fontAlgn="base" hangingPunct="1">
        <a:spcBef>
          <a:spcPct val="0"/>
        </a:spcBef>
        <a:spcAft>
          <a:spcPct val="0"/>
        </a:spcAft>
        <a:defRPr sz="3600">
          <a:solidFill>
            <a:schemeClr val="tx1"/>
          </a:solidFill>
          <a:latin typeface="Garamond" pitchFamily="18" charset="0"/>
        </a:defRPr>
      </a:lvl7pPr>
      <a:lvl8pPr marL="1371600" algn="l" rtl="0" eaLnBrk="1" fontAlgn="base" hangingPunct="1">
        <a:spcBef>
          <a:spcPct val="0"/>
        </a:spcBef>
        <a:spcAft>
          <a:spcPct val="0"/>
        </a:spcAft>
        <a:defRPr sz="3600">
          <a:solidFill>
            <a:schemeClr val="tx1"/>
          </a:solidFill>
          <a:latin typeface="Garamond" pitchFamily="18" charset="0"/>
        </a:defRPr>
      </a:lvl8pPr>
      <a:lvl9pPr marL="1828800" algn="l" rtl="0" eaLnBrk="1" fontAlgn="base" hangingPunct="1">
        <a:spcBef>
          <a:spcPct val="0"/>
        </a:spcBef>
        <a:spcAft>
          <a:spcPct val="0"/>
        </a:spcAft>
        <a:defRPr sz="3600">
          <a:solidFill>
            <a:schemeClr val="tx1"/>
          </a:solidFill>
          <a:latin typeface="Garamond" pitchFamily="18"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Arial" charset="0"/>
        </a:defRPr>
      </a:lvl2pPr>
      <a:lvl3pPr marL="1143000" indent="-228600" algn="l" rtl="0" eaLnBrk="1" fontAlgn="base" hangingPunct="1">
        <a:spcBef>
          <a:spcPct val="20000"/>
        </a:spcBef>
        <a:spcAft>
          <a:spcPct val="0"/>
        </a:spcAft>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4.gif"/><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hyperlink" Target="http://www.littlesun.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3.jpeg"/><Relationship Id="rId7" Type="http://schemas.openxmlformats.org/officeDocument/2006/relationships/hyperlink" Target="http://www.causes.com/"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png"/><Relationship Id="rId4" Type="http://schemas.openxmlformats.org/officeDocument/2006/relationships/hyperlink" Target="http://www.mideastyouth.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png"/><Relationship Id="rId4" Type="http://schemas.openxmlformats.org/officeDocument/2006/relationships/hyperlink" Target="http://www.avaaz.org/en/"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3.gif"/><Relationship Id="rId5" Type="http://schemas.openxmlformats.org/officeDocument/2006/relationships/image" Target="../media/image62.jpe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gapminder.org/"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businessfightspoverty.org/"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72.gif"/><Relationship Id="rId4" Type="http://schemas.openxmlformats.org/officeDocument/2006/relationships/image" Target="../media/image71.png"/></Relationships>
</file>

<file path=ppt/slides/_rels/slide38.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hyperlink" Target="https://www.ashoka.org/" TargetMode="External"/><Relationship Id="rId7" Type="http://schemas.openxmlformats.org/officeDocument/2006/relationships/hyperlink" Target="http://evpa.eu.com/about-us/" TargetMode="External"/><Relationship Id="rId12"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4.jpeg"/><Relationship Id="rId11" Type="http://schemas.openxmlformats.org/officeDocument/2006/relationships/image" Target="../media/image78.png"/><Relationship Id="rId5" Type="http://schemas.openxmlformats.org/officeDocument/2006/relationships/hyperlink" Target="http://www.bcorporation.net/" TargetMode="External"/><Relationship Id="rId10" Type="http://schemas.openxmlformats.org/officeDocument/2006/relationships/image" Target="../media/image77.jpeg"/><Relationship Id="rId4" Type="http://schemas.openxmlformats.org/officeDocument/2006/relationships/image" Target="../media/image73.jpeg"/><Relationship Id="rId9" Type="http://schemas.openxmlformats.org/officeDocument/2006/relationships/image" Target="../media/image76.jpeg"/></Relationships>
</file>

<file path=ppt/slides/_rels/slide3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hyperlink" Target="http://www.globalgiving.org/" TargetMode="External"/><Relationship Id="rId7" Type="http://schemas.openxmlformats.org/officeDocument/2006/relationships/hyperlink" Target="http://www.razoo.com/"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81.jpeg"/><Relationship Id="rId11" Type="http://schemas.openxmlformats.org/officeDocument/2006/relationships/image" Target="../media/image84.png"/><Relationship Id="rId5" Type="http://schemas.openxmlformats.org/officeDocument/2006/relationships/hyperlink" Target="http://www.givedirectly.org/" TargetMode="External"/><Relationship Id="rId10" Type="http://schemas.openxmlformats.org/officeDocument/2006/relationships/hyperlink" Target="http://www.kiva.org/" TargetMode="External"/><Relationship Id="rId4" Type="http://schemas.openxmlformats.org/officeDocument/2006/relationships/image" Target="../media/image80.png"/><Relationship Id="rId9" Type="http://schemas.openxmlformats.org/officeDocument/2006/relationships/image" Target="../media/image83.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ctrTitle" idx="4294967295"/>
          </p:nvPr>
        </p:nvSpPr>
        <p:spPr>
          <a:xfrm>
            <a:off x="251520" y="1196752"/>
            <a:ext cx="6768752" cy="1265238"/>
          </a:xfrm>
        </p:spPr>
        <p:txBody>
          <a:bodyPr/>
          <a:lstStyle/>
          <a:p>
            <a:r>
              <a:rPr lang="da-DK" sz="3600" i="1" dirty="0" smtClean="0"/>
              <a:t>A 2025 social fiction</a:t>
            </a:r>
            <a:r>
              <a:rPr lang="da-DK" sz="3600" dirty="0" smtClean="0"/>
              <a:t>: </a:t>
            </a:r>
            <a:r>
              <a:rPr lang="da-DK" sz="3600" dirty="0" err="1" smtClean="0"/>
              <a:t>Megatrends</a:t>
            </a:r>
            <a:r>
              <a:rPr lang="da-DK" sz="3600" dirty="0" smtClean="0"/>
              <a:t> &amp; </a:t>
            </a:r>
            <a:r>
              <a:rPr lang="da-DK" sz="3600" dirty="0" err="1" smtClean="0"/>
              <a:t>possible</a:t>
            </a:r>
            <a:r>
              <a:rPr lang="da-DK" sz="3600" dirty="0" smtClean="0"/>
              <a:t> </a:t>
            </a:r>
            <a:r>
              <a:rPr lang="da-DK" sz="3600" dirty="0" err="1" smtClean="0"/>
              <a:t>implications</a:t>
            </a:r>
            <a:r>
              <a:rPr lang="da-DK" sz="3600" dirty="0" smtClean="0"/>
              <a:t> for Save the </a:t>
            </a:r>
            <a:r>
              <a:rPr lang="da-DK" sz="3600" dirty="0" err="1" smtClean="0"/>
              <a:t>Children</a:t>
            </a:r>
            <a:r>
              <a:rPr lang="da-DK" sz="3600" dirty="0" smtClean="0"/>
              <a:t/>
            </a:r>
            <a:br>
              <a:rPr lang="da-DK" sz="3600" dirty="0" smtClean="0"/>
            </a:br>
            <a:r>
              <a:rPr lang="da-DK" sz="2400" i="1" dirty="0" err="1" smtClean="0">
                <a:solidFill>
                  <a:schemeClr val="tx1">
                    <a:lumMod val="85000"/>
                    <a:lumOff val="15000"/>
                  </a:schemeClr>
                </a:solidFill>
              </a:rPr>
              <a:t>Looking</a:t>
            </a:r>
            <a:r>
              <a:rPr lang="da-DK" sz="2400" i="1" dirty="0" smtClean="0">
                <a:solidFill>
                  <a:schemeClr val="tx1">
                    <a:lumMod val="85000"/>
                    <a:lumOff val="15000"/>
                  </a:schemeClr>
                </a:solidFill>
              </a:rPr>
              <a:t> 10-15 </a:t>
            </a:r>
            <a:r>
              <a:rPr lang="da-DK" sz="2400" i="1" dirty="0" err="1" smtClean="0">
                <a:solidFill>
                  <a:schemeClr val="tx1">
                    <a:lumMod val="85000"/>
                    <a:lumOff val="15000"/>
                  </a:schemeClr>
                </a:solidFill>
              </a:rPr>
              <a:t>years</a:t>
            </a:r>
            <a:r>
              <a:rPr lang="da-DK" sz="2400" i="1" dirty="0" smtClean="0">
                <a:solidFill>
                  <a:schemeClr val="tx1">
                    <a:lumMod val="85000"/>
                    <a:lumOff val="15000"/>
                  </a:schemeClr>
                </a:solidFill>
              </a:rPr>
              <a:t> </a:t>
            </a:r>
            <a:r>
              <a:rPr lang="da-DK" sz="2400" i="1" dirty="0" err="1" smtClean="0">
                <a:solidFill>
                  <a:schemeClr val="tx1">
                    <a:lumMod val="85000"/>
                    <a:lumOff val="15000"/>
                  </a:schemeClr>
                </a:solidFill>
              </a:rPr>
              <a:t>ahead</a:t>
            </a:r>
            <a:r>
              <a:rPr lang="da-DK" sz="2400" i="1" dirty="0" smtClean="0">
                <a:solidFill>
                  <a:schemeClr val="tx1">
                    <a:lumMod val="85000"/>
                    <a:lumOff val="15000"/>
                  </a:schemeClr>
                </a:solidFill>
              </a:rPr>
              <a:t> to start the </a:t>
            </a:r>
            <a:r>
              <a:rPr lang="da-DK" sz="2400" i="1" dirty="0" err="1" smtClean="0">
                <a:solidFill>
                  <a:schemeClr val="tx1">
                    <a:lumMod val="85000"/>
                    <a:lumOff val="15000"/>
                  </a:schemeClr>
                </a:solidFill>
              </a:rPr>
              <a:t>planning</a:t>
            </a:r>
            <a:r>
              <a:rPr lang="da-DK" sz="2400" i="1" dirty="0" smtClean="0">
                <a:solidFill>
                  <a:schemeClr val="tx1">
                    <a:lumMod val="85000"/>
                    <a:lumOff val="15000"/>
                  </a:schemeClr>
                </a:solidFill>
              </a:rPr>
              <a:t> </a:t>
            </a:r>
            <a:r>
              <a:rPr lang="da-DK" sz="2400" i="1" dirty="0" err="1" smtClean="0">
                <a:solidFill>
                  <a:schemeClr val="tx1">
                    <a:lumMod val="85000"/>
                    <a:lumOff val="15000"/>
                  </a:schemeClr>
                </a:solidFill>
              </a:rPr>
              <a:t>now</a:t>
            </a:r>
            <a:endParaRPr lang="da-DK" sz="2400" i="1" dirty="0">
              <a:solidFill>
                <a:schemeClr val="tx1">
                  <a:lumMod val="85000"/>
                  <a:lumOff val="15000"/>
                </a:schemeClr>
              </a:solidFill>
            </a:endParaRPr>
          </a:p>
        </p:txBody>
      </p:sp>
      <p:sp>
        <p:nvSpPr>
          <p:cNvPr id="134147" name="Rectangle 3"/>
          <p:cNvSpPr>
            <a:spLocks noGrp="1" noChangeArrowheads="1"/>
          </p:cNvSpPr>
          <p:nvPr>
            <p:ph type="subTitle" idx="1"/>
          </p:nvPr>
        </p:nvSpPr>
        <p:spPr>
          <a:xfrm>
            <a:off x="251520" y="3933056"/>
            <a:ext cx="5867400" cy="1752600"/>
          </a:xfrm>
        </p:spPr>
        <p:txBody>
          <a:bodyPr/>
          <a:lstStyle/>
          <a:p>
            <a:r>
              <a:rPr lang="da-DK" sz="2000" dirty="0" smtClean="0"/>
              <a:t>Save the </a:t>
            </a:r>
            <a:r>
              <a:rPr lang="da-DK" sz="2000" dirty="0" err="1" smtClean="0"/>
              <a:t>Children</a:t>
            </a:r>
            <a:r>
              <a:rPr lang="da-DK" sz="2000" dirty="0" smtClean="0"/>
              <a:t> Denmark </a:t>
            </a:r>
            <a:r>
              <a:rPr lang="da-DK" sz="2000" dirty="0" err="1" smtClean="0"/>
              <a:t>Board</a:t>
            </a:r>
            <a:r>
              <a:rPr lang="da-DK" sz="2000" dirty="0" smtClean="0"/>
              <a:t> Seminar</a:t>
            </a:r>
          </a:p>
          <a:p>
            <a:r>
              <a:rPr lang="da-DK" sz="2000" dirty="0" smtClean="0"/>
              <a:t>1 &amp; 2 </a:t>
            </a:r>
            <a:r>
              <a:rPr lang="da-DK" sz="2000" dirty="0" err="1" smtClean="0"/>
              <a:t>February</a:t>
            </a:r>
            <a:r>
              <a:rPr lang="da-DK" sz="2000" dirty="0" smtClean="0"/>
              <a:t> 2013</a:t>
            </a:r>
          </a:p>
          <a:p>
            <a:r>
              <a:rPr lang="da-DK" sz="2000" dirty="0" smtClean="0"/>
              <a:t> Jonas Keiding Lindholm</a:t>
            </a:r>
            <a:endParaRPr lang="da-DK"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064" y="260648"/>
            <a:ext cx="8424936" cy="762000"/>
          </a:xfrm>
        </p:spPr>
        <p:txBody>
          <a:bodyPr/>
          <a:lstStyle/>
          <a:p>
            <a:pPr algn="ctr"/>
            <a:r>
              <a:rPr lang="da-DK" sz="2800" b="1" dirty="0" err="1" smtClean="0"/>
              <a:t>Getting</a:t>
            </a:r>
            <a:r>
              <a:rPr lang="da-DK" sz="2800" b="1" dirty="0" smtClean="0"/>
              <a:t> </a:t>
            </a:r>
            <a:r>
              <a:rPr lang="da-DK" sz="2800" b="1" dirty="0" err="1" smtClean="0"/>
              <a:t>richer</a:t>
            </a:r>
            <a:r>
              <a:rPr lang="da-DK" sz="2800" b="1" dirty="0" smtClean="0"/>
              <a:t>, more </a:t>
            </a:r>
            <a:r>
              <a:rPr lang="da-DK" sz="2800" b="1" dirty="0" err="1" smtClean="0"/>
              <a:t>places</a:t>
            </a:r>
            <a:r>
              <a:rPr lang="da-DK" sz="2800" b="1" dirty="0" smtClean="0"/>
              <a:t>. </a:t>
            </a:r>
            <a:r>
              <a:rPr lang="da-DK" sz="2800" b="1" dirty="0" err="1" smtClean="0"/>
              <a:t>Booming</a:t>
            </a:r>
            <a:r>
              <a:rPr lang="da-DK" sz="2800" b="1" dirty="0" smtClean="0"/>
              <a:t> </a:t>
            </a:r>
            <a:r>
              <a:rPr lang="da-DK" sz="2800" b="1" dirty="0" err="1" smtClean="0"/>
              <a:t>middle</a:t>
            </a:r>
            <a:r>
              <a:rPr lang="da-DK" sz="2800" b="1" dirty="0" smtClean="0"/>
              <a:t> </a:t>
            </a:r>
            <a:r>
              <a:rPr lang="da-DK" sz="2800" b="1" dirty="0" err="1" smtClean="0"/>
              <a:t>class</a:t>
            </a:r>
            <a:r>
              <a:rPr lang="da-DK" sz="2800" b="1" dirty="0" smtClean="0"/>
              <a:t> </a:t>
            </a:r>
            <a:endParaRPr lang="da-DK" sz="2800" b="1" dirty="0"/>
          </a:p>
        </p:txBody>
      </p:sp>
      <p:pic>
        <p:nvPicPr>
          <p:cNvPr id="6" name="Pladsholder til indhold 5" descr="forecast_gdp.jpg"/>
          <p:cNvPicPr>
            <a:picLocks noGrp="1" noChangeAspect="1"/>
          </p:cNvPicPr>
          <p:nvPr>
            <p:ph idx="1"/>
          </p:nvPr>
        </p:nvPicPr>
        <p:blipFill>
          <a:blip r:embed="rId3" cstate="print"/>
          <a:stretch>
            <a:fillRect/>
          </a:stretch>
        </p:blipFill>
        <p:spPr>
          <a:xfrm>
            <a:off x="827584" y="1052736"/>
            <a:ext cx="4891301" cy="4968552"/>
          </a:xfrm>
        </p:spPr>
      </p:pic>
      <p:pic>
        <p:nvPicPr>
          <p:cNvPr id="8"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5508104" y="1052736"/>
            <a:ext cx="3433024" cy="2566185"/>
          </a:xfrm>
          <a:prstGeom prst="rect">
            <a:avLst/>
          </a:prstGeom>
          <a:noFill/>
          <a:ln w="9525">
            <a:noFill/>
            <a:miter lim="800000"/>
            <a:headEnd/>
            <a:tailEnd/>
          </a:ln>
          <a:effectLst/>
        </p:spPr>
      </p:pic>
      <p:pic>
        <p:nvPicPr>
          <p:cNvPr id="5" name="Billede 4" descr="rise of middleclass.gif"/>
          <p:cNvPicPr>
            <a:picLocks noChangeAspect="1"/>
          </p:cNvPicPr>
          <p:nvPr/>
        </p:nvPicPr>
        <p:blipFill>
          <a:blip r:embed="rId5" cstate="print"/>
          <a:stretch>
            <a:fillRect/>
          </a:stretch>
        </p:blipFill>
        <p:spPr>
          <a:xfrm>
            <a:off x="5652120" y="3645024"/>
            <a:ext cx="3048445" cy="2287602"/>
          </a:xfrm>
          <a:prstGeom prst="rect">
            <a:avLst/>
          </a:prstGeom>
        </p:spPr>
      </p:pic>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260648"/>
            <a:ext cx="8208912" cy="762000"/>
          </a:xfrm>
        </p:spPr>
        <p:txBody>
          <a:bodyPr/>
          <a:lstStyle/>
          <a:p>
            <a:pPr algn="ctr"/>
            <a:r>
              <a:rPr lang="da-DK" b="1" dirty="0" smtClean="0"/>
              <a:t>Sharp </a:t>
            </a:r>
            <a:r>
              <a:rPr lang="da-DK" b="1" dirty="0" err="1" smtClean="0"/>
              <a:t>decline</a:t>
            </a:r>
            <a:r>
              <a:rPr lang="da-DK" b="1" dirty="0" smtClean="0"/>
              <a:t> in </a:t>
            </a:r>
            <a:r>
              <a:rPr lang="da-DK" b="1" dirty="0" err="1" smtClean="0"/>
              <a:t>poverty</a:t>
            </a:r>
            <a:endParaRPr lang="da-DK" dirty="0"/>
          </a:p>
        </p:txBody>
      </p:sp>
      <p:pic>
        <p:nvPicPr>
          <p:cNvPr id="5" name="Picture 4"/>
          <p:cNvPicPr>
            <a:picLocks noChangeAspect="1" noChangeArrowheads="1"/>
          </p:cNvPicPr>
          <p:nvPr/>
        </p:nvPicPr>
        <p:blipFill>
          <a:blip r:embed="rId3" cstate="print"/>
          <a:srcRect/>
          <a:stretch>
            <a:fillRect/>
          </a:stretch>
        </p:blipFill>
        <p:spPr bwMode="auto">
          <a:xfrm>
            <a:off x="755576" y="1124744"/>
            <a:ext cx="4197474" cy="5362575"/>
          </a:xfrm>
          <a:prstGeom prst="rect">
            <a:avLst/>
          </a:prstGeom>
          <a:noFill/>
          <a:ln w="9525">
            <a:noFill/>
            <a:miter lim="800000"/>
            <a:headEnd/>
            <a:tailEnd/>
          </a:ln>
          <a:effectLst/>
        </p:spPr>
      </p:pic>
      <p:pic>
        <p:nvPicPr>
          <p:cNvPr id="6" name="Pladsholder til indhold 3" descr="globalpov-fragile-v-stable.png"/>
          <p:cNvPicPr>
            <a:picLocks noGrp="1" noChangeAspect="1"/>
          </p:cNvPicPr>
          <p:nvPr>
            <p:ph idx="1"/>
          </p:nvPr>
        </p:nvPicPr>
        <p:blipFill>
          <a:blip r:embed="rId4" cstate="print"/>
          <a:stretch>
            <a:fillRect/>
          </a:stretch>
        </p:blipFill>
        <p:spPr>
          <a:xfrm>
            <a:off x="4945380" y="1124744"/>
            <a:ext cx="4198620" cy="3672408"/>
          </a:xfrm>
        </p:spPr>
      </p:pic>
      <p:sp>
        <p:nvSpPr>
          <p:cNvPr id="7" name="Tekstboks 6"/>
          <p:cNvSpPr txBox="1"/>
          <p:nvPr/>
        </p:nvSpPr>
        <p:spPr>
          <a:xfrm>
            <a:off x="3203848" y="4941168"/>
            <a:ext cx="5364088" cy="707886"/>
          </a:xfrm>
          <a:prstGeom prst="rect">
            <a:avLst/>
          </a:prstGeom>
          <a:noFill/>
        </p:spPr>
        <p:txBody>
          <a:bodyPr wrap="square" rtlCol="0">
            <a:spAutoFit/>
          </a:bodyPr>
          <a:lstStyle/>
          <a:p>
            <a:r>
              <a:rPr lang="da-DK" sz="2000" dirty="0" smtClean="0"/>
              <a:t>Populations in </a:t>
            </a:r>
            <a:r>
              <a:rPr lang="da-DK" sz="2000" dirty="0" err="1" smtClean="0"/>
              <a:t>conflict</a:t>
            </a:r>
            <a:r>
              <a:rPr lang="da-DK" sz="2000" dirty="0" smtClean="0"/>
              <a:t> </a:t>
            </a:r>
            <a:r>
              <a:rPr lang="da-DK" sz="2000" dirty="0" err="1" smtClean="0"/>
              <a:t>affected</a:t>
            </a:r>
            <a:r>
              <a:rPr lang="da-DK" sz="2000" dirty="0" smtClean="0"/>
              <a:t> </a:t>
            </a:r>
            <a:r>
              <a:rPr lang="da-DK" sz="2000" dirty="0" err="1" smtClean="0"/>
              <a:t>states</a:t>
            </a:r>
            <a:r>
              <a:rPr lang="da-DK" sz="2000" dirty="0" smtClean="0"/>
              <a:t> not </a:t>
            </a:r>
            <a:r>
              <a:rPr lang="da-DK" sz="2000" dirty="0" err="1" smtClean="0"/>
              <a:t>seeing</a:t>
            </a:r>
            <a:r>
              <a:rPr lang="da-DK" sz="2000" dirty="0" smtClean="0"/>
              <a:t> the same drop in </a:t>
            </a:r>
            <a:r>
              <a:rPr lang="da-DK" sz="2000" dirty="0" err="1" smtClean="0"/>
              <a:t>poverty</a:t>
            </a:r>
            <a:endParaRPr lang="da-DK" sz="2000" dirty="0"/>
          </a:p>
        </p:txBody>
      </p:sp>
      <p:sp>
        <p:nvSpPr>
          <p:cNvPr id="8" name="Rektangel 7"/>
          <p:cNvSpPr/>
          <p:nvPr/>
        </p:nvSpPr>
        <p:spPr>
          <a:xfrm>
            <a:off x="1619672" y="5877272"/>
            <a:ext cx="5328592" cy="646331"/>
          </a:xfrm>
          <a:prstGeom prst="rect">
            <a:avLst/>
          </a:prstGeom>
          <a:solidFill>
            <a:srgbClr val="FFC000">
              <a:alpha val="51000"/>
            </a:srgbClr>
          </a:solidFill>
        </p:spPr>
        <p:txBody>
          <a:bodyPr wrap="square">
            <a:spAutoFit/>
          </a:bodyPr>
          <a:lstStyle/>
          <a:p>
            <a:r>
              <a:rPr lang="en-US" sz="1800" i="1" dirty="0" smtClean="0"/>
              <a:t>Consideration: Grow presence and ramp up poverty reduction efforts and service delivery in (all) conflict affected and fragile states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t>New distribution of </a:t>
            </a:r>
            <a:r>
              <a:rPr lang="da-DK" b="1" dirty="0" err="1" smtClean="0"/>
              <a:t>poverty</a:t>
            </a:r>
            <a:endParaRPr lang="da-DK" b="1" dirty="0"/>
          </a:p>
        </p:txBody>
      </p:sp>
      <p:pic>
        <p:nvPicPr>
          <p:cNvPr id="5" name="Picture 2"/>
          <p:cNvPicPr>
            <a:picLocks noChangeAspect="1" noChangeArrowheads="1"/>
          </p:cNvPicPr>
          <p:nvPr/>
        </p:nvPicPr>
        <p:blipFill>
          <a:blip r:embed="rId3" cstate="print"/>
          <a:srcRect/>
          <a:stretch>
            <a:fillRect/>
          </a:stretch>
        </p:blipFill>
        <p:spPr bwMode="auto">
          <a:xfrm>
            <a:off x="4572000" y="1196752"/>
            <a:ext cx="4300228" cy="3456384"/>
          </a:xfrm>
          <a:prstGeom prst="rect">
            <a:avLst/>
          </a:prstGeom>
          <a:noFill/>
          <a:ln w="9525">
            <a:noFill/>
            <a:miter lim="800000"/>
            <a:headEnd/>
            <a:tailEnd/>
          </a:ln>
          <a:effectLst/>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27584" y="1196752"/>
            <a:ext cx="3692749" cy="3528392"/>
          </a:xfrm>
          <a:prstGeom prst="rect">
            <a:avLst/>
          </a:prstGeom>
        </p:spPr>
      </p:pic>
      <p:sp>
        <p:nvSpPr>
          <p:cNvPr id="7" name="Tekstboks 6"/>
          <p:cNvSpPr txBox="1"/>
          <p:nvPr/>
        </p:nvSpPr>
        <p:spPr>
          <a:xfrm>
            <a:off x="827584" y="4725144"/>
            <a:ext cx="8136904" cy="1631216"/>
          </a:xfrm>
          <a:prstGeom prst="rect">
            <a:avLst/>
          </a:prstGeom>
          <a:noFill/>
        </p:spPr>
        <p:txBody>
          <a:bodyPr wrap="square" rtlCol="0">
            <a:spAutoFit/>
          </a:bodyPr>
          <a:lstStyle/>
          <a:p>
            <a:pPr>
              <a:buFont typeface="Arial" pitchFamily="34" charset="0"/>
              <a:buChar char="•"/>
            </a:pPr>
            <a:r>
              <a:rPr lang="da-DK" sz="2000" dirty="0" smtClean="0"/>
              <a:t>50% of the </a:t>
            </a:r>
            <a:r>
              <a:rPr lang="da-DK" sz="2000" dirty="0" err="1" smtClean="0"/>
              <a:t>world’s</a:t>
            </a:r>
            <a:r>
              <a:rPr lang="da-DK" sz="2000" dirty="0" smtClean="0"/>
              <a:t> </a:t>
            </a:r>
            <a:r>
              <a:rPr lang="da-DK" sz="2000" dirty="0" err="1" smtClean="0"/>
              <a:t>poor</a:t>
            </a:r>
            <a:r>
              <a:rPr lang="da-DK" sz="2000" dirty="0" smtClean="0"/>
              <a:t> live in China and India; </a:t>
            </a:r>
            <a:r>
              <a:rPr lang="da-DK" sz="2000" dirty="0" err="1" smtClean="0"/>
              <a:t>another</a:t>
            </a:r>
            <a:r>
              <a:rPr lang="da-DK" sz="2000" dirty="0" smtClean="0"/>
              <a:t> 25% in </a:t>
            </a:r>
            <a:r>
              <a:rPr lang="da-DK" sz="2000" dirty="0" err="1" smtClean="0"/>
              <a:t>other</a:t>
            </a:r>
            <a:r>
              <a:rPr lang="da-DK" sz="2000" dirty="0" smtClean="0"/>
              <a:t> large </a:t>
            </a:r>
            <a:r>
              <a:rPr lang="da-DK" sz="2000" dirty="0" err="1" smtClean="0"/>
              <a:t>MICs</a:t>
            </a:r>
            <a:r>
              <a:rPr lang="da-DK" sz="2000" dirty="0" smtClean="0"/>
              <a:t>; </a:t>
            </a:r>
            <a:r>
              <a:rPr lang="da-DK" sz="2000" dirty="0" err="1" smtClean="0"/>
              <a:t>remaining</a:t>
            </a:r>
            <a:r>
              <a:rPr lang="da-DK" sz="2000" dirty="0" smtClean="0"/>
              <a:t> 25% in </a:t>
            </a:r>
            <a:r>
              <a:rPr lang="da-DK" sz="2000" dirty="0" err="1" smtClean="0"/>
              <a:t>LICs</a:t>
            </a:r>
            <a:r>
              <a:rPr lang="da-DK" sz="2000" dirty="0" smtClean="0"/>
              <a:t>. </a:t>
            </a:r>
          </a:p>
          <a:p>
            <a:pPr>
              <a:buFont typeface="Arial" pitchFamily="34" charset="0"/>
              <a:buChar char="•"/>
            </a:pPr>
            <a:r>
              <a:rPr lang="da-DK" sz="2000" dirty="0" err="1" smtClean="0"/>
              <a:t>Projection</a:t>
            </a:r>
            <a:r>
              <a:rPr lang="da-DK" sz="2000" dirty="0" smtClean="0"/>
              <a:t> </a:t>
            </a:r>
            <a:r>
              <a:rPr lang="da-DK" sz="2000" dirty="0" err="1" smtClean="0"/>
              <a:t>that</a:t>
            </a:r>
            <a:r>
              <a:rPr lang="da-DK" sz="2000" dirty="0" smtClean="0"/>
              <a:t> at </a:t>
            </a:r>
            <a:r>
              <a:rPr lang="da-DK" sz="2000" dirty="0" err="1" smtClean="0"/>
              <a:t>least</a:t>
            </a:r>
            <a:r>
              <a:rPr lang="da-DK" sz="2000" dirty="0" smtClean="0"/>
              <a:t> 50% of </a:t>
            </a:r>
            <a:r>
              <a:rPr lang="da-DK" sz="2000" dirty="0" err="1" smtClean="0"/>
              <a:t>world’s</a:t>
            </a:r>
            <a:r>
              <a:rPr lang="da-DK" sz="2000" dirty="0" smtClean="0"/>
              <a:t> </a:t>
            </a:r>
            <a:r>
              <a:rPr lang="da-DK" sz="2000" dirty="0" err="1" smtClean="0"/>
              <a:t>poor</a:t>
            </a:r>
            <a:r>
              <a:rPr lang="da-DK" sz="2000" dirty="0" smtClean="0"/>
              <a:t> </a:t>
            </a:r>
            <a:r>
              <a:rPr lang="da-DK" sz="2000" dirty="0" err="1" smtClean="0"/>
              <a:t>will</a:t>
            </a:r>
            <a:r>
              <a:rPr lang="da-DK" sz="2000" dirty="0" smtClean="0"/>
              <a:t> still live in </a:t>
            </a:r>
          </a:p>
          <a:p>
            <a:r>
              <a:rPr lang="da-DK" sz="2000" dirty="0" err="1" smtClean="0"/>
              <a:t>MICs</a:t>
            </a:r>
            <a:r>
              <a:rPr lang="da-DK" sz="2000" dirty="0" smtClean="0"/>
              <a:t> in 2030, </a:t>
            </a:r>
            <a:r>
              <a:rPr lang="da-DK" sz="2000" dirty="0" err="1" smtClean="0"/>
              <a:t>though</a:t>
            </a:r>
            <a:r>
              <a:rPr lang="da-DK" sz="2000" dirty="0" smtClean="0"/>
              <a:t> </a:t>
            </a:r>
            <a:r>
              <a:rPr lang="da-DK" sz="2000" dirty="0" err="1" smtClean="0"/>
              <a:t>likely</a:t>
            </a:r>
            <a:r>
              <a:rPr lang="da-DK" sz="2000" dirty="0" smtClean="0"/>
              <a:t> in a new and </a:t>
            </a:r>
            <a:r>
              <a:rPr lang="da-DK" sz="2000" dirty="0" err="1" smtClean="0"/>
              <a:t>broader</a:t>
            </a:r>
            <a:r>
              <a:rPr lang="da-DK" sz="2000" dirty="0" smtClean="0"/>
              <a:t> set of </a:t>
            </a:r>
            <a:r>
              <a:rPr lang="da-DK" sz="2000" dirty="0" err="1" smtClean="0"/>
              <a:t>countries</a:t>
            </a:r>
            <a:r>
              <a:rPr lang="en-US" sz="2000" b="1" dirty="0" smtClean="0">
                <a:ea typeface="ＭＳ Ｐゴシック" pitchFamily="34" charset="-128"/>
              </a:rPr>
              <a:t> </a:t>
            </a:r>
          </a:p>
          <a:p>
            <a:endParaRPr lang="da-DK"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332656"/>
            <a:ext cx="7772400" cy="762000"/>
          </a:xfrm>
        </p:spPr>
        <p:txBody>
          <a:bodyPr/>
          <a:lstStyle/>
          <a:p>
            <a:pPr algn="ctr"/>
            <a:r>
              <a:rPr lang="da-DK" b="1" dirty="0" smtClean="0"/>
              <a:t>But </a:t>
            </a:r>
            <a:r>
              <a:rPr lang="da-DK" b="1" dirty="0" err="1" smtClean="0"/>
              <a:t>inequality</a:t>
            </a:r>
            <a:r>
              <a:rPr lang="da-DK" b="1" dirty="0" smtClean="0"/>
              <a:t> is </a:t>
            </a:r>
            <a:r>
              <a:rPr lang="da-DK" b="1" dirty="0" err="1" smtClean="0"/>
              <a:t>on</a:t>
            </a:r>
            <a:r>
              <a:rPr lang="da-DK" b="1" dirty="0" smtClean="0"/>
              <a:t> the rise</a:t>
            </a:r>
            <a:endParaRPr lang="da-DK" b="1" dirty="0"/>
          </a:p>
        </p:txBody>
      </p:sp>
      <p:pic>
        <p:nvPicPr>
          <p:cNvPr id="5126" name="Picture 6"/>
          <p:cNvPicPr>
            <a:picLocks noChangeAspect="1" noChangeArrowheads="1"/>
          </p:cNvPicPr>
          <p:nvPr/>
        </p:nvPicPr>
        <p:blipFill>
          <a:blip r:embed="rId3" cstate="print"/>
          <a:srcRect/>
          <a:stretch>
            <a:fillRect/>
          </a:stretch>
        </p:blipFill>
        <p:spPr bwMode="auto">
          <a:xfrm>
            <a:off x="4860032" y="1124744"/>
            <a:ext cx="3960439" cy="3168352"/>
          </a:xfrm>
          <a:prstGeom prst="rect">
            <a:avLst/>
          </a:prstGeom>
          <a:noFill/>
          <a:ln w="9525">
            <a:noFill/>
            <a:miter lim="800000"/>
            <a:headEnd/>
            <a:tailEnd/>
          </a:ln>
        </p:spPr>
      </p:pic>
      <p:pic>
        <p:nvPicPr>
          <p:cNvPr id="5127" name="Picture 7"/>
          <p:cNvPicPr>
            <a:picLocks noGrp="1" noChangeAspect="1" noChangeArrowheads="1"/>
          </p:cNvPicPr>
          <p:nvPr>
            <p:ph idx="1"/>
          </p:nvPr>
        </p:nvPicPr>
        <p:blipFill>
          <a:blip r:embed="rId4" cstate="print"/>
          <a:srcRect/>
          <a:stretch>
            <a:fillRect/>
          </a:stretch>
        </p:blipFill>
        <p:spPr bwMode="auto">
          <a:xfrm>
            <a:off x="827584" y="980728"/>
            <a:ext cx="3811281" cy="3214333"/>
          </a:xfrm>
          <a:prstGeom prst="rect">
            <a:avLst/>
          </a:prstGeom>
          <a:noFill/>
          <a:ln w="9525">
            <a:noFill/>
            <a:miter lim="800000"/>
            <a:headEnd/>
            <a:tailEnd/>
          </a:ln>
        </p:spPr>
      </p:pic>
      <p:sp>
        <p:nvSpPr>
          <p:cNvPr id="5" name="Tekstboks 4"/>
          <p:cNvSpPr txBox="1"/>
          <p:nvPr/>
        </p:nvSpPr>
        <p:spPr>
          <a:xfrm>
            <a:off x="827584" y="4221088"/>
            <a:ext cx="8316416" cy="2554545"/>
          </a:xfrm>
          <a:prstGeom prst="rect">
            <a:avLst/>
          </a:prstGeom>
          <a:noFill/>
        </p:spPr>
        <p:txBody>
          <a:bodyPr wrap="square" rtlCol="0">
            <a:spAutoFit/>
          </a:bodyPr>
          <a:lstStyle/>
          <a:p>
            <a:pPr>
              <a:buFont typeface="Arial" pitchFamily="34" charset="0"/>
              <a:buChar char="•"/>
            </a:pPr>
            <a:r>
              <a:rPr lang="da-DK" sz="2000" dirty="0" smtClean="0"/>
              <a:t> </a:t>
            </a:r>
            <a:r>
              <a:rPr lang="da-DK" sz="2000" dirty="0" err="1" smtClean="0"/>
              <a:t>Inequality</a:t>
            </a:r>
            <a:r>
              <a:rPr lang="da-DK" sz="2000" dirty="0" smtClean="0"/>
              <a:t> </a:t>
            </a:r>
            <a:r>
              <a:rPr lang="da-DK" sz="2000" dirty="0" err="1" smtClean="0"/>
              <a:t>on</a:t>
            </a:r>
            <a:r>
              <a:rPr lang="da-DK" sz="2000" dirty="0" smtClean="0"/>
              <a:t> the </a:t>
            </a:r>
            <a:r>
              <a:rPr lang="da-DK" sz="2000" dirty="0" err="1" smtClean="0"/>
              <a:t>climb</a:t>
            </a:r>
            <a:r>
              <a:rPr lang="da-DK" sz="2000" dirty="0" smtClean="0"/>
              <a:t> </a:t>
            </a:r>
            <a:r>
              <a:rPr lang="da-DK" sz="2000" dirty="0" err="1" smtClean="0"/>
              <a:t>everywhere</a:t>
            </a:r>
            <a:r>
              <a:rPr lang="da-DK" sz="2000" dirty="0" smtClean="0"/>
              <a:t> (</a:t>
            </a:r>
            <a:r>
              <a:rPr lang="da-DK" sz="2000" dirty="0" err="1" smtClean="0"/>
              <a:t>few</a:t>
            </a:r>
            <a:r>
              <a:rPr lang="da-DK" sz="2000" dirty="0" smtClean="0"/>
              <a:t> </a:t>
            </a:r>
            <a:r>
              <a:rPr lang="da-DK" sz="2000" dirty="0" err="1" smtClean="0"/>
              <a:t>exceptions</a:t>
            </a:r>
            <a:r>
              <a:rPr lang="da-DK" sz="2000" dirty="0" smtClean="0"/>
              <a:t> eg </a:t>
            </a:r>
            <a:r>
              <a:rPr lang="da-DK" sz="2000" dirty="0" err="1" smtClean="0"/>
              <a:t>Brazil</a:t>
            </a:r>
            <a:r>
              <a:rPr lang="da-DK" sz="2000" dirty="0" smtClean="0"/>
              <a:t>), in </a:t>
            </a:r>
            <a:r>
              <a:rPr lang="da-DK" sz="2000" dirty="0" err="1" smtClean="0"/>
              <a:t>both</a:t>
            </a:r>
            <a:r>
              <a:rPr lang="da-DK" sz="2000" dirty="0" smtClean="0"/>
              <a:t> </a:t>
            </a:r>
            <a:r>
              <a:rPr lang="da-DK" sz="2000" dirty="0" err="1" smtClean="0"/>
              <a:t>HICs</a:t>
            </a:r>
            <a:r>
              <a:rPr lang="da-DK" sz="2000" dirty="0" smtClean="0"/>
              <a:t>, </a:t>
            </a:r>
            <a:r>
              <a:rPr lang="da-DK" sz="2000" dirty="0" err="1" smtClean="0"/>
              <a:t>MICs</a:t>
            </a:r>
            <a:r>
              <a:rPr lang="da-DK" sz="2000" dirty="0" smtClean="0"/>
              <a:t> and </a:t>
            </a:r>
            <a:r>
              <a:rPr lang="da-DK" sz="2000" dirty="0" err="1" smtClean="0"/>
              <a:t>LICs</a:t>
            </a:r>
            <a:r>
              <a:rPr lang="da-DK" sz="2000" dirty="0" smtClean="0"/>
              <a:t> – is the </a:t>
            </a:r>
            <a:r>
              <a:rPr lang="da-DK" sz="2000" dirty="0" err="1" smtClean="0"/>
              <a:t>cause</a:t>
            </a:r>
            <a:r>
              <a:rPr lang="da-DK" sz="2000" dirty="0" smtClean="0"/>
              <a:t> of social tension and disintegration. </a:t>
            </a:r>
          </a:p>
          <a:p>
            <a:pPr>
              <a:buFont typeface="Arial" pitchFamily="34" charset="0"/>
              <a:buChar char="•"/>
            </a:pPr>
            <a:r>
              <a:rPr lang="da-DK" sz="2000" dirty="0" smtClean="0">
                <a:solidFill>
                  <a:srgbClr val="FF0000"/>
                </a:solidFill>
              </a:rPr>
              <a:t> Is </a:t>
            </a:r>
            <a:r>
              <a:rPr lang="da-DK" sz="2000" dirty="0" err="1" smtClean="0">
                <a:solidFill>
                  <a:srgbClr val="FF0000"/>
                </a:solidFill>
              </a:rPr>
              <a:t>inequality</a:t>
            </a:r>
            <a:r>
              <a:rPr lang="da-DK" sz="2000" dirty="0" smtClean="0">
                <a:solidFill>
                  <a:srgbClr val="FF0000"/>
                </a:solidFill>
              </a:rPr>
              <a:t> a </a:t>
            </a:r>
            <a:r>
              <a:rPr lang="da-DK" sz="2000" dirty="0" err="1" smtClean="0">
                <a:solidFill>
                  <a:srgbClr val="FF0000"/>
                </a:solidFill>
              </a:rPr>
              <a:t>transitional</a:t>
            </a:r>
            <a:r>
              <a:rPr lang="da-DK" sz="2000" dirty="0" smtClean="0">
                <a:solidFill>
                  <a:srgbClr val="FF0000"/>
                </a:solidFill>
              </a:rPr>
              <a:t> </a:t>
            </a:r>
            <a:r>
              <a:rPr lang="da-DK" sz="2000" dirty="0" err="1" smtClean="0">
                <a:solidFill>
                  <a:srgbClr val="FF0000"/>
                </a:solidFill>
              </a:rPr>
              <a:t>phenomenon</a:t>
            </a:r>
            <a:r>
              <a:rPr lang="da-DK" sz="2000" dirty="0" smtClean="0">
                <a:solidFill>
                  <a:srgbClr val="FF0000"/>
                </a:solidFill>
              </a:rPr>
              <a:t> in </a:t>
            </a:r>
            <a:r>
              <a:rPr lang="da-DK" sz="2000" dirty="0" err="1" smtClean="0">
                <a:solidFill>
                  <a:srgbClr val="FF0000"/>
                </a:solidFill>
              </a:rPr>
              <a:t>growth</a:t>
            </a:r>
            <a:r>
              <a:rPr lang="da-DK" sz="2000" dirty="0" smtClean="0">
                <a:solidFill>
                  <a:srgbClr val="FF0000"/>
                </a:solidFill>
              </a:rPr>
              <a:t> </a:t>
            </a:r>
            <a:r>
              <a:rPr lang="da-DK" sz="2000" dirty="0" err="1" smtClean="0">
                <a:solidFill>
                  <a:srgbClr val="FF0000"/>
                </a:solidFill>
              </a:rPr>
              <a:t>countries</a:t>
            </a:r>
            <a:r>
              <a:rPr lang="da-DK" sz="2000" dirty="0" smtClean="0">
                <a:solidFill>
                  <a:srgbClr val="FF0000"/>
                </a:solidFill>
              </a:rPr>
              <a:t>? Will the </a:t>
            </a:r>
            <a:r>
              <a:rPr lang="da-DK" sz="2000" dirty="0" err="1" smtClean="0">
                <a:solidFill>
                  <a:srgbClr val="FF0000"/>
                </a:solidFill>
              </a:rPr>
              <a:t>bottom</a:t>
            </a:r>
            <a:r>
              <a:rPr lang="da-DK" sz="2000" dirty="0" smtClean="0">
                <a:solidFill>
                  <a:srgbClr val="FF0000"/>
                </a:solidFill>
              </a:rPr>
              <a:t> 20%/poor in </a:t>
            </a:r>
            <a:r>
              <a:rPr lang="da-DK" sz="2000" dirty="0" err="1" smtClean="0">
                <a:solidFill>
                  <a:srgbClr val="FF0000"/>
                </a:solidFill>
              </a:rPr>
              <a:t>those</a:t>
            </a:r>
            <a:r>
              <a:rPr lang="da-DK" sz="2000" dirty="0" smtClean="0">
                <a:solidFill>
                  <a:srgbClr val="FF0000"/>
                </a:solidFill>
              </a:rPr>
              <a:t> </a:t>
            </a:r>
            <a:r>
              <a:rPr lang="da-DK" sz="2000" dirty="0" err="1" smtClean="0">
                <a:solidFill>
                  <a:srgbClr val="FF0000"/>
                </a:solidFill>
              </a:rPr>
              <a:t>countries</a:t>
            </a:r>
            <a:r>
              <a:rPr lang="da-DK" sz="2000" dirty="0" smtClean="0">
                <a:solidFill>
                  <a:srgbClr val="FF0000"/>
                </a:solidFill>
              </a:rPr>
              <a:t> </a:t>
            </a:r>
            <a:r>
              <a:rPr lang="da-DK" sz="2000" dirty="0" err="1" smtClean="0">
                <a:solidFill>
                  <a:srgbClr val="FF0000"/>
                </a:solidFill>
              </a:rPr>
              <a:t>eventually</a:t>
            </a:r>
            <a:r>
              <a:rPr lang="da-DK" sz="2000" dirty="0" smtClean="0">
                <a:solidFill>
                  <a:srgbClr val="FF0000"/>
                </a:solidFill>
              </a:rPr>
              <a:t> </a:t>
            </a:r>
            <a:r>
              <a:rPr lang="da-DK" sz="2000" dirty="0" err="1" smtClean="0">
                <a:solidFill>
                  <a:srgbClr val="FF0000"/>
                </a:solidFill>
              </a:rPr>
              <a:t>benefit</a:t>
            </a:r>
            <a:r>
              <a:rPr lang="da-DK" sz="2000" dirty="0" smtClean="0">
                <a:solidFill>
                  <a:srgbClr val="FF0000"/>
                </a:solidFill>
              </a:rPr>
              <a:t> from the </a:t>
            </a:r>
            <a:r>
              <a:rPr lang="da-DK" sz="2000" dirty="0" err="1" smtClean="0">
                <a:solidFill>
                  <a:srgbClr val="FF0000"/>
                </a:solidFill>
              </a:rPr>
              <a:t>growing</a:t>
            </a:r>
            <a:r>
              <a:rPr lang="da-DK" sz="2000" dirty="0" smtClean="0">
                <a:solidFill>
                  <a:srgbClr val="FF0000"/>
                </a:solidFill>
              </a:rPr>
              <a:t> </a:t>
            </a:r>
            <a:r>
              <a:rPr lang="da-DK" sz="2000" dirty="0" err="1" smtClean="0">
                <a:solidFill>
                  <a:srgbClr val="FF0000"/>
                </a:solidFill>
              </a:rPr>
              <a:t>wealth</a:t>
            </a:r>
            <a:r>
              <a:rPr lang="da-DK" sz="2000" dirty="0" smtClean="0">
                <a:solidFill>
                  <a:srgbClr val="FF0000"/>
                </a:solidFill>
              </a:rPr>
              <a:t>? </a:t>
            </a:r>
            <a:r>
              <a:rPr lang="da-DK" sz="2000" dirty="0" err="1" smtClean="0">
                <a:solidFill>
                  <a:srgbClr val="FF0000"/>
                </a:solidFill>
              </a:rPr>
              <a:t>HICs</a:t>
            </a:r>
            <a:r>
              <a:rPr lang="da-DK" sz="2000" dirty="0" smtClean="0">
                <a:solidFill>
                  <a:srgbClr val="FF0000"/>
                </a:solidFill>
              </a:rPr>
              <a:t> </a:t>
            </a:r>
            <a:r>
              <a:rPr lang="da-DK" sz="2000" dirty="0" err="1" smtClean="0">
                <a:solidFill>
                  <a:srgbClr val="FF0000"/>
                </a:solidFill>
              </a:rPr>
              <a:t>are</a:t>
            </a:r>
            <a:r>
              <a:rPr lang="da-DK" sz="2000" dirty="0" smtClean="0">
                <a:solidFill>
                  <a:srgbClr val="FF0000"/>
                </a:solidFill>
              </a:rPr>
              <a:t> </a:t>
            </a:r>
            <a:r>
              <a:rPr lang="da-DK" sz="2000" dirty="0" err="1" smtClean="0">
                <a:solidFill>
                  <a:srgbClr val="FF0000"/>
                </a:solidFill>
              </a:rPr>
              <a:t>no</a:t>
            </a:r>
            <a:r>
              <a:rPr lang="da-DK" sz="2000" dirty="0" smtClean="0">
                <a:solidFill>
                  <a:srgbClr val="FF0000"/>
                </a:solidFill>
              </a:rPr>
              <a:t> </a:t>
            </a:r>
            <a:r>
              <a:rPr lang="da-DK" sz="2000" dirty="0" err="1" smtClean="0">
                <a:solidFill>
                  <a:srgbClr val="FF0000"/>
                </a:solidFill>
              </a:rPr>
              <a:t>good</a:t>
            </a:r>
            <a:r>
              <a:rPr lang="da-DK" sz="2000" dirty="0" smtClean="0">
                <a:solidFill>
                  <a:srgbClr val="FF0000"/>
                </a:solidFill>
              </a:rPr>
              <a:t> </a:t>
            </a:r>
            <a:r>
              <a:rPr lang="da-DK" sz="2000" dirty="0" err="1" smtClean="0">
                <a:solidFill>
                  <a:srgbClr val="FF0000"/>
                </a:solidFill>
              </a:rPr>
              <a:t>role</a:t>
            </a:r>
            <a:r>
              <a:rPr lang="da-DK" sz="2000" dirty="0" smtClean="0">
                <a:solidFill>
                  <a:srgbClr val="FF0000"/>
                </a:solidFill>
              </a:rPr>
              <a:t> model, </a:t>
            </a:r>
            <a:r>
              <a:rPr lang="da-DK" sz="2000" dirty="0" err="1" smtClean="0">
                <a:solidFill>
                  <a:srgbClr val="FF0000"/>
                </a:solidFill>
              </a:rPr>
              <a:t>themselves</a:t>
            </a:r>
            <a:r>
              <a:rPr lang="da-DK" sz="2000" dirty="0" smtClean="0">
                <a:solidFill>
                  <a:srgbClr val="FF0000"/>
                </a:solidFill>
              </a:rPr>
              <a:t> </a:t>
            </a:r>
            <a:r>
              <a:rPr lang="da-DK" sz="2000" dirty="0" err="1" smtClean="0">
                <a:solidFill>
                  <a:srgbClr val="FF0000"/>
                </a:solidFill>
              </a:rPr>
              <a:t>seeing</a:t>
            </a:r>
            <a:r>
              <a:rPr lang="da-DK" sz="2000" dirty="0" smtClean="0">
                <a:solidFill>
                  <a:srgbClr val="FF0000"/>
                </a:solidFill>
              </a:rPr>
              <a:t> an </a:t>
            </a:r>
            <a:r>
              <a:rPr lang="da-DK" sz="2000" dirty="0" err="1" smtClean="0">
                <a:solidFill>
                  <a:srgbClr val="FF0000"/>
                </a:solidFill>
              </a:rPr>
              <a:t>increase</a:t>
            </a:r>
            <a:r>
              <a:rPr lang="da-DK" sz="2000" dirty="0" smtClean="0">
                <a:solidFill>
                  <a:srgbClr val="FF0000"/>
                </a:solidFill>
              </a:rPr>
              <a:t> in </a:t>
            </a:r>
            <a:r>
              <a:rPr lang="da-DK" sz="2000" dirty="0" err="1" smtClean="0">
                <a:solidFill>
                  <a:srgbClr val="FF0000"/>
                </a:solidFill>
              </a:rPr>
              <a:t>inequality</a:t>
            </a:r>
            <a:r>
              <a:rPr lang="da-DK" sz="2000" dirty="0" smtClean="0">
                <a:solidFill>
                  <a:srgbClr val="FF0000"/>
                </a:solidFill>
              </a:rPr>
              <a:t>.</a:t>
            </a:r>
          </a:p>
          <a:p>
            <a:endParaRPr lang="da-DK" sz="2000" dirty="0" smtClean="0"/>
          </a:p>
          <a:p>
            <a:endParaRPr lang="da-DK" sz="2000" dirty="0" smtClean="0"/>
          </a:p>
          <a:p>
            <a:endParaRPr lang="da-DK" sz="2000" dirty="0"/>
          </a:p>
        </p:txBody>
      </p:sp>
      <p:sp>
        <p:nvSpPr>
          <p:cNvPr id="6" name="Rektangel 5"/>
          <p:cNvSpPr/>
          <p:nvPr/>
        </p:nvSpPr>
        <p:spPr>
          <a:xfrm>
            <a:off x="0" y="6027003"/>
            <a:ext cx="7020272" cy="830997"/>
          </a:xfrm>
          <a:prstGeom prst="rect">
            <a:avLst/>
          </a:prstGeom>
          <a:solidFill>
            <a:srgbClr val="FFC000">
              <a:alpha val="50000"/>
            </a:srgbClr>
          </a:solidFill>
        </p:spPr>
        <p:txBody>
          <a:bodyPr wrap="square">
            <a:spAutoFit/>
          </a:bodyPr>
          <a:lstStyle/>
          <a:p>
            <a:pPr marL="36000"/>
            <a:r>
              <a:rPr lang="da-DK" sz="1600" i="1" dirty="0" err="1" smtClean="0"/>
              <a:t>Consideration</a:t>
            </a:r>
            <a:r>
              <a:rPr lang="da-DK" sz="1600" i="1" dirty="0" smtClean="0"/>
              <a:t>: </a:t>
            </a:r>
            <a:r>
              <a:rPr lang="da-DK" sz="1600" i="1" dirty="0" err="1" smtClean="0"/>
              <a:t>Shift</a:t>
            </a:r>
            <a:r>
              <a:rPr lang="da-DK" sz="1600" i="1" dirty="0" smtClean="0"/>
              <a:t> </a:t>
            </a:r>
            <a:r>
              <a:rPr lang="da-DK" sz="1600" i="1" dirty="0" err="1" smtClean="0"/>
              <a:t>focus</a:t>
            </a:r>
            <a:r>
              <a:rPr lang="da-DK" sz="1600" i="1" dirty="0" smtClean="0"/>
              <a:t> from </a:t>
            </a:r>
            <a:r>
              <a:rPr lang="da-DK" sz="1600" i="1" dirty="0" err="1" smtClean="0"/>
              <a:t>poverty</a:t>
            </a:r>
            <a:r>
              <a:rPr lang="da-DK" sz="1600" i="1" dirty="0" smtClean="0"/>
              <a:t> </a:t>
            </a:r>
            <a:r>
              <a:rPr lang="da-DK" sz="1600" i="1" dirty="0" err="1" smtClean="0"/>
              <a:t>reduction</a:t>
            </a:r>
            <a:r>
              <a:rPr lang="da-DK" sz="1600" i="1" dirty="0" smtClean="0"/>
              <a:t> to </a:t>
            </a:r>
            <a:r>
              <a:rPr lang="da-DK" sz="1600" i="1" dirty="0" err="1" smtClean="0"/>
              <a:t>confronting</a:t>
            </a:r>
            <a:r>
              <a:rPr lang="da-DK" sz="1600" i="1" dirty="0" smtClean="0"/>
              <a:t> </a:t>
            </a:r>
            <a:r>
              <a:rPr lang="da-DK" sz="1600" i="1" dirty="0" err="1" smtClean="0"/>
              <a:t>inequality/social</a:t>
            </a:r>
            <a:r>
              <a:rPr lang="da-DK" sz="1600" i="1" dirty="0" smtClean="0"/>
              <a:t> </a:t>
            </a:r>
            <a:r>
              <a:rPr lang="da-DK" sz="1600" i="1" dirty="0" err="1" smtClean="0"/>
              <a:t>exclusion</a:t>
            </a:r>
            <a:r>
              <a:rPr lang="da-DK" sz="1600" i="1" dirty="0" smtClean="0"/>
              <a:t> and fight for </a:t>
            </a:r>
            <a:r>
              <a:rPr lang="da-DK" sz="1600" i="1" dirty="0" err="1" smtClean="0"/>
              <a:t>equal</a:t>
            </a:r>
            <a:r>
              <a:rPr lang="da-DK" sz="1600" i="1" dirty="0" smtClean="0"/>
              <a:t> </a:t>
            </a:r>
            <a:r>
              <a:rPr lang="da-DK" sz="1600" i="1" dirty="0" err="1" smtClean="0"/>
              <a:t>opportunities</a:t>
            </a:r>
            <a:r>
              <a:rPr lang="da-DK" sz="1600" i="1" dirty="0" smtClean="0"/>
              <a:t> and fair </a:t>
            </a:r>
            <a:r>
              <a:rPr lang="da-DK" sz="1600" i="1" dirty="0" err="1" smtClean="0"/>
              <a:t>shares</a:t>
            </a:r>
            <a:r>
              <a:rPr lang="da-DK" sz="1600" i="1" dirty="0" smtClean="0"/>
              <a:t> of </a:t>
            </a:r>
            <a:r>
              <a:rPr lang="da-DK" sz="1600" i="1" dirty="0" err="1" smtClean="0"/>
              <a:t>wealth</a:t>
            </a:r>
            <a:r>
              <a:rPr lang="da-DK" sz="1600" i="1" dirty="0" smtClean="0"/>
              <a:t>? An </a:t>
            </a:r>
            <a:r>
              <a:rPr lang="da-DK" sz="1600" i="1" dirty="0" err="1" smtClean="0"/>
              <a:t>opportunity</a:t>
            </a:r>
            <a:r>
              <a:rPr lang="da-DK" sz="1600" i="1" dirty="0" smtClean="0"/>
              <a:t> to </a:t>
            </a:r>
            <a:r>
              <a:rPr lang="da-DK" sz="1600" i="1" dirty="0" err="1" smtClean="0"/>
              <a:t>unite</a:t>
            </a:r>
            <a:r>
              <a:rPr lang="da-DK" sz="1600" i="1" dirty="0" smtClean="0"/>
              <a:t> </a:t>
            </a:r>
            <a:r>
              <a:rPr lang="da-DK" sz="1600" i="1" dirty="0" err="1" smtClean="0"/>
              <a:t>thinking/efforts</a:t>
            </a:r>
            <a:r>
              <a:rPr lang="da-DK" sz="1600" i="1" dirty="0" smtClean="0"/>
              <a:t> and transfer </a:t>
            </a:r>
            <a:r>
              <a:rPr lang="da-DK" sz="1600" i="1" dirty="0" err="1" smtClean="0"/>
              <a:t>knowledge</a:t>
            </a:r>
            <a:r>
              <a:rPr lang="da-DK" sz="1600" i="1" dirty="0" smtClean="0"/>
              <a:t> </a:t>
            </a:r>
            <a:r>
              <a:rPr lang="da-DK" sz="1600" i="1" dirty="0" err="1" smtClean="0"/>
              <a:t>across</a:t>
            </a:r>
            <a:r>
              <a:rPr lang="da-DK" sz="1600" i="1" dirty="0" smtClean="0"/>
              <a:t> programs in </a:t>
            </a:r>
            <a:r>
              <a:rPr lang="da-DK" sz="1600" i="1" dirty="0" err="1" smtClean="0"/>
              <a:t>Members</a:t>
            </a:r>
            <a:r>
              <a:rPr lang="da-DK" sz="1600" i="1" dirty="0" smtClean="0"/>
              <a:t> (</a:t>
            </a:r>
            <a:r>
              <a:rPr lang="da-DK" sz="1600" i="1" dirty="0" err="1" smtClean="0"/>
              <a:t>mostly</a:t>
            </a:r>
            <a:r>
              <a:rPr lang="da-DK" sz="1600" i="1" dirty="0" smtClean="0"/>
              <a:t> </a:t>
            </a:r>
            <a:r>
              <a:rPr lang="da-DK" sz="1600" i="1" dirty="0" err="1" smtClean="0"/>
              <a:t>HICs</a:t>
            </a:r>
            <a:r>
              <a:rPr lang="da-DK" sz="1600" i="1" dirty="0" smtClean="0"/>
              <a:t>) and </a:t>
            </a:r>
            <a:r>
              <a:rPr lang="da-DK" sz="1600" i="1" dirty="0" err="1" smtClean="0"/>
              <a:t>MiCs</a:t>
            </a:r>
            <a:r>
              <a:rPr lang="da-DK" sz="1600" i="1" dirty="0" smtClean="0"/>
              <a:t> (</a:t>
            </a:r>
            <a:r>
              <a:rPr lang="da-DK" sz="1600" i="1" dirty="0" err="1" smtClean="0"/>
              <a:t>mostly</a:t>
            </a:r>
            <a:r>
              <a:rPr lang="da-DK" sz="1600" i="1" dirty="0" smtClean="0"/>
              <a:t> SCI –</a:t>
            </a:r>
            <a:r>
              <a:rPr lang="da-DK" sz="1600" i="1" dirty="0" err="1" smtClean="0"/>
              <a:t>countries</a:t>
            </a:r>
            <a:r>
              <a:rPr lang="da-DK" sz="1600" i="1" dirty="0" smtClean="0"/>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t>Is absolut </a:t>
            </a:r>
            <a:r>
              <a:rPr lang="da-DK" b="1" dirty="0" err="1" smtClean="0"/>
              <a:t>poverty</a:t>
            </a:r>
            <a:r>
              <a:rPr lang="da-DK" b="1" dirty="0" smtClean="0"/>
              <a:t> </a:t>
            </a:r>
            <a:r>
              <a:rPr lang="da-DK" b="1" dirty="0" err="1" smtClean="0"/>
              <a:t>history</a:t>
            </a:r>
            <a:r>
              <a:rPr lang="da-DK" b="1" dirty="0" smtClean="0"/>
              <a:t> in 2030?</a:t>
            </a:r>
            <a:endParaRPr lang="da-DK" b="1" dirty="0"/>
          </a:p>
        </p:txBody>
      </p:sp>
      <p:pic>
        <p:nvPicPr>
          <p:cNvPr id="41986" name="Picture 2"/>
          <p:cNvPicPr>
            <a:picLocks noGrp="1" noChangeAspect="1" noChangeArrowheads="1"/>
          </p:cNvPicPr>
          <p:nvPr>
            <p:ph idx="1"/>
          </p:nvPr>
        </p:nvPicPr>
        <p:blipFill>
          <a:blip r:embed="rId3" cstate="print"/>
          <a:srcRect/>
          <a:stretch>
            <a:fillRect/>
          </a:stretch>
        </p:blipFill>
        <p:spPr bwMode="auto">
          <a:xfrm>
            <a:off x="971600" y="1196752"/>
            <a:ext cx="5292326" cy="3600400"/>
          </a:xfrm>
          <a:prstGeom prst="rect">
            <a:avLst/>
          </a:prstGeom>
          <a:noFill/>
          <a:ln w="9525">
            <a:noFill/>
            <a:miter lim="800000"/>
            <a:headEnd/>
            <a:tailEnd/>
          </a:ln>
        </p:spPr>
      </p:pic>
      <p:sp>
        <p:nvSpPr>
          <p:cNvPr id="5" name="Rektangel 4"/>
          <p:cNvSpPr/>
          <p:nvPr/>
        </p:nvSpPr>
        <p:spPr>
          <a:xfrm>
            <a:off x="6372200" y="1124744"/>
            <a:ext cx="2771800" cy="4401205"/>
          </a:xfrm>
          <a:prstGeom prst="rect">
            <a:avLst/>
          </a:prstGeom>
          <a:noFill/>
        </p:spPr>
        <p:txBody>
          <a:bodyPr wrap="square">
            <a:spAutoFit/>
          </a:bodyPr>
          <a:lstStyle/>
          <a:p>
            <a:pPr marL="36000"/>
            <a:r>
              <a:rPr lang="da-DK" sz="2000" dirty="0" err="1" smtClean="0"/>
              <a:t>Ending</a:t>
            </a:r>
            <a:r>
              <a:rPr lang="da-DK" sz="2000" dirty="0" smtClean="0"/>
              <a:t> </a:t>
            </a:r>
            <a:r>
              <a:rPr lang="da-DK" sz="2000" dirty="0" err="1" smtClean="0"/>
              <a:t>poverty</a:t>
            </a:r>
            <a:r>
              <a:rPr lang="da-DK" sz="2000" dirty="0" smtClean="0"/>
              <a:t> in MICS (</a:t>
            </a:r>
            <a:r>
              <a:rPr lang="da-DK" sz="2000" dirty="0" err="1" smtClean="0"/>
              <a:t>incl</a:t>
            </a:r>
            <a:r>
              <a:rPr lang="da-DK" sz="2000" dirty="0" smtClean="0"/>
              <a:t> large </a:t>
            </a:r>
            <a:r>
              <a:rPr lang="da-DK" sz="2000" dirty="0" err="1" smtClean="0"/>
              <a:t>countries</a:t>
            </a:r>
            <a:r>
              <a:rPr lang="da-DK" sz="2000" dirty="0" smtClean="0"/>
              <a:t> </a:t>
            </a:r>
            <a:r>
              <a:rPr lang="da-DK" sz="2000" dirty="0" err="1" smtClean="0"/>
              <a:t>that</a:t>
            </a:r>
            <a:r>
              <a:rPr lang="da-DK" sz="2000" dirty="0" smtClean="0"/>
              <a:t> </a:t>
            </a:r>
            <a:r>
              <a:rPr lang="da-DK" sz="2000" dirty="0" err="1" smtClean="0"/>
              <a:t>are</a:t>
            </a:r>
            <a:r>
              <a:rPr lang="da-DK" sz="2000" dirty="0" smtClean="0"/>
              <a:t> </a:t>
            </a:r>
            <a:r>
              <a:rPr lang="da-DK" sz="2000" dirty="0" err="1" smtClean="0"/>
              <a:t>currently</a:t>
            </a:r>
            <a:r>
              <a:rPr lang="da-DK" sz="2000" dirty="0" smtClean="0"/>
              <a:t> </a:t>
            </a:r>
            <a:r>
              <a:rPr lang="da-DK" sz="2000" dirty="0" err="1" smtClean="0"/>
              <a:t>LICs</a:t>
            </a:r>
            <a:r>
              <a:rPr lang="da-DK" sz="2000" dirty="0" smtClean="0"/>
              <a:t>) </a:t>
            </a:r>
            <a:r>
              <a:rPr lang="da-DK" sz="2000" dirty="0" err="1" smtClean="0"/>
              <a:t>will</a:t>
            </a:r>
            <a:r>
              <a:rPr lang="da-DK" sz="2000" dirty="0" smtClean="0"/>
              <a:t> </a:t>
            </a:r>
            <a:r>
              <a:rPr lang="da-DK" sz="2000" dirty="0" err="1" smtClean="0"/>
              <a:t>remain</a:t>
            </a:r>
            <a:r>
              <a:rPr lang="da-DK" sz="2000" dirty="0" smtClean="0"/>
              <a:t> a </a:t>
            </a:r>
            <a:r>
              <a:rPr lang="da-DK" sz="2000" dirty="0" err="1" smtClean="0"/>
              <a:t>priority</a:t>
            </a:r>
            <a:r>
              <a:rPr lang="da-DK" sz="2000" dirty="0" smtClean="0"/>
              <a:t> in the </a:t>
            </a:r>
            <a:r>
              <a:rPr lang="da-DK" sz="2000" dirty="0" err="1" smtClean="0"/>
              <a:t>years</a:t>
            </a:r>
            <a:r>
              <a:rPr lang="da-DK" sz="2000" dirty="0" smtClean="0"/>
              <a:t> </a:t>
            </a:r>
            <a:r>
              <a:rPr lang="da-DK" sz="2000" dirty="0" err="1" smtClean="0"/>
              <a:t>ahead</a:t>
            </a:r>
            <a:r>
              <a:rPr lang="da-DK" sz="2000" dirty="0" smtClean="0"/>
              <a:t> BUT </a:t>
            </a:r>
            <a:r>
              <a:rPr lang="da-DK" sz="2000" dirty="0" err="1" smtClean="0"/>
              <a:t>will</a:t>
            </a:r>
            <a:r>
              <a:rPr lang="da-DK" sz="2000" dirty="0" smtClean="0"/>
              <a:t> </a:t>
            </a:r>
            <a:r>
              <a:rPr lang="da-DK" sz="2000" dirty="0" err="1" smtClean="0"/>
              <a:t>primarily</a:t>
            </a:r>
            <a:r>
              <a:rPr lang="da-DK" sz="2000" dirty="0" smtClean="0"/>
              <a:t> </a:t>
            </a:r>
            <a:r>
              <a:rPr lang="da-DK" sz="2000" dirty="0" err="1" smtClean="0"/>
              <a:t>become</a:t>
            </a:r>
            <a:r>
              <a:rPr lang="da-DK" sz="2000" dirty="0" smtClean="0"/>
              <a:t> a matter of </a:t>
            </a:r>
            <a:r>
              <a:rPr lang="da-DK" sz="2000" dirty="0" err="1" smtClean="0"/>
              <a:t>internal</a:t>
            </a:r>
            <a:r>
              <a:rPr lang="da-DK" sz="2000" dirty="0" smtClean="0"/>
              <a:t> </a:t>
            </a:r>
            <a:r>
              <a:rPr lang="da-DK" sz="2000" dirty="0" err="1" smtClean="0"/>
              <a:t>redistribution</a:t>
            </a:r>
            <a:r>
              <a:rPr lang="da-DK" sz="2000" dirty="0" smtClean="0"/>
              <a:t>, </a:t>
            </a:r>
            <a:r>
              <a:rPr lang="da-DK" sz="2000" dirty="0" err="1" smtClean="0"/>
              <a:t>taxation</a:t>
            </a:r>
            <a:r>
              <a:rPr lang="da-DK" sz="2000" dirty="0" smtClean="0"/>
              <a:t> and </a:t>
            </a:r>
            <a:r>
              <a:rPr lang="da-DK" sz="2000" dirty="0" err="1" smtClean="0"/>
              <a:t>inclusive</a:t>
            </a:r>
            <a:r>
              <a:rPr lang="da-DK" sz="2000" dirty="0" smtClean="0"/>
              <a:t> </a:t>
            </a:r>
            <a:r>
              <a:rPr lang="da-DK" sz="2000" dirty="0" err="1" smtClean="0"/>
              <a:t>growth</a:t>
            </a:r>
            <a:r>
              <a:rPr lang="da-DK" sz="2000" dirty="0" smtClean="0"/>
              <a:t> as most MICS </a:t>
            </a:r>
            <a:r>
              <a:rPr lang="da-DK" sz="2000" dirty="0" err="1" smtClean="0"/>
              <a:t>will</a:t>
            </a:r>
            <a:r>
              <a:rPr lang="da-DK" sz="2000" dirty="0" smtClean="0"/>
              <a:t> </a:t>
            </a:r>
            <a:r>
              <a:rPr lang="da-DK" sz="2000" dirty="0" err="1" smtClean="0"/>
              <a:t>want</a:t>
            </a:r>
            <a:r>
              <a:rPr lang="da-DK" sz="2000" dirty="0" smtClean="0"/>
              <a:t> and </a:t>
            </a:r>
            <a:r>
              <a:rPr lang="da-DK" sz="2000" dirty="0" err="1" smtClean="0"/>
              <a:t>will</a:t>
            </a:r>
            <a:r>
              <a:rPr lang="da-DK" sz="2000" dirty="0" smtClean="0"/>
              <a:t> </a:t>
            </a:r>
            <a:r>
              <a:rPr lang="da-DK" sz="2000" dirty="0" err="1" smtClean="0"/>
              <a:t>receive</a:t>
            </a:r>
            <a:r>
              <a:rPr lang="da-DK" sz="2000" dirty="0" smtClean="0"/>
              <a:t> </a:t>
            </a:r>
            <a:r>
              <a:rPr lang="da-DK" sz="2000" dirty="0" err="1" smtClean="0"/>
              <a:t>less/zero</a:t>
            </a:r>
            <a:r>
              <a:rPr lang="da-DK" sz="2000" dirty="0" smtClean="0"/>
              <a:t> </a:t>
            </a:r>
            <a:r>
              <a:rPr lang="da-DK" sz="2000" dirty="0" err="1" smtClean="0"/>
              <a:t>development</a:t>
            </a:r>
            <a:r>
              <a:rPr lang="da-DK" sz="2000" dirty="0" smtClean="0"/>
              <a:t> </a:t>
            </a:r>
            <a:r>
              <a:rPr lang="da-DK" sz="2000" dirty="0" err="1" smtClean="0"/>
              <a:t>aid</a:t>
            </a:r>
            <a:r>
              <a:rPr lang="da-DK" sz="2000" dirty="0" smtClean="0"/>
              <a:t> </a:t>
            </a:r>
            <a:r>
              <a:rPr lang="da-DK" sz="2000" i="1" dirty="0" smtClean="0"/>
              <a:t>(</a:t>
            </a:r>
            <a:r>
              <a:rPr lang="da-DK" sz="2000" i="1" dirty="0" err="1" smtClean="0"/>
              <a:t>ref</a:t>
            </a:r>
            <a:r>
              <a:rPr lang="da-DK" sz="2000" i="1" dirty="0" smtClean="0"/>
              <a:t> </a:t>
            </a:r>
            <a:r>
              <a:rPr lang="da-DK" sz="2000" i="1" dirty="0" err="1" smtClean="0"/>
              <a:t>later</a:t>
            </a:r>
            <a:r>
              <a:rPr lang="da-DK" sz="2000" i="1" dirty="0" smtClean="0"/>
              <a:t> slides </a:t>
            </a:r>
            <a:r>
              <a:rPr lang="da-DK" sz="2000" i="1" dirty="0" err="1" smtClean="0"/>
              <a:t>on</a:t>
            </a:r>
            <a:r>
              <a:rPr lang="da-DK" sz="2000" i="1" dirty="0" smtClean="0"/>
              <a:t> </a:t>
            </a:r>
            <a:r>
              <a:rPr lang="da-DK" sz="2000" i="1" dirty="0" err="1" smtClean="0"/>
              <a:t>aid</a:t>
            </a:r>
            <a:r>
              <a:rPr lang="da-DK" sz="2000" i="1" dirty="0" smtClean="0"/>
              <a:t> and </a:t>
            </a:r>
            <a:r>
              <a:rPr lang="da-DK" sz="2000" i="1" dirty="0" err="1" smtClean="0"/>
              <a:t>poverty</a:t>
            </a:r>
            <a:r>
              <a:rPr lang="da-DK" sz="2000" i="1" dirty="0" smtClean="0"/>
              <a:t> </a:t>
            </a:r>
            <a:r>
              <a:rPr lang="da-DK" sz="2000" i="1" dirty="0" err="1" smtClean="0"/>
              <a:t>reduction</a:t>
            </a:r>
            <a:r>
              <a:rPr lang="da-DK" sz="2000" i="1" dirty="0" smtClean="0"/>
              <a:t> in </a:t>
            </a:r>
            <a:r>
              <a:rPr lang="da-DK" sz="2000" i="1" dirty="0" err="1" smtClean="0"/>
              <a:t>MICs</a:t>
            </a:r>
            <a:r>
              <a:rPr lang="da-DK" sz="2000" i="1" dirty="0" smtClean="0"/>
              <a:t>)</a:t>
            </a:r>
          </a:p>
        </p:txBody>
      </p:sp>
      <p:sp>
        <p:nvSpPr>
          <p:cNvPr id="6" name="Rektangel 5"/>
          <p:cNvSpPr/>
          <p:nvPr/>
        </p:nvSpPr>
        <p:spPr>
          <a:xfrm>
            <a:off x="827584" y="5013176"/>
            <a:ext cx="5688632" cy="1015663"/>
          </a:xfrm>
          <a:prstGeom prst="rect">
            <a:avLst/>
          </a:prstGeom>
          <a:noFill/>
        </p:spPr>
        <p:txBody>
          <a:bodyPr wrap="square">
            <a:spAutoFit/>
          </a:bodyPr>
          <a:lstStyle/>
          <a:p>
            <a:pPr marL="36000"/>
            <a:r>
              <a:rPr lang="da-DK" sz="2000" dirty="0" smtClean="0"/>
              <a:t>25% of </a:t>
            </a:r>
            <a:r>
              <a:rPr lang="da-DK" sz="2000" dirty="0" err="1" smtClean="0"/>
              <a:t>world’s</a:t>
            </a:r>
            <a:r>
              <a:rPr lang="da-DK" sz="2000" dirty="0" smtClean="0"/>
              <a:t> </a:t>
            </a:r>
            <a:r>
              <a:rPr lang="da-DK" sz="2000" dirty="0" err="1" smtClean="0"/>
              <a:t>poor</a:t>
            </a:r>
            <a:r>
              <a:rPr lang="da-DK" sz="2000" dirty="0" smtClean="0"/>
              <a:t> in CAFS </a:t>
            </a:r>
            <a:r>
              <a:rPr lang="da-DK" sz="2000" dirty="0" err="1" smtClean="0"/>
              <a:t>will</a:t>
            </a:r>
            <a:r>
              <a:rPr lang="da-DK" sz="2000" dirty="0" smtClean="0"/>
              <a:t> still </a:t>
            </a:r>
            <a:r>
              <a:rPr lang="da-DK" sz="2000" dirty="0" err="1" smtClean="0"/>
              <a:t>require</a:t>
            </a:r>
            <a:r>
              <a:rPr lang="da-DK" sz="2000" dirty="0" smtClean="0"/>
              <a:t> </a:t>
            </a:r>
            <a:r>
              <a:rPr lang="da-DK" sz="2000" dirty="0" err="1" smtClean="0"/>
              <a:t>external</a:t>
            </a:r>
            <a:r>
              <a:rPr lang="da-DK" sz="2000" dirty="0" smtClean="0"/>
              <a:t> ressource </a:t>
            </a:r>
            <a:r>
              <a:rPr lang="da-DK" sz="2000" dirty="0" err="1" smtClean="0"/>
              <a:t>transfers/aid</a:t>
            </a:r>
            <a:r>
              <a:rPr lang="da-DK" sz="2000" dirty="0" smtClean="0"/>
              <a:t> as </a:t>
            </a:r>
            <a:r>
              <a:rPr lang="da-DK" sz="2000" dirty="0" err="1" smtClean="0"/>
              <a:t>we</a:t>
            </a:r>
            <a:r>
              <a:rPr lang="da-DK" sz="2000" dirty="0" smtClean="0"/>
              <a:t> </a:t>
            </a:r>
            <a:r>
              <a:rPr lang="da-DK" sz="2000" dirty="0" err="1" smtClean="0"/>
              <a:t>know</a:t>
            </a:r>
            <a:r>
              <a:rPr lang="da-DK" sz="2000" dirty="0" smtClean="0"/>
              <a:t> it </a:t>
            </a:r>
            <a:r>
              <a:rPr lang="da-DK" sz="2000" dirty="0" err="1" smtClean="0"/>
              <a:t>today</a:t>
            </a:r>
            <a:r>
              <a:rPr lang="da-DK" sz="2000" dirty="0" smtClean="0"/>
              <a:t> </a:t>
            </a:r>
            <a:r>
              <a:rPr lang="da-DK" sz="2000" dirty="0" err="1" smtClean="0"/>
              <a:t>combined</a:t>
            </a:r>
            <a:r>
              <a:rPr lang="da-DK" sz="2000" dirty="0" smtClean="0"/>
              <a:t> </a:t>
            </a:r>
            <a:r>
              <a:rPr lang="da-DK" sz="2000" dirty="0" err="1" smtClean="0"/>
              <a:t>ie</a:t>
            </a:r>
            <a:r>
              <a:rPr lang="da-DK" sz="2000" dirty="0" smtClean="0"/>
              <a:t> </a:t>
            </a:r>
            <a:r>
              <a:rPr lang="da-DK" sz="2000" dirty="0" err="1" smtClean="0"/>
              <a:t>with</a:t>
            </a:r>
            <a:r>
              <a:rPr lang="da-DK" sz="2000" dirty="0" smtClean="0"/>
              <a:t> </a:t>
            </a:r>
            <a:r>
              <a:rPr lang="da-DK" sz="2000" dirty="0" err="1" smtClean="0"/>
              <a:t>anti-corruption</a:t>
            </a:r>
            <a:r>
              <a:rPr lang="da-DK" sz="2000" dirty="0" smtClean="0"/>
              <a:t> </a:t>
            </a:r>
            <a:r>
              <a:rPr lang="da-DK" sz="2000" dirty="0" err="1" smtClean="0"/>
              <a:t>efforts</a:t>
            </a:r>
            <a:endParaRPr lang="da-DK" sz="20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260648"/>
            <a:ext cx="7772400" cy="646336"/>
          </a:xfrm>
        </p:spPr>
        <p:txBody>
          <a:bodyPr/>
          <a:lstStyle/>
          <a:p>
            <a:pPr algn="ctr"/>
            <a:r>
              <a:rPr lang="da-DK" b="1" dirty="0" smtClean="0"/>
              <a:t>Will </a:t>
            </a:r>
            <a:r>
              <a:rPr lang="da-DK" b="1" dirty="0" err="1" smtClean="0"/>
              <a:t>there</a:t>
            </a:r>
            <a:r>
              <a:rPr lang="da-DK" b="1" dirty="0" smtClean="0"/>
              <a:t> </a:t>
            </a:r>
            <a:r>
              <a:rPr lang="da-DK" b="1" dirty="0" err="1" smtClean="0"/>
              <a:t>be</a:t>
            </a:r>
            <a:r>
              <a:rPr lang="da-DK" b="1" dirty="0" smtClean="0"/>
              <a:t> </a:t>
            </a:r>
            <a:r>
              <a:rPr lang="da-DK" b="1" dirty="0" err="1" smtClean="0"/>
              <a:t>enough</a:t>
            </a:r>
            <a:r>
              <a:rPr lang="da-DK" b="1" dirty="0" smtClean="0"/>
              <a:t> jobs?</a:t>
            </a:r>
            <a:endParaRPr lang="da-DK" b="1"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827584" y="980728"/>
            <a:ext cx="7849741" cy="3168352"/>
          </a:xfrm>
          <a:prstGeom prst="rect">
            <a:avLst/>
          </a:prstGeom>
          <a:noFill/>
          <a:ln w="9525">
            <a:noFill/>
            <a:miter lim="800000"/>
            <a:headEnd/>
            <a:tailEnd/>
          </a:ln>
        </p:spPr>
      </p:pic>
      <p:sp>
        <p:nvSpPr>
          <p:cNvPr id="7" name="Rektangel 6"/>
          <p:cNvSpPr/>
          <p:nvPr/>
        </p:nvSpPr>
        <p:spPr>
          <a:xfrm>
            <a:off x="827584" y="4365104"/>
            <a:ext cx="7920880" cy="1938992"/>
          </a:xfrm>
          <a:prstGeom prst="rect">
            <a:avLst/>
          </a:prstGeom>
        </p:spPr>
        <p:txBody>
          <a:bodyPr wrap="square">
            <a:spAutoFit/>
          </a:bodyPr>
          <a:lstStyle/>
          <a:p>
            <a:pPr>
              <a:buFont typeface="Arial" pitchFamily="34" charset="0"/>
              <a:buChar char="•"/>
            </a:pPr>
            <a:r>
              <a:rPr lang="en-US" sz="2000" dirty="0" smtClean="0">
                <a:latin typeface="+mj-lt"/>
              </a:rPr>
              <a:t> Need for 600 mill additional jobs in 2020; more than 175 mill (approx 1 </a:t>
            </a:r>
            <a:r>
              <a:rPr lang="en-US" sz="2000" dirty="0" err="1" smtClean="0">
                <a:latin typeface="+mj-lt"/>
              </a:rPr>
              <a:t>mill@month</a:t>
            </a:r>
            <a:r>
              <a:rPr lang="en-US" sz="2000" dirty="0" smtClean="0">
                <a:latin typeface="+mj-lt"/>
              </a:rPr>
              <a:t>) will be in South Asia. </a:t>
            </a:r>
          </a:p>
          <a:p>
            <a:pPr>
              <a:buFont typeface="Arial" pitchFamily="34" charset="0"/>
              <a:buChar char="•"/>
            </a:pPr>
            <a:r>
              <a:rPr lang="en-US" sz="2000" dirty="0" smtClean="0">
                <a:solidFill>
                  <a:srgbClr val="FF0000"/>
                </a:solidFill>
                <a:latin typeface="+mj-lt"/>
              </a:rPr>
              <a:t> Job market in Africa will need to grow by 50%. Concerns about capacity of production sector in Africa to cope with population growth</a:t>
            </a:r>
            <a:r>
              <a:rPr lang="en-US" sz="2000" dirty="0" smtClean="0">
                <a:latin typeface="+mj-lt"/>
              </a:rPr>
              <a:t>. </a:t>
            </a:r>
          </a:p>
          <a:p>
            <a:pPr>
              <a:buFont typeface="Arial" pitchFamily="34" charset="0"/>
              <a:buChar char="•"/>
            </a:pPr>
            <a:r>
              <a:rPr lang="en-US" sz="2000" dirty="0" smtClean="0">
                <a:latin typeface="+mj-lt"/>
              </a:rPr>
              <a:t> Need to grow decent and decently paid jobs in the formal sector to have impact on poverty.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43608" y="260648"/>
            <a:ext cx="7772400" cy="762000"/>
          </a:xfrm>
        </p:spPr>
        <p:txBody>
          <a:bodyPr/>
          <a:lstStyle/>
          <a:p>
            <a:pPr algn="ctr"/>
            <a:r>
              <a:rPr lang="da-DK" b="1" dirty="0" err="1" smtClean="0"/>
              <a:t>What</a:t>
            </a:r>
            <a:r>
              <a:rPr lang="da-DK" b="1" dirty="0" smtClean="0"/>
              <a:t> </a:t>
            </a:r>
            <a:r>
              <a:rPr lang="da-DK" b="1" dirty="0" err="1" smtClean="0"/>
              <a:t>about</a:t>
            </a:r>
            <a:r>
              <a:rPr lang="da-DK" b="1" dirty="0" smtClean="0"/>
              <a:t> the </a:t>
            </a:r>
            <a:r>
              <a:rPr lang="da-DK" b="1" dirty="0" err="1" smtClean="0"/>
              <a:t>youth</a:t>
            </a:r>
            <a:r>
              <a:rPr lang="da-DK" b="1" dirty="0" smtClean="0"/>
              <a:t>?</a:t>
            </a:r>
            <a:endParaRPr lang="da-DK" b="1" dirty="0"/>
          </a:p>
        </p:txBody>
      </p:sp>
      <p:sp>
        <p:nvSpPr>
          <p:cNvPr id="4" name="Pladsholder til indhold 3"/>
          <p:cNvSpPr txBox="1">
            <a:spLocks noGrp="1"/>
          </p:cNvSpPr>
          <p:nvPr>
            <p:ph idx="1"/>
          </p:nvPr>
        </p:nvSpPr>
        <p:spPr>
          <a:xfrm>
            <a:off x="755576" y="4005064"/>
            <a:ext cx="8208912" cy="2062103"/>
          </a:xfrm>
          <a:prstGeom prst="rect">
            <a:avLst/>
          </a:prstGeom>
          <a:noFill/>
        </p:spPr>
        <p:txBody>
          <a:bodyPr wrap="square" rtlCol="0">
            <a:spAutoFit/>
          </a:bodyPr>
          <a:lstStyle/>
          <a:p>
            <a:pPr>
              <a:buFont typeface="Arial" pitchFamily="34" charset="0"/>
              <a:buChar char="•"/>
            </a:pPr>
            <a:r>
              <a:rPr lang="da-DK" sz="2000" dirty="0" smtClean="0"/>
              <a:t>620 </a:t>
            </a:r>
            <a:r>
              <a:rPr lang="da-DK" sz="2000" dirty="0" err="1" smtClean="0"/>
              <a:t>mill</a:t>
            </a:r>
            <a:r>
              <a:rPr lang="da-DK" sz="2000" dirty="0" smtClean="0"/>
              <a:t> </a:t>
            </a:r>
            <a:r>
              <a:rPr lang="da-DK" sz="2000" dirty="0" err="1" smtClean="0"/>
              <a:t>young</a:t>
            </a:r>
            <a:r>
              <a:rPr lang="da-DK" sz="2000" dirty="0" smtClean="0"/>
              <a:t> </a:t>
            </a:r>
            <a:r>
              <a:rPr lang="da-DK" sz="2000" dirty="0" err="1" smtClean="0"/>
              <a:t>people</a:t>
            </a:r>
            <a:r>
              <a:rPr lang="da-DK" sz="2000" dirty="0" smtClean="0"/>
              <a:t> </a:t>
            </a:r>
            <a:r>
              <a:rPr lang="da-DK" sz="2000" dirty="0" err="1" smtClean="0"/>
              <a:t>without</a:t>
            </a:r>
            <a:r>
              <a:rPr lang="da-DK" sz="2000" dirty="0" smtClean="0"/>
              <a:t> </a:t>
            </a:r>
            <a:r>
              <a:rPr lang="da-DK" sz="2000" dirty="0" err="1" smtClean="0"/>
              <a:t>employment</a:t>
            </a:r>
            <a:r>
              <a:rPr lang="da-DK" sz="2000" dirty="0" smtClean="0"/>
              <a:t> in 2012 – </a:t>
            </a:r>
            <a:r>
              <a:rPr lang="da-DK" sz="2000" dirty="0" err="1" smtClean="0"/>
              <a:t>likely</a:t>
            </a:r>
            <a:r>
              <a:rPr lang="da-DK" sz="2000" dirty="0" smtClean="0"/>
              <a:t> to </a:t>
            </a:r>
            <a:r>
              <a:rPr lang="da-DK" sz="2000" dirty="0" err="1" smtClean="0"/>
              <a:t>grow</a:t>
            </a:r>
            <a:r>
              <a:rPr lang="da-DK" sz="2000" dirty="0" smtClean="0"/>
              <a:t>?</a:t>
            </a:r>
          </a:p>
          <a:p>
            <a:pPr>
              <a:buFont typeface="Arial" pitchFamily="34" charset="0"/>
              <a:buChar char="•"/>
            </a:pPr>
            <a:r>
              <a:rPr lang="da-DK" sz="2000" dirty="0" err="1" smtClean="0">
                <a:solidFill>
                  <a:srgbClr val="FF0000"/>
                </a:solidFill>
              </a:rPr>
              <a:t>Youth</a:t>
            </a:r>
            <a:r>
              <a:rPr lang="da-DK" sz="2000" dirty="0" smtClean="0">
                <a:solidFill>
                  <a:srgbClr val="FF0000"/>
                </a:solidFill>
              </a:rPr>
              <a:t> in </a:t>
            </a:r>
            <a:r>
              <a:rPr lang="da-DK" sz="2000" dirty="0" err="1" smtClean="0">
                <a:solidFill>
                  <a:srgbClr val="FF0000"/>
                </a:solidFill>
              </a:rPr>
              <a:t>Africa</a:t>
            </a:r>
            <a:r>
              <a:rPr lang="da-DK" sz="2000" dirty="0" smtClean="0">
                <a:solidFill>
                  <a:srgbClr val="FF0000"/>
                </a:solidFill>
              </a:rPr>
              <a:t> and </a:t>
            </a:r>
            <a:r>
              <a:rPr lang="da-DK" sz="2000" dirty="0" err="1" smtClean="0">
                <a:solidFill>
                  <a:srgbClr val="FF0000"/>
                </a:solidFill>
              </a:rPr>
              <a:t>MiddleEast</a:t>
            </a:r>
            <a:r>
              <a:rPr lang="da-DK" sz="2000" dirty="0" smtClean="0">
                <a:solidFill>
                  <a:srgbClr val="FF0000"/>
                </a:solidFill>
              </a:rPr>
              <a:t> more </a:t>
            </a:r>
            <a:r>
              <a:rPr lang="da-DK" sz="2000" dirty="0" err="1" smtClean="0">
                <a:solidFill>
                  <a:srgbClr val="FF0000"/>
                </a:solidFill>
              </a:rPr>
              <a:t>exposed</a:t>
            </a:r>
            <a:r>
              <a:rPr lang="da-DK" sz="2000" dirty="0" smtClean="0">
                <a:solidFill>
                  <a:srgbClr val="FF0000"/>
                </a:solidFill>
              </a:rPr>
              <a:t> given </a:t>
            </a:r>
            <a:r>
              <a:rPr lang="da-DK" sz="2000" dirty="0" err="1" smtClean="0">
                <a:solidFill>
                  <a:srgbClr val="FF0000"/>
                </a:solidFill>
              </a:rPr>
              <a:t>demographics</a:t>
            </a:r>
            <a:r>
              <a:rPr lang="da-DK" sz="2000" dirty="0" smtClean="0">
                <a:solidFill>
                  <a:srgbClr val="FF0000"/>
                </a:solidFill>
              </a:rPr>
              <a:t>, </a:t>
            </a:r>
            <a:r>
              <a:rPr lang="da-DK" sz="2000" dirty="0" err="1" smtClean="0">
                <a:solidFill>
                  <a:srgbClr val="FF0000"/>
                </a:solidFill>
              </a:rPr>
              <a:t>skills</a:t>
            </a:r>
            <a:r>
              <a:rPr lang="da-DK" sz="2000" dirty="0" smtClean="0">
                <a:solidFill>
                  <a:srgbClr val="FF0000"/>
                </a:solidFill>
              </a:rPr>
              <a:t> and </a:t>
            </a:r>
            <a:r>
              <a:rPr lang="da-DK" sz="2000" dirty="0" err="1" smtClean="0">
                <a:solidFill>
                  <a:srgbClr val="FF0000"/>
                </a:solidFill>
              </a:rPr>
              <a:t>low</a:t>
            </a:r>
            <a:r>
              <a:rPr lang="da-DK" sz="2000" dirty="0" smtClean="0">
                <a:solidFill>
                  <a:srgbClr val="FF0000"/>
                </a:solidFill>
              </a:rPr>
              <a:t> </a:t>
            </a:r>
            <a:r>
              <a:rPr lang="da-DK" sz="2000" dirty="0" err="1" smtClean="0">
                <a:solidFill>
                  <a:srgbClr val="FF0000"/>
                </a:solidFill>
              </a:rPr>
              <a:t>capacity</a:t>
            </a:r>
            <a:r>
              <a:rPr lang="da-DK" sz="2000" dirty="0" smtClean="0">
                <a:solidFill>
                  <a:srgbClr val="FF0000"/>
                </a:solidFill>
              </a:rPr>
              <a:t> of </a:t>
            </a:r>
            <a:r>
              <a:rPr lang="da-DK" sz="2000" dirty="0" err="1" smtClean="0">
                <a:solidFill>
                  <a:srgbClr val="FF0000"/>
                </a:solidFill>
              </a:rPr>
              <a:t>labour</a:t>
            </a:r>
            <a:r>
              <a:rPr lang="da-DK" sz="2000" dirty="0" smtClean="0">
                <a:solidFill>
                  <a:srgbClr val="FF0000"/>
                </a:solidFill>
              </a:rPr>
              <a:t> </a:t>
            </a:r>
            <a:r>
              <a:rPr lang="da-DK" sz="2000" dirty="0" err="1" smtClean="0">
                <a:solidFill>
                  <a:srgbClr val="FF0000"/>
                </a:solidFill>
              </a:rPr>
              <a:t>market</a:t>
            </a:r>
            <a:r>
              <a:rPr lang="da-DK" sz="2000" dirty="0" smtClean="0">
                <a:solidFill>
                  <a:srgbClr val="FF0000"/>
                </a:solidFill>
              </a:rPr>
              <a:t> – </a:t>
            </a:r>
            <a:r>
              <a:rPr lang="en-US" sz="2000" dirty="0" smtClean="0">
                <a:solidFill>
                  <a:srgbClr val="FF0000"/>
                </a:solidFill>
              </a:rPr>
              <a:t>potentially leading to social tension and new waves of migration to cities but increasingly not to Europe</a:t>
            </a:r>
            <a:endParaRPr lang="da-DK" sz="2000" dirty="0" smtClean="0">
              <a:solidFill>
                <a:srgbClr val="FF0000"/>
              </a:solidFill>
            </a:endParaRPr>
          </a:p>
          <a:p>
            <a:pPr>
              <a:buFont typeface="Arial" pitchFamily="34" charset="0"/>
              <a:buChar char="•"/>
            </a:pPr>
            <a:r>
              <a:rPr lang="da-DK" sz="2000" dirty="0" err="1" smtClean="0"/>
              <a:t>Evidence</a:t>
            </a:r>
            <a:r>
              <a:rPr lang="da-DK" sz="2000" dirty="0" smtClean="0"/>
              <a:t> of </a:t>
            </a:r>
            <a:r>
              <a:rPr lang="da-DK" sz="2000" dirty="0" err="1" smtClean="0"/>
              <a:t>what</a:t>
            </a:r>
            <a:r>
              <a:rPr lang="da-DK" sz="2000" dirty="0" smtClean="0"/>
              <a:t> </a:t>
            </a:r>
            <a:r>
              <a:rPr lang="da-DK" sz="2000" dirty="0" err="1" smtClean="0"/>
              <a:t>works</a:t>
            </a:r>
            <a:r>
              <a:rPr lang="da-DK" sz="2000" dirty="0" smtClean="0"/>
              <a:t> to </a:t>
            </a:r>
            <a:r>
              <a:rPr lang="da-DK" sz="2000" dirty="0" err="1" smtClean="0"/>
              <a:t>increase</a:t>
            </a:r>
            <a:r>
              <a:rPr lang="da-DK" sz="2000" dirty="0" smtClean="0"/>
              <a:t> </a:t>
            </a:r>
            <a:r>
              <a:rPr lang="da-DK" sz="2000" dirty="0" err="1" smtClean="0"/>
              <a:t>youth</a:t>
            </a:r>
            <a:r>
              <a:rPr lang="da-DK" sz="2000" dirty="0" smtClean="0"/>
              <a:t> </a:t>
            </a:r>
            <a:r>
              <a:rPr lang="da-DK" sz="2000" dirty="0" err="1" smtClean="0"/>
              <a:t>employment</a:t>
            </a:r>
            <a:r>
              <a:rPr lang="da-DK" sz="2000" dirty="0" smtClean="0"/>
              <a:t> and </a:t>
            </a:r>
            <a:r>
              <a:rPr lang="da-DK" sz="2000" dirty="0" err="1" smtClean="0"/>
              <a:t>empowerment</a:t>
            </a:r>
            <a:r>
              <a:rPr lang="da-DK" sz="2000" dirty="0" smtClean="0"/>
              <a:t> </a:t>
            </a:r>
            <a:r>
              <a:rPr lang="da-DK" sz="2000" dirty="0" err="1" smtClean="0"/>
              <a:t>demonstrated</a:t>
            </a:r>
            <a:r>
              <a:rPr lang="da-DK" sz="2000" dirty="0" smtClean="0"/>
              <a:t> by </a:t>
            </a:r>
            <a:r>
              <a:rPr lang="da-DK" sz="2000" dirty="0" err="1" smtClean="0"/>
              <a:t>SCs</a:t>
            </a:r>
            <a:r>
              <a:rPr lang="da-DK" sz="2000" dirty="0" smtClean="0"/>
              <a:t> Work2Learn and Skills2Succeed </a:t>
            </a:r>
            <a:r>
              <a:rPr lang="da-DK" sz="2000" dirty="0" err="1" smtClean="0"/>
              <a:t>programmes</a:t>
            </a:r>
            <a:endParaRPr lang="da-DK" sz="2000" dirty="0" smtClean="0"/>
          </a:p>
        </p:txBody>
      </p:sp>
      <p:pic>
        <p:nvPicPr>
          <p:cNvPr id="4099" name="Picture 3"/>
          <p:cNvPicPr>
            <a:picLocks noChangeAspect="1" noChangeArrowheads="1"/>
          </p:cNvPicPr>
          <p:nvPr/>
        </p:nvPicPr>
        <p:blipFill>
          <a:blip r:embed="rId3" cstate="print"/>
          <a:srcRect/>
          <a:stretch>
            <a:fillRect/>
          </a:stretch>
        </p:blipFill>
        <p:spPr bwMode="auto">
          <a:xfrm>
            <a:off x="1115616" y="980728"/>
            <a:ext cx="3312368" cy="2844164"/>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4788024" y="980728"/>
            <a:ext cx="3528392" cy="2824181"/>
          </a:xfrm>
          <a:prstGeom prst="rect">
            <a:avLst/>
          </a:prstGeom>
          <a:noFill/>
          <a:ln w="9525">
            <a:noFill/>
            <a:miter lim="800000"/>
            <a:headEnd/>
            <a:tailEnd/>
          </a:ln>
        </p:spPr>
      </p:pic>
      <p:sp>
        <p:nvSpPr>
          <p:cNvPr id="6" name="Rektangel 5"/>
          <p:cNvSpPr/>
          <p:nvPr/>
        </p:nvSpPr>
        <p:spPr>
          <a:xfrm>
            <a:off x="107504" y="6093296"/>
            <a:ext cx="6912768" cy="584775"/>
          </a:xfrm>
          <a:prstGeom prst="rect">
            <a:avLst/>
          </a:prstGeom>
          <a:solidFill>
            <a:srgbClr val="FFC000">
              <a:alpha val="50000"/>
            </a:srgbClr>
          </a:solidFill>
        </p:spPr>
        <p:txBody>
          <a:bodyPr wrap="square">
            <a:spAutoFit/>
          </a:bodyPr>
          <a:lstStyle/>
          <a:p>
            <a:pPr marL="36000"/>
            <a:r>
              <a:rPr lang="da-DK" sz="1600" i="1" dirty="0" err="1" smtClean="0"/>
              <a:t>Consideration</a:t>
            </a:r>
            <a:r>
              <a:rPr lang="da-DK" sz="1600" i="1" dirty="0" smtClean="0"/>
              <a:t>: </a:t>
            </a:r>
            <a:r>
              <a:rPr lang="da-DK" sz="1600" i="1" dirty="0" err="1" smtClean="0"/>
              <a:t>Ramp</a:t>
            </a:r>
            <a:r>
              <a:rPr lang="da-DK" sz="1600" i="1" dirty="0" smtClean="0"/>
              <a:t> up </a:t>
            </a:r>
            <a:r>
              <a:rPr lang="da-DK" sz="1600" i="1" dirty="0" err="1" smtClean="0"/>
              <a:t>efforts</a:t>
            </a:r>
            <a:r>
              <a:rPr lang="da-DK" sz="1600" i="1" dirty="0" smtClean="0"/>
              <a:t> to </a:t>
            </a:r>
            <a:r>
              <a:rPr lang="da-DK" sz="1600" i="1" dirty="0" err="1" smtClean="0"/>
              <a:t>address</a:t>
            </a:r>
            <a:r>
              <a:rPr lang="da-DK" sz="1600" i="1" dirty="0" smtClean="0"/>
              <a:t> </a:t>
            </a:r>
            <a:r>
              <a:rPr lang="da-DK" sz="1600" i="1" dirty="0" err="1" smtClean="0"/>
              <a:t>youth</a:t>
            </a:r>
            <a:r>
              <a:rPr lang="da-DK" sz="1600" i="1" dirty="0" smtClean="0"/>
              <a:t> </a:t>
            </a:r>
            <a:r>
              <a:rPr lang="da-DK" sz="1600" i="1" dirty="0" err="1" smtClean="0"/>
              <a:t>unemployment</a:t>
            </a:r>
            <a:r>
              <a:rPr lang="da-DK" sz="1600" i="1" dirty="0" smtClean="0"/>
              <a:t> and </a:t>
            </a:r>
            <a:r>
              <a:rPr lang="da-DK" sz="1600" i="1" dirty="0" err="1" smtClean="0"/>
              <a:t>disempowerment</a:t>
            </a:r>
            <a:r>
              <a:rPr lang="da-DK" sz="1600" i="1" dirty="0" smtClean="0"/>
              <a:t>, and </a:t>
            </a:r>
            <a:r>
              <a:rPr lang="da-DK" sz="1600" i="1" dirty="0" err="1" smtClean="0"/>
              <a:t>combine</a:t>
            </a:r>
            <a:r>
              <a:rPr lang="da-DK" sz="1600" i="1" dirty="0" smtClean="0"/>
              <a:t> </a:t>
            </a:r>
            <a:r>
              <a:rPr lang="da-DK" sz="1600" i="1" dirty="0" err="1" smtClean="0"/>
              <a:t>with</a:t>
            </a:r>
            <a:r>
              <a:rPr lang="da-DK" sz="1600" i="1" dirty="0" smtClean="0"/>
              <a:t> </a:t>
            </a:r>
            <a:r>
              <a:rPr lang="da-DK" sz="1600" i="1" dirty="0" err="1" smtClean="0"/>
              <a:t>efforts</a:t>
            </a:r>
            <a:r>
              <a:rPr lang="da-DK" sz="1600" i="1" dirty="0" smtClean="0"/>
              <a:t> to </a:t>
            </a:r>
            <a:r>
              <a:rPr lang="da-DK" sz="1600" i="1" dirty="0" err="1" smtClean="0"/>
              <a:t>attract</a:t>
            </a:r>
            <a:r>
              <a:rPr lang="da-DK" sz="1600" i="1" dirty="0" smtClean="0"/>
              <a:t> new </a:t>
            </a:r>
            <a:r>
              <a:rPr lang="da-DK" sz="1600" i="1" dirty="0" err="1" smtClean="0"/>
              <a:t>revenue</a:t>
            </a:r>
            <a:r>
              <a:rPr lang="da-DK" sz="1600" i="1" dirty="0" smtClean="0"/>
              <a:t> </a:t>
            </a:r>
            <a:r>
              <a:rPr lang="da-DK" sz="1600" i="1" dirty="0" err="1" smtClean="0"/>
              <a:t>sources</a:t>
            </a:r>
            <a:r>
              <a:rPr lang="da-DK" sz="1600" i="1" dirty="0" smtClean="0"/>
              <a:t> and form new </a:t>
            </a:r>
            <a:r>
              <a:rPr lang="da-DK" sz="1600" i="1" dirty="0" err="1" smtClean="0"/>
              <a:t>partnerships</a:t>
            </a:r>
            <a:r>
              <a:rPr lang="da-DK" sz="1600" i="1" dirty="0" smtClean="0"/>
              <a:t> </a:t>
            </a:r>
            <a:r>
              <a:rPr lang="da-DK" sz="1600" i="1" dirty="0" err="1" smtClean="0"/>
              <a:t>with</a:t>
            </a:r>
            <a:r>
              <a:rPr lang="da-DK" sz="1600" i="1" dirty="0" smtClean="0"/>
              <a:t> </a:t>
            </a:r>
            <a:r>
              <a:rPr lang="da-DK" sz="1600" i="1" dirty="0" err="1" smtClean="0"/>
              <a:t>corporates</a:t>
            </a:r>
            <a:r>
              <a:rPr lang="da-DK" sz="1600" i="1" dirty="0" smtClean="0"/>
              <a:t> in </a:t>
            </a:r>
            <a:r>
              <a:rPr lang="da-DK" sz="1600" i="1" dirty="0" err="1" smtClean="0"/>
              <a:t>MICs</a:t>
            </a:r>
            <a:r>
              <a:rPr lang="da-DK" sz="1600" i="1" dirty="0" smtClean="0"/>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188640"/>
            <a:ext cx="8460432" cy="979760"/>
          </a:xfrm>
        </p:spPr>
        <p:txBody>
          <a:bodyPr/>
          <a:lstStyle/>
          <a:p>
            <a:pPr algn="ctr"/>
            <a:r>
              <a:rPr lang="da-DK" sz="3200" b="1" dirty="0" smtClean="0">
                <a:solidFill>
                  <a:srgbClr val="FF0000"/>
                </a:solidFill>
              </a:rPr>
              <a:t>TECHNOLOGY</a:t>
            </a:r>
            <a:br>
              <a:rPr lang="da-DK" sz="3200" b="1" dirty="0" smtClean="0">
                <a:solidFill>
                  <a:srgbClr val="FF0000"/>
                </a:solidFill>
              </a:rPr>
            </a:br>
            <a:r>
              <a:rPr lang="da-DK" sz="3200" b="1" dirty="0" smtClean="0">
                <a:solidFill>
                  <a:srgbClr val="FF0000"/>
                </a:solidFill>
              </a:rPr>
              <a:t>RESSOURCE SCARCITY AND CLIMATE CHANGE</a:t>
            </a:r>
            <a:endParaRPr lang="da-DK" sz="3200" b="1" dirty="0">
              <a:solidFill>
                <a:srgbClr val="FF0000"/>
              </a:solidFill>
            </a:endParaRPr>
          </a:p>
        </p:txBody>
      </p:sp>
      <p:pic>
        <p:nvPicPr>
          <p:cNvPr id="4" name="Picture 2" descr="\\RB9\MyDesktop$\jkl\Desktop\HB_Seminar_2020_Outlook\Tandberg---climate_change.jpg"/>
          <p:cNvPicPr>
            <a:picLocks noGrp="1" noChangeAspect="1" noChangeArrowheads="1"/>
          </p:cNvPicPr>
          <p:nvPr>
            <p:ph idx="1"/>
          </p:nvPr>
        </p:nvPicPr>
        <p:blipFill>
          <a:blip r:embed="rId3" cstate="print"/>
          <a:srcRect/>
          <a:stretch>
            <a:fillRect/>
          </a:stretch>
        </p:blipFill>
        <p:spPr bwMode="auto">
          <a:xfrm>
            <a:off x="5364088" y="2132856"/>
            <a:ext cx="3386626" cy="3024336"/>
          </a:xfrm>
          <a:prstGeom prst="rect">
            <a:avLst/>
          </a:prstGeom>
          <a:noFill/>
        </p:spPr>
      </p:pic>
      <p:pic>
        <p:nvPicPr>
          <p:cNvPr id="6" name="Billede 5" descr="innovation-sprout.png"/>
          <p:cNvPicPr>
            <a:picLocks noChangeAspect="1"/>
          </p:cNvPicPr>
          <p:nvPr/>
        </p:nvPicPr>
        <p:blipFill>
          <a:blip r:embed="rId4" cstate="print"/>
          <a:stretch>
            <a:fillRect/>
          </a:stretch>
        </p:blipFill>
        <p:spPr>
          <a:xfrm>
            <a:off x="971600" y="2060848"/>
            <a:ext cx="4041235" cy="3145135"/>
          </a:xfrm>
          <a:prstGeom prst="rect">
            <a:avLst/>
          </a:prstGeom>
        </p:spPr>
      </p:pic>
      <p:sp>
        <p:nvSpPr>
          <p:cNvPr id="5" name="Rektangel 4"/>
          <p:cNvSpPr/>
          <p:nvPr/>
        </p:nvSpPr>
        <p:spPr>
          <a:xfrm>
            <a:off x="179512" y="6381328"/>
            <a:ext cx="6336704" cy="216024"/>
          </a:xfrm>
          <a:prstGeom prst="rect">
            <a:avLst/>
          </a:prstGeom>
          <a:solidFill>
            <a:schemeClr val="accent1">
              <a:lumMod val="75000"/>
              <a:alpha val="50000"/>
            </a:schemeClr>
          </a:solidFill>
        </p:spPr>
        <p:txBody>
          <a:bodyPr wrap="square" lIns="0" tIns="0" rIns="0" bIns="0">
            <a:spAutoFit/>
          </a:bodyPr>
          <a:lstStyle/>
          <a:p>
            <a:pPr marL="36000"/>
            <a:r>
              <a:rPr lang="da-DK" sz="1400" dirty="0" err="1" smtClean="0"/>
              <a:t>Two</a:t>
            </a:r>
            <a:r>
              <a:rPr lang="da-DK" sz="1400" dirty="0" smtClean="0"/>
              <a:t> </a:t>
            </a:r>
            <a:r>
              <a:rPr lang="da-DK" sz="1400" dirty="0" err="1" smtClean="0"/>
              <a:t>very</a:t>
            </a:r>
            <a:r>
              <a:rPr lang="da-DK" sz="1400" dirty="0" smtClean="0"/>
              <a:t> </a:t>
            </a:r>
            <a:r>
              <a:rPr lang="da-DK" sz="1400" dirty="0" err="1" smtClean="0"/>
              <a:t>different</a:t>
            </a:r>
            <a:r>
              <a:rPr lang="da-DK" sz="1400" dirty="0" smtClean="0"/>
              <a:t> </a:t>
            </a:r>
            <a:r>
              <a:rPr lang="da-DK" sz="1400" dirty="0" err="1" smtClean="0"/>
              <a:t>mega</a:t>
            </a:r>
            <a:r>
              <a:rPr lang="da-DK" sz="1400" dirty="0" smtClean="0"/>
              <a:t> trends - </a:t>
            </a:r>
            <a:r>
              <a:rPr lang="da-DK" sz="1400" dirty="0" err="1" smtClean="0"/>
              <a:t>only</a:t>
            </a:r>
            <a:r>
              <a:rPr lang="da-DK" sz="1400" dirty="0" smtClean="0"/>
              <a:t> </a:t>
            </a:r>
            <a:r>
              <a:rPr lang="da-DK" sz="1400" dirty="0" err="1" smtClean="0"/>
              <a:t>combined</a:t>
            </a:r>
            <a:r>
              <a:rPr lang="da-DK" sz="1400" dirty="0" smtClean="0"/>
              <a:t> in the present </a:t>
            </a:r>
            <a:r>
              <a:rPr lang="da-DK" sz="1400" dirty="0" err="1" smtClean="0"/>
              <a:t>pack</a:t>
            </a:r>
            <a:r>
              <a:rPr lang="da-DK" sz="1400" dirty="0" smtClean="0"/>
              <a:t> to limit # of </a:t>
            </a:r>
            <a:r>
              <a:rPr lang="da-DK" sz="1400" dirty="0" err="1" smtClean="0"/>
              <a:t>sections</a:t>
            </a:r>
            <a:endParaRPr lang="da-DK" sz="14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406400"/>
            <a:ext cx="8007424" cy="762000"/>
          </a:xfrm>
        </p:spPr>
        <p:txBody>
          <a:bodyPr/>
          <a:lstStyle/>
          <a:p>
            <a:pPr algn="ctr"/>
            <a:r>
              <a:rPr lang="da-DK" sz="3200" b="1" dirty="0" err="1" smtClean="0"/>
              <a:t>Tectonic</a:t>
            </a:r>
            <a:r>
              <a:rPr lang="da-DK" sz="3200" b="1" dirty="0" smtClean="0"/>
              <a:t> </a:t>
            </a:r>
            <a:r>
              <a:rPr lang="da-DK" sz="3200" b="1" dirty="0" err="1" smtClean="0"/>
              <a:t>shift</a:t>
            </a:r>
            <a:r>
              <a:rPr lang="da-DK" sz="3200" b="1" dirty="0" smtClean="0"/>
              <a:t> in </a:t>
            </a:r>
            <a:r>
              <a:rPr lang="da-DK" sz="3200" b="1" dirty="0" err="1" smtClean="0"/>
              <a:t>development</a:t>
            </a:r>
            <a:r>
              <a:rPr lang="da-DK" sz="3200" b="1" dirty="0" smtClean="0"/>
              <a:t/>
            </a:r>
            <a:br>
              <a:rPr lang="da-DK" sz="3200" b="1" dirty="0" smtClean="0"/>
            </a:br>
            <a:endParaRPr lang="da-DK" sz="3200" b="1" dirty="0"/>
          </a:p>
        </p:txBody>
      </p:sp>
      <p:sp>
        <p:nvSpPr>
          <p:cNvPr id="3" name="Pladsholder til indhold 2"/>
          <p:cNvSpPr>
            <a:spLocks noGrp="1"/>
          </p:cNvSpPr>
          <p:nvPr>
            <p:ph idx="1"/>
          </p:nvPr>
        </p:nvSpPr>
        <p:spPr>
          <a:xfrm>
            <a:off x="990600" y="1124744"/>
            <a:ext cx="7772400" cy="4742656"/>
          </a:xfrm>
        </p:spPr>
        <p:txBody>
          <a:bodyPr/>
          <a:lstStyle/>
          <a:p>
            <a:pPr algn="ctr"/>
            <a:endParaRPr lang="da-DK" b="1" dirty="0" smtClean="0"/>
          </a:p>
          <a:p>
            <a:pPr algn="ctr"/>
            <a:endParaRPr lang="da-DK" b="1" dirty="0"/>
          </a:p>
        </p:txBody>
      </p:sp>
      <p:pic>
        <p:nvPicPr>
          <p:cNvPr id="4" name="Billede 3" descr="Mobileteknologi.png"/>
          <p:cNvPicPr>
            <a:picLocks noChangeAspect="1"/>
          </p:cNvPicPr>
          <p:nvPr/>
        </p:nvPicPr>
        <p:blipFill>
          <a:blip r:embed="rId3" cstate="print"/>
          <a:stretch>
            <a:fillRect/>
          </a:stretch>
        </p:blipFill>
        <p:spPr>
          <a:xfrm>
            <a:off x="5292080" y="1268760"/>
            <a:ext cx="1643910" cy="1008112"/>
          </a:xfrm>
          <a:prstGeom prst="rect">
            <a:avLst/>
          </a:prstGeom>
        </p:spPr>
      </p:pic>
      <p:pic>
        <p:nvPicPr>
          <p:cNvPr id="7" name="Billede 6" descr="imagesCADDJNGS.jpg">
            <a:hlinkClick r:id="rId4"/>
          </p:cNvPr>
          <p:cNvPicPr>
            <a:picLocks noChangeAspect="1"/>
          </p:cNvPicPr>
          <p:nvPr/>
        </p:nvPicPr>
        <p:blipFill>
          <a:blip r:embed="rId5" cstate="print"/>
          <a:stretch>
            <a:fillRect/>
          </a:stretch>
        </p:blipFill>
        <p:spPr>
          <a:xfrm>
            <a:off x="971600" y="1268760"/>
            <a:ext cx="1487647" cy="1008112"/>
          </a:xfrm>
          <a:prstGeom prst="rect">
            <a:avLst/>
          </a:prstGeom>
        </p:spPr>
      </p:pic>
      <p:pic>
        <p:nvPicPr>
          <p:cNvPr id="9" name="Billede 8" descr="little-sun-reading.jpg"/>
          <p:cNvPicPr>
            <a:picLocks noChangeAspect="1"/>
          </p:cNvPicPr>
          <p:nvPr/>
        </p:nvPicPr>
        <p:blipFill>
          <a:blip r:embed="rId6" cstate="print"/>
          <a:stretch>
            <a:fillRect/>
          </a:stretch>
        </p:blipFill>
        <p:spPr>
          <a:xfrm>
            <a:off x="2627784" y="1268760"/>
            <a:ext cx="1408024" cy="1008112"/>
          </a:xfrm>
          <a:prstGeom prst="rect">
            <a:avLst/>
          </a:prstGeom>
        </p:spPr>
      </p:pic>
      <p:sp>
        <p:nvSpPr>
          <p:cNvPr id="8" name="Rektangel 7"/>
          <p:cNvSpPr/>
          <p:nvPr/>
        </p:nvSpPr>
        <p:spPr>
          <a:xfrm>
            <a:off x="755576" y="2492897"/>
            <a:ext cx="7992888" cy="3477875"/>
          </a:xfrm>
          <a:prstGeom prst="rect">
            <a:avLst/>
          </a:prstGeom>
          <a:noFill/>
        </p:spPr>
        <p:txBody>
          <a:bodyPr wrap="square">
            <a:spAutoFit/>
          </a:bodyPr>
          <a:lstStyle/>
          <a:p>
            <a:pPr marL="36000">
              <a:buFont typeface="Arial" pitchFamily="34" charset="0"/>
              <a:buChar char="•"/>
            </a:pPr>
            <a:r>
              <a:rPr lang="da-DK" sz="2000" dirty="0" smtClean="0"/>
              <a:t> Solar power </a:t>
            </a:r>
            <a:r>
              <a:rPr lang="da-DK" sz="2000" dirty="0" err="1" smtClean="0"/>
              <a:t>energy</a:t>
            </a:r>
            <a:r>
              <a:rPr lang="da-DK" sz="2000" dirty="0" smtClean="0"/>
              <a:t> innovation and mobile </a:t>
            </a:r>
            <a:r>
              <a:rPr lang="da-DK" sz="2000" dirty="0" err="1" smtClean="0"/>
              <a:t>phone</a:t>
            </a:r>
            <a:r>
              <a:rPr lang="da-DK" sz="2000" dirty="0" smtClean="0"/>
              <a:t> </a:t>
            </a:r>
            <a:r>
              <a:rPr lang="da-DK" sz="2000" dirty="0" err="1" smtClean="0"/>
              <a:t>technology</a:t>
            </a:r>
            <a:r>
              <a:rPr lang="da-DK" sz="2000" dirty="0" smtClean="0"/>
              <a:t> – </a:t>
            </a:r>
            <a:r>
              <a:rPr lang="da-DK" sz="2000" dirty="0" err="1" smtClean="0"/>
              <a:t>two</a:t>
            </a:r>
            <a:r>
              <a:rPr lang="da-DK" sz="2000" dirty="0" smtClean="0"/>
              <a:t> </a:t>
            </a:r>
            <a:r>
              <a:rPr lang="da-DK" sz="2000" dirty="0" err="1" smtClean="0"/>
              <a:t>revolutionising</a:t>
            </a:r>
            <a:r>
              <a:rPr lang="da-DK" sz="2000" dirty="0" smtClean="0"/>
              <a:t> drivers of social transformation in the last </a:t>
            </a:r>
            <a:r>
              <a:rPr lang="da-DK" sz="2000" dirty="0" err="1" smtClean="0"/>
              <a:t>decade</a:t>
            </a:r>
            <a:r>
              <a:rPr lang="da-DK" sz="2000" dirty="0" smtClean="0"/>
              <a:t> and </a:t>
            </a:r>
            <a:r>
              <a:rPr lang="da-DK" sz="2000" dirty="0" err="1" smtClean="0"/>
              <a:t>ahead</a:t>
            </a:r>
            <a:r>
              <a:rPr lang="da-DK" sz="2000" dirty="0" smtClean="0"/>
              <a:t>.</a:t>
            </a:r>
          </a:p>
          <a:p>
            <a:pPr marL="36000">
              <a:buFont typeface="Arial" pitchFamily="34" charset="0"/>
              <a:buChar char="•"/>
            </a:pPr>
            <a:r>
              <a:rPr lang="da-DK" sz="2000" i="1" dirty="0" err="1" smtClean="0">
                <a:solidFill>
                  <a:srgbClr val="FF0000"/>
                </a:solidFill>
              </a:rPr>
              <a:t>Example</a:t>
            </a:r>
            <a:r>
              <a:rPr lang="da-DK" sz="2000" dirty="0" smtClean="0">
                <a:solidFill>
                  <a:srgbClr val="FF0000"/>
                </a:solidFill>
              </a:rPr>
              <a:t>: </a:t>
            </a:r>
            <a:r>
              <a:rPr lang="da-DK" sz="2000" dirty="0" err="1" smtClean="0">
                <a:solidFill>
                  <a:srgbClr val="FF0000"/>
                </a:solidFill>
              </a:rPr>
              <a:t>Only</a:t>
            </a:r>
            <a:r>
              <a:rPr lang="da-DK" sz="2000" dirty="0" smtClean="0">
                <a:solidFill>
                  <a:srgbClr val="FF0000"/>
                </a:solidFill>
              </a:rPr>
              <a:t> 10% of </a:t>
            </a:r>
            <a:r>
              <a:rPr lang="da-DK" sz="2000" dirty="0" err="1" smtClean="0">
                <a:solidFill>
                  <a:srgbClr val="FF0000"/>
                </a:solidFill>
              </a:rPr>
              <a:t>absolute</a:t>
            </a:r>
            <a:r>
              <a:rPr lang="da-DK" sz="2000" dirty="0" smtClean="0">
                <a:solidFill>
                  <a:srgbClr val="FF0000"/>
                </a:solidFill>
              </a:rPr>
              <a:t> </a:t>
            </a:r>
            <a:r>
              <a:rPr lang="da-DK" sz="2000" dirty="0" err="1" smtClean="0">
                <a:solidFill>
                  <a:srgbClr val="FF0000"/>
                </a:solidFill>
              </a:rPr>
              <a:t>poor</a:t>
            </a:r>
            <a:r>
              <a:rPr lang="da-DK" sz="2000" dirty="0" smtClean="0">
                <a:solidFill>
                  <a:srgbClr val="FF0000"/>
                </a:solidFill>
              </a:rPr>
              <a:t> </a:t>
            </a:r>
            <a:r>
              <a:rPr lang="da-DK" sz="2000" dirty="0" err="1" smtClean="0">
                <a:solidFill>
                  <a:srgbClr val="FF0000"/>
                </a:solidFill>
              </a:rPr>
              <a:t>with</a:t>
            </a:r>
            <a:r>
              <a:rPr lang="da-DK" sz="2000" dirty="0" smtClean="0">
                <a:solidFill>
                  <a:srgbClr val="FF0000"/>
                </a:solidFill>
              </a:rPr>
              <a:t> bank </a:t>
            </a:r>
            <a:r>
              <a:rPr lang="da-DK" sz="2000" dirty="0" err="1" smtClean="0">
                <a:solidFill>
                  <a:srgbClr val="FF0000"/>
                </a:solidFill>
              </a:rPr>
              <a:t>accounts</a:t>
            </a:r>
            <a:r>
              <a:rPr lang="da-DK" sz="2000" dirty="0" smtClean="0">
                <a:solidFill>
                  <a:srgbClr val="FF0000"/>
                </a:solidFill>
              </a:rPr>
              <a:t> in 2010, but 6 billion mobile </a:t>
            </a:r>
            <a:r>
              <a:rPr lang="da-DK" sz="2000" dirty="0" err="1" smtClean="0">
                <a:solidFill>
                  <a:srgbClr val="FF0000"/>
                </a:solidFill>
              </a:rPr>
              <a:t>phones</a:t>
            </a:r>
            <a:r>
              <a:rPr lang="da-DK" sz="2000" dirty="0" smtClean="0">
                <a:solidFill>
                  <a:srgbClr val="FF0000"/>
                </a:solidFill>
              </a:rPr>
              <a:t> </a:t>
            </a:r>
            <a:r>
              <a:rPr lang="da-DK" sz="2000" dirty="0" err="1" smtClean="0">
                <a:solidFill>
                  <a:srgbClr val="FF0000"/>
                </a:solidFill>
              </a:rPr>
              <a:t>world</a:t>
            </a:r>
            <a:r>
              <a:rPr lang="da-DK" sz="2000" dirty="0" smtClean="0">
                <a:solidFill>
                  <a:srgbClr val="FF0000"/>
                </a:solidFill>
              </a:rPr>
              <a:t> </a:t>
            </a:r>
            <a:r>
              <a:rPr lang="da-DK" sz="2000" dirty="0" err="1" smtClean="0">
                <a:solidFill>
                  <a:srgbClr val="FF0000"/>
                </a:solidFill>
              </a:rPr>
              <a:t>wide</a:t>
            </a:r>
            <a:r>
              <a:rPr lang="da-DK" sz="2000" dirty="0" smtClean="0"/>
              <a:t>. </a:t>
            </a:r>
          </a:p>
          <a:p>
            <a:pPr marL="36000">
              <a:buFont typeface="Arial" pitchFamily="34" charset="0"/>
              <a:buChar char="•"/>
            </a:pPr>
            <a:r>
              <a:rPr lang="da-DK" sz="2000" dirty="0" smtClean="0"/>
              <a:t> </a:t>
            </a:r>
            <a:r>
              <a:rPr lang="da-DK" sz="2000" dirty="0" err="1" smtClean="0"/>
              <a:t>Near</a:t>
            </a:r>
            <a:r>
              <a:rPr lang="da-DK" sz="2000" dirty="0" smtClean="0"/>
              <a:t> universal mobile </a:t>
            </a:r>
            <a:r>
              <a:rPr lang="da-DK" sz="2000" dirty="0" err="1" smtClean="0"/>
              <a:t>phone</a:t>
            </a:r>
            <a:r>
              <a:rPr lang="da-DK" sz="2000" dirty="0" smtClean="0"/>
              <a:t> </a:t>
            </a:r>
            <a:r>
              <a:rPr lang="da-DK" sz="2000" dirty="0" err="1" smtClean="0"/>
              <a:t>coverage</a:t>
            </a:r>
            <a:r>
              <a:rPr lang="da-DK" sz="2000" dirty="0" smtClean="0"/>
              <a:t> </a:t>
            </a:r>
            <a:r>
              <a:rPr lang="da-DK" sz="2000" dirty="0" err="1" smtClean="0"/>
              <a:t>expected</a:t>
            </a:r>
            <a:r>
              <a:rPr lang="da-DK" sz="2000" dirty="0" smtClean="0"/>
              <a:t> in 2025. Will </a:t>
            </a:r>
            <a:r>
              <a:rPr lang="da-DK" sz="2000" dirty="0" err="1" smtClean="0"/>
              <a:t>see</a:t>
            </a:r>
            <a:r>
              <a:rPr lang="da-DK" sz="2000" dirty="0" smtClean="0"/>
              <a:t> new and </a:t>
            </a:r>
            <a:r>
              <a:rPr lang="da-DK" sz="2000" dirty="0" err="1" smtClean="0"/>
              <a:t>widespread</a:t>
            </a:r>
            <a:r>
              <a:rPr lang="da-DK" sz="2000" dirty="0" smtClean="0"/>
              <a:t> forms of mobile </a:t>
            </a:r>
            <a:r>
              <a:rPr lang="da-DK" sz="2000" dirty="0" err="1" smtClean="0"/>
              <a:t>education</a:t>
            </a:r>
            <a:r>
              <a:rPr lang="da-DK" sz="2000" dirty="0" smtClean="0"/>
              <a:t>, mobile </a:t>
            </a:r>
            <a:r>
              <a:rPr lang="da-DK" sz="2000" dirty="0" err="1" smtClean="0"/>
              <a:t>health</a:t>
            </a:r>
            <a:r>
              <a:rPr lang="da-DK" sz="2000" dirty="0" smtClean="0"/>
              <a:t>, mobile </a:t>
            </a:r>
            <a:r>
              <a:rPr lang="da-DK" sz="2000" dirty="0" err="1" smtClean="0"/>
              <a:t>banking</a:t>
            </a:r>
            <a:r>
              <a:rPr lang="da-DK" sz="2000" dirty="0" smtClean="0"/>
              <a:t> </a:t>
            </a:r>
            <a:r>
              <a:rPr lang="da-DK" sz="2000" dirty="0" err="1" smtClean="0"/>
              <a:t>etc</a:t>
            </a:r>
            <a:endParaRPr lang="da-DK" sz="2000" dirty="0" smtClean="0"/>
          </a:p>
          <a:p>
            <a:pPr marL="36000">
              <a:buFont typeface="Arial" pitchFamily="34" charset="0"/>
              <a:buChar char="•"/>
            </a:pPr>
            <a:r>
              <a:rPr lang="da-DK" sz="2000" dirty="0" smtClean="0">
                <a:solidFill>
                  <a:srgbClr val="FF0000"/>
                </a:solidFill>
              </a:rPr>
              <a:t> </a:t>
            </a:r>
            <a:r>
              <a:rPr lang="da-DK" sz="2000" dirty="0" err="1" smtClean="0">
                <a:solidFill>
                  <a:srgbClr val="FF0000"/>
                </a:solidFill>
              </a:rPr>
              <a:t>Technology</a:t>
            </a:r>
            <a:r>
              <a:rPr lang="da-DK" sz="2000" dirty="0" smtClean="0">
                <a:solidFill>
                  <a:srgbClr val="FF0000"/>
                </a:solidFill>
              </a:rPr>
              <a:t> innovation and </a:t>
            </a:r>
            <a:r>
              <a:rPr lang="da-DK" sz="2000" dirty="0" err="1" smtClean="0">
                <a:solidFill>
                  <a:srgbClr val="FF0000"/>
                </a:solidFill>
              </a:rPr>
              <a:t>dissemination</a:t>
            </a:r>
            <a:r>
              <a:rPr lang="da-DK" sz="2000" dirty="0" smtClean="0">
                <a:solidFill>
                  <a:srgbClr val="FF0000"/>
                </a:solidFill>
              </a:rPr>
              <a:t> driven </a:t>
            </a:r>
            <a:r>
              <a:rPr lang="da-DK" sz="2000" dirty="0" err="1" smtClean="0">
                <a:solidFill>
                  <a:srgbClr val="FF0000"/>
                </a:solidFill>
              </a:rPr>
              <a:t>almost</a:t>
            </a:r>
            <a:r>
              <a:rPr lang="da-DK" sz="2000" dirty="0" smtClean="0">
                <a:solidFill>
                  <a:srgbClr val="FF0000"/>
                </a:solidFill>
              </a:rPr>
              <a:t> </a:t>
            </a:r>
            <a:r>
              <a:rPr lang="da-DK" sz="2000" dirty="0" err="1" smtClean="0">
                <a:solidFill>
                  <a:srgbClr val="FF0000"/>
                </a:solidFill>
              </a:rPr>
              <a:t>exclusively</a:t>
            </a:r>
            <a:r>
              <a:rPr lang="da-DK" sz="2000" dirty="0" smtClean="0">
                <a:solidFill>
                  <a:srgbClr val="FF0000"/>
                </a:solidFill>
              </a:rPr>
              <a:t> by private </a:t>
            </a:r>
            <a:r>
              <a:rPr lang="da-DK" sz="2000" dirty="0" err="1" smtClean="0">
                <a:solidFill>
                  <a:srgbClr val="FF0000"/>
                </a:solidFill>
              </a:rPr>
              <a:t>sector</a:t>
            </a:r>
            <a:r>
              <a:rPr lang="da-DK" sz="2000" dirty="0" smtClean="0">
                <a:solidFill>
                  <a:srgbClr val="FF0000"/>
                </a:solidFill>
              </a:rPr>
              <a:t>. </a:t>
            </a:r>
            <a:r>
              <a:rPr lang="da-DK" sz="2000" dirty="0" err="1" smtClean="0">
                <a:solidFill>
                  <a:srgbClr val="FF0000"/>
                </a:solidFill>
              </a:rPr>
              <a:t>Slow</a:t>
            </a:r>
            <a:r>
              <a:rPr lang="da-DK" sz="2000" dirty="0" smtClean="0">
                <a:solidFill>
                  <a:srgbClr val="FF0000"/>
                </a:solidFill>
              </a:rPr>
              <a:t> </a:t>
            </a:r>
            <a:r>
              <a:rPr lang="da-DK" sz="2000" dirty="0" err="1" smtClean="0">
                <a:solidFill>
                  <a:srgbClr val="FF0000"/>
                </a:solidFill>
              </a:rPr>
              <a:t>uptake</a:t>
            </a:r>
            <a:r>
              <a:rPr lang="da-DK" sz="2000" dirty="0" smtClean="0">
                <a:solidFill>
                  <a:srgbClr val="FF0000"/>
                </a:solidFill>
              </a:rPr>
              <a:t> and </a:t>
            </a:r>
            <a:r>
              <a:rPr lang="da-DK" sz="2000" dirty="0" err="1" smtClean="0">
                <a:solidFill>
                  <a:srgbClr val="FF0000"/>
                </a:solidFill>
              </a:rPr>
              <a:t>utilization</a:t>
            </a:r>
            <a:r>
              <a:rPr lang="da-DK" sz="2000" dirty="0" smtClean="0">
                <a:solidFill>
                  <a:srgbClr val="FF0000"/>
                </a:solidFill>
              </a:rPr>
              <a:t> by </a:t>
            </a:r>
            <a:r>
              <a:rPr lang="da-DK" sz="2000" dirty="0" err="1" smtClean="0">
                <a:solidFill>
                  <a:srgbClr val="FF0000"/>
                </a:solidFill>
              </a:rPr>
              <a:t>INGOs</a:t>
            </a:r>
            <a:r>
              <a:rPr lang="da-DK" sz="2000" dirty="0" smtClean="0">
                <a:solidFill>
                  <a:srgbClr val="FF0000"/>
                </a:solidFill>
              </a:rPr>
              <a:t>.</a:t>
            </a:r>
          </a:p>
          <a:p>
            <a:pPr marL="36000">
              <a:buFont typeface="Arial" pitchFamily="34" charset="0"/>
              <a:buChar char="•"/>
            </a:pPr>
            <a:r>
              <a:rPr lang="da-DK" sz="2000" dirty="0" smtClean="0"/>
              <a:t> </a:t>
            </a:r>
            <a:r>
              <a:rPr lang="da-DK" sz="2000" dirty="0" err="1" smtClean="0"/>
              <a:t>Uncertainty</a:t>
            </a:r>
            <a:r>
              <a:rPr lang="da-DK" sz="2000" dirty="0" smtClean="0"/>
              <a:t> </a:t>
            </a:r>
            <a:r>
              <a:rPr lang="da-DK" sz="2000" dirty="0" err="1" smtClean="0"/>
              <a:t>whether</a:t>
            </a:r>
            <a:r>
              <a:rPr lang="da-DK" sz="2000" dirty="0" smtClean="0"/>
              <a:t> new forms of </a:t>
            </a:r>
            <a:r>
              <a:rPr lang="da-DK" sz="2000" dirty="0" err="1" smtClean="0"/>
              <a:t>technology</a:t>
            </a:r>
            <a:r>
              <a:rPr lang="da-DK" sz="2000" dirty="0" smtClean="0"/>
              <a:t> and innovation </a:t>
            </a:r>
            <a:r>
              <a:rPr lang="da-DK" sz="2000" dirty="0" err="1" smtClean="0"/>
              <a:t>will</a:t>
            </a:r>
            <a:r>
              <a:rPr lang="da-DK" sz="2000" dirty="0" smtClean="0"/>
              <a:t> </a:t>
            </a:r>
            <a:r>
              <a:rPr lang="da-DK" sz="2000" dirty="0" err="1" smtClean="0"/>
              <a:t>benefit</a:t>
            </a:r>
            <a:r>
              <a:rPr lang="da-DK" sz="2000" dirty="0" smtClean="0"/>
              <a:t> the </a:t>
            </a:r>
            <a:r>
              <a:rPr lang="da-DK" sz="2000" dirty="0" err="1" smtClean="0"/>
              <a:t>poorest</a:t>
            </a:r>
            <a:r>
              <a:rPr lang="da-DK" sz="2000" dirty="0" smtClean="0"/>
              <a:t> OR </a:t>
            </a:r>
            <a:r>
              <a:rPr lang="da-DK" sz="2000" dirty="0" err="1" smtClean="0"/>
              <a:t>continue</a:t>
            </a:r>
            <a:r>
              <a:rPr lang="da-DK" sz="2000" dirty="0" smtClean="0"/>
              <a:t> to </a:t>
            </a:r>
            <a:r>
              <a:rPr lang="da-DK" sz="2000" dirty="0" err="1" smtClean="0"/>
              <a:t>mainly</a:t>
            </a:r>
            <a:r>
              <a:rPr lang="da-DK" sz="2000" dirty="0" smtClean="0"/>
              <a:t> </a:t>
            </a:r>
            <a:r>
              <a:rPr lang="da-DK" sz="2000" dirty="0" err="1" smtClean="0"/>
              <a:t>address</a:t>
            </a:r>
            <a:r>
              <a:rPr lang="da-DK" sz="2000" dirty="0" smtClean="0"/>
              <a:t> ’</a:t>
            </a:r>
            <a:r>
              <a:rPr lang="da-DK" sz="2000" dirty="0" err="1" smtClean="0"/>
              <a:t>diseases</a:t>
            </a:r>
            <a:r>
              <a:rPr lang="da-DK" sz="2000" dirty="0" smtClean="0"/>
              <a:t> of </a:t>
            </a:r>
            <a:r>
              <a:rPr lang="da-DK" sz="2000" dirty="0" err="1" smtClean="0"/>
              <a:t>affluence</a:t>
            </a:r>
            <a:r>
              <a:rPr lang="da-DK" sz="2000" dirty="0" smtClean="0"/>
              <a:t>’ and </a:t>
            </a:r>
            <a:r>
              <a:rPr lang="da-DK" sz="2000" dirty="0" err="1" smtClean="0"/>
              <a:t>contribute</a:t>
            </a:r>
            <a:r>
              <a:rPr lang="da-DK" sz="2000" dirty="0" smtClean="0"/>
              <a:t> to </a:t>
            </a:r>
            <a:r>
              <a:rPr lang="da-DK" sz="2000" dirty="0" err="1" smtClean="0"/>
              <a:t>further</a:t>
            </a:r>
            <a:r>
              <a:rPr lang="da-DK" sz="2000" dirty="0" smtClean="0"/>
              <a:t> </a:t>
            </a:r>
            <a:r>
              <a:rPr lang="da-DK" sz="2000" dirty="0" err="1" smtClean="0"/>
              <a:t>inequality</a:t>
            </a:r>
            <a:r>
              <a:rPr lang="da-DK" sz="2000" dirty="0" smtClean="0"/>
              <a:t> (</a:t>
            </a:r>
            <a:r>
              <a:rPr lang="da-DK" sz="2000" dirty="0" err="1" smtClean="0"/>
              <a:t>ie</a:t>
            </a:r>
            <a:r>
              <a:rPr lang="da-DK" sz="2000" dirty="0" smtClean="0"/>
              <a:t> </a:t>
            </a:r>
            <a:r>
              <a:rPr lang="da-DK" sz="2000" dirty="0" err="1" smtClean="0"/>
              <a:t>job-technology</a:t>
            </a:r>
            <a:r>
              <a:rPr lang="da-DK" sz="2000" dirty="0" smtClean="0"/>
              <a:t>). Potentiel </a:t>
            </a:r>
            <a:r>
              <a:rPr lang="da-DK" sz="2000" dirty="0" err="1" smtClean="0"/>
              <a:t>role</a:t>
            </a:r>
            <a:r>
              <a:rPr lang="da-DK" sz="2000" dirty="0" smtClean="0"/>
              <a:t> for </a:t>
            </a:r>
            <a:r>
              <a:rPr lang="da-DK" sz="2000" dirty="0" err="1" smtClean="0"/>
              <a:t>INGOs</a:t>
            </a:r>
            <a:r>
              <a:rPr lang="da-DK" sz="2000" dirty="0" smtClean="0"/>
              <a:t>!</a:t>
            </a:r>
          </a:p>
        </p:txBody>
      </p:sp>
      <p:sp>
        <p:nvSpPr>
          <p:cNvPr id="10" name="Rektangel 9"/>
          <p:cNvSpPr/>
          <p:nvPr/>
        </p:nvSpPr>
        <p:spPr>
          <a:xfrm>
            <a:off x="611560" y="5934670"/>
            <a:ext cx="6336704" cy="923330"/>
          </a:xfrm>
          <a:prstGeom prst="rect">
            <a:avLst/>
          </a:prstGeom>
          <a:solidFill>
            <a:srgbClr val="FFC000">
              <a:alpha val="50000"/>
            </a:srgbClr>
          </a:solidFill>
        </p:spPr>
        <p:txBody>
          <a:bodyPr wrap="square">
            <a:spAutoFit/>
          </a:bodyPr>
          <a:lstStyle/>
          <a:p>
            <a:r>
              <a:rPr lang="da-DK" sz="1800" i="1" dirty="0" err="1" smtClean="0"/>
              <a:t>Considerations</a:t>
            </a:r>
            <a:r>
              <a:rPr lang="da-DK" sz="1800" i="1" dirty="0" smtClean="0"/>
              <a:t>: </a:t>
            </a:r>
            <a:r>
              <a:rPr lang="da-DK" sz="1800" i="1" dirty="0" err="1" smtClean="0"/>
              <a:t>Build</a:t>
            </a:r>
            <a:r>
              <a:rPr lang="da-DK" sz="1800" i="1" dirty="0" smtClean="0"/>
              <a:t> </a:t>
            </a:r>
            <a:r>
              <a:rPr lang="da-DK" sz="1800" i="1" dirty="0" err="1" smtClean="0"/>
              <a:t>partnerships</a:t>
            </a:r>
            <a:r>
              <a:rPr lang="da-DK" sz="1800" i="1" dirty="0" smtClean="0"/>
              <a:t> </a:t>
            </a:r>
            <a:r>
              <a:rPr lang="da-DK" sz="1800" i="1" dirty="0" err="1" smtClean="0"/>
              <a:t>around</a:t>
            </a:r>
            <a:r>
              <a:rPr lang="da-DK" sz="1800" i="1" dirty="0" smtClean="0"/>
              <a:t> and </a:t>
            </a:r>
            <a:r>
              <a:rPr lang="da-DK" sz="1800" i="1" dirty="0" err="1" smtClean="0"/>
              <a:t>invest</a:t>
            </a:r>
            <a:r>
              <a:rPr lang="da-DK" sz="1800" i="1" dirty="0" smtClean="0"/>
              <a:t> in </a:t>
            </a:r>
            <a:r>
              <a:rPr lang="da-DK" sz="1800" i="1" dirty="0" err="1" smtClean="0"/>
              <a:t>sophisticating</a:t>
            </a:r>
            <a:r>
              <a:rPr lang="da-DK" sz="1800" i="1" dirty="0" smtClean="0"/>
              <a:t> </a:t>
            </a:r>
            <a:r>
              <a:rPr lang="da-DK" sz="1800" i="1" dirty="0" err="1" smtClean="0"/>
              <a:t>our</a:t>
            </a:r>
            <a:r>
              <a:rPr lang="da-DK" sz="1800" i="1" dirty="0" smtClean="0"/>
              <a:t> program </a:t>
            </a:r>
            <a:r>
              <a:rPr lang="da-DK" sz="1800" i="1" dirty="0" err="1" smtClean="0"/>
              <a:t>work</a:t>
            </a:r>
            <a:r>
              <a:rPr lang="da-DK" sz="1800" i="1" dirty="0" smtClean="0"/>
              <a:t> </a:t>
            </a:r>
            <a:r>
              <a:rPr lang="da-DK" sz="1800" i="1" dirty="0" err="1" smtClean="0"/>
              <a:t>across</a:t>
            </a:r>
            <a:r>
              <a:rPr lang="da-DK" sz="1800" i="1" dirty="0" smtClean="0"/>
              <a:t> all </a:t>
            </a:r>
            <a:r>
              <a:rPr lang="da-DK" sz="1800" i="1" dirty="0" err="1" smtClean="0"/>
              <a:t>thematic</a:t>
            </a:r>
            <a:r>
              <a:rPr lang="da-DK" sz="1800" i="1" dirty="0" smtClean="0"/>
              <a:t> </a:t>
            </a:r>
            <a:r>
              <a:rPr lang="da-DK" sz="1800" i="1" dirty="0" err="1" smtClean="0"/>
              <a:t>priority</a:t>
            </a:r>
            <a:r>
              <a:rPr lang="da-DK" sz="1800" i="1" dirty="0" smtClean="0"/>
              <a:t> </a:t>
            </a:r>
            <a:r>
              <a:rPr lang="da-DK" sz="1800" i="1" dirty="0" err="1" smtClean="0"/>
              <a:t>areas</a:t>
            </a:r>
            <a:r>
              <a:rPr lang="da-DK" sz="1800" i="1" dirty="0" smtClean="0"/>
              <a:t> </a:t>
            </a:r>
            <a:r>
              <a:rPr lang="da-DK" sz="1800" i="1" dirty="0" err="1" smtClean="0"/>
              <a:t>using</a:t>
            </a:r>
            <a:r>
              <a:rPr lang="da-DK" sz="1800" i="1" dirty="0" smtClean="0"/>
              <a:t> mobile </a:t>
            </a:r>
            <a:r>
              <a:rPr lang="da-DK" sz="1800" i="1" dirty="0" err="1" smtClean="0"/>
              <a:t>technology</a:t>
            </a:r>
            <a:r>
              <a:rPr lang="da-DK" sz="1800" i="1" dirty="0" smtClean="0"/>
              <a:t> and </a:t>
            </a:r>
            <a:r>
              <a:rPr lang="da-DK" sz="1800" i="1" dirty="0" err="1" smtClean="0"/>
              <a:t>technology</a:t>
            </a:r>
            <a:r>
              <a:rPr lang="da-DK" sz="1800" i="1" dirty="0" smtClean="0"/>
              <a:t> driven innovation. </a:t>
            </a:r>
            <a:endParaRPr lang="en-US" sz="1800" b="1" i="1" dirty="0" smtClean="0">
              <a:ea typeface="ＭＳ Ｐゴシック" pitchFamily="34" charset="-128"/>
            </a:endParaRPr>
          </a:p>
        </p:txBody>
      </p:sp>
      <p:pic>
        <p:nvPicPr>
          <p:cNvPr id="11" name="Billede 10" descr="mm-agent-window.jpg"/>
          <p:cNvPicPr>
            <a:picLocks noChangeAspect="1"/>
          </p:cNvPicPr>
          <p:nvPr/>
        </p:nvPicPr>
        <p:blipFill>
          <a:blip r:embed="rId7" cstate="print"/>
          <a:stretch>
            <a:fillRect/>
          </a:stretch>
        </p:blipFill>
        <p:spPr>
          <a:xfrm>
            <a:off x="7164288" y="1268760"/>
            <a:ext cx="1356741" cy="101755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332656"/>
            <a:ext cx="7772400" cy="762000"/>
          </a:xfrm>
        </p:spPr>
        <p:txBody>
          <a:bodyPr/>
          <a:lstStyle/>
          <a:p>
            <a:pPr algn="ctr"/>
            <a:r>
              <a:rPr lang="da-DK" b="1" dirty="0" smtClean="0"/>
              <a:t>Age of </a:t>
            </a:r>
            <a:r>
              <a:rPr lang="da-DK" b="1" dirty="0" err="1" smtClean="0"/>
              <a:t>scarcity</a:t>
            </a:r>
            <a:r>
              <a:rPr lang="da-DK" b="1" dirty="0" smtClean="0"/>
              <a:t>?</a:t>
            </a:r>
            <a:endParaRPr lang="da-DK" b="1" dirty="0"/>
          </a:p>
        </p:txBody>
      </p:sp>
      <p:graphicFrame>
        <p:nvGraphicFramePr>
          <p:cNvPr id="5" name="Tabel 4"/>
          <p:cNvGraphicFramePr>
            <a:graphicFrameLocks noGrp="1"/>
          </p:cNvGraphicFramePr>
          <p:nvPr/>
        </p:nvGraphicFramePr>
        <p:xfrm>
          <a:off x="4427984" y="1052736"/>
          <a:ext cx="4536504" cy="4572000"/>
        </p:xfrm>
        <a:graphic>
          <a:graphicData uri="http://schemas.openxmlformats.org/drawingml/2006/table">
            <a:tbl>
              <a:tblPr firstRow="1" bandRow="1">
                <a:tableStyleId>{5C22544A-7EE6-4342-B048-85BDC9FD1C3A}</a:tableStyleId>
              </a:tblPr>
              <a:tblGrid>
                <a:gridCol w="2192644"/>
                <a:gridCol w="2343860"/>
              </a:tblGrid>
              <a:tr h="1872208">
                <a:tc>
                  <a:txBody>
                    <a:bodyPr/>
                    <a:lstStyle/>
                    <a:p>
                      <a:r>
                        <a:rPr lang="da-DK" sz="1800" b="1" dirty="0" smtClean="0">
                          <a:solidFill>
                            <a:schemeClr val="tx1"/>
                          </a:solidFill>
                        </a:rPr>
                        <a:t>Food</a:t>
                      </a:r>
                      <a:r>
                        <a:rPr lang="da-DK" sz="1800" dirty="0" smtClean="0">
                          <a:solidFill>
                            <a:schemeClr val="tx1"/>
                          </a:solidFill>
                        </a:rPr>
                        <a:t>: </a:t>
                      </a:r>
                      <a:r>
                        <a:rPr lang="da-DK" sz="1800" b="0" dirty="0" err="1" smtClean="0">
                          <a:solidFill>
                            <a:schemeClr val="tx1"/>
                          </a:solidFill>
                        </a:rPr>
                        <a:t>Demand</a:t>
                      </a:r>
                      <a:r>
                        <a:rPr lang="da-DK" sz="1800" b="0" baseline="0" dirty="0" smtClean="0">
                          <a:solidFill>
                            <a:schemeClr val="tx1"/>
                          </a:solidFill>
                        </a:rPr>
                        <a:t> </a:t>
                      </a:r>
                      <a:r>
                        <a:rPr lang="da-DK" sz="1800" b="0" baseline="0" dirty="0" err="1" smtClean="0">
                          <a:solidFill>
                            <a:schemeClr val="tx1"/>
                          </a:solidFill>
                        </a:rPr>
                        <a:t>will</a:t>
                      </a:r>
                      <a:r>
                        <a:rPr lang="da-DK" sz="1800" b="0" baseline="0" dirty="0" smtClean="0">
                          <a:solidFill>
                            <a:schemeClr val="tx1"/>
                          </a:solidFill>
                        </a:rPr>
                        <a:t> </a:t>
                      </a:r>
                      <a:r>
                        <a:rPr lang="da-DK" sz="1800" b="0" baseline="0" dirty="0" err="1" smtClean="0">
                          <a:solidFill>
                            <a:schemeClr val="tx1"/>
                          </a:solidFill>
                        </a:rPr>
                        <a:t>increase</a:t>
                      </a:r>
                      <a:r>
                        <a:rPr lang="da-DK" sz="1800" b="0" baseline="0" dirty="0" smtClean="0">
                          <a:solidFill>
                            <a:schemeClr val="tx1"/>
                          </a:solidFill>
                        </a:rPr>
                        <a:t> by </a:t>
                      </a:r>
                      <a:r>
                        <a:rPr lang="da-DK" sz="1800" b="0" dirty="0" smtClean="0">
                          <a:solidFill>
                            <a:schemeClr val="tx1"/>
                          </a:solidFill>
                        </a:rPr>
                        <a:t>50% in</a:t>
                      </a:r>
                      <a:r>
                        <a:rPr lang="da-DK" sz="1800" b="0" baseline="0" dirty="0" smtClean="0">
                          <a:solidFill>
                            <a:schemeClr val="tx1"/>
                          </a:solidFill>
                        </a:rPr>
                        <a:t> 2030</a:t>
                      </a:r>
                      <a:r>
                        <a:rPr lang="da-DK" sz="1800" b="0" dirty="0" smtClean="0">
                          <a:solidFill>
                            <a:schemeClr val="tx1"/>
                          </a:solidFill>
                        </a:rPr>
                        <a:t> … </a:t>
                      </a:r>
                      <a:r>
                        <a:rPr lang="da-DK" sz="1800" b="0" dirty="0" smtClean="0">
                          <a:solidFill>
                            <a:srgbClr val="FF0000"/>
                          </a:solidFill>
                        </a:rPr>
                        <a:t>BUT</a:t>
                      </a:r>
                      <a:r>
                        <a:rPr lang="da-DK" sz="1800" b="0" baseline="0" dirty="0" smtClean="0">
                          <a:solidFill>
                            <a:srgbClr val="FF0000"/>
                          </a:solidFill>
                        </a:rPr>
                        <a:t> </a:t>
                      </a:r>
                      <a:r>
                        <a:rPr lang="da-DK" sz="1800" b="0" baseline="0" dirty="0" smtClean="0">
                          <a:solidFill>
                            <a:schemeClr val="tx1"/>
                          </a:solidFill>
                        </a:rPr>
                        <a:t>global</a:t>
                      </a:r>
                      <a:r>
                        <a:rPr lang="da-DK" sz="1800" b="0" baseline="0" dirty="0" smtClean="0">
                          <a:solidFill>
                            <a:srgbClr val="FF0000"/>
                          </a:solidFill>
                        </a:rPr>
                        <a:t> </a:t>
                      </a:r>
                      <a:r>
                        <a:rPr lang="da-DK" sz="1800" b="0" dirty="0" err="1" smtClean="0">
                          <a:solidFill>
                            <a:schemeClr val="tx1"/>
                          </a:solidFill>
                        </a:rPr>
                        <a:t>productivity</a:t>
                      </a:r>
                      <a:r>
                        <a:rPr lang="da-DK" sz="1800" b="0" dirty="0" smtClean="0">
                          <a:solidFill>
                            <a:schemeClr val="tx1"/>
                          </a:solidFill>
                        </a:rPr>
                        <a:t> </a:t>
                      </a:r>
                      <a:r>
                        <a:rPr lang="da-DK" sz="1800" b="0" dirty="0" err="1" smtClean="0">
                          <a:solidFill>
                            <a:schemeClr val="tx1"/>
                          </a:solidFill>
                        </a:rPr>
                        <a:t>gains</a:t>
                      </a:r>
                      <a:r>
                        <a:rPr lang="da-DK" sz="1800" b="0" dirty="0" smtClean="0">
                          <a:solidFill>
                            <a:schemeClr val="tx1"/>
                          </a:solidFill>
                        </a:rPr>
                        <a:t> have fallen in last 30 </a:t>
                      </a:r>
                      <a:r>
                        <a:rPr lang="da-DK" sz="1800" b="0" dirty="0" err="1" smtClean="0">
                          <a:solidFill>
                            <a:schemeClr val="tx1"/>
                          </a:solidFill>
                        </a:rPr>
                        <a:t>years</a:t>
                      </a:r>
                      <a:r>
                        <a:rPr lang="da-DK" sz="1800" b="0" dirty="0" smtClean="0">
                          <a:solidFill>
                            <a:schemeClr val="tx1"/>
                          </a:solidFill>
                        </a:rPr>
                        <a:t> and </a:t>
                      </a:r>
                      <a:r>
                        <a:rPr lang="da-DK" sz="1800" b="0" dirty="0" err="1" smtClean="0">
                          <a:solidFill>
                            <a:schemeClr val="tx1"/>
                          </a:solidFill>
                        </a:rPr>
                        <a:t>are</a:t>
                      </a:r>
                      <a:r>
                        <a:rPr lang="da-DK" sz="1800" b="0" dirty="0" smtClean="0">
                          <a:solidFill>
                            <a:schemeClr val="tx1"/>
                          </a:solidFill>
                        </a:rPr>
                        <a:t> still</a:t>
                      </a:r>
                      <a:r>
                        <a:rPr lang="da-DK" sz="1800" b="0" baseline="0" dirty="0" smtClean="0">
                          <a:solidFill>
                            <a:schemeClr val="tx1"/>
                          </a:solidFill>
                        </a:rPr>
                        <a:t> </a:t>
                      </a:r>
                      <a:r>
                        <a:rPr lang="da-DK" sz="1800" b="0" baseline="0" dirty="0" err="1" smtClean="0">
                          <a:solidFill>
                            <a:schemeClr val="tx1"/>
                          </a:solidFill>
                        </a:rPr>
                        <a:t>declining</a:t>
                      </a:r>
                      <a:r>
                        <a:rPr lang="da-DK" sz="1800" b="0" baseline="0" dirty="0" smtClean="0">
                          <a:solidFill>
                            <a:schemeClr val="tx1"/>
                          </a:solidFill>
                        </a:rPr>
                        <a:t>.</a:t>
                      </a:r>
                      <a:endParaRPr lang="da-DK" sz="1800" b="0" dirty="0">
                        <a:solidFill>
                          <a:schemeClr val="tx1"/>
                        </a:solidFill>
                      </a:endParaRPr>
                    </a:p>
                  </a:txBody>
                  <a:tcPr>
                    <a:solidFill>
                      <a:srgbClr val="FFC000">
                        <a:alpha val="3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1800" b="1" dirty="0" smtClean="0">
                          <a:solidFill>
                            <a:schemeClr val="tx1"/>
                          </a:solidFill>
                        </a:rPr>
                        <a:t>Land: </a:t>
                      </a:r>
                      <a:r>
                        <a:rPr lang="da-DK" sz="1800" b="0" dirty="0" err="1" smtClean="0">
                          <a:solidFill>
                            <a:schemeClr val="tx1"/>
                          </a:solidFill>
                        </a:rPr>
                        <a:t>Increasing</a:t>
                      </a:r>
                      <a:r>
                        <a:rPr lang="da-DK" sz="1800" b="0" dirty="0" smtClean="0">
                          <a:solidFill>
                            <a:schemeClr val="tx1"/>
                          </a:solidFill>
                        </a:rPr>
                        <a:t> </a:t>
                      </a:r>
                      <a:r>
                        <a:rPr lang="da-DK" sz="1800" b="0" dirty="0" err="1" smtClean="0">
                          <a:solidFill>
                            <a:schemeClr val="tx1"/>
                          </a:solidFill>
                        </a:rPr>
                        <a:t>demand</a:t>
                      </a:r>
                      <a:r>
                        <a:rPr lang="da-DK" sz="1800" b="0" baseline="0" dirty="0" smtClean="0">
                          <a:solidFill>
                            <a:schemeClr val="tx1"/>
                          </a:solidFill>
                        </a:rPr>
                        <a:t> </a:t>
                      </a:r>
                      <a:r>
                        <a:rPr lang="da-DK" sz="1800" b="0" baseline="0" dirty="0" err="1" smtClean="0">
                          <a:solidFill>
                            <a:schemeClr val="tx1"/>
                          </a:solidFill>
                        </a:rPr>
                        <a:t>related</a:t>
                      </a:r>
                      <a:r>
                        <a:rPr lang="da-DK" sz="1800" b="0" baseline="0" dirty="0" smtClean="0">
                          <a:solidFill>
                            <a:schemeClr val="tx1"/>
                          </a:solidFill>
                        </a:rPr>
                        <a:t> to </a:t>
                      </a:r>
                      <a:r>
                        <a:rPr lang="da-DK" sz="1800" b="0" baseline="0" dirty="0" err="1" smtClean="0">
                          <a:solidFill>
                            <a:schemeClr val="tx1"/>
                          </a:solidFill>
                        </a:rPr>
                        <a:t>food</a:t>
                      </a:r>
                      <a:r>
                        <a:rPr lang="da-DK" sz="1800" b="0" baseline="0" dirty="0" smtClean="0">
                          <a:solidFill>
                            <a:schemeClr val="tx1"/>
                          </a:solidFill>
                        </a:rPr>
                        <a:t>, </a:t>
                      </a:r>
                      <a:r>
                        <a:rPr lang="da-DK" sz="1800" b="0" baseline="0" dirty="0" err="1" smtClean="0">
                          <a:solidFill>
                            <a:schemeClr val="tx1"/>
                          </a:solidFill>
                        </a:rPr>
                        <a:t>feed</a:t>
                      </a:r>
                      <a:r>
                        <a:rPr lang="da-DK" sz="1800" b="0" baseline="0" dirty="0" smtClean="0">
                          <a:solidFill>
                            <a:schemeClr val="tx1"/>
                          </a:solidFill>
                        </a:rPr>
                        <a:t> for </a:t>
                      </a:r>
                      <a:r>
                        <a:rPr lang="da-DK" sz="1800" b="0" baseline="0" dirty="0" err="1" smtClean="0">
                          <a:solidFill>
                            <a:schemeClr val="tx1"/>
                          </a:solidFill>
                        </a:rPr>
                        <a:t>livestock</a:t>
                      </a:r>
                      <a:r>
                        <a:rPr lang="da-DK" sz="1800" b="0" baseline="0" dirty="0" smtClean="0">
                          <a:solidFill>
                            <a:schemeClr val="tx1"/>
                          </a:solidFill>
                        </a:rPr>
                        <a:t>, biogas </a:t>
                      </a:r>
                      <a:r>
                        <a:rPr lang="da-DK" sz="1800" b="0" dirty="0" err="1" smtClean="0">
                          <a:solidFill>
                            <a:schemeClr val="tx1"/>
                          </a:solidFill>
                        </a:rPr>
                        <a:t>etc</a:t>
                      </a:r>
                      <a:r>
                        <a:rPr lang="da-DK" sz="1800" b="0" dirty="0" smtClean="0">
                          <a:solidFill>
                            <a:schemeClr val="tx1"/>
                          </a:solidFill>
                        </a:rPr>
                        <a:t> </a:t>
                      </a:r>
                      <a:r>
                        <a:rPr lang="da-DK" sz="1800" b="0" dirty="0" smtClean="0">
                          <a:solidFill>
                            <a:srgbClr val="FF0000"/>
                          </a:solidFill>
                        </a:rPr>
                        <a:t>BUT </a:t>
                      </a:r>
                      <a:r>
                        <a:rPr lang="da-DK" sz="1800" b="0" dirty="0" smtClean="0">
                          <a:solidFill>
                            <a:schemeClr val="tx1"/>
                          </a:solidFill>
                        </a:rPr>
                        <a:t>global total </a:t>
                      </a:r>
                      <a:r>
                        <a:rPr lang="da-DK" sz="1800" b="0" dirty="0" err="1" smtClean="0">
                          <a:solidFill>
                            <a:schemeClr val="tx1"/>
                          </a:solidFill>
                        </a:rPr>
                        <a:t>arable</a:t>
                      </a:r>
                      <a:r>
                        <a:rPr lang="da-DK" sz="1800" b="0" dirty="0" smtClean="0">
                          <a:solidFill>
                            <a:schemeClr val="tx1"/>
                          </a:solidFill>
                        </a:rPr>
                        <a:t> land per </a:t>
                      </a:r>
                      <a:r>
                        <a:rPr lang="da-DK" sz="1800" b="0" dirty="0" err="1" smtClean="0">
                          <a:solidFill>
                            <a:schemeClr val="tx1"/>
                          </a:solidFill>
                        </a:rPr>
                        <a:t>capita</a:t>
                      </a:r>
                      <a:r>
                        <a:rPr lang="da-DK" sz="1800" b="0" dirty="0" smtClean="0">
                          <a:solidFill>
                            <a:schemeClr val="tx1"/>
                          </a:solidFill>
                        </a:rPr>
                        <a:t> has </a:t>
                      </a:r>
                      <a:r>
                        <a:rPr lang="da-DK" sz="1800" b="0" dirty="0" err="1" smtClean="0">
                          <a:solidFill>
                            <a:schemeClr val="tx1"/>
                          </a:solidFill>
                        </a:rPr>
                        <a:t>dropped</a:t>
                      </a:r>
                      <a:r>
                        <a:rPr lang="da-DK" sz="1800" b="0" dirty="0" smtClean="0">
                          <a:solidFill>
                            <a:schemeClr val="tx1"/>
                          </a:solidFill>
                        </a:rPr>
                        <a:t> from 0,39ha in 1960 to 0,21ha </a:t>
                      </a:r>
                      <a:r>
                        <a:rPr lang="da-DK" sz="1800" b="0" dirty="0" err="1" smtClean="0">
                          <a:solidFill>
                            <a:schemeClr val="tx1"/>
                          </a:solidFill>
                        </a:rPr>
                        <a:t>today</a:t>
                      </a:r>
                      <a:endParaRPr lang="da-DK" sz="1800" dirty="0">
                        <a:solidFill>
                          <a:schemeClr val="tx1"/>
                        </a:solidFill>
                      </a:endParaRPr>
                    </a:p>
                  </a:txBody>
                  <a:tcPr>
                    <a:solidFill>
                      <a:srgbClr val="FFC000">
                        <a:alpha val="30000"/>
                      </a:srgbClr>
                    </a:solidFill>
                  </a:tcPr>
                </a:tc>
              </a:tr>
              <a:tr h="21169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1800" b="1" dirty="0" smtClean="0"/>
                        <a:t>Vand</a:t>
                      </a:r>
                      <a:r>
                        <a:rPr lang="da-DK" sz="1800" dirty="0" smtClean="0"/>
                        <a:t>: </a:t>
                      </a:r>
                      <a:r>
                        <a:rPr lang="da-DK" sz="1800" dirty="0" err="1" smtClean="0"/>
                        <a:t>Demand</a:t>
                      </a:r>
                      <a:r>
                        <a:rPr lang="da-DK" sz="1800" dirty="0" smtClean="0"/>
                        <a:t> for </a:t>
                      </a:r>
                      <a:r>
                        <a:rPr lang="da-DK" sz="1800" dirty="0" err="1" smtClean="0"/>
                        <a:t>fresh</a:t>
                      </a:r>
                      <a:r>
                        <a:rPr lang="da-DK" sz="1800" dirty="0" smtClean="0"/>
                        <a:t> </a:t>
                      </a:r>
                      <a:r>
                        <a:rPr lang="da-DK" sz="1800" dirty="0" err="1" smtClean="0"/>
                        <a:t>water</a:t>
                      </a:r>
                      <a:r>
                        <a:rPr lang="da-DK" sz="1800" dirty="0" smtClean="0"/>
                        <a:t> </a:t>
                      </a:r>
                      <a:r>
                        <a:rPr lang="da-DK" sz="1800" dirty="0" err="1" smtClean="0"/>
                        <a:t>will</a:t>
                      </a:r>
                      <a:r>
                        <a:rPr lang="da-DK" sz="1800" dirty="0" smtClean="0"/>
                        <a:t> </a:t>
                      </a:r>
                      <a:r>
                        <a:rPr lang="da-DK" sz="1800" dirty="0" err="1" smtClean="0"/>
                        <a:t>increase</a:t>
                      </a:r>
                      <a:r>
                        <a:rPr lang="da-DK" sz="1800" dirty="0" smtClean="0"/>
                        <a:t> from 3.973m</a:t>
                      </a:r>
                      <a:r>
                        <a:rPr lang="da-DK" sz="1800" baseline="30000" dirty="0" smtClean="0"/>
                        <a:t>3</a:t>
                      </a:r>
                      <a:r>
                        <a:rPr lang="da-DK" sz="1800" dirty="0" smtClean="0"/>
                        <a:t> i 2000 til 5,235m</a:t>
                      </a:r>
                      <a:r>
                        <a:rPr lang="da-DK" sz="1800" baseline="30000" dirty="0" smtClean="0"/>
                        <a:t>3</a:t>
                      </a:r>
                      <a:r>
                        <a:rPr lang="da-DK" sz="1800" dirty="0" smtClean="0"/>
                        <a:t> i 2025 … </a:t>
                      </a:r>
                      <a:r>
                        <a:rPr lang="da-DK" sz="1800" dirty="0" smtClean="0">
                          <a:solidFill>
                            <a:srgbClr val="FF0000"/>
                          </a:solidFill>
                        </a:rPr>
                        <a:t>BUT </a:t>
                      </a:r>
                      <a:r>
                        <a:rPr lang="da-DK" sz="1800" dirty="0" err="1" smtClean="0"/>
                        <a:t>existing</a:t>
                      </a:r>
                      <a:r>
                        <a:rPr lang="da-DK" sz="1800" dirty="0" smtClean="0"/>
                        <a:t> </a:t>
                      </a:r>
                      <a:r>
                        <a:rPr lang="da-DK" sz="1800" dirty="0" err="1" smtClean="0"/>
                        <a:t>ground</a:t>
                      </a:r>
                      <a:r>
                        <a:rPr lang="da-DK" sz="1800" dirty="0" smtClean="0"/>
                        <a:t> </a:t>
                      </a:r>
                      <a:r>
                        <a:rPr lang="da-DK" sz="1800" dirty="0" err="1" smtClean="0"/>
                        <a:t>water</a:t>
                      </a:r>
                      <a:r>
                        <a:rPr lang="da-DK" sz="1800" dirty="0" smtClean="0"/>
                        <a:t> </a:t>
                      </a:r>
                      <a:r>
                        <a:rPr lang="da-DK" sz="1800" dirty="0" err="1" smtClean="0"/>
                        <a:t>extraction</a:t>
                      </a:r>
                      <a:r>
                        <a:rPr lang="da-DK" sz="1800" baseline="0" dirty="0" smtClean="0"/>
                        <a:t> is not </a:t>
                      </a:r>
                      <a:r>
                        <a:rPr lang="da-DK" sz="1800" baseline="0" dirty="0" err="1" smtClean="0"/>
                        <a:t>sustainable</a:t>
                      </a:r>
                      <a:r>
                        <a:rPr lang="da-DK" sz="1800" baseline="0" dirty="0" smtClean="0"/>
                        <a:t>.</a:t>
                      </a:r>
                      <a:endParaRPr lang="da-DK" sz="1800" dirty="0"/>
                    </a:p>
                  </a:txBody>
                  <a:tcPr>
                    <a:solidFill>
                      <a:srgbClr val="FFC000">
                        <a:alpha val="3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a-DK" sz="1800" b="1" dirty="0" smtClean="0"/>
                        <a:t>Energy: </a:t>
                      </a:r>
                      <a:r>
                        <a:rPr lang="da-DK" sz="1800" b="0" dirty="0" err="1" smtClean="0"/>
                        <a:t>Demand</a:t>
                      </a:r>
                      <a:r>
                        <a:rPr lang="da-DK" sz="1800" b="0" baseline="0" dirty="0" smtClean="0"/>
                        <a:t> </a:t>
                      </a:r>
                      <a:r>
                        <a:rPr lang="da-DK" sz="1800" b="0" baseline="0" dirty="0" err="1" smtClean="0"/>
                        <a:t>will</a:t>
                      </a:r>
                      <a:r>
                        <a:rPr lang="da-DK" sz="1800" b="0" baseline="0" dirty="0" smtClean="0"/>
                        <a:t> </a:t>
                      </a:r>
                      <a:r>
                        <a:rPr lang="da-DK" sz="1800" b="0" baseline="0" dirty="0" err="1" smtClean="0"/>
                        <a:t>increas</a:t>
                      </a:r>
                      <a:r>
                        <a:rPr lang="da-DK" sz="1800" b="0" baseline="0" dirty="0" smtClean="0"/>
                        <a:t> by </a:t>
                      </a:r>
                      <a:r>
                        <a:rPr lang="da-DK" sz="1800" b="0" dirty="0" smtClean="0"/>
                        <a:t>45</a:t>
                      </a:r>
                      <a:r>
                        <a:rPr lang="da-DK" sz="1800" dirty="0" smtClean="0"/>
                        <a:t>% by</a:t>
                      </a:r>
                      <a:r>
                        <a:rPr lang="da-DK" sz="1800" baseline="0" dirty="0" smtClean="0"/>
                        <a:t> 2030</a:t>
                      </a:r>
                      <a:r>
                        <a:rPr lang="da-DK" sz="1800" dirty="0" smtClean="0"/>
                        <a:t> … </a:t>
                      </a:r>
                      <a:r>
                        <a:rPr lang="da-DK" sz="1800" dirty="0" smtClean="0">
                          <a:solidFill>
                            <a:srgbClr val="FF0000"/>
                          </a:solidFill>
                        </a:rPr>
                        <a:t>BUT </a:t>
                      </a:r>
                      <a:r>
                        <a:rPr lang="da-DK" sz="1800" dirty="0" err="1" smtClean="0"/>
                        <a:t>current</a:t>
                      </a:r>
                      <a:r>
                        <a:rPr lang="da-DK" sz="1800" dirty="0" smtClean="0"/>
                        <a:t> </a:t>
                      </a:r>
                      <a:r>
                        <a:rPr lang="da-DK" sz="1800" dirty="0" err="1" smtClean="0"/>
                        <a:t>investment</a:t>
                      </a:r>
                      <a:r>
                        <a:rPr lang="da-DK" sz="1800" dirty="0" smtClean="0"/>
                        <a:t> is </a:t>
                      </a:r>
                      <a:r>
                        <a:rPr lang="da-DK" sz="1800" dirty="0" err="1" smtClean="0"/>
                        <a:t>wholly</a:t>
                      </a:r>
                      <a:r>
                        <a:rPr lang="da-DK" sz="1800" baseline="0" dirty="0" smtClean="0"/>
                        <a:t> </a:t>
                      </a:r>
                      <a:r>
                        <a:rPr lang="da-DK" sz="1800" dirty="0" err="1" smtClean="0"/>
                        <a:t>inadequate</a:t>
                      </a:r>
                      <a:r>
                        <a:rPr lang="da-DK" sz="1800" dirty="0" smtClean="0"/>
                        <a:t> to </a:t>
                      </a:r>
                      <a:r>
                        <a:rPr lang="da-DK" sz="1800" dirty="0" err="1" smtClean="0"/>
                        <a:t>meet</a:t>
                      </a:r>
                      <a:r>
                        <a:rPr lang="da-DK" sz="1800" dirty="0" smtClean="0"/>
                        <a:t> </a:t>
                      </a:r>
                      <a:r>
                        <a:rPr lang="da-DK" sz="1800" dirty="0" err="1" smtClean="0"/>
                        <a:t>these</a:t>
                      </a:r>
                      <a:r>
                        <a:rPr lang="da-DK" sz="1800" dirty="0" smtClean="0"/>
                        <a:t> </a:t>
                      </a:r>
                      <a:r>
                        <a:rPr lang="da-DK" sz="1800" dirty="0" err="1" smtClean="0"/>
                        <a:t>levels</a:t>
                      </a:r>
                      <a:r>
                        <a:rPr lang="da-DK" sz="1800" dirty="0" smtClean="0"/>
                        <a:t>, </a:t>
                      </a:r>
                      <a:r>
                        <a:rPr lang="da-DK" sz="1800" dirty="0" err="1" smtClean="0"/>
                        <a:t>creating</a:t>
                      </a:r>
                      <a:r>
                        <a:rPr lang="da-DK" sz="1800" dirty="0" smtClean="0"/>
                        <a:t> the </a:t>
                      </a:r>
                      <a:r>
                        <a:rPr lang="da-DK" sz="1800" dirty="0" err="1" smtClean="0"/>
                        <a:t>risk</a:t>
                      </a:r>
                      <a:r>
                        <a:rPr lang="da-DK" sz="1800" dirty="0" smtClean="0"/>
                        <a:t> for </a:t>
                      </a:r>
                      <a:r>
                        <a:rPr lang="da-DK" sz="1800" dirty="0" err="1" smtClean="0"/>
                        <a:t>another</a:t>
                      </a:r>
                      <a:r>
                        <a:rPr lang="da-DK" sz="1800" dirty="0" smtClean="0"/>
                        <a:t> </a:t>
                      </a:r>
                      <a:r>
                        <a:rPr lang="da-DK" sz="1800" dirty="0" err="1" smtClean="0"/>
                        <a:t>oil</a:t>
                      </a:r>
                      <a:r>
                        <a:rPr lang="da-DK" sz="1800" dirty="0" smtClean="0"/>
                        <a:t> </a:t>
                      </a:r>
                      <a:r>
                        <a:rPr lang="da-DK" sz="1800" dirty="0" err="1" smtClean="0"/>
                        <a:t>supply</a:t>
                      </a:r>
                      <a:r>
                        <a:rPr lang="da-DK" sz="1800" dirty="0" smtClean="0"/>
                        <a:t> </a:t>
                      </a:r>
                      <a:r>
                        <a:rPr lang="da-DK" sz="1800" dirty="0" err="1" smtClean="0"/>
                        <a:t>crunch</a:t>
                      </a:r>
                      <a:endParaRPr lang="da-DK" sz="1800" dirty="0"/>
                    </a:p>
                  </a:txBody>
                  <a:tcPr>
                    <a:solidFill>
                      <a:srgbClr val="FFC000">
                        <a:alpha val="30000"/>
                      </a:srgbClr>
                    </a:solidFill>
                  </a:tcPr>
                </a:tc>
              </a:tr>
            </a:tbl>
          </a:graphicData>
        </a:graphic>
      </p:graphicFrame>
      <p:pic>
        <p:nvPicPr>
          <p:cNvPr id="46082" name="Picture 2"/>
          <p:cNvPicPr>
            <a:picLocks noChangeAspect="1" noChangeArrowheads="1"/>
          </p:cNvPicPr>
          <p:nvPr/>
        </p:nvPicPr>
        <p:blipFill>
          <a:blip r:embed="rId3" cstate="print"/>
          <a:srcRect/>
          <a:stretch>
            <a:fillRect/>
          </a:stretch>
        </p:blipFill>
        <p:spPr bwMode="auto">
          <a:xfrm>
            <a:off x="827584" y="1052736"/>
            <a:ext cx="3528391" cy="4216326"/>
          </a:xfrm>
          <a:prstGeom prst="rect">
            <a:avLst/>
          </a:prstGeom>
          <a:noFill/>
          <a:ln w="9525">
            <a:noFill/>
            <a:miter lim="800000"/>
            <a:headEnd/>
            <a:tailEnd/>
          </a:ln>
        </p:spPr>
      </p:pic>
      <p:sp>
        <p:nvSpPr>
          <p:cNvPr id="8" name="Rektangel 7"/>
          <p:cNvSpPr/>
          <p:nvPr/>
        </p:nvSpPr>
        <p:spPr>
          <a:xfrm>
            <a:off x="755576" y="5373216"/>
            <a:ext cx="2808312" cy="903700"/>
          </a:xfrm>
          <a:prstGeom prst="rect">
            <a:avLst/>
          </a:prstGeom>
          <a:noFill/>
        </p:spPr>
        <p:txBody>
          <a:bodyPr wrap="square" lIns="36000" tIns="36000" rIns="36000" bIns="36000">
            <a:spAutoFit/>
          </a:bodyPr>
          <a:lstStyle/>
          <a:p>
            <a:pPr>
              <a:buFont typeface="Arial" pitchFamily="34" charset="0"/>
              <a:buChar char="•"/>
            </a:pPr>
            <a:r>
              <a:rPr lang="da-DK" sz="1800" dirty="0" smtClean="0"/>
              <a:t> New </a:t>
            </a:r>
            <a:r>
              <a:rPr lang="da-DK" sz="1800" dirty="0" err="1" smtClean="0"/>
              <a:t>economies</a:t>
            </a:r>
            <a:r>
              <a:rPr lang="da-DK" sz="1800" dirty="0" smtClean="0"/>
              <a:t> and the new </a:t>
            </a:r>
            <a:r>
              <a:rPr lang="da-DK" sz="1800" dirty="0" err="1" smtClean="0"/>
              <a:t>middle</a:t>
            </a:r>
            <a:r>
              <a:rPr lang="da-DK" sz="1800" dirty="0" smtClean="0"/>
              <a:t> </a:t>
            </a:r>
            <a:r>
              <a:rPr lang="da-DK" sz="1800" dirty="0" err="1" smtClean="0"/>
              <a:t>class</a:t>
            </a:r>
            <a:r>
              <a:rPr lang="da-DK" sz="1800" dirty="0" smtClean="0"/>
              <a:t> </a:t>
            </a:r>
            <a:r>
              <a:rPr lang="da-DK" sz="1800" dirty="0" err="1" smtClean="0"/>
              <a:t>will</a:t>
            </a:r>
            <a:r>
              <a:rPr lang="da-DK" sz="1800" dirty="0" smtClean="0"/>
              <a:t> </a:t>
            </a:r>
            <a:r>
              <a:rPr lang="da-DK" sz="1800" dirty="0" err="1" smtClean="0"/>
              <a:t>increasingly</a:t>
            </a:r>
            <a:r>
              <a:rPr lang="da-DK" sz="1800" dirty="0" smtClean="0"/>
              <a:t> </a:t>
            </a:r>
            <a:r>
              <a:rPr lang="da-DK" sz="1800" dirty="0" err="1" smtClean="0"/>
              <a:t>demand</a:t>
            </a:r>
            <a:r>
              <a:rPr lang="da-DK" sz="1800" dirty="0" smtClean="0"/>
              <a:t> a ’western diet’</a:t>
            </a:r>
          </a:p>
        </p:txBody>
      </p:sp>
      <p:sp>
        <p:nvSpPr>
          <p:cNvPr id="6" name="Rektangel 5"/>
          <p:cNvSpPr/>
          <p:nvPr/>
        </p:nvSpPr>
        <p:spPr>
          <a:xfrm>
            <a:off x="3491880" y="5805264"/>
            <a:ext cx="3419872" cy="861774"/>
          </a:xfrm>
          <a:prstGeom prst="rect">
            <a:avLst/>
          </a:prstGeom>
        </p:spPr>
        <p:txBody>
          <a:bodyPr wrap="square" lIns="36000" tIns="0" rIns="36000" bIns="0">
            <a:spAutoFit/>
          </a:bodyPr>
          <a:lstStyle/>
          <a:p>
            <a:pPr>
              <a:buFont typeface="Arial" pitchFamily="34" charset="0"/>
              <a:buChar char="•"/>
            </a:pPr>
            <a:r>
              <a:rPr lang="da-DK" sz="2000" dirty="0" smtClean="0"/>
              <a:t> </a:t>
            </a:r>
            <a:r>
              <a:rPr lang="da-DK" sz="1800" dirty="0" smtClean="0"/>
              <a:t>The </a:t>
            </a:r>
            <a:r>
              <a:rPr lang="da-DK" sz="1800" dirty="0" err="1" smtClean="0"/>
              <a:t>poor</a:t>
            </a:r>
            <a:r>
              <a:rPr lang="da-DK" sz="1800" dirty="0" smtClean="0"/>
              <a:t> </a:t>
            </a:r>
            <a:r>
              <a:rPr lang="da-DK" sz="1800" dirty="0" err="1" smtClean="0"/>
              <a:t>will</a:t>
            </a:r>
            <a:r>
              <a:rPr lang="da-DK" sz="1800" dirty="0" smtClean="0"/>
              <a:t> </a:t>
            </a:r>
            <a:r>
              <a:rPr lang="da-DK" sz="1800" dirty="0" err="1" smtClean="0"/>
              <a:t>suffer</a:t>
            </a:r>
            <a:r>
              <a:rPr lang="da-DK" sz="1800" dirty="0" smtClean="0"/>
              <a:t> the most from </a:t>
            </a:r>
            <a:r>
              <a:rPr lang="da-DK" sz="1800" dirty="0" err="1" smtClean="0"/>
              <a:t>rationalisation</a:t>
            </a:r>
            <a:r>
              <a:rPr lang="da-DK" sz="1800" dirty="0" smtClean="0"/>
              <a:t>, </a:t>
            </a:r>
            <a:r>
              <a:rPr lang="da-DK" sz="1800" dirty="0" err="1" smtClean="0"/>
              <a:t>price</a:t>
            </a:r>
            <a:r>
              <a:rPr lang="da-DK" sz="1800" dirty="0" smtClean="0"/>
              <a:t> </a:t>
            </a:r>
            <a:r>
              <a:rPr lang="da-DK" sz="1800" dirty="0" err="1" smtClean="0"/>
              <a:t>spikes</a:t>
            </a:r>
            <a:r>
              <a:rPr lang="da-DK" sz="1800" dirty="0" smtClean="0"/>
              <a:t>, new land and </a:t>
            </a:r>
            <a:r>
              <a:rPr lang="da-DK" sz="1800" dirty="0" err="1" smtClean="0"/>
              <a:t>water</a:t>
            </a:r>
            <a:r>
              <a:rPr lang="da-DK" sz="1800" dirty="0" smtClean="0"/>
              <a:t> management </a:t>
            </a:r>
            <a:r>
              <a:rPr lang="da-DK" sz="1800" dirty="0" err="1" smtClean="0"/>
              <a:t>efforts</a:t>
            </a:r>
            <a:r>
              <a:rPr lang="da-DK" sz="1800" dirty="0" smtClean="0"/>
              <a:t> …  </a:t>
            </a:r>
            <a:endParaRPr lang="en-US" sz="1800" b="1"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gn="ctr"/>
            <a:r>
              <a:rPr lang="da-DK" b="1" dirty="0" err="1" smtClean="0"/>
              <a:t>Megatrends</a:t>
            </a:r>
            <a:r>
              <a:rPr lang="da-DK" b="1" dirty="0" smtClean="0"/>
              <a:t> </a:t>
            </a:r>
            <a:endParaRPr lang="da-DK" b="1" dirty="0"/>
          </a:p>
        </p:txBody>
      </p:sp>
      <p:sp>
        <p:nvSpPr>
          <p:cNvPr id="135171" name="Rectangle 3"/>
          <p:cNvSpPr>
            <a:spLocks noGrp="1" noChangeArrowheads="1"/>
          </p:cNvSpPr>
          <p:nvPr>
            <p:ph type="body" idx="1"/>
          </p:nvPr>
        </p:nvSpPr>
        <p:spPr>
          <a:xfrm>
            <a:off x="755576" y="1052736"/>
            <a:ext cx="8007424" cy="4814664"/>
          </a:xfrm>
        </p:spPr>
        <p:txBody>
          <a:bodyPr/>
          <a:lstStyle/>
          <a:p>
            <a:r>
              <a:rPr lang="da-DK" i="1" dirty="0" smtClean="0"/>
              <a:t>… for Save the </a:t>
            </a:r>
            <a:r>
              <a:rPr lang="da-DK" i="1" dirty="0" err="1" smtClean="0"/>
              <a:t>Children</a:t>
            </a:r>
            <a:r>
              <a:rPr lang="da-DK" i="1" dirty="0" smtClean="0"/>
              <a:t> to </a:t>
            </a:r>
            <a:r>
              <a:rPr lang="da-DK" i="1" dirty="0" err="1" smtClean="0"/>
              <a:t>watch</a:t>
            </a:r>
            <a:r>
              <a:rPr lang="da-DK" i="1" dirty="0" smtClean="0"/>
              <a:t> and </a:t>
            </a:r>
            <a:r>
              <a:rPr lang="da-DK" i="1" dirty="0" err="1" smtClean="0"/>
              <a:t>act</a:t>
            </a:r>
            <a:r>
              <a:rPr lang="da-DK" i="1" dirty="0" smtClean="0"/>
              <a:t> </a:t>
            </a:r>
            <a:r>
              <a:rPr lang="da-DK" i="1" dirty="0" err="1" smtClean="0"/>
              <a:t>on</a:t>
            </a:r>
            <a:r>
              <a:rPr lang="da-DK" i="1" dirty="0" smtClean="0"/>
              <a:t> in </a:t>
            </a:r>
            <a:r>
              <a:rPr lang="da-DK" i="1" dirty="0" err="1" smtClean="0"/>
              <a:t>order</a:t>
            </a:r>
            <a:r>
              <a:rPr lang="da-DK" i="1" dirty="0" smtClean="0"/>
              <a:t> to </a:t>
            </a:r>
            <a:r>
              <a:rPr lang="da-DK" i="1" dirty="0" err="1" smtClean="0"/>
              <a:t>stay</a:t>
            </a:r>
            <a:r>
              <a:rPr lang="da-DK" i="1" dirty="0" smtClean="0"/>
              <a:t> relevant for vulnerable </a:t>
            </a:r>
            <a:r>
              <a:rPr lang="da-DK" i="1" dirty="0" err="1" smtClean="0"/>
              <a:t>children</a:t>
            </a:r>
            <a:r>
              <a:rPr lang="da-DK" i="1" dirty="0" smtClean="0"/>
              <a:t> and </a:t>
            </a:r>
            <a:r>
              <a:rPr lang="da-DK" i="1" dirty="0" err="1" smtClean="0"/>
              <a:t>young</a:t>
            </a:r>
            <a:r>
              <a:rPr lang="da-DK" i="1" dirty="0" smtClean="0"/>
              <a:t> </a:t>
            </a:r>
            <a:r>
              <a:rPr lang="da-DK" i="1" dirty="0" err="1" smtClean="0"/>
              <a:t>people</a:t>
            </a:r>
            <a:r>
              <a:rPr lang="da-DK" i="1" dirty="0" smtClean="0"/>
              <a:t> in the </a:t>
            </a:r>
            <a:r>
              <a:rPr lang="da-DK" i="1" dirty="0" err="1" smtClean="0"/>
              <a:t>years</a:t>
            </a:r>
            <a:r>
              <a:rPr lang="da-DK" i="1" dirty="0" smtClean="0"/>
              <a:t> to </a:t>
            </a:r>
            <a:r>
              <a:rPr lang="da-DK" i="1" dirty="0" err="1" smtClean="0"/>
              <a:t>come</a:t>
            </a:r>
            <a:endParaRPr lang="da-DK" i="1" dirty="0" smtClean="0"/>
          </a:p>
          <a:p>
            <a:pPr>
              <a:spcBef>
                <a:spcPts val="0"/>
              </a:spcBef>
            </a:pPr>
            <a:endParaRPr lang="da-DK" dirty="0" smtClean="0"/>
          </a:p>
          <a:p>
            <a:pPr>
              <a:spcBef>
                <a:spcPts val="0"/>
              </a:spcBef>
              <a:buFont typeface="Arial" pitchFamily="34" charset="0"/>
              <a:buChar char="•"/>
            </a:pPr>
            <a:r>
              <a:rPr lang="da-DK" dirty="0" err="1" smtClean="0"/>
              <a:t>Demographics</a:t>
            </a:r>
            <a:endParaRPr lang="da-DK" dirty="0" smtClean="0"/>
          </a:p>
          <a:p>
            <a:pPr>
              <a:spcBef>
                <a:spcPts val="0"/>
              </a:spcBef>
              <a:buFont typeface="Arial" pitchFamily="34" charset="0"/>
              <a:buChar char="•"/>
            </a:pPr>
            <a:r>
              <a:rPr lang="da-DK" dirty="0" err="1" smtClean="0"/>
              <a:t>Poverty</a:t>
            </a:r>
            <a:r>
              <a:rPr lang="da-DK" dirty="0" smtClean="0"/>
              <a:t> and </a:t>
            </a:r>
            <a:r>
              <a:rPr lang="da-DK" dirty="0" err="1" smtClean="0"/>
              <a:t>inequality</a:t>
            </a:r>
            <a:endParaRPr lang="da-DK" dirty="0" smtClean="0"/>
          </a:p>
          <a:p>
            <a:pPr>
              <a:spcBef>
                <a:spcPts val="0"/>
              </a:spcBef>
              <a:buFont typeface="Arial" pitchFamily="34" charset="0"/>
              <a:buChar char="•"/>
            </a:pPr>
            <a:r>
              <a:rPr lang="da-DK" dirty="0" err="1" smtClean="0"/>
              <a:t>Climate</a:t>
            </a:r>
            <a:r>
              <a:rPr lang="da-DK" dirty="0" smtClean="0"/>
              <a:t> </a:t>
            </a:r>
            <a:r>
              <a:rPr lang="da-DK" dirty="0" err="1" smtClean="0"/>
              <a:t>change</a:t>
            </a:r>
            <a:r>
              <a:rPr lang="da-DK" dirty="0" smtClean="0"/>
              <a:t> and </a:t>
            </a:r>
            <a:r>
              <a:rPr lang="da-DK" dirty="0" err="1" smtClean="0"/>
              <a:t>resource</a:t>
            </a:r>
            <a:r>
              <a:rPr lang="da-DK" dirty="0" smtClean="0"/>
              <a:t> </a:t>
            </a:r>
            <a:r>
              <a:rPr lang="da-DK" dirty="0" err="1" smtClean="0"/>
              <a:t>scarcity</a:t>
            </a:r>
            <a:endParaRPr lang="da-DK" dirty="0" smtClean="0"/>
          </a:p>
          <a:p>
            <a:pPr>
              <a:spcBef>
                <a:spcPts val="0"/>
              </a:spcBef>
              <a:buFont typeface="Arial" pitchFamily="34" charset="0"/>
              <a:buChar char="•"/>
            </a:pPr>
            <a:r>
              <a:rPr lang="da-DK" dirty="0" err="1" smtClean="0"/>
              <a:t>Technology</a:t>
            </a:r>
            <a:endParaRPr lang="da-DK" dirty="0" smtClean="0"/>
          </a:p>
          <a:p>
            <a:pPr>
              <a:spcBef>
                <a:spcPts val="0"/>
              </a:spcBef>
              <a:buFont typeface="Arial" pitchFamily="34" charset="0"/>
              <a:buChar char="•"/>
            </a:pPr>
            <a:r>
              <a:rPr lang="da-DK" dirty="0" err="1" smtClean="0"/>
              <a:t>Multipolarity</a:t>
            </a:r>
            <a:r>
              <a:rPr lang="da-DK" dirty="0" smtClean="0"/>
              <a:t> and global </a:t>
            </a:r>
            <a:r>
              <a:rPr lang="da-DK" dirty="0" err="1" smtClean="0"/>
              <a:t>governance</a:t>
            </a:r>
            <a:endParaRPr lang="da-DK" dirty="0" smtClean="0"/>
          </a:p>
          <a:p>
            <a:pPr>
              <a:spcBef>
                <a:spcPts val="0"/>
              </a:spcBef>
              <a:buFont typeface="Arial" pitchFamily="34" charset="0"/>
              <a:buChar char="•"/>
            </a:pPr>
            <a:r>
              <a:rPr lang="da-DK" dirty="0" smtClean="0"/>
              <a:t>New </a:t>
            </a:r>
            <a:r>
              <a:rPr lang="da-DK" dirty="0" err="1" smtClean="0"/>
              <a:t>actors</a:t>
            </a:r>
            <a:r>
              <a:rPr lang="da-DK" dirty="0" smtClean="0"/>
              <a:t> and new ventures</a:t>
            </a:r>
          </a:p>
          <a:p>
            <a:pPr>
              <a:spcBef>
                <a:spcPts val="0"/>
              </a:spcBef>
              <a:buFont typeface="Arial" pitchFamily="34" charset="0"/>
              <a:buChar char="•"/>
            </a:pPr>
            <a:r>
              <a:rPr lang="da-DK" dirty="0" smtClean="0"/>
              <a:t>A new </a:t>
            </a:r>
            <a:r>
              <a:rPr lang="da-DK" dirty="0" err="1" smtClean="0"/>
              <a:t>altruistic</a:t>
            </a:r>
            <a:r>
              <a:rPr lang="da-DK" dirty="0" smtClean="0"/>
              <a:t> </a:t>
            </a:r>
            <a:r>
              <a:rPr lang="da-DK" dirty="0" err="1" smtClean="0"/>
              <a:t>economy</a:t>
            </a:r>
            <a:endParaRPr lang="da-DK" dirty="0" smtClean="0"/>
          </a:p>
          <a:p>
            <a:pPr>
              <a:spcBef>
                <a:spcPts val="0"/>
              </a:spcBef>
              <a:buFont typeface="Arial" pitchFamily="34" charset="0"/>
              <a:buChar char="•"/>
            </a:pPr>
            <a:r>
              <a:rPr lang="da-DK" dirty="0" smtClean="0">
                <a:solidFill>
                  <a:srgbClr val="FF0000"/>
                </a:solidFill>
              </a:rPr>
              <a:t>Summary </a:t>
            </a:r>
            <a:r>
              <a:rPr lang="da-DK" dirty="0" err="1" smtClean="0">
                <a:solidFill>
                  <a:srgbClr val="FF0000"/>
                </a:solidFill>
              </a:rPr>
              <a:t>considerations</a:t>
            </a:r>
            <a:endParaRPr lang="da-DK" dirty="0" smtClean="0">
              <a:solidFill>
                <a:srgbClr val="FF0000"/>
              </a:solidFill>
            </a:endParaRPr>
          </a:p>
          <a:p>
            <a:endParaRPr lang="da-DK" dirty="0" smtClean="0">
              <a:solidFill>
                <a:srgbClr val="FF0000"/>
              </a:solidFill>
            </a:endParaRPr>
          </a:p>
          <a:p>
            <a:endParaRPr lang="da-DK" dirty="0" smtClean="0">
              <a:solidFill>
                <a:srgbClr val="FF0000"/>
              </a:solidFill>
            </a:endParaRPr>
          </a:p>
          <a:p>
            <a:endParaRPr lang="da-DK" sz="2000" dirty="0" smtClean="0"/>
          </a:p>
          <a:p>
            <a:endParaRPr lang="da-DK" sz="2000" dirty="0" smtClean="0"/>
          </a:p>
          <a:p>
            <a:endParaRPr lang="da-DK" sz="2000" dirty="0" smtClean="0"/>
          </a:p>
          <a:p>
            <a:endParaRPr lang="da-DK" dirty="0" smtClean="0"/>
          </a:p>
          <a:p>
            <a:endParaRPr lang="da-DK" dirty="0" smtClean="0"/>
          </a:p>
          <a:p>
            <a:endParaRPr lang="da-DK" dirty="0" smtClean="0"/>
          </a:p>
          <a:p>
            <a:endParaRPr lang="da-DK" dirty="0" smtClean="0"/>
          </a:p>
          <a:p>
            <a:endParaRPr lang="da-DK" dirty="0" smtClean="0"/>
          </a:p>
          <a:p>
            <a:endParaRPr lang="da-DK" dirty="0" smtClean="0"/>
          </a:p>
          <a:p>
            <a:endParaRPr lang="da-DK" dirty="0"/>
          </a:p>
        </p:txBody>
      </p:sp>
      <p:pic>
        <p:nvPicPr>
          <p:cNvPr id="4" name="Billede 3" descr="economist_whirlpool_coverslide.jpg"/>
          <p:cNvPicPr>
            <a:picLocks noChangeAspect="1"/>
          </p:cNvPicPr>
          <p:nvPr/>
        </p:nvPicPr>
        <p:blipFill>
          <a:blip r:embed="rId3" cstate="print"/>
          <a:stretch>
            <a:fillRect/>
          </a:stretch>
        </p:blipFill>
        <p:spPr>
          <a:xfrm>
            <a:off x="6012160" y="2132856"/>
            <a:ext cx="2822900" cy="3309848"/>
          </a:xfrm>
          <a:prstGeom prst="rect">
            <a:avLst/>
          </a:prstGeom>
        </p:spPr>
      </p:pic>
      <p:sp>
        <p:nvSpPr>
          <p:cNvPr id="5" name="Rektangel 4"/>
          <p:cNvSpPr/>
          <p:nvPr/>
        </p:nvSpPr>
        <p:spPr>
          <a:xfrm>
            <a:off x="827584" y="5661248"/>
            <a:ext cx="6048672" cy="738664"/>
          </a:xfrm>
          <a:prstGeom prst="rect">
            <a:avLst/>
          </a:prstGeom>
          <a:solidFill>
            <a:schemeClr val="accent1">
              <a:lumMod val="75000"/>
              <a:alpha val="50000"/>
            </a:schemeClr>
          </a:solidFill>
        </p:spPr>
        <p:txBody>
          <a:bodyPr wrap="square">
            <a:spAutoFit/>
          </a:bodyPr>
          <a:lstStyle/>
          <a:p>
            <a:pPr marL="36000"/>
            <a:r>
              <a:rPr lang="da-DK" sz="1400" i="1" dirty="0" smtClean="0"/>
              <a:t>A Social fiction, </a:t>
            </a:r>
            <a:r>
              <a:rPr lang="da-DK" sz="1400" dirty="0" smtClean="0"/>
              <a:t>not</a:t>
            </a:r>
            <a:r>
              <a:rPr lang="da-DK" sz="1400" i="1" dirty="0" smtClean="0"/>
              <a:t> Science Fiction. </a:t>
            </a:r>
          </a:p>
          <a:p>
            <a:pPr marL="36000"/>
            <a:r>
              <a:rPr lang="da-DK" sz="1400" dirty="0" err="1" smtClean="0"/>
              <a:t>Does</a:t>
            </a:r>
            <a:r>
              <a:rPr lang="da-DK" sz="1400" dirty="0" smtClean="0"/>
              <a:t> not </a:t>
            </a:r>
            <a:r>
              <a:rPr lang="da-DK" sz="1400" dirty="0" err="1" smtClean="0"/>
              <a:t>incorporate</a:t>
            </a:r>
            <a:r>
              <a:rPr lang="da-DK" sz="1400" dirty="0" smtClean="0"/>
              <a:t> </a:t>
            </a:r>
            <a:r>
              <a:rPr lang="da-DK" sz="1400" dirty="0" err="1" smtClean="0"/>
              <a:t>perspectives</a:t>
            </a:r>
            <a:r>
              <a:rPr lang="da-DK" sz="1400" dirty="0" smtClean="0"/>
              <a:t> </a:t>
            </a:r>
            <a:r>
              <a:rPr lang="da-DK" sz="1400" dirty="0" err="1" smtClean="0"/>
              <a:t>on</a:t>
            </a:r>
            <a:r>
              <a:rPr lang="da-DK" sz="1400" dirty="0" smtClean="0"/>
              <a:t> </a:t>
            </a:r>
            <a:r>
              <a:rPr lang="da-DK" sz="1400" dirty="0" err="1" smtClean="0"/>
              <a:t>biogenetics</a:t>
            </a:r>
            <a:r>
              <a:rPr lang="da-DK" sz="1400" dirty="0" smtClean="0"/>
              <a:t>, </a:t>
            </a:r>
            <a:r>
              <a:rPr lang="da-DK" sz="1400" dirty="0" err="1" smtClean="0"/>
              <a:t>cyberterrorism</a:t>
            </a:r>
            <a:r>
              <a:rPr lang="da-DK" sz="1400" dirty="0" smtClean="0"/>
              <a:t>, </a:t>
            </a:r>
            <a:r>
              <a:rPr lang="da-DK" sz="1400" dirty="0" err="1" smtClean="0"/>
              <a:t>radikalism</a:t>
            </a:r>
            <a:r>
              <a:rPr lang="da-DK" sz="1400" dirty="0" smtClean="0"/>
              <a:t> and </a:t>
            </a:r>
            <a:r>
              <a:rPr lang="da-DK" sz="1400" dirty="0" err="1" smtClean="0"/>
              <a:t>geopolitical</a:t>
            </a:r>
            <a:r>
              <a:rPr lang="da-DK" sz="1400" dirty="0" smtClean="0"/>
              <a:t> </a:t>
            </a:r>
            <a:r>
              <a:rPr lang="da-DK" sz="1400" dirty="0" err="1" smtClean="0"/>
              <a:t>security</a:t>
            </a:r>
            <a:r>
              <a:rPr lang="da-DK" sz="1400" dirty="0" smtClean="0"/>
              <a:t> nor </a:t>
            </a:r>
            <a:r>
              <a:rPr lang="da-DK" sz="1400" dirty="0" err="1" smtClean="0"/>
              <a:t>trade</a:t>
            </a:r>
            <a:r>
              <a:rPr lang="da-DK" sz="1400" dirty="0" smtClean="0"/>
              <a:t> and </a:t>
            </a:r>
            <a:r>
              <a:rPr lang="da-DK" sz="1400" dirty="0" err="1" smtClean="0"/>
              <a:t>investment</a:t>
            </a:r>
            <a:r>
              <a:rPr lang="da-DK" sz="1400" dirty="0" smtClean="0"/>
              <a:t>.</a:t>
            </a:r>
          </a:p>
        </p:txBody>
      </p:sp>
      <p:sp>
        <p:nvSpPr>
          <p:cNvPr id="7" name="Rektangel 6"/>
          <p:cNvSpPr/>
          <p:nvPr/>
        </p:nvSpPr>
        <p:spPr>
          <a:xfrm>
            <a:off x="6588224" y="0"/>
            <a:ext cx="2555776" cy="830997"/>
          </a:xfrm>
          <a:prstGeom prst="rect">
            <a:avLst/>
          </a:prstGeom>
          <a:solidFill>
            <a:srgbClr val="FFC000">
              <a:alpha val="50000"/>
            </a:srgbClr>
          </a:solidFill>
        </p:spPr>
        <p:txBody>
          <a:bodyPr wrap="square">
            <a:spAutoFit/>
          </a:bodyPr>
          <a:lstStyle/>
          <a:p>
            <a:pPr marL="36000"/>
            <a:r>
              <a:rPr lang="da-DK" sz="1600" dirty="0" err="1" smtClean="0"/>
              <a:t>Considerations</a:t>
            </a:r>
            <a:r>
              <a:rPr lang="da-DK" sz="1600" dirty="0" smtClean="0"/>
              <a:t> for Save the </a:t>
            </a:r>
            <a:r>
              <a:rPr lang="da-DK" sz="1600" dirty="0" err="1" smtClean="0"/>
              <a:t>Children</a:t>
            </a:r>
            <a:r>
              <a:rPr lang="da-DK" sz="1600" dirty="0" smtClean="0"/>
              <a:t> </a:t>
            </a:r>
            <a:r>
              <a:rPr lang="da-DK" sz="1600" dirty="0" err="1" smtClean="0"/>
              <a:t>highlighted</a:t>
            </a:r>
            <a:r>
              <a:rPr lang="da-DK" sz="1600" dirty="0" smtClean="0"/>
              <a:t> in </a:t>
            </a:r>
            <a:r>
              <a:rPr lang="da-DK" sz="1600" dirty="0" err="1" smtClean="0"/>
              <a:t>yellow</a:t>
            </a:r>
            <a:r>
              <a:rPr lang="da-DK" sz="1600" dirty="0" smtClean="0"/>
              <a:t> </a:t>
            </a:r>
            <a:r>
              <a:rPr lang="da-DK" sz="1600" dirty="0" err="1" smtClean="0"/>
              <a:t>boxes</a:t>
            </a:r>
            <a:endParaRPr lang="da-DK" sz="16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332656"/>
            <a:ext cx="8151440" cy="762000"/>
          </a:xfrm>
        </p:spPr>
        <p:txBody>
          <a:bodyPr/>
          <a:lstStyle/>
          <a:p>
            <a:pPr algn="ctr"/>
            <a:r>
              <a:rPr lang="da-DK" b="1" dirty="0" smtClean="0"/>
              <a:t>The </a:t>
            </a:r>
            <a:r>
              <a:rPr lang="da-DK" b="1" dirty="0" err="1" smtClean="0"/>
              <a:t>cause</a:t>
            </a:r>
            <a:r>
              <a:rPr lang="da-DK" b="1" dirty="0" smtClean="0"/>
              <a:t> of future </a:t>
            </a:r>
            <a:r>
              <a:rPr lang="da-DK" b="1" dirty="0" err="1" smtClean="0"/>
              <a:t>conflicts</a:t>
            </a:r>
            <a:r>
              <a:rPr lang="da-DK" b="1" dirty="0" smtClean="0"/>
              <a:t>?</a:t>
            </a:r>
            <a:endParaRPr lang="da-DK" b="1"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187624" y="1268760"/>
            <a:ext cx="5616624" cy="4320480"/>
          </a:xfrm>
          <a:prstGeom prst="rect">
            <a:avLst/>
          </a:prstGeom>
          <a:noFill/>
          <a:ln w="9525">
            <a:noFill/>
            <a:miter lim="800000"/>
            <a:headEnd/>
            <a:tailEnd/>
          </a:ln>
        </p:spPr>
      </p:pic>
      <p:sp>
        <p:nvSpPr>
          <p:cNvPr id="9" name="Tekstboks 8"/>
          <p:cNvSpPr txBox="1"/>
          <p:nvPr/>
        </p:nvSpPr>
        <p:spPr>
          <a:xfrm>
            <a:off x="6804248" y="1772816"/>
            <a:ext cx="2160240" cy="3477875"/>
          </a:xfrm>
          <a:prstGeom prst="rect">
            <a:avLst/>
          </a:prstGeom>
          <a:noFill/>
        </p:spPr>
        <p:txBody>
          <a:bodyPr wrap="square" rtlCol="0">
            <a:spAutoFit/>
          </a:bodyPr>
          <a:lstStyle/>
          <a:p>
            <a:r>
              <a:rPr lang="da-DK" sz="2000" dirty="0" err="1" smtClean="0"/>
              <a:t>Resource</a:t>
            </a:r>
            <a:r>
              <a:rPr lang="da-DK" sz="2000" dirty="0" smtClean="0"/>
              <a:t> </a:t>
            </a:r>
            <a:r>
              <a:rPr lang="da-DK" sz="2000" dirty="0" err="1" smtClean="0"/>
              <a:t>scarcity</a:t>
            </a:r>
            <a:r>
              <a:rPr lang="da-DK" sz="2000" dirty="0" smtClean="0"/>
              <a:t> has the potential to </a:t>
            </a:r>
            <a:r>
              <a:rPr lang="da-DK" sz="2000" dirty="0" err="1" smtClean="0"/>
              <a:t>cause</a:t>
            </a:r>
            <a:r>
              <a:rPr lang="da-DK" sz="2000" dirty="0" smtClean="0"/>
              <a:t> new </a:t>
            </a:r>
            <a:r>
              <a:rPr lang="da-DK" sz="2000" dirty="0" err="1" smtClean="0"/>
              <a:t>intra-</a:t>
            </a:r>
            <a:r>
              <a:rPr lang="da-DK" sz="2000" dirty="0" smtClean="0"/>
              <a:t> and </a:t>
            </a:r>
            <a:r>
              <a:rPr lang="da-DK" sz="2000" dirty="0" err="1" smtClean="0"/>
              <a:t>interstate</a:t>
            </a:r>
            <a:r>
              <a:rPr lang="da-DK" sz="2000" dirty="0" smtClean="0"/>
              <a:t> </a:t>
            </a:r>
            <a:r>
              <a:rPr lang="da-DK" sz="2000" dirty="0" err="1" smtClean="0"/>
              <a:t>conflicts</a:t>
            </a:r>
            <a:r>
              <a:rPr lang="da-DK" sz="2000" dirty="0" smtClean="0"/>
              <a:t> and </a:t>
            </a:r>
            <a:r>
              <a:rPr lang="da-DK" sz="2000" dirty="0" err="1" smtClean="0"/>
              <a:t>will</a:t>
            </a:r>
            <a:r>
              <a:rPr lang="da-DK" sz="2000" dirty="0" smtClean="0"/>
              <a:t> feature </a:t>
            </a:r>
            <a:r>
              <a:rPr lang="da-DK" sz="2000" dirty="0" err="1" smtClean="0"/>
              <a:t>prominently</a:t>
            </a:r>
            <a:r>
              <a:rPr lang="da-DK" sz="2000" dirty="0" smtClean="0"/>
              <a:t> in future </a:t>
            </a:r>
            <a:r>
              <a:rPr lang="da-DK" sz="2000" dirty="0" err="1" smtClean="0"/>
              <a:t>discussions</a:t>
            </a:r>
            <a:r>
              <a:rPr lang="da-DK" sz="2000" dirty="0" smtClean="0"/>
              <a:t> </a:t>
            </a:r>
            <a:r>
              <a:rPr lang="da-DK" sz="2000" dirty="0" err="1" smtClean="0"/>
              <a:t>around</a:t>
            </a:r>
            <a:r>
              <a:rPr lang="da-DK" sz="2000" dirty="0" smtClean="0"/>
              <a:t> fairness and </a:t>
            </a:r>
            <a:r>
              <a:rPr lang="da-DK" sz="2000" dirty="0" err="1" smtClean="0"/>
              <a:t>equity</a:t>
            </a:r>
            <a:r>
              <a:rPr lang="da-DK" sz="2000" dirty="0" smtClean="0"/>
              <a:t>, </a:t>
            </a:r>
            <a:r>
              <a:rPr lang="da-DK" sz="2000" dirty="0" err="1" smtClean="0"/>
              <a:t>both</a:t>
            </a:r>
            <a:r>
              <a:rPr lang="da-DK" sz="2000" dirty="0" smtClean="0"/>
              <a:t> in </a:t>
            </a:r>
            <a:r>
              <a:rPr lang="da-DK" sz="2000" dirty="0" err="1" smtClean="0"/>
              <a:t>countries</a:t>
            </a:r>
            <a:r>
              <a:rPr lang="da-DK" sz="2000" dirty="0" smtClean="0"/>
              <a:t> and </a:t>
            </a:r>
            <a:r>
              <a:rPr lang="da-DK" sz="2000" dirty="0" err="1" smtClean="0"/>
              <a:t>internationally</a:t>
            </a:r>
            <a:r>
              <a:rPr lang="da-DK" sz="2000" dirty="0" smtClean="0"/>
              <a:t> </a:t>
            </a:r>
            <a:endParaRPr lang="da-DK" sz="2000" dirty="0"/>
          </a:p>
        </p:txBody>
      </p:sp>
      <p:sp>
        <p:nvSpPr>
          <p:cNvPr id="10" name="Tekstboks 9"/>
          <p:cNvSpPr txBox="1"/>
          <p:nvPr/>
        </p:nvSpPr>
        <p:spPr>
          <a:xfrm>
            <a:off x="827584" y="5877272"/>
            <a:ext cx="5976664" cy="923330"/>
          </a:xfrm>
          <a:prstGeom prst="rect">
            <a:avLst/>
          </a:prstGeom>
          <a:solidFill>
            <a:srgbClr val="FFC000">
              <a:alpha val="51000"/>
            </a:srgbClr>
          </a:solidFill>
        </p:spPr>
        <p:txBody>
          <a:bodyPr wrap="square" rtlCol="0">
            <a:spAutoFit/>
          </a:bodyPr>
          <a:lstStyle/>
          <a:p>
            <a:r>
              <a:rPr lang="da-DK" sz="1800" i="1" dirty="0" err="1" smtClean="0"/>
              <a:t>Consideration</a:t>
            </a:r>
            <a:r>
              <a:rPr lang="da-DK" sz="1800" i="1" dirty="0" smtClean="0"/>
              <a:t>: The ’Fair </a:t>
            </a:r>
            <a:r>
              <a:rPr lang="da-DK" sz="1800" i="1" dirty="0" err="1" smtClean="0"/>
              <a:t>Shares</a:t>
            </a:r>
            <a:r>
              <a:rPr lang="da-DK" sz="1800" i="1" dirty="0" smtClean="0"/>
              <a:t>’ and ’</a:t>
            </a:r>
            <a:r>
              <a:rPr lang="da-DK" sz="1800" i="1" dirty="0" err="1" smtClean="0"/>
              <a:t>Resource</a:t>
            </a:r>
            <a:r>
              <a:rPr lang="da-DK" sz="1800" i="1" dirty="0" smtClean="0"/>
              <a:t> Limits’ agenda is not an </a:t>
            </a:r>
            <a:r>
              <a:rPr lang="da-DK" sz="1800" i="1" dirty="0" err="1" smtClean="0"/>
              <a:t>obvious</a:t>
            </a:r>
            <a:r>
              <a:rPr lang="da-DK" sz="1800" i="1" dirty="0" smtClean="0"/>
              <a:t> </a:t>
            </a:r>
            <a:r>
              <a:rPr lang="da-DK" sz="1800" i="1" dirty="0" err="1" smtClean="0"/>
              <a:t>one</a:t>
            </a:r>
            <a:r>
              <a:rPr lang="da-DK" sz="1800" i="1" dirty="0" smtClean="0"/>
              <a:t> for Save the </a:t>
            </a:r>
            <a:r>
              <a:rPr lang="da-DK" sz="1800" i="1" dirty="0" err="1" smtClean="0"/>
              <a:t>Children</a:t>
            </a:r>
            <a:r>
              <a:rPr lang="da-DK" sz="1800" i="1" dirty="0" smtClean="0"/>
              <a:t>, but </a:t>
            </a:r>
            <a:r>
              <a:rPr lang="da-DK" sz="1800" i="1" dirty="0" err="1" smtClean="0"/>
              <a:t>question</a:t>
            </a:r>
            <a:r>
              <a:rPr lang="da-DK" sz="1800" i="1" dirty="0" smtClean="0"/>
              <a:t> is </a:t>
            </a:r>
            <a:r>
              <a:rPr lang="da-DK" sz="1800" i="1" dirty="0" err="1" smtClean="0"/>
              <a:t>whether</a:t>
            </a:r>
            <a:r>
              <a:rPr lang="da-DK" sz="1800" i="1" dirty="0" smtClean="0"/>
              <a:t> </a:t>
            </a:r>
            <a:r>
              <a:rPr lang="da-DK" sz="1800" i="1" dirty="0" err="1" smtClean="0"/>
              <a:t>we</a:t>
            </a:r>
            <a:r>
              <a:rPr lang="da-DK" sz="1800" i="1" dirty="0" smtClean="0"/>
              <a:t> </a:t>
            </a:r>
            <a:r>
              <a:rPr lang="da-DK" sz="1800" i="1" dirty="0" err="1" smtClean="0"/>
              <a:t>can</a:t>
            </a:r>
            <a:r>
              <a:rPr lang="da-DK" sz="1800" i="1" dirty="0" smtClean="0"/>
              <a:t> </a:t>
            </a:r>
            <a:r>
              <a:rPr lang="da-DK" sz="1800" i="1" dirty="0" err="1" smtClean="0"/>
              <a:t>afford</a:t>
            </a:r>
            <a:r>
              <a:rPr lang="da-DK" sz="1800" i="1" dirty="0" smtClean="0"/>
              <a:t> to not </a:t>
            </a:r>
            <a:r>
              <a:rPr lang="da-DK" sz="1800" i="1" dirty="0" err="1" smtClean="0"/>
              <a:t>engage</a:t>
            </a:r>
            <a:r>
              <a:rPr lang="da-DK" sz="1800" i="1" dirty="0" smtClean="0"/>
              <a:t>?</a:t>
            </a:r>
            <a:endParaRPr lang="da-DK" sz="1800"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560" y="188640"/>
            <a:ext cx="8280920" cy="762000"/>
          </a:xfrm>
        </p:spPr>
        <p:txBody>
          <a:bodyPr/>
          <a:lstStyle/>
          <a:p>
            <a:pPr algn="ctr"/>
            <a:r>
              <a:rPr lang="da-DK" sz="3200" b="1" dirty="0" err="1" smtClean="0"/>
              <a:t>Climate</a:t>
            </a:r>
            <a:r>
              <a:rPr lang="da-DK" sz="3200" b="1" dirty="0" smtClean="0"/>
              <a:t> </a:t>
            </a:r>
            <a:r>
              <a:rPr lang="da-DK" sz="3200" b="1" dirty="0" err="1" smtClean="0"/>
              <a:t>Change</a:t>
            </a:r>
            <a:r>
              <a:rPr lang="da-DK" sz="3200" b="1" dirty="0" smtClean="0"/>
              <a:t> – a </a:t>
            </a:r>
            <a:r>
              <a:rPr lang="da-DK" sz="3200" b="1" dirty="0" err="1" smtClean="0"/>
              <a:t>definite</a:t>
            </a:r>
            <a:r>
              <a:rPr lang="da-DK" sz="3200" b="1" dirty="0" smtClean="0"/>
              <a:t> </a:t>
            </a:r>
            <a:r>
              <a:rPr lang="da-DK" sz="3200" b="1" dirty="0" err="1" smtClean="0"/>
              <a:t>cause</a:t>
            </a:r>
            <a:r>
              <a:rPr lang="da-DK" sz="3200" b="1" dirty="0" smtClean="0"/>
              <a:t> of </a:t>
            </a:r>
            <a:r>
              <a:rPr lang="da-DK" sz="3200" b="1" dirty="0" err="1" smtClean="0"/>
              <a:t>strain</a:t>
            </a:r>
            <a:endParaRPr lang="da-DK" sz="3200" b="1" dirty="0"/>
          </a:p>
        </p:txBody>
      </p:sp>
      <p:pic>
        <p:nvPicPr>
          <p:cNvPr id="7171" name="Picture 3" descr="C:\Users\jkl\Pictures\climate-disasters.jpg"/>
          <p:cNvPicPr>
            <a:picLocks noGrp="1" noChangeAspect="1" noChangeArrowheads="1"/>
          </p:cNvPicPr>
          <p:nvPr>
            <p:ph idx="1"/>
          </p:nvPr>
        </p:nvPicPr>
        <p:blipFill>
          <a:blip r:embed="rId3" cstate="print"/>
          <a:srcRect/>
          <a:stretch>
            <a:fillRect/>
          </a:stretch>
        </p:blipFill>
        <p:spPr bwMode="auto">
          <a:xfrm>
            <a:off x="1043608" y="980728"/>
            <a:ext cx="4680520" cy="4490770"/>
          </a:xfrm>
          <a:prstGeom prst="rect">
            <a:avLst/>
          </a:prstGeom>
          <a:noFill/>
        </p:spPr>
      </p:pic>
      <p:pic>
        <p:nvPicPr>
          <p:cNvPr id="7172" name="Picture 4" descr="C:\Users\jkl\Pictures\number-of-disasters-per-year_002.jpg"/>
          <p:cNvPicPr>
            <a:picLocks noChangeAspect="1" noChangeArrowheads="1"/>
          </p:cNvPicPr>
          <p:nvPr/>
        </p:nvPicPr>
        <p:blipFill>
          <a:blip r:embed="rId4" cstate="print"/>
          <a:srcRect/>
          <a:stretch>
            <a:fillRect/>
          </a:stretch>
        </p:blipFill>
        <p:spPr bwMode="auto">
          <a:xfrm>
            <a:off x="5940152" y="980728"/>
            <a:ext cx="2877440" cy="3888432"/>
          </a:xfrm>
          <a:prstGeom prst="rect">
            <a:avLst/>
          </a:prstGeom>
          <a:noFill/>
        </p:spPr>
      </p:pic>
      <p:sp>
        <p:nvSpPr>
          <p:cNvPr id="6" name="Rektangel 5"/>
          <p:cNvSpPr/>
          <p:nvPr/>
        </p:nvSpPr>
        <p:spPr>
          <a:xfrm>
            <a:off x="683568" y="5534561"/>
            <a:ext cx="6264696" cy="1323439"/>
          </a:xfrm>
          <a:prstGeom prst="rect">
            <a:avLst/>
          </a:prstGeom>
          <a:solidFill>
            <a:srgbClr val="FFC000">
              <a:alpha val="50000"/>
            </a:srgbClr>
          </a:solidFill>
        </p:spPr>
        <p:txBody>
          <a:bodyPr wrap="square">
            <a:spAutoFit/>
          </a:bodyPr>
          <a:lstStyle/>
          <a:p>
            <a:r>
              <a:rPr lang="da-DK" sz="1600" i="1" dirty="0" err="1" smtClean="0"/>
              <a:t>Consideration</a:t>
            </a:r>
            <a:r>
              <a:rPr lang="da-DK" sz="1600" i="1" dirty="0" smtClean="0"/>
              <a:t>: </a:t>
            </a:r>
            <a:r>
              <a:rPr lang="da-DK" sz="1600" i="1" dirty="0" err="1" smtClean="0"/>
              <a:t>Ramp</a:t>
            </a:r>
            <a:r>
              <a:rPr lang="da-DK" sz="1600" i="1" dirty="0" smtClean="0"/>
              <a:t> up </a:t>
            </a:r>
            <a:r>
              <a:rPr lang="da-DK" sz="1600" i="1" dirty="0" err="1" smtClean="0"/>
              <a:t>efforts</a:t>
            </a:r>
            <a:r>
              <a:rPr lang="da-DK" sz="1600" i="1" dirty="0" smtClean="0"/>
              <a:t> to mainstream DRR </a:t>
            </a:r>
            <a:r>
              <a:rPr lang="da-DK" sz="1600" i="1" dirty="0" err="1" smtClean="0"/>
              <a:t>across</a:t>
            </a:r>
            <a:r>
              <a:rPr lang="da-DK" sz="1600" i="1" dirty="0" smtClean="0"/>
              <a:t> all </a:t>
            </a:r>
            <a:r>
              <a:rPr lang="da-DK" sz="1600" i="1" dirty="0" err="1" smtClean="0"/>
              <a:t>programmes</a:t>
            </a:r>
            <a:r>
              <a:rPr lang="da-DK" sz="1600" i="1" dirty="0" smtClean="0"/>
              <a:t> and </a:t>
            </a:r>
            <a:r>
              <a:rPr lang="da-DK" sz="1600" i="1" dirty="0" err="1" smtClean="0"/>
              <a:t>invest</a:t>
            </a:r>
            <a:r>
              <a:rPr lang="da-DK" sz="1600" i="1" dirty="0" smtClean="0"/>
              <a:t> in </a:t>
            </a:r>
            <a:r>
              <a:rPr lang="da-DK" sz="1600" i="1" dirty="0" err="1" smtClean="0"/>
              <a:t>resilience</a:t>
            </a:r>
            <a:r>
              <a:rPr lang="da-DK" sz="1600" i="1" dirty="0" smtClean="0"/>
              <a:t> </a:t>
            </a:r>
            <a:r>
              <a:rPr lang="da-DK" sz="1600" i="1" dirty="0" err="1" smtClean="0"/>
              <a:t>building</a:t>
            </a:r>
            <a:r>
              <a:rPr lang="da-DK" sz="1600" i="1" dirty="0" smtClean="0"/>
              <a:t> in </a:t>
            </a:r>
            <a:r>
              <a:rPr lang="da-DK" sz="1600" i="1" dirty="0" err="1" smtClean="0"/>
              <a:t>both</a:t>
            </a:r>
            <a:r>
              <a:rPr lang="da-DK" sz="1600" i="1" dirty="0" smtClean="0"/>
              <a:t> LIC, MIC and </a:t>
            </a:r>
            <a:r>
              <a:rPr lang="da-DK" sz="1600" i="1" dirty="0" err="1" smtClean="0"/>
              <a:t>HICs</a:t>
            </a:r>
            <a:r>
              <a:rPr lang="da-DK" sz="1600" i="1" dirty="0" smtClean="0"/>
              <a:t>. Building </a:t>
            </a:r>
            <a:r>
              <a:rPr lang="da-DK" sz="1600" i="1" dirty="0" err="1" smtClean="0"/>
              <a:t>adequate</a:t>
            </a:r>
            <a:r>
              <a:rPr lang="da-DK" sz="1600" i="1" dirty="0" smtClean="0"/>
              <a:t> </a:t>
            </a:r>
            <a:r>
              <a:rPr lang="da-DK" sz="1600" i="1" dirty="0" err="1" smtClean="0"/>
              <a:t>response</a:t>
            </a:r>
            <a:r>
              <a:rPr lang="da-DK" sz="1600" i="1" dirty="0" smtClean="0"/>
              <a:t> </a:t>
            </a:r>
            <a:r>
              <a:rPr lang="da-DK" sz="1600" i="1" dirty="0" err="1" smtClean="0"/>
              <a:t>capacity</a:t>
            </a:r>
            <a:r>
              <a:rPr lang="da-DK" sz="1600" i="1" dirty="0" smtClean="0"/>
              <a:t> a must. </a:t>
            </a:r>
            <a:r>
              <a:rPr lang="da-DK" sz="1600" i="1" dirty="0" err="1" smtClean="0"/>
              <a:t>Meanwhile</a:t>
            </a:r>
            <a:r>
              <a:rPr lang="da-DK" sz="1600" i="1" dirty="0" smtClean="0"/>
              <a:t>, </a:t>
            </a:r>
            <a:r>
              <a:rPr lang="da-DK" sz="1600" i="1" dirty="0" err="1" smtClean="0"/>
              <a:t>governments</a:t>
            </a:r>
            <a:r>
              <a:rPr lang="da-DK" sz="1600" i="1" dirty="0" smtClean="0"/>
              <a:t> in </a:t>
            </a:r>
            <a:r>
              <a:rPr lang="da-DK" sz="1600" i="1" dirty="0" err="1" smtClean="0"/>
              <a:t>emerging</a:t>
            </a:r>
            <a:r>
              <a:rPr lang="da-DK" sz="1600" i="1" dirty="0" smtClean="0"/>
              <a:t> </a:t>
            </a:r>
            <a:r>
              <a:rPr lang="da-DK" sz="1600" i="1" dirty="0" err="1" smtClean="0"/>
              <a:t>economies</a:t>
            </a:r>
            <a:r>
              <a:rPr lang="da-DK" sz="1600" i="1" dirty="0" smtClean="0"/>
              <a:t> </a:t>
            </a:r>
            <a:r>
              <a:rPr lang="da-DK" sz="1600" i="1" dirty="0" err="1" smtClean="0"/>
              <a:t>are</a:t>
            </a:r>
            <a:r>
              <a:rPr lang="da-DK" sz="1600" i="1" dirty="0" smtClean="0"/>
              <a:t> </a:t>
            </a:r>
            <a:r>
              <a:rPr lang="da-DK" sz="1600" i="1" dirty="0" err="1" smtClean="0"/>
              <a:t>increasingly</a:t>
            </a:r>
            <a:r>
              <a:rPr lang="da-DK" sz="1600" i="1" dirty="0" smtClean="0"/>
              <a:t> </a:t>
            </a:r>
            <a:r>
              <a:rPr lang="da-DK" sz="1600" i="1" dirty="0" err="1" smtClean="0"/>
              <a:t>asserting</a:t>
            </a:r>
            <a:r>
              <a:rPr lang="da-DK" sz="1600" i="1" dirty="0" smtClean="0"/>
              <a:t> </a:t>
            </a:r>
            <a:r>
              <a:rPr lang="da-DK" sz="1600" i="1" dirty="0" err="1" smtClean="0"/>
              <a:t>their</a:t>
            </a:r>
            <a:r>
              <a:rPr lang="da-DK" sz="1600" i="1" dirty="0" smtClean="0"/>
              <a:t> </a:t>
            </a:r>
            <a:r>
              <a:rPr lang="da-DK" sz="1600" i="1" dirty="0" err="1" smtClean="0"/>
              <a:t>sovereignty</a:t>
            </a:r>
            <a:r>
              <a:rPr lang="da-DK" sz="1600" i="1" dirty="0" smtClean="0"/>
              <a:t> and </a:t>
            </a:r>
            <a:r>
              <a:rPr lang="da-DK" sz="1600" i="1" dirty="0" err="1" smtClean="0"/>
              <a:t>capacity</a:t>
            </a:r>
            <a:r>
              <a:rPr lang="da-DK" sz="1600" i="1" dirty="0" smtClean="0"/>
              <a:t>, and </a:t>
            </a:r>
            <a:r>
              <a:rPr lang="da-DK" sz="1600" i="1" dirty="0" err="1" smtClean="0"/>
              <a:t>we</a:t>
            </a:r>
            <a:r>
              <a:rPr lang="da-DK" sz="1600" i="1" dirty="0" smtClean="0"/>
              <a:t> </a:t>
            </a:r>
            <a:r>
              <a:rPr lang="da-DK" sz="1600" i="1" dirty="0" err="1" smtClean="0"/>
              <a:t>need</a:t>
            </a:r>
            <a:r>
              <a:rPr lang="da-DK" sz="1600" i="1" dirty="0" smtClean="0"/>
              <a:t> to understand and plan for </a:t>
            </a:r>
            <a:r>
              <a:rPr lang="da-DK" sz="1600" i="1" dirty="0" err="1" smtClean="0"/>
              <a:t>complementing</a:t>
            </a:r>
            <a:r>
              <a:rPr lang="da-DK" sz="1600" i="1" dirty="0" smtClean="0"/>
              <a:t>/ </a:t>
            </a:r>
            <a:r>
              <a:rPr lang="da-DK" sz="1600" i="1" dirty="0" err="1" smtClean="0"/>
              <a:t>partnering</a:t>
            </a:r>
            <a:r>
              <a:rPr lang="da-DK" sz="1600" i="1" dirty="0" smtClean="0"/>
              <a:t> </a:t>
            </a:r>
            <a:r>
              <a:rPr lang="da-DK" sz="1600" i="1" dirty="0" err="1" smtClean="0"/>
              <a:t>with</a:t>
            </a:r>
            <a:r>
              <a:rPr lang="da-DK" sz="1600" i="1" dirty="0" smtClean="0"/>
              <a:t> national </a:t>
            </a:r>
            <a:r>
              <a:rPr lang="da-DK" sz="1600" i="1" dirty="0" err="1" smtClean="0"/>
              <a:t>disaster</a:t>
            </a:r>
            <a:r>
              <a:rPr lang="da-DK" sz="1600" i="1" dirty="0" smtClean="0"/>
              <a:t> management </a:t>
            </a:r>
            <a:r>
              <a:rPr lang="da-DK" sz="1600" i="1" dirty="0" err="1" smtClean="0"/>
              <a:t>agencies</a:t>
            </a:r>
            <a:r>
              <a:rPr lang="da-DK" sz="1600" i="1" dirty="0" smtClean="0"/>
              <a:t>.</a:t>
            </a:r>
            <a:endParaRPr lang="en-US" sz="1600" b="1" i="1" dirty="0" smtClean="0">
              <a:ea typeface="ＭＳ Ｐゴシック" pitchFamily="34" charset="-128"/>
            </a:endParaRPr>
          </a:p>
        </p:txBody>
      </p:sp>
      <p:sp>
        <p:nvSpPr>
          <p:cNvPr id="7" name="Rektangel 6"/>
          <p:cNvSpPr/>
          <p:nvPr/>
        </p:nvSpPr>
        <p:spPr>
          <a:xfrm>
            <a:off x="5759624" y="4941168"/>
            <a:ext cx="3384376" cy="584775"/>
          </a:xfrm>
          <a:prstGeom prst="rect">
            <a:avLst/>
          </a:prstGeom>
          <a:noFill/>
        </p:spPr>
        <p:txBody>
          <a:bodyPr wrap="square">
            <a:spAutoFit/>
          </a:bodyPr>
          <a:lstStyle/>
          <a:p>
            <a:r>
              <a:rPr lang="da-DK" sz="1600" dirty="0" err="1" smtClean="0"/>
              <a:t>Barack</a:t>
            </a:r>
            <a:r>
              <a:rPr lang="da-DK" sz="1600" dirty="0" smtClean="0"/>
              <a:t> </a:t>
            </a:r>
            <a:r>
              <a:rPr lang="da-DK" sz="1600" dirty="0" err="1" smtClean="0"/>
              <a:t>Obama</a:t>
            </a:r>
            <a:r>
              <a:rPr lang="da-DK" sz="1600" dirty="0" smtClean="0"/>
              <a:t> </a:t>
            </a:r>
            <a:r>
              <a:rPr lang="da-DK" sz="1600" dirty="0" err="1" smtClean="0"/>
              <a:t>issued</a:t>
            </a:r>
            <a:r>
              <a:rPr lang="da-DK" sz="1600" dirty="0" smtClean="0"/>
              <a:t> a </a:t>
            </a:r>
            <a:r>
              <a:rPr lang="da-DK" sz="1600" dirty="0" err="1" smtClean="0"/>
              <a:t>record</a:t>
            </a:r>
            <a:r>
              <a:rPr lang="da-DK" sz="1600" dirty="0" smtClean="0"/>
              <a:t> 99 national </a:t>
            </a:r>
            <a:r>
              <a:rPr lang="da-DK" sz="1600" dirty="0" err="1" smtClean="0"/>
              <a:t>emergency</a:t>
            </a:r>
            <a:r>
              <a:rPr lang="da-DK" sz="1600" dirty="0" smtClean="0"/>
              <a:t> </a:t>
            </a:r>
            <a:r>
              <a:rPr lang="da-DK" sz="1600" dirty="0" err="1" smtClean="0"/>
              <a:t>declarations</a:t>
            </a:r>
            <a:r>
              <a:rPr lang="da-DK" sz="1600" dirty="0" smtClean="0"/>
              <a:t> in 2012 </a:t>
            </a:r>
            <a:endParaRPr lang="en-US" sz="1100" b="1"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solidFill>
                  <a:srgbClr val="FF0000"/>
                </a:solidFill>
              </a:rPr>
              <a:t>NEW GLOBAL POWER BALANCE</a:t>
            </a:r>
            <a:endParaRPr lang="da-DK" b="1" dirty="0">
              <a:solidFill>
                <a:srgbClr val="FF0000"/>
              </a:solidFill>
            </a:endParaRPr>
          </a:p>
        </p:txBody>
      </p:sp>
      <p:pic>
        <p:nvPicPr>
          <p:cNvPr id="13" name="Pladsholder til indhold 12" descr="bricscountries.jpg"/>
          <p:cNvPicPr>
            <a:picLocks noGrp="1" noChangeAspect="1"/>
          </p:cNvPicPr>
          <p:nvPr>
            <p:ph idx="1"/>
          </p:nvPr>
        </p:nvPicPr>
        <p:blipFill>
          <a:blip r:embed="rId2" cstate="print"/>
          <a:stretch>
            <a:fillRect/>
          </a:stretch>
        </p:blipFill>
        <p:spPr>
          <a:xfrm>
            <a:off x="1187624" y="1772816"/>
            <a:ext cx="3456384" cy="3456384"/>
          </a:xfrm>
        </p:spPr>
      </p:pic>
      <p:pic>
        <p:nvPicPr>
          <p:cNvPr id="5" name="Billede 4" descr="6-20110216-7539-4888-opic.jpg"/>
          <p:cNvPicPr>
            <a:picLocks noChangeAspect="1"/>
          </p:cNvPicPr>
          <p:nvPr/>
        </p:nvPicPr>
        <p:blipFill>
          <a:blip r:embed="rId3" cstate="print"/>
          <a:stretch>
            <a:fillRect/>
          </a:stretch>
        </p:blipFill>
        <p:spPr>
          <a:xfrm>
            <a:off x="5364088" y="1628800"/>
            <a:ext cx="2693233" cy="380980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t>A </a:t>
            </a:r>
            <a:r>
              <a:rPr lang="da-DK" b="1" dirty="0" err="1" smtClean="0"/>
              <a:t>polycentric</a:t>
            </a:r>
            <a:r>
              <a:rPr lang="da-DK" b="1" dirty="0" smtClean="0"/>
              <a:t> </a:t>
            </a:r>
            <a:r>
              <a:rPr lang="da-DK" b="1" dirty="0" err="1" smtClean="0"/>
              <a:t>world</a:t>
            </a:r>
            <a:endParaRPr lang="da-DK" b="1" dirty="0"/>
          </a:p>
        </p:txBody>
      </p:sp>
      <p:pic>
        <p:nvPicPr>
          <p:cNvPr id="41986" name="Picture 2"/>
          <p:cNvPicPr>
            <a:picLocks noGrp="1" noChangeAspect="1" noChangeArrowheads="1"/>
          </p:cNvPicPr>
          <p:nvPr>
            <p:ph idx="1"/>
          </p:nvPr>
        </p:nvPicPr>
        <p:blipFill>
          <a:blip r:embed="rId3" cstate="print"/>
          <a:srcRect/>
          <a:stretch>
            <a:fillRect/>
          </a:stretch>
        </p:blipFill>
        <p:spPr bwMode="auto">
          <a:xfrm>
            <a:off x="3995937" y="1196752"/>
            <a:ext cx="4752528" cy="3744416"/>
          </a:xfrm>
          <a:prstGeom prst="rect">
            <a:avLst/>
          </a:prstGeom>
          <a:noFill/>
          <a:ln w="9525">
            <a:noFill/>
            <a:miter lim="800000"/>
            <a:headEnd/>
            <a:tailEnd/>
          </a:ln>
        </p:spPr>
      </p:pic>
      <p:sp>
        <p:nvSpPr>
          <p:cNvPr id="5" name="Tekstboks 4"/>
          <p:cNvSpPr txBox="1"/>
          <p:nvPr/>
        </p:nvSpPr>
        <p:spPr>
          <a:xfrm>
            <a:off x="971600" y="5229200"/>
            <a:ext cx="7992888" cy="811367"/>
          </a:xfrm>
          <a:prstGeom prst="rect">
            <a:avLst/>
          </a:prstGeom>
          <a:noFill/>
        </p:spPr>
        <p:txBody>
          <a:bodyPr wrap="square" lIns="36000" tIns="36000" rIns="36000" bIns="36000" rtlCol="0">
            <a:spAutoFit/>
          </a:bodyPr>
          <a:lstStyle/>
          <a:p>
            <a:r>
              <a:rPr lang="da-DK" sz="1600" u="sng" dirty="0" err="1" smtClean="0"/>
              <a:t>Next</a:t>
            </a:r>
            <a:r>
              <a:rPr lang="da-DK" sz="1600" u="sng" dirty="0" smtClean="0"/>
              <a:t> </a:t>
            </a:r>
            <a:r>
              <a:rPr lang="da-DK" sz="1600" u="sng" dirty="0" err="1" smtClean="0"/>
              <a:t>layer</a:t>
            </a:r>
            <a:r>
              <a:rPr lang="da-DK" sz="1600" u="sng" dirty="0" smtClean="0"/>
              <a:t> of </a:t>
            </a:r>
            <a:r>
              <a:rPr lang="da-DK" sz="1600" u="sng" dirty="0" err="1" smtClean="0"/>
              <a:t>growing</a:t>
            </a:r>
            <a:r>
              <a:rPr lang="da-DK" sz="1600" u="sng" dirty="0" smtClean="0"/>
              <a:t> and </a:t>
            </a:r>
            <a:r>
              <a:rPr lang="da-DK" sz="1600" u="sng" dirty="0" err="1" smtClean="0"/>
              <a:t>powerful</a:t>
            </a:r>
            <a:r>
              <a:rPr lang="da-DK" sz="1600" u="sng" dirty="0" smtClean="0"/>
              <a:t> nations/N11</a:t>
            </a:r>
            <a:r>
              <a:rPr lang="da-DK" sz="1600" dirty="0" smtClean="0"/>
              <a:t>: </a:t>
            </a:r>
            <a:r>
              <a:rPr lang="da-DK" sz="1600" dirty="0" err="1" smtClean="0"/>
              <a:t>Indonesia</a:t>
            </a:r>
            <a:r>
              <a:rPr lang="da-DK" sz="1600" dirty="0" smtClean="0"/>
              <a:t>, Iran, </a:t>
            </a:r>
            <a:r>
              <a:rPr lang="da-DK" sz="1600" dirty="0" err="1" smtClean="0"/>
              <a:t>South-Korea</a:t>
            </a:r>
            <a:r>
              <a:rPr lang="da-DK" sz="1600" dirty="0" smtClean="0"/>
              <a:t>, Mexico, </a:t>
            </a:r>
            <a:r>
              <a:rPr lang="da-DK" sz="1600" dirty="0" err="1" smtClean="0"/>
              <a:t>Egypt</a:t>
            </a:r>
            <a:r>
              <a:rPr lang="da-DK" sz="1600" dirty="0" smtClean="0"/>
              <a:t>, Pakistan, </a:t>
            </a:r>
            <a:r>
              <a:rPr lang="da-DK" sz="1600" dirty="0" err="1" smtClean="0"/>
              <a:t>Philippines</a:t>
            </a:r>
            <a:r>
              <a:rPr lang="da-DK" sz="1600" dirty="0" smtClean="0"/>
              <a:t>, Vietnam, Nigeria, Bangladesh, </a:t>
            </a:r>
            <a:r>
              <a:rPr lang="da-DK" sz="1600" dirty="0" err="1" smtClean="0"/>
              <a:t>Turkey</a:t>
            </a:r>
            <a:r>
              <a:rPr lang="da-DK" sz="1600" dirty="0" smtClean="0"/>
              <a:t> + </a:t>
            </a:r>
            <a:r>
              <a:rPr lang="da-DK" sz="1600" dirty="0" err="1" smtClean="0"/>
              <a:t>others</a:t>
            </a:r>
            <a:r>
              <a:rPr lang="da-DK" sz="1600" dirty="0" smtClean="0"/>
              <a:t>. </a:t>
            </a:r>
            <a:r>
              <a:rPr lang="da-DK" sz="1600" dirty="0" err="1" smtClean="0"/>
              <a:t>Increasingly</a:t>
            </a:r>
            <a:r>
              <a:rPr lang="da-DK" sz="1600" dirty="0" smtClean="0"/>
              <a:t> </a:t>
            </a:r>
            <a:r>
              <a:rPr lang="da-DK" sz="1600" dirty="0" err="1" smtClean="0"/>
              <a:t>also</a:t>
            </a:r>
            <a:r>
              <a:rPr lang="da-DK" sz="1600" dirty="0" smtClean="0"/>
              <a:t> as </a:t>
            </a:r>
            <a:r>
              <a:rPr lang="da-DK" sz="1600" dirty="0" err="1" smtClean="0"/>
              <a:t>aid</a:t>
            </a:r>
            <a:r>
              <a:rPr lang="da-DK" sz="1600" dirty="0" smtClean="0"/>
              <a:t> donors.</a:t>
            </a:r>
          </a:p>
          <a:p>
            <a:endParaRPr lang="da-DK" sz="1600" dirty="0"/>
          </a:p>
        </p:txBody>
      </p:sp>
      <p:pic>
        <p:nvPicPr>
          <p:cNvPr id="41987" name="Picture 3"/>
          <p:cNvPicPr>
            <a:picLocks noChangeAspect="1" noChangeArrowheads="1"/>
          </p:cNvPicPr>
          <p:nvPr/>
        </p:nvPicPr>
        <p:blipFill>
          <a:blip r:embed="rId4" cstate="print"/>
          <a:srcRect/>
          <a:stretch>
            <a:fillRect/>
          </a:stretch>
        </p:blipFill>
        <p:spPr bwMode="auto">
          <a:xfrm>
            <a:off x="971600" y="1196752"/>
            <a:ext cx="2689637" cy="1845949"/>
          </a:xfrm>
          <a:prstGeom prst="rect">
            <a:avLst/>
          </a:prstGeom>
          <a:noFill/>
          <a:ln w="9525">
            <a:noFill/>
            <a:miter lim="800000"/>
            <a:headEnd/>
            <a:tailEnd/>
          </a:ln>
        </p:spPr>
      </p:pic>
      <p:pic>
        <p:nvPicPr>
          <p:cNvPr id="41988" name="Picture 4"/>
          <p:cNvPicPr>
            <a:picLocks noChangeAspect="1" noChangeArrowheads="1"/>
          </p:cNvPicPr>
          <p:nvPr/>
        </p:nvPicPr>
        <p:blipFill>
          <a:blip r:embed="rId5" cstate="print"/>
          <a:srcRect/>
          <a:stretch>
            <a:fillRect/>
          </a:stretch>
        </p:blipFill>
        <p:spPr bwMode="auto">
          <a:xfrm>
            <a:off x="971601" y="3140968"/>
            <a:ext cx="2736304" cy="1872208"/>
          </a:xfrm>
          <a:prstGeom prst="rect">
            <a:avLst/>
          </a:prstGeom>
          <a:noFill/>
          <a:ln w="9525">
            <a:noFill/>
            <a:miter lim="800000"/>
            <a:headEnd/>
            <a:tailEnd/>
          </a:ln>
        </p:spPr>
      </p:pic>
      <p:sp>
        <p:nvSpPr>
          <p:cNvPr id="7" name="Rektangel 6"/>
          <p:cNvSpPr/>
          <p:nvPr/>
        </p:nvSpPr>
        <p:spPr>
          <a:xfrm>
            <a:off x="8473624" y="4581128"/>
            <a:ext cx="670376" cy="276999"/>
          </a:xfrm>
          <a:prstGeom prst="rect">
            <a:avLst/>
          </a:prstGeom>
        </p:spPr>
        <p:txBody>
          <a:bodyPr wrap="none">
            <a:spAutoFit/>
          </a:bodyPr>
          <a:lstStyle/>
          <a:p>
            <a:r>
              <a:rPr lang="da-DK" sz="1200" dirty="0" smtClean="0"/>
              <a:t>+ </a:t>
            </a:r>
            <a:r>
              <a:rPr lang="da-DK" sz="1200" dirty="0" err="1" smtClean="0"/>
              <a:t>Brazil</a:t>
            </a:r>
            <a:endParaRPr lang="da-DK" sz="1200" dirty="0"/>
          </a:p>
        </p:txBody>
      </p:sp>
      <p:sp>
        <p:nvSpPr>
          <p:cNvPr id="8" name="Rektangel 7"/>
          <p:cNvSpPr/>
          <p:nvPr/>
        </p:nvSpPr>
        <p:spPr>
          <a:xfrm>
            <a:off x="611560" y="5877272"/>
            <a:ext cx="6408712" cy="923330"/>
          </a:xfrm>
          <a:prstGeom prst="rect">
            <a:avLst/>
          </a:prstGeom>
          <a:solidFill>
            <a:srgbClr val="FFC000">
              <a:alpha val="49000"/>
            </a:srgbClr>
          </a:solidFill>
        </p:spPr>
        <p:txBody>
          <a:bodyPr wrap="square">
            <a:spAutoFit/>
          </a:bodyPr>
          <a:lstStyle/>
          <a:p>
            <a:r>
              <a:rPr lang="da-DK" sz="1800" i="1" dirty="0" err="1" smtClean="0"/>
              <a:t>Consideration</a:t>
            </a:r>
            <a:r>
              <a:rPr lang="da-DK" sz="1800" i="1" dirty="0" smtClean="0"/>
              <a:t>: How to position </a:t>
            </a:r>
            <a:r>
              <a:rPr lang="da-DK" sz="1800" i="1" dirty="0" err="1" smtClean="0"/>
              <a:t>ourselves</a:t>
            </a:r>
            <a:r>
              <a:rPr lang="da-DK" sz="1800" i="1" dirty="0" smtClean="0"/>
              <a:t> as a partner of </a:t>
            </a:r>
            <a:r>
              <a:rPr lang="da-DK" sz="1800" i="1" dirty="0" err="1" smtClean="0"/>
              <a:t>choice</a:t>
            </a:r>
            <a:r>
              <a:rPr lang="da-DK" sz="1800" i="1" dirty="0" smtClean="0"/>
              <a:t> </a:t>
            </a:r>
            <a:r>
              <a:rPr lang="da-DK" sz="1800" i="1" dirty="0" err="1" smtClean="0"/>
              <a:t>on</a:t>
            </a:r>
            <a:r>
              <a:rPr lang="da-DK" sz="1800" i="1" dirty="0" smtClean="0"/>
              <a:t> </a:t>
            </a:r>
            <a:r>
              <a:rPr lang="da-DK" sz="1800" i="1" dirty="0" err="1" smtClean="0"/>
              <a:t>childrens</a:t>
            </a:r>
            <a:r>
              <a:rPr lang="da-DK" sz="1800" i="1" dirty="0" smtClean="0"/>
              <a:t>’ </a:t>
            </a:r>
            <a:r>
              <a:rPr lang="da-DK" sz="1800" i="1" dirty="0" err="1" smtClean="0"/>
              <a:t>affairs</a:t>
            </a:r>
            <a:r>
              <a:rPr lang="da-DK" sz="1800" i="1" dirty="0" smtClean="0"/>
              <a:t> - </a:t>
            </a:r>
            <a:r>
              <a:rPr lang="da-DK" sz="1800" i="1" dirty="0" err="1" smtClean="0"/>
              <a:t>domestically</a:t>
            </a:r>
            <a:r>
              <a:rPr lang="da-DK" sz="1800" i="1" dirty="0" smtClean="0"/>
              <a:t> and </a:t>
            </a:r>
            <a:r>
              <a:rPr lang="da-DK" sz="1800" i="1" dirty="0" err="1" smtClean="0"/>
              <a:t>overseas</a:t>
            </a:r>
            <a:r>
              <a:rPr lang="da-DK" sz="1800" i="1" dirty="0" smtClean="0"/>
              <a:t> - as new </a:t>
            </a:r>
            <a:r>
              <a:rPr lang="da-DK" sz="1800" i="1" dirty="0" err="1" smtClean="0"/>
              <a:t>non-OECD</a:t>
            </a:r>
            <a:r>
              <a:rPr lang="da-DK" sz="1800" i="1" dirty="0" smtClean="0"/>
              <a:t> powers </a:t>
            </a:r>
            <a:r>
              <a:rPr lang="da-DK" sz="1800" i="1" dirty="0" err="1" smtClean="0"/>
              <a:t>grow</a:t>
            </a:r>
            <a:r>
              <a:rPr lang="da-DK" sz="1800" i="1" dirty="0" smtClean="0"/>
              <a:t> </a:t>
            </a:r>
            <a:r>
              <a:rPr lang="da-DK" sz="1800" i="1" dirty="0" err="1" smtClean="0"/>
              <a:t>their</a:t>
            </a:r>
            <a:r>
              <a:rPr lang="da-DK" sz="1800" i="1" dirty="0" smtClean="0"/>
              <a:t> </a:t>
            </a:r>
            <a:r>
              <a:rPr lang="da-DK" sz="1800" i="1" dirty="0" err="1" smtClean="0"/>
              <a:t>aid</a:t>
            </a:r>
            <a:r>
              <a:rPr lang="da-DK" sz="1800" i="1" dirty="0" smtClean="0"/>
              <a:t> port </a:t>
            </a:r>
            <a:r>
              <a:rPr lang="da-DK" sz="1800" i="1" dirty="0" err="1" smtClean="0"/>
              <a:t>folios</a:t>
            </a:r>
            <a:r>
              <a:rPr lang="da-DK" sz="1800" i="1" dirty="0" smtClean="0"/>
              <a:t> and look for </a:t>
            </a:r>
            <a:r>
              <a:rPr lang="da-DK" sz="1800" i="1" dirty="0" err="1" smtClean="0"/>
              <a:t>expertise</a:t>
            </a:r>
            <a:r>
              <a:rPr lang="da-DK" sz="1800" i="1" dirty="0" smtClean="0"/>
              <a:t> </a:t>
            </a:r>
            <a:r>
              <a:rPr lang="da-DK" sz="1800" i="1" dirty="0" err="1" smtClean="0"/>
              <a:t>on</a:t>
            </a:r>
            <a:r>
              <a:rPr lang="da-DK" sz="1800" i="1" dirty="0" smtClean="0"/>
              <a:t> human and social </a:t>
            </a:r>
            <a:r>
              <a:rPr lang="da-DK" sz="1800" i="1" dirty="0" err="1" smtClean="0"/>
              <a:t>sector</a:t>
            </a:r>
            <a:r>
              <a:rPr lang="da-DK" sz="1800" i="1" dirty="0" smtClean="0"/>
              <a:t> </a:t>
            </a:r>
            <a:r>
              <a:rPr lang="da-DK" sz="1800" i="1" dirty="0" err="1" smtClean="0"/>
              <a:t>affairs</a:t>
            </a:r>
            <a:r>
              <a:rPr lang="da-DK" sz="1800" i="1" dirty="0" smtClean="0"/>
              <a:t>?</a:t>
            </a:r>
            <a:endParaRPr lang="en-US" sz="1800" i="1"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t>… and a </a:t>
            </a:r>
            <a:r>
              <a:rPr lang="da-DK" b="1" dirty="0" err="1" smtClean="0"/>
              <a:t>league</a:t>
            </a:r>
            <a:r>
              <a:rPr lang="da-DK" b="1" dirty="0" smtClean="0"/>
              <a:t> of ’</a:t>
            </a:r>
            <a:r>
              <a:rPr lang="da-DK" b="1" dirty="0" err="1" smtClean="0"/>
              <a:t>failed</a:t>
            </a:r>
            <a:r>
              <a:rPr lang="da-DK" b="1" dirty="0" smtClean="0"/>
              <a:t> </a:t>
            </a:r>
            <a:r>
              <a:rPr lang="da-DK" b="1" dirty="0" err="1" smtClean="0"/>
              <a:t>states</a:t>
            </a:r>
            <a:r>
              <a:rPr lang="da-DK" b="1" dirty="0" smtClean="0"/>
              <a:t>’</a:t>
            </a:r>
            <a:endParaRPr lang="da-DK" b="1"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115616" y="1268760"/>
            <a:ext cx="3965028" cy="4572000"/>
          </a:xfrm>
          <a:prstGeom prst="rect">
            <a:avLst/>
          </a:prstGeom>
          <a:noFill/>
          <a:ln w="9525">
            <a:noFill/>
            <a:miter lim="800000"/>
            <a:headEnd/>
            <a:tailEnd/>
          </a:ln>
        </p:spPr>
      </p:pic>
      <p:sp>
        <p:nvSpPr>
          <p:cNvPr id="6" name="Rektangel 5"/>
          <p:cNvSpPr/>
          <p:nvPr/>
        </p:nvSpPr>
        <p:spPr>
          <a:xfrm>
            <a:off x="5364088" y="1340768"/>
            <a:ext cx="3600400" cy="2246769"/>
          </a:xfrm>
          <a:prstGeom prst="rect">
            <a:avLst/>
          </a:prstGeom>
          <a:noFill/>
        </p:spPr>
        <p:txBody>
          <a:bodyPr wrap="square">
            <a:spAutoFit/>
          </a:bodyPr>
          <a:lstStyle/>
          <a:p>
            <a:r>
              <a:rPr lang="da-DK" sz="2000" dirty="0" err="1" smtClean="0"/>
              <a:t>Generated</a:t>
            </a:r>
            <a:r>
              <a:rPr lang="da-DK" sz="2000" dirty="0" smtClean="0"/>
              <a:t> </a:t>
            </a:r>
            <a:r>
              <a:rPr lang="da-DK" sz="2000" dirty="0" err="1" smtClean="0"/>
              <a:t>using</a:t>
            </a:r>
            <a:r>
              <a:rPr lang="da-DK" sz="2000" dirty="0" smtClean="0"/>
              <a:t> a Human </a:t>
            </a:r>
            <a:r>
              <a:rPr lang="da-DK" sz="2000" dirty="0" err="1" smtClean="0"/>
              <a:t>Resilience</a:t>
            </a:r>
            <a:r>
              <a:rPr lang="da-DK" sz="2000" dirty="0" smtClean="0"/>
              <a:t> </a:t>
            </a:r>
            <a:r>
              <a:rPr lang="da-DK" sz="2000" dirty="0" err="1" smtClean="0"/>
              <a:t>Index</a:t>
            </a:r>
            <a:r>
              <a:rPr lang="da-DK" sz="2000" dirty="0" smtClean="0"/>
              <a:t> </a:t>
            </a:r>
            <a:r>
              <a:rPr lang="da-DK" sz="2000" dirty="0" err="1" smtClean="0"/>
              <a:t>exploring</a:t>
            </a:r>
            <a:r>
              <a:rPr lang="da-DK" sz="2000" dirty="0" smtClean="0"/>
              <a:t> the links </a:t>
            </a:r>
            <a:r>
              <a:rPr lang="da-DK" sz="2000" dirty="0" err="1" smtClean="0"/>
              <a:t>between</a:t>
            </a:r>
            <a:r>
              <a:rPr lang="da-DK" sz="2000" dirty="0" smtClean="0"/>
              <a:t> human </a:t>
            </a:r>
            <a:r>
              <a:rPr lang="da-DK" sz="2000" dirty="0" err="1" smtClean="0"/>
              <a:t>ecology</a:t>
            </a:r>
            <a:r>
              <a:rPr lang="da-DK" sz="2000" dirty="0" smtClean="0"/>
              <a:t> </a:t>
            </a:r>
            <a:r>
              <a:rPr lang="da-DK" sz="2000" dirty="0" err="1" smtClean="0"/>
              <a:t>conditions</a:t>
            </a:r>
            <a:r>
              <a:rPr lang="da-DK" sz="2000" dirty="0" smtClean="0"/>
              <a:t>, human </a:t>
            </a:r>
            <a:r>
              <a:rPr lang="da-DK" sz="2000" dirty="0" err="1" smtClean="0"/>
              <a:t>resilience</a:t>
            </a:r>
            <a:r>
              <a:rPr lang="da-DK" sz="2000" dirty="0" smtClean="0"/>
              <a:t> and </a:t>
            </a:r>
            <a:r>
              <a:rPr lang="da-DK" sz="2000" dirty="0" err="1" smtClean="0"/>
              <a:t>conflict</a:t>
            </a:r>
            <a:endParaRPr lang="da-DK" sz="2000" dirty="0" smtClean="0"/>
          </a:p>
          <a:p>
            <a:endParaRPr lang="da-DK" sz="2000" b="1" dirty="0" smtClean="0">
              <a:ea typeface="ＭＳ Ｐゴシック" pitchFamily="34" charset="-128"/>
            </a:endParaRPr>
          </a:p>
          <a:p>
            <a:r>
              <a:rPr lang="da-DK" sz="2000" dirty="0" smtClean="0">
                <a:ea typeface="ＭＳ Ｐゴシック" pitchFamily="34" charset="-128"/>
              </a:rPr>
              <a:t>Not </a:t>
            </a:r>
            <a:r>
              <a:rPr lang="da-DK" sz="2000" dirty="0" err="1" smtClean="0">
                <a:ea typeface="ＭＳ Ｐゴシック" pitchFamily="34" charset="-128"/>
              </a:rPr>
              <a:t>much</a:t>
            </a:r>
            <a:r>
              <a:rPr lang="da-DK" sz="2000" dirty="0" smtClean="0">
                <a:ea typeface="ＭＳ Ｐゴシック" pitchFamily="34" charset="-128"/>
              </a:rPr>
              <a:t> </a:t>
            </a:r>
            <a:r>
              <a:rPr lang="da-DK" sz="2000" dirty="0" err="1" smtClean="0">
                <a:ea typeface="ＭＳ Ｐゴシック" pitchFamily="34" charset="-128"/>
              </a:rPr>
              <a:t>change</a:t>
            </a:r>
            <a:r>
              <a:rPr lang="da-DK" sz="2000" dirty="0" smtClean="0">
                <a:ea typeface="ＭＳ Ｐゴシック" pitchFamily="34" charset="-128"/>
              </a:rPr>
              <a:t> from </a:t>
            </a:r>
            <a:r>
              <a:rPr lang="da-DK" sz="2000" dirty="0" err="1" smtClean="0">
                <a:ea typeface="ＭＳ Ｐゴシック" pitchFamily="34" charset="-128"/>
              </a:rPr>
              <a:t>today</a:t>
            </a:r>
            <a:endParaRPr lang="da-DK" sz="2000" dirty="0" smtClean="0">
              <a:ea typeface="ＭＳ Ｐゴシック" pitchFamily="34" charset="-128"/>
            </a:endParaRPr>
          </a:p>
        </p:txBody>
      </p:sp>
      <p:sp>
        <p:nvSpPr>
          <p:cNvPr id="9" name="Rektangel 8"/>
          <p:cNvSpPr/>
          <p:nvPr/>
        </p:nvSpPr>
        <p:spPr>
          <a:xfrm>
            <a:off x="1115616" y="5949280"/>
            <a:ext cx="3600400" cy="400110"/>
          </a:xfrm>
          <a:prstGeom prst="rect">
            <a:avLst/>
          </a:prstGeom>
          <a:noFill/>
        </p:spPr>
        <p:txBody>
          <a:bodyPr wrap="square">
            <a:spAutoFit/>
          </a:bodyPr>
          <a:lstStyle/>
          <a:p>
            <a:r>
              <a:rPr lang="da-DK" sz="2000" dirty="0" err="1" smtClean="0"/>
              <a:t>Others</a:t>
            </a:r>
            <a:r>
              <a:rPr lang="da-DK" sz="2000" dirty="0" smtClean="0"/>
              <a:t>: Mali, </a:t>
            </a:r>
            <a:r>
              <a:rPr lang="da-DK" sz="2000" dirty="0" err="1" smtClean="0"/>
              <a:t>Mauritania</a:t>
            </a:r>
            <a:r>
              <a:rPr lang="da-DK" sz="2000" dirty="0" smtClean="0"/>
              <a:t> …? </a:t>
            </a:r>
            <a:endParaRPr lang="en-US" sz="2000" dirty="0" smtClean="0">
              <a:ea typeface="ＭＳ Ｐゴシック" pitchFamily="34" charset="-128"/>
            </a:endParaRPr>
          </a:p>
        </p:txBody>
      </p:sp>
      <p:sp>
        <p:nvSpPr>
          <p:cNvPr id="10" name="Rektangel 9"/>
          <p:cNvSpPr/>
          <p:nvPr/>
        </p:nvSpPr>
        <p:spPr>
          <a:xfrm>
            <a:off x="5364088" y="3789040"/>
            <a:ext cx="3600400" cy="1631216"/>
          </a:xfrm>
          <a:prstGeom prst="rect">
            <a:avLst/>
          </a:prstGeom>
          <a:solidFill>
            <a:srgbClr val="FFC000">
              <a:alpha val="49000"/>
            </a:srgbClr>
          </a:solidFill>
        </p:spPr>
        <p:txBody>
          <a:bodyPr wrap="square">
            <a:spAutoFit/>
          </a:bodyPr>
          <a:lstStyle/>
          <a:p>
            <a:r>
              <a:rPr lang="da-DK" sz="2000" i="1" dirty="0" err="1" smtClean="0"/>
              <a:t>Consideration</a:t>
            </a:r>
            <a:r>
              <a:rPr lang="da-DK" sz="2000" i="1" dirty="0" smtClean="0"/>
              <a:t>: </a:t>
            </a:r>
            <a:r>
              <a:rPr lang="da-DK" sz="2000" i="1" dirty="0" err="1" smtClean="0"/>
              <a:t>Build/maintain</a:t>
            </a:r>
            <a:r>
              <a:rPr lang="da-DK" sz="2000" i="1" dirty="0" smtClean="0"/>
              <a:t> </a:t>
            </a:r>
            <a:r>
              <a:rPr lang="da-DK" sz="2000" i="1" dirty="0" err="1" smtClean="0"/>
              <a:t>strong</a:t>
            </a:r>
            <a:r>
              <a:rPr lang="da-DK" sz="2000" i="1" dirty="0" smtClean="0"/>
              <a:t> </a:t>
            </a:r>
            <a:r>
              <a:rPr lang="da-DK" sz="2000" i="1" dirty="0" err="1" smtClean="0"/>
              <a:t>operational</a:t>
            </a:r>
            <a:r>
              <a:rPr lang="da-DK" sz="2000" i="1" dirty="0" smtClean="0"/>
              <a:t> </a:t>
            </a:r>
            <a:r>
              <a:rPr lang="da-DK" sz="2000" i="1" dirty="0" err="1" smtClean="0"/>
              <a:t>programmes</a:t>
            </a:r>
            <a:r>
              <a:rPr lang="da-DK" sz="2000" i="1" dirty="0" smtClean="0"/>
              <a:t> in </a:t>
            </a:r>
            <a:r>
              <a:rPr lang="da-DK" sz="2000" i="1" dirty="0" err="1" smtClean="0"/>
              <a:t>these</a:t>
            </a:r>
            <a:r>
              <a:rPr lang="da-DK" sz="2000" i="1" dirty="0" smtClean="0"/>
              <a:t> </a:t>
            </a:r>
            <a:r>
              <a:rPr lang="da-DK" sz="2000" i="1" dirty="0" err="1" smtClean="0"/>
              <a:t>countries</a:t>
            </a:r>
            <a:r>
              <a:rPr lang="da-DK" sz="2000" i="1" dirty="0" smtClean="0"/>
              <a:t> </a:t>
            </a:r>
            <a:r>
              <a:rPr lang="da-DK" sz="2000" i="1" dirty="0" err="1" smtClean="0"/>
              <a:t>enabling</a:t>
            </a:r>
            <a:r>
              <a:rPr lang="da-DK" sz="2000" i="1" dirty="0" smtClean="0"/>
              <a:t> </a:t>
            </a:r>
            <a:r>
              <a:rPr lang="da-DK" sz="2000" i="1" dirty="0" err="1" smtClean="0"/>
              <a:t>principled</a:t>
            </a:r>
            <a:r>
              <a:rPr lang="da-DK" sz="2000" i="1" dirty="0" smtClean="0"/>
              <a:t> </a:t>
            </a:r>
            <a:r>
              <a:rPr lang="da-DK" sz="2000" i="1" dirty="0" err="1" smtClean="0"/>
              <a:t>humanitarian</a:t>
            </a:r>
            <a:r>
              <a:rPr lang="da-DK" sz="2000" i="1" dirty="0" smtClean="0"/>
              <a:t> action and </a:t>
            </a:r>
            <a:r>
              <a:rPr lang="da-DK" sz="2000" i="1" dirty="0" err="1" smtClean="0"/>
              <a:t>incorporating</a:t>
            </a:r>
            <a:r>
              <a:rPr lang="da-DK" sz="2000" i="1" dirty="0" smtClean="0"/>
              <a:t> </a:t>
            </a:r>
            <a:r>
              <a:rPr lang="da-DK" sz="2000" i="1" dirty="0" err="1" smtClean="0"/>
              <a:t>conflict</a:t>
            </a:r>
            <a:r>
              <a:rPr lang="da-DK" sz="2000" i="1" dirty="0" smtClean="0"/>
              <a:t> </a:t>
            </a:r>
            <a:r>
              <a:rPr lang="da-DK" sz="2000" i="1" dirty="0" err="1" smtClean="0"/>
              <a:t>risc</a:t>
            </a:r>
            <a:r>
              <a:rPr lang="da-DK" sz="2000" i="1" dirty="0" smtClean="0"/>
              <a:t> </a:t>
            </a:r>
            <a:r>
              <a:rPr lang="da-DK" sz="2000" i="1" dirty="0" err="1" smtClean="0"/>
              <a:t>reduction</a:t>
            </a:r>
            <a:r>
              <a:rPr lang="da-DK" sz="2000" i="1" dirty="0" smtClean="0"/>
              <a:t> elements</a:t>
            </a:r>
            <a:r>
              <a:rPr lang="da-DK" sz="1800" i="1" dirty="0" smtClean="0"/>
              <a:t>.</a:t>
            </a:r>
            <a:endParaRPr lang="en-US" sz="1800" i="1"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9592" y="404664"/>
            <a:ext cx="7772400" cy="762000"/>
          </a:xfrm>
        </p:spPr>
        <p:txBody>
          <a:bodyPr/>
          <a:lstStyle/>
          <a:p>
            <a:pPr algn="ctr"/>
            <a:r>
              <a:rPr lang="da-DK" b="1" dirty="0" err="1" smtClean="0"/>
              <a:t>Rising</a:t>
            </a:r>
            <a:r>
              <a:rPr lang="da-DK" b="1" dirty="0" smtClean="0"/>
              <a:t> power of </a:t>
            </a:r>
            <a:r>
              <a:rPr lang="da-DK" b="1" dirty="0" err="1" smtClean="0"/>
              <a:t>non-state</a:t>
            </a:r>
            <a:r>
              <a:rPr lang="da-DK" b="1" dirty="0" smtClean="0"/>
              <a:t> </a:t>
            </a:r>
            <a:r>
              <a:rPr lang="da-DK" b="1" dirty="0" err="1" smtClean="0"/>
              <a:t>actors</a:t>
            </a:r>
            <a:endParaRPr lang="da-DK" b="1" dirty="0"/>
          </a:p>
        </p:txBody>
      </p:sp>
      <p:sp>
        <p:nvSpPr>
          <p:cNvPr id="8" name="Tekstboks 7"/>
          <p:cNvSpPr txBox="1"/>
          <p:nvPr/>
        </p:nvSpPr>
        <p:spPr>
          <a:xfrm>
            <a:off x="1115616" y="5085184"/>
            <a:ext cx="7416824" cy="830997"/>
          </a:xfrm>
          <a:prstGeom prst="rect">
            <a:avLst/>
          </a:prstGeom>
          <a:noFill/>
        </p:spPr>
        <p:txBody>
          <a:bodyPr wrap="square" rtlCol="0">
            <a:spAutoFit/>
          </a:bodyPr>
          <a:lstStyle/>
          <a:p>
            <a:r>
              <a:rPr lang="da-DK" sz="2400" b="1" dirty="0" smtClean="0"/>
              <a:t>The future of </a:t>
            </a:r>
            <a:r>
              <a:rPr lang="da-DK" sz="2400" b="1" dirty="0" err="1" smtClean="0"/>
              <a:t>political</a:t>
            </a:r>
            <a:r>
              <a:rPr lang="da-DK" sz="2400" b="1" dirty="0" smtClean="0"/>
              <a:t> </a:t>
            </a:r>
            <a:r>
              <a:rPr lang="da-DK" sz="2400" b="1" dirty="0" err="1" smtClean="0"/>
              <a:t>influence</a:t>
            </a:r>
            <a:r>
              <a:rPr lang="da-DK" sz="2400" dirty="0" smtClean="0"/>
              <a:t>: 1) New </a:t>
            </a:r>
            <a:r>
              <a:rPr lang="da-DK" sz="2400" dirty="0" err="1" smtClean="0"/>
              <a:t>actors</a:t>
            </a:r>
            <a:r>
              <a:rPr lang="da-DK" sz="2400" dirty="0" smtClean="0"/>
              <a:t>; 2) Social </a:t>
            </a:r>
            <a:r>
              <a:rPr lang="da-DK" sz="2400" dirty="0" err="1" smtClean="0"/>
              <a:t>networking</a:t>
            </a:r>
            <a:r>
              <a:rPr lang="da-DK" sz="2400" dirty="0" smtClean="0"/>
              <a:t> </a:t>
            </a:r>
            <a:r>
              <a:rPr lang="da-DK" sz="2400" dirty="0" err="1" smtClean="0"/>
              <a:t>technologies</a:t>
            </a:r>
            <a:r>
              <a:rPr lang="da-DK" sz="2400" dirty="0" smtClean="0"/>
              <a:t> and </a:t>
            </a:r>
            <a:r>
              <a:rPr lang="da-DK" sz="2400" dirty="0" err="1" smtClean="0"/>
              <a:t>empowered</a:t>
            </a:r>
            <a:r>
              <a:rPr lang="da-DK" sz="2400" dirty="0" smtClean="0"/>
              <a:t> </a:t>
            </a:r>
            <a:r>
              <a:rPr lang="da-DK" sz="2400" dirty="0" err="1" smtClean="0"/>
              <a:t>individuals</a:t>
            </a:r>
            <a:endParaRPr lang="da-DK" sz="2400" dirty="0"/>
          </a:p>
        </p:txBody>
      </p:sp>
      <p:sp>
        <p:nvSpPr>
          <p:cNvPr id="10" name="Tekstboks 9"/>
          <p:cNvSpPr txBox="1"/>
          <p:nvPr/>
        </p:nvSpPr>
        <p:spPr>
          <a:xfrm>
            <a:off x="1259632" y="1124744"/>
            <a:ext cx="7128792" cy="3847207"/>
          </a:xfrm>
          <a:prstGeom prst="rect">
            <a:avLst/>
          </a:prstGeom>
          <a:solidFill>
            <a:srgbClr val="FFC000">
              <a:alpha val="14000"/>
            </a:srgbClr>
          </a:solidFill>
        </p:spPr>
        <p:txBody>
          <a:bodyPr wrap="square" rtlCol="0">
            <a:spAutoFit/>
          </a:bodyPr>
          <a:lstStyle/>
          <a:p>
            <a:r>
              <a:rPr lang="da-DK" sz="2800" i="1" dirty="0" smtClean="0"/>
              <a:t>”The </a:t>
            </a:r>
            <a:r>
              <a:rPr lang="da-DK" sz="2800" i="1" dirty="0" err="1" smtClean="0"/>
              <a:t>shift</a:t>
            </a:r>
            <a:r>
              <a:rPr lang="da-DK" sz="2800" i="1" dirty="0" smtClean="0"/>
              <a:t> in national power is </a:t>
            </a:r>
            <a:r>
              <a:rPr lang="da-DK" sz="2800" i="1" dirty="0" err="1" smtClean="0"/>
              <a:t>only</a:t>
            </a:r>
            <a:r>
              <a:rPr lang="da-DK" sz="2800" i="1" dirty="0" smtClean="0"/>
              <a:t> </a:t>
            </a:r>
            <a:r>
              <a:rPr lang="da-DK" sz="2800" i="1" dirty="0" err="1" smtClean="0"/>
              <a:t>half</a:t>
            </a:r>
            <a:r>
              <a:rPr lang="da-DK" sz="2800" i="1" dirty="0" smtClean="0"/>
              <a:t> the story and </a:t>
            </a:r>
            <a:r>
              <a:rPr lang="da-DK" sz="2800" i="1" dirty="0" err="1" smtClean="0"/>
              <a:t>may</a:t>
            </a:r>
            <a:r>
              <a:rPr lang="da-DK" sz="2800" i="1" dirty="0" smtClean="0"/>
              <a:t> </a:t>
            </a:r>
            <a:r>
              <a:rPr lang="da-DK" sz="2800" i="1" dirty="0" err="1" smtClean="0"/>
              <a:t>be</a:t>
            </a:r>
            <a:r>
              <a:rPr lang="da-DK" sz="2800" i="1" dirty="0" smtClean="0"/>
              <a:t> </a:t>
            </a:r>
            <a:r>
              <a:rPr lang="da-DK" sz="2800" i="1" dirty="0" err="1" smtClean="0"/>
              <a:t>overshadowed</a:t>
            </a:r>
            <a:r>
              <a:rPr lang="da-DK" sz="2800" i="1" dirty="0" smtClean="0"/>
              <a:t> by an </a:t>
            </a:r>
            <a:r>
              <a:rPr lang="da-DK" sz="2800" i="1" dirty="0" err="1" smtClean="0"/>
              <a:t>even</a:t>
            </a:r>
            <a:r>
              <a:rPr lang="da-DK" sz="2800" i="1" dirty="0" smtClean="0"/>
              <a:t> more fundamental </a:t>
            </a:r>
            <a:r>
              <a:rPr lang="da-DK" sz="2800" i="1" dirty="0" err="1" smtClean="0"/>
              <a:t>shift</a:t>
            </a:r>
            <a:r>
              <a:rPr lang="da-DK" sz="2800" i="1" dirty="0" smtClean="0"/>
              <a:t> in the nature of power … </a:t>
            </a:r>
            <a:r>
              <a:rPr lang="da-DK" sz="2800" i="1" dirty="0" err="1" smtClean="0"/>
              <a:t>Enabled</a:t>
            </a:r>
            <a:r>
              <a:rPr lang="da-DK" sz="2800" i="1" dirty="0" smtClean="0"/>
              <a:t> by </a:t>
            </a:r>
            <a:r>
              <a:rPr lang="da-DK" sz="2800" i="1" dirty="0" err="1" smtClean="0"/>
              <a:t>communications</a:t>
            </a:r>
            <a:r>
              <a:rPr lang="da-DK" sz="2800" i="1" dirty="0" smtClean="0"/>
              <a:t> </a:t>
            </a:r>
            <a:r>
              <a:rPr lang="da-DK" sz="2800" i="1" dirty="0" err="1" smtClean="0"/>
              <a:t>technologies</a:t>
            </a:r>
            <a:r>
              <a:rPr lang="da-DK" sz="2800" i="1" dirty="0" smtClean="0"/>
              <a:t>, by 2025 power </a:t>
            </a:r>
            <a:r>
              <a:rPr lang="da-DK" sz="2800" i="1" dirty="0" err="1" smtClean="0"/>
              <a:t>almost</a:t>
            </a:r>
            <a:r>
              <a:rPr lang="da-DK" sz="2800" i="1" dirty="0" smtClean="0"/>
              <a:t> </a:t>
            </a:r>
            <a:r>
              <a:rPr lang="da-DK" sz="2800" i="1" dirty="0" err="1" smtClean="0"/>
              <a:t>certainly</a:t>
            </a:r>
            <a:r>
              <a:rPr lang="da-DK" sz="2800" i="1" dirty="0" smtClean="0"/>
              <a:t> </a:t>
            </a:r>
            <a:r>
              <a:rPr lang="da-DK" sz="2800" i="1" dirty="0" err="1" smtClean="0"/>
              <a:t>will</a:t>
            </a:r>
            <a:r>
              <a:rPr lang="da-DK" sz="2800" i="1" dirty="0" smtClean="0"/>
              <a:t> </a:t>
            </a:r>
            <a:r>
              <a:rPr lang="da-DK" sz="2800" i="1" dirty="0" err="1" smtClean="0"/>
              <a:t>shift</a:t>
            </a:r>
            <a:r>
              <a:rPr lang="da-DK" sz="2800" i="1" dirty="0" smtClean="0"/>
              <a:t> more </a:t>
            </a:r>
            <a:r>
              <a:rPr lang="da-DK" sz="2800" i="1" dirty="0" err="1" smtClean="0"/>
              <a:t>towards</a:t>
            </a:r>
            <a:r>
              <a:rPr lang="da-DK" sz="2800" i="1" dirty="0" smtClean="0"/>
              <a:t> </a:t>
            </a:r>
            <a:r>
              <a:rPr lang="da-DK" sz="2800" i="1" dirty="0" err="1" smtClean="0"/>
              <a:t>multifaceted</a:t>
            </a:r>
            <a:r>
              <a:rPr lang="da-DK" sz="2800" i="1" dirty="0" smtClean="0"/>
              <a:t> and </a:t>
            </a:r>
            <a:r>
              <a:rPr lang="da-DK" sz="2800" i="1" dirty="0" err="1" smtClean="0"/>
              <a:t>amorphous</a:t>
            </a:r>
            <a:r>
              <a:rPr lang="da-DK" sz="2800" i="1" dirty="0" smtClean="0"/>
              <a:t> </a:t>
            </a:r>
            <a:r>
              <a:rPr lang="da-DK" sz="2800" i="1" dirty="0" err="1" smtClean="0"/>
              <a:t>networks</a:t>
            </a:r>
            <a:r>
              <a:rPr lang="da-DK" sz="2800" i="1" dirty="0" smtClean="0"/>
              <a:t> </a:t>
            </a:r>
            <a:r>
              <a:rPr lang="da-DK" sz="2800" i="1" dirty="0" err="1" smtClean="0"/>
              <a:t>composed</a:t>
            </a:r>
            <a:r>
              <a:rPr lang="da-DK" sz="2800" i="1" dirty="0" smtClean="0"/>
              <a:t> of </a:t>
            </a:r>
            <a:r>
              <a:rPr lang="da-DK" sz="2800" i="1" dirty="0" err="1" smtClean="0"/>
              <a:t>state</a:t>
            </a:r>
            <a:r>
              <a:rPr lang="da-DK" sz="2800" i="1" dirty="0" smtClean="0"/>
              <a:t> and </a:t>
            </a:r>
            <a:r>
              <a:rPr lang="da-DK" sz="2800" i="1" dirty="0" err="1" smtClean="0"/>
              <a:t>non-state</a:t>
            </a:r>
            <a:r>
              <a:rPr lang="da-DK" sz="2800" i="1" dirty="0" smtClean="0"/>
              <a:t> </a:t>
            </a:r>
            <a:r>
              <a:rPr lang="da-DK" sz="2800" i="1" dirty="0" err="1" smtClean="0"/>
              <a:t>actors</a:t>
            </a:r>
            <a:r>
              <a:rPr lang="da-DK" sz="2800" i="1" dirty="0" smtClean="0"/>
              <a:t> …and the international </a:t>
            </a:r>
            <a:r>
              <a:rPr lang="da-DK" sz="2800" i="1" dirty="0" err="1" smtClean="0"/>
              <a:t>community</a:t>
            </a:r>
            <a:r>
              <a:rPr lang="da-DK" sz="2800" i="1" dirty="0" smtClean="0"/>
              <a:t> </a:t>
            </a:r>
            <a:r>
              <a:rPr lang="da-DK" sz="2800" i="1" dirty="0" err="1" smtClean="0"/>
              <a:t>will</a:t>
            </a:r>
            <a:r>
              <a:rPr lang="da-DK" sz="2800" i="1" dirty="0" smtClean="0"/>
              <a:t> </a:t>
            </a:r>
            <a:r>
              <a:rPr lang="da-DK" sz="2800" i="1" dirty="0" err="1" smtClean="0"/>
              <a:t>lack</a:t>
            </a:r>
            <a:r>
              <a:rPr lang="da-DK" sz="2800" i="1" dirty="0" smtClean="0"/>
              <a:t> an </a:t>
            </a:r>
            <a:r>
              <a:rPr lang="da-DK" sz="2800" i="1" dirty="0" err="1" smtClean="0"/>
              <a:t>overarching</a:t>
            </a:r>
            <a:r>
              <a:rPr lang="da-DK" sz="2800" i="1" dirty="0" smtClean="0"/>
              <a:t> approach to global </a:t>
            </a:r>
            <a:r>
              <a:rPr lang="da-DK" sz="2800" i="1" dirty="0" err="1" smtClean="0"/>
              <a:t>governance</a:t>
            </a:r>
            <a:r>
              <a:rPr lang="da-DK" sz="2800" i="1" dirty="0" smtClean="0"/>
              <a:t>”</a:t>
            </a:r>
          </a:p>
          <a:p>
            <a:pPr algn="r"/>
            <a:r>
              <a:rPr lang="da-DK" sz="2000" dirty="0" smtClean="0"/>
              <a:t>US National </a:t>
            </a:r>
            <a:r>
              <a:rPr lang="da-DK" sz="2000" dirty="0" err="1" smtClean="0"/>
              <a:t>Intelligence</a:t>
            </a:r>
            <a:r>
              <a:rPr lang="da-DK" sz="2000" dirty="0" smtClean="0"/>
              <a:t> </a:t>
            </a:r>
            <a:r>
              <a:rPr lang="da-DK" sz="2000" dirty="0" err="1" smtClean="0"/>
              <a:t>Council</a:t>
            </a:r>
            <a:endParaRPr lang="da-DK" sz="2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t>New </a:t>
            </a:r>
            <a:r>
              <a:rPr lang="da-DK" b="1" dirty="0" err="1" smtClean="0"/>
              <a:t>powerful</a:t>
            </a:r>
            <a:r>
              <a:rPr lang="da-DK" b="1" dirty="0" smtClean="0"/>
              <a:t> </a:t>
            </a:r>
            <a:r>
              <a:rPr lang="da-DK" b="1" dirty="0" err="1" smtClean="0"/>
              <a:t>actors</a:t>
            </a:r>
            <a:endParaRPr lang="da-DK" b="1" dirty="0"/>
          </a:p>
        </p:txBody>
      </p:sp>
      <p:sp>
        <p:nvSpPr>
          <p:cNvPr id="13" name="Tekstboks 12"/>
          <p:cNvSpPr txBox="1"/>
          <p:nvPr/>
        </p:nvSpPr>
        <p:spPr>
          <a:xfrm>
            <a:off x="6660232" y="1124744"/>
            <a:ext cx="2195736" cy="1323439"/>
          </a:xfrm>
          <a:prstGeom prst="rect">
            <a:avLst/>
          </a:prstGeom>
          <a:noFill/>
        </p:spPr>
        <p:txBody>
          <a:bodyPr wrap="square" rtlCol="0">
            <a:spAutoFit/>
          </a:bodyPr>
          <a:lstStyle/>
          <a:p>
            <a:pPr algn="ctr"/>
            <a:r>
              <a:rPr lang="da-DK" sz="2000" dirty="0" smtClean="0"/>
              <a:t>34 </a:t>
            </a:r>
            <a:r>
              <a:rPr lang="da-DK" sz="2000" dirty="0" err="1" smtClean="0"/>
              <a:t>cities</a:t>
            </a:r>
            <a:r>
              <a:rPr lang="da-DK" sz="2000" dirty="0" smtClean="0"/>
              <a:t> og 13 </a:t>
            </a:r>
            <a:r>
              <a:rPr lang="da-DK" sz="2000" dirty="0" err="1" smtClean="0"/>
              <a:t>corporations</a:t>
            </a:r>
            <a:r>
              <a:rPr lang="da-DK" sz="2000" dirty="0" smtClean="0"/>
              <a:t> </a:t>
            </a:r>
            <a:r>
              <a:rPr lang="da-DK" sz="2000" dirty="0" err="1" smtClean="0"/>
              <a:t>among</a:t>
            </a:r>
            <a:r>
              <a:rPr lang="da-DK" sz="2000" dirty="0" smtClean="0"/>
              <a:t> the </a:t>
            </a:r>
            <a:r>
              <a:rPr lang="da-DK" sz="2000" dirty="0" err="1" smtClean="0"/>
              <a:t>world’s</a:t>
            </a:r>
            <a:r>
              <a:rPr lang="da-DK" sz="2000" dirty="0" smtClean="0"/>
              <a:t> top 100 </a:t>
            </a:r>
            <a:r>
              <a:rPr lang="da-DK" sz="2000" dirty="0" err="1" smtClean="0"/>
              <a:t>economies</a:t>
            </a:r>
            <a:endParaRPr lang="da-DK" sz="2000" dirty="0"/>
          </a:p>
        </p:txBody>
      </p:sp>
      <p:pic>
        <p:nvPicPr>
          <p:cNvPr id="21511" name="Picture 7"/>
          <p:cNvPicPr>
            <a:picLocks noGrp="1" noChangeAspect="1" noChangeArrowheads="1"/>
          </p:cNvPicPr>
          <p:nvPr>
            <p:ph idx="1"/>
          </p:nvPr>
        </p:nvPicPr>
        <p:blipFill>
          <a:blip r:embed="rId3" cstate="print"/>
          <a:srcRect/>
          <a:stretch>
            <a:fillRect/>
          </a:stretch>
        </p:blipFill>
        <p:spPr bwMode="auto">
          <a:xfrm>
            <a:off x="755576" y="1124744"/>
            <a:ext cx="3233567" cy="3024336"/>
          </a:xfrm>
          <a:prstGeom prst="rect">
            <a:avLst/>
          </a:prstGeom>
          <a:noFill/>
          <a:ln w="9525">
            <a:noFill/>
            <a:miter lim="800000"/>
            <a:headEnd/>
            <a:tailEnd/>
          </a:ln>
        </p:spPr>
      </p:pic>
      <p:pic>
        <p:nvPicPr>
          <p:cNvPr id="21512" name="Picture 8"/>
          <p:cNvPicPr>
            <a:picLocks noChangeAspect="1" noChangeArrowheads="1"/>
          </p:cNvPicPr>
          <p:nvPr/>
        </p:nvPicPr>
        <p:blipFill>
          <a:blip r:embed="rId4" cstate="print"/>
          <a:srcRect/>
          <a:stretch>
            <a:fillRect/>
          </a:stretch>
        </p:blipFill>
        <p:spPr bwMode="auto">
          <a:xfrm>
            <a:off x="6732240" y="2492896"/>
            <a:ext cx="2054846" cy="1800200"/>
          </a:xfrm>
          <a:prstGeom prst="rect">
            <a:avLst/>
          </a:prstGeom>
          <a:noFill/>
          <a:ln w="9525">
            <a:noFill/>
            <a:miter lim="800000"/>
            <a:headEnd/>
            <a:tailEnd/>
          </a:ln>
        </p:spPr>
      </p:pic>
      <p:sp>
        <p:nvSpPr>
          <p:cNvPr id="7" name="Tekstboks 6"/>
          <p:cNvSpPr txBox="1"/>
          <p:nvPr/>
        </p:nvSpPr>
        <p:spPr>
          <a:xfrm>
            <a:off x="755576" y="4365104"/>
            <a:ext cx="8136904" cy="1015663"/>
          </a:xfrm>
          <a:prstGeom prst="rect">
            <a:avLst/>
          </a:prstGeom>
          <a:noFill/>
        </p:spPr>
        <p:txBody>
          <a:bodyPr wrap="square" rtlCol="0">
            <a:spAutoFit/>
          </a:bodyPr>
          <a:lstStyle/>
          <a:p>
            <a:r>
              <a:rPr lang="da-DK" sz="2000" dirty="0" smtClean="0"/>
              <a:t>The </a:t>
            </a:r>
            <a:r>
              <a:rPr lang="da-DK" sz="2000" dirty="0" err="1" smtClean="0"/>
              <a:t>role</a:t>
            </a:r>
            <a:r>
              <a:rPr lang="da-DK" sz="2000" dirty="0" smtClean="0"/>
              <a:t> of </a:t>
            </a:r>
            <a:r>
              <a:rPr lang="da-DK" sz="2000" dirty="0" err="1" smtClean="0"/>
              <a:t>cities</a:t>
            </a:r>
            <a:r>
              <a:rPr lang="da-DK" sz="2000" dirty="0" smtClean="0"/>
              <a:t> is </a:t>
            </a:r>
            <a:r>
              <a:rPr lang="da-DK" sz="2000" dirty="0" err="1" smtClean="0"/>
              <a:t>already</a:t>
            </a:r>
            <a:r>
              <a:rPr lang="da-DK" sz="2000" dirty="0" smtClean="0"/>
              <a:t> evident in </a:t>
            </a:r>
            <a:r>
              <a:rPr lang="da-DK" sz="2000" dirty="0" err="1" smtClean="0"/>
              <a:t>networks</a:t>
            </a:r>
            <a:r>
              <a:rPr lang="da-DK" sz="2000" dirty="0" smtClean="0"/>
              <a:t> </a:t>
            </a:r>
            <a:r>
              <a:rPr lang="da-DK" sz="2000" dirty="0" err="1" smtClean="0"/>
              <a:t>ie</a:t>
            </a:r>
            <a:r>
              <a:rPr lang="da-DK" sz="2000" dirty="0" smtClean="0"/>
              <a:t> C40, in </a:t>
            </a:r>
            <a:r>
              <a:rPr lang="da-DK" sz="2000" dirty="0" err="1" smtClean="0"/>
              <a:t>shaping</a:t>
            </a:r>
            <a:r>
              <a:rPr lang="da-DK" sz="2000" dirty="0" smtClean="0"/>
              <a:t> policy </a:t>
            </a:r>
            <a:r>
              <a:rPr lang="da-DK" sz="2000" dirty="0" err="1" smtClean="0"/>
              <a:t>debates</a:t>
            </a:r>
            <a:r>
              <a:rPr lang="da-DK" sz="2000" dirty="0" smtClean="0"/>
              <a:t> and </a:t>
            </a:r>
            <a:r>
              <a:rPr lang="da-DK" sz="2000" dirty="0" err="1" smtClean="0"/>
              <a:t>leading</a:t>
            </a:r>
            <a:r>
              <a:rPr lang="da-DK" sz="2000" dirty="0" smtClean="0"/>
              <a:t> national </a:t>
            </a:r>
            <a:r>
              <a:rPr lang="da-DK" sz="2000" dirty="0" err="1" smtClean="0"/>
              <a:t>responses</a:t>
            </a:r>
            <a:r>
              <a:rPr lang="da-DK" sz="2000" dirty="0" smtClean="0"/>
              <a:t> to </a:t>
            </a:r>
            <a:r>
              <a:rPr lang="da-DK" sz="2000" dirty="0" err="1" smtClean="0"/>
              <a:t>governance</a:t>
            </a:r>
            <a:r>
              <a:rPr lang="da-DK" sz="2000" dirty="0" smtClean="0"/>
              <a:t> </a:t>
            </a:r>
            <a:r>
              <a:rPr lang="da-DK" sz="2000" dirty="0" err="1" smtClean="0"/>
              <a:t>challenges</a:t>
            </a:r>
            <a:r>
              <a:rPr lang="da-DK" sz="2000" dirty="0" smtClean="0"/>
              <a:t>. In fragile </a:t>
            </a:r>
            <a:r>
              <a:rPr lang="da-DK" sz="2000" dirty="0" err="1" smtClean="0"/>
              <a:t>states</a:t>
            </a:r>
            <a:r>
              <a:rPr lang="da-DK" sz="2000" dirty="0" smtClean="0"/>
              <a:t>, </a:t>
            </a:r>
            <a:r>
              <a:rPr lang="da-DK" sz="2000" dirty="0" err="1" smtClean="0"/>
              <a:t>cities</a:t>
            </a:r>
            <a:r>
              <a:rPr lang="da-DK" sz="2000" dirty="0" smtClean="0"/>
              <a:t> and </a:t>
            </a:r>
            <a:r>
              <a:rPr lang="da-DK" sz="2000" dirty="0" err="1" smtClean="0"/>
              <a:t>local</a:t>
            </a:r>
            <a:r>
              <a:rPr lang="da-DK" sz="2000" dirty="0" smtClean="0"/>
              <a:t> </a:t>
            </a:r>
            <a:r>
              <a:rPr lang="da-DK" sz="2000" dirty="0" err="1" smtClean="0"/>
              <a:t>governance</a:t>
            </a:r>
            <a:r>
              <a:rPr lang="da-DK" sz="2000" dirty="0" smtClean="0"/>
              <a:t> </a:t>
            </a:r>
            <a:r>
              <a:rPr lang="da-DK" sz="2000" dirty="0" err="1" smtClean="0"/>
              <a:t>structures</a:t>
            </a:r>
            <a:r>
              <a:rPr lang="da-DK" sz="2000" dirty="0" smtClean="0"/>
              <a:t> </a:t>
            </a:r>
            <a:r>
              <a:rPr lang="da-DK" sz="2000" dirty="0" err="1" smtClean="0"/>
              <a:t>are</a:t>
            </a:r>
            <a:r>
              <a:rPr lang="da-DK" sz="2000" dirty="0" smtClean="0"/>
              <a:t> </a:t>
            </a:r>
            <a:r>
              <a:rPr lang="da-DK" sz="2000" dirty="0" err="1" smtClean="0"/>
              <a:t>often</a:t>
            </a:r>
            <a:r>
              <a:rPr lang="da-DK" sz="2000" dirty="0" smtClean="0"/>
              <a:t> the </a:t>
            </a:r>
            <a:r>
              <a:rPr lang="da-DK" sz="2000" dirty="0" err="1" smtClean="0"/>
              <a:t>only</a:t>
            </a:r>
            <a:r>
              <a:rPr lang="da-DK" sz="2000" dirty="0" smtClean="0"/>
              <a:t> </a:t>
            </a:r>
            <a:r>
              <a:rPr lang="da-DK" sz="2000" dirty="0" err="1" smtClean="0"/>
              <a:t>ones</a:t>
            </a:r>
            <a:r>
              <a:rPr lang="da-DK" sz="2000" dirty="0" smtClean="0"/>
              <a:t> </a:t>
            </a:r>
            <a:r>
              <a:rPr lang="da-DK" sz="2000" dirty="0" err="1" smtClean="0"/>
              <a:t>that</a:t>
            </a:r>
            <a:r>
              <a:rPr lang="da-DK" sz="2000" dirty="0" smtClean="0"/>
              <a:t> </a:t>
            </a:r>
            <a:r>
              <a:rPr lang="da-DK" sz="2000" dirty="0" err="1" smtClean="0"/>
              <a:t>work</a:t>
            </a:r>
            <a:endParaRPr lang="da-DK" sz="2000" dirty="0"/>
          </a:p>
        </p:txBody>
      </p:sp>
      <p:sp>
        <p:nvSpPr>
          <p:cNvPr id="10" name="Rektangel 9"/>
          <p:cNvSpPr/>
          <p:nvPr/>
        </p:nvSpPr>
        <p:spPr>
          <a:xfrm>
            <a:off x="683568" y="5877272"/>
            <a:ext cx="6264696" cy="707886"/>
          </a:xfrm>
          <a:prstGeom prst="rect">
            <a:avLst/>
          </a:prstGeom>
          <a:solidFill>
            <a:srgbClr val="FFC000">
              <a:alpha val="49000"/>
            </a:srgbClr>
          </a:solidFill>
        </p:spPr>
        <p:txBody>
          <a:bodyPr wrap="square">
            <a:spAutoFit/>
          </a:bodyPr>
          <a:lstStyle/>
          <a:p>
            <a:r>
              <a:rPr lang="da-DK" sz="2000" i="1" dirty="0" err="1" smtClean="0"/>
              <a:t>Consideration</a:t>
            </a:r>
            <a:r>
              <a:rPr lang="da-DK" sz="2000" i="1" dirty="0" smtClean="0"/>
              <a:t>: </a:t>
            </a:r>
            <a:r>
              <a:rPr lang="da-DK" sz="2000" i="1" dirty="0" err="1" smtClean="0"/>
              <a:t>Need</a:t>
            </a:r>
            <a:r>
              <a:rPr lang="da-DK" sz="2000" i="1" dirty="0" smtClean="0"/>
              <a:t> to </a:t>
            </a:r>
            <a:r>
              <a:rPr lang="da-DK" sz="2000" i="1" dirty="0" err="1" smtClean="0"/>
              <a:t>apply</a:t>
            </a:r>
            <a:r>
              <a:rPr lang="da-DK" sz="2000" i="1" dirty="0" smtClean="0"/>
              <a:t> a city-approach in addition to - </a:t>
            </a:r>
            <a:r>
              <a:rPr lang="da-DK" sz="2000" i="1" dirty="0" err="1" smtClean="0"/>
              <a:t>or</a:t>
            </a:r>
            <a:r>
              <a:rPr lang="da-DK" sz="2000" i="1" dirty="0" smtClean="0"/>
              <a:t> </a:t>
            </a:r>
            <a:r>
              <a:rPr lang="da-DK" sz="2000" i="1" dirty="0" err="1" smtClean="0"/>
              <a:t>perhaps</a:t>
            </a:r>
            <a:r>
              <a:rPr lang="da-DK" sz="2000" i="1" dirty="0" smtClean="0"/>
              <a:t> in </a:t>
            </a:r>
            <a:r>
              <a:rPr lang="da-DK" sz="2000" i="1" dirty="0" err="1" smtClean="0"/>
              <a:t>lieu</a:t>
            </a:r>
            <a:r>
              <a:rPr lang="da-DK" sz="2000" i="1" dirty="0" smtClean="0"/>
              <a:t> of - a national/country approach, at </a:t>
            </a:r>
            <a:r>
              <a:rPr lang="da-DK" sz="2000" i="1" dirty="0" err="1" smtClean="0"/>
              <a:t>least</a:t>
            </a:r>
            <a:r>
              <a:rPr lang="da-DK" sz="2000" i="1" dirty="0" smtClean="0"/>
              <a:t> in </a:t>
            </a:r>
            <a:r>
              <a:rPr lang="da-DK" sz="2000" i="1" dirty="0" err="1" smtClean="0"/>
              <a:t>some</a:t>
            </a:r>
            <a:r>
              <a:rPr lang="da-DK" sz="2000" i="1" dirty="0" smtClean="0"/>
              <a:t> </a:t>
            </a:r>
            <a:r>
              <a:rPr lang="da-DK" sz="2000" i="1" dirty="0" err="1" smtClean="0"/>
              <a:t>countries</a:t>
            </a:r>
            <a:r>
              <a:rPr lang="da-DK" sz="2000" i="1" dirty="0" smtClean="0"/>
              <a:t>?  </a:t>
            </a:r>
          </a:p>
        </p:txBody>
      </p:sp>
      <p:sp>
        <p:nvSpPr>
          <p:cNvPr id="11" name="Tekstboks 10"/>
          <p:cNvSpPr txBox="1"/>
          <p:nvPr/>
        </p:nvSpPr>
        <p:spPr>
          <a:xfrm>
            <a:off x="4139952" y="1268760"/>
            <a:ext cx="2376264" cy="3046988"/>
          </a:xfrm>
          <a:prstGeom prst="rect">
            <a:avLst/>
          </a:prstGeom>
          <a:noFill/>
        </p:spPr>
        <p:txBody>
          <a:bodyPr wrap="square" rtlCol="0">
            <a:spAutoFit/>
          </a:bodyPr>
          <a:lstStyle/>
          <a:p>
            <a:pPr algn="ctr"/>
            <a:r>
              <a:rPr lang="da-DK" sz="2400" dirty="0" err="1" smtClean="0">
                <a:solidFill>
                  <a:srgbClr val="FF0000"/>
                </a:solidFill>
              </a:rPr>
              <a:t>Megacities</a:t>
            </a:r>
            <a:r>
              <a:rPr lang="da-DK" sz="2400" dirty="0" smtClean="0">
                <a:solidFill>
                  <a:srgbClr val="FF0000"/>
                </a:solidFill>
              </a:rPr>
              <a:t> </a:t>
            </a:r>
            <a:r>
              <a:rPr lang="da-DK" sz="2400" dirty="0" err="1" smtClean="0">
                <a:solidFill>
                  <a:srgbClr val="FF0000"/>
                </a:solidFill>
              </a:rPr>
              <a:t>will</a:t>
            </a:r>
            <a:r>
              <a:rPr lang="da-DK" sz="2400" dirty="0" smtClean="0">
                <a:solidFill>
                  <a:srgbClr val="FF0000"/>
                </a:solidFill>
              </a:rPr>
              <a:t> </a:t>
            </a:r>
            <a:r>
              <a:rPr lang="da-DK" sz="2400" dirty="0" err="1" smtClean="0">
                <a:solidFill>
                  <a:srgbClr val="FF0000"/>
                </a:solidFill>
              </a:rPr>
              <a:t>account</a:t>
            </a:r>
            <a:r>
              <a:rPr lang="da-DK" sz="2400" dirty="0" smtClean="0">
                <a:solidFill>
                  <a:srgbClr val="FF0000"/>
                </a:solidFill>
              </a:rPr>
              <a:t> for &lt;15% of </a:t>
            </a:r>
            <a:r>
              <a:rPr lang="da-DK" sz="2400" dirty="0" err="1" smtClean="0">
                <a:solidFill>
                  <a:srgbClr val="FF0000"/>
                </a:solidFill>
              </a:rPr>
              <a:t>world’s</a:t>
            </a:r>
            <a:r>
              <a:rPr lang="da-DK" sz="2400" dirty="0" smtClean="0">
                <a:solidFill>
                  <a:srgbClr val="FF0000"/>
                </a:solidFill>
              </a:rPr>
              <a:t> population, 25% of </a:t>
            </a:r>
            <a:r>
              <a:rPr lang="da-DK" sz="2400" dirty="0" err="1" smtClean="0">
                <a:solidFill>
                  <a:srgbClr val="FF0000"/>
                </a:solidFill>
              </a:rPr>
              <a:t>world’s</a:t>
            </a:r>
            <a:r>
              <a:rPr lang="da-DK" sz="2400" dirty="0" smtClean="0">
                <a:solidFill>
                  <a:srgbClr val="FF0000"/>
                </a:solidFill>
              </a:rPr>
              <a:t> GDP and 12% of global CO emission</a:t>
            </a:r>
            <a:endParaRPr lang="da-DK" sz="2400" dirty="0">
              <a:solidFill>
                <a:srgbClr val="FF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t>New </a:t>
            </a:r>
            <a:r>
              <a:rPr lang="da-DK" b="1" dirty="0" err="1" smtClean="0"/>
              <a:t>powerful</a:t>
            </a:r>
            <a:r>
              <a:rPr lang="da-DK" b="1" dirty="0" smtClean="0"/>
              <a:t> </a:t>
            </a:r>
            <a:r>
              <a:rPr lang="da-DK" b="1" dirty="0" err="1" smtClean="0"/>
              <a:t>actors</a:t>
            </a:r>
            <a:r>
              <a:rPr lang="da-DK" b="1" dirty="0" smtClean="0"/>
              <a:t> (2)</a:t>
            </a:r>
            <a:endParaRPr lang="da-DK" b="1" dirty="0"/>
          </a:p>
        </p:txBody>
      </p:sp>
      <p:sp>
        <p:nvSpPr>
          <p:cNvPr id="3" name="Pladsholder til indhold 2"/>
          <p:cNvSpPr>
            <a:spLocks noGrp="1"/>
          </p:cNvSpPr>
          <p:nvPr>
            <p:ph idx="1"/>
          </p:nvPr>
        </p:nvSpPr>
        <p:spPr>
          <a:xfrm>
            <a:off x="827584" y="1340768"/>
            <a:ext cx="6480720" cy="4742656"/>
          </a:xfrm>
        </p:spPr>
        <p:txBody>
          <a:bodyPr/>
          <a:lstStyle/>
          <a:p>
            <a:pPr marL="457200" indent="-457200">
              <a:buFont typeface="+mj-lt"/>
              <a:buAutoNum type="arabicPeriod"/>
            </a:pPr>
            <a:r>
              <a:rPr lang="da-DK" dirty="0" err="1" smtClean="0"/>
              <a:t>Growth</a:t>
            </a:r>
            <a:r>
              <a:rPr lang="da-DK" dirty="0" smtClean="0"/>
              <a:t> in ’</a:t>
            </a:r>
            <a:r>
              <a:rPr lang="da-DK" dirty="0" err="1" smtClean="0"/>
              <a:t>issues</a:t>
            </a:r>
            <a:r>
              <a:rPr lang="da-DK" dirty="0" smtClean="0"/>
              <a:t>’ </a:t>
            </a:r>
            <a:r>
              <a:rPr lang="da-DK" dirty="0" err="1" smtClean="0"/>
              <a:t>focussed</a:t>
            </a:r>
            <a:r>
              <a:rPr lang="da-DK" dirty="0" smtClean="0"/>
              <a:t> civil society </a:t>
            </a:r>
            <a:r>
              <a:rPr lang="da-DK" dirty="0" err="1" smtClean="0"/>
              <a:t>movements</a:t>
            </a:r>
            <a:r>
              <a:rPr lang="da-DK" dirty="0" smtClean="0"/>
              <a:t> </a:t>
            </a:r>
            <a:r>
              <a:rPr lang="da-DK" dirty="0" err="1" smtClean="0"/>
              <a:t>with</a:t>
            </a:r>
            <a:r>
              <a:rPr lang="da-DK" dirty="0" smtClean="0"/>
              <a:t> the </a:t>
            </a:r>
            <a:r>
              <a:rPr lang="da-DK" dirty="0" err="1" smtClean="0"/>
              <a:t>ability</a:t>
            </a:r>
            <a:r>
              <a:rPr lang="da-DK" dirty="0" smtClean="0"/>
              <a:t> to </a:t>
            </a:r>
            <a:r>
              <a:rPr lang="da-DK" dirty="0" err="1" smtClean="0"/>
              <a:t>quickly</a:t>
            </a:r>
            <a:r>
              <a:rPr lang="da-DK" dirty="0" smtClean="0"/>
              <a:t> </a:t>
            </a:r>
            <a:r>
              <a:rPr lang="da-DK" dirty="0" err="1" smtClean="0"/>
              <a:t>attract</a:t>
            </a:r>
            <a:r>
              <a:rPr lang="da-DK" dirty="0" smtClean="0"/>
              <a:t> global attention, </a:t>
            </a:r>
            <a:r>
              <a:rPr lang="da-DK" dirty="0" err="1" smtClean="0"/>
              <a:t>blurring</a:t>
            </a:r>
            <a:r>
              <a:rPr lang="da-DK" dirty="0" smtClean="0"/>
              <a:t> </a:t>
            </a:r>
            <a:r>
              <a:rPr lang="da-DK" dirty="0" err="1" smtClean="0"/>
              <a:t>north-south</a:t>
            </a:r>
            <a:r>
              <a:rPr lang="da-DK" dirty="0" smtClean="0"/>
              <a:t> </a:t>
            </a:r>
            <a:r>
              <a:rPr lang="da-DK" dirty="0" err="1" smtClean="0"/>
              <a:t>boundaries</a:t>
            </a:r>
            <a:endParaRPr lang="da-DK" dirty="0" smtClean="0"/>
          </a:p>
          <a:p>
            <a:pPr marL="457200" indent="-457200">
              <a:buFont typeface="+mj-lt"/>
              <a:buAutoNum type="arabicPeriod"/>
            </a:pPr>
            <a:r>
              <a:rPr lang="da-DK" dirty="0" err="1" smtClean="0">
                <a:solidFill>
                  <a:srgbClr val="FF0000"/>
                </a:solidFill>
              </a:rPr>
              <a:t>Youth</a:t>
            </a:r>
            <a:r>
              <a:rPr lang="da-DK" dirty="0" smtClean="0">
                <a:solidFill>
                  <a:srgbClr val="FF0000"/>
                </a:solidFill>
              </a:rPr>
              <a:t> as a </a:t>
            </a:r>
            <a:r>
              <a:rPr lang="da-DK" dirty="0" err="1" smtClean="0">
                <a:solidFill>
                  <a:srgbClr val="FF0000"/>
                </a:solidFill>
              </a:rPr>
              <a:t>driving</a:t>
            </a:r>
            <a:r>
              <a:rPr lang="da-DK" dirty="0" smtClean="0">
                <a:solidFill>
                  <a:srgbClr val="FF0000"/>
                </a:solidFill>
              </a:rPr>
              <a:t> force </a:t>
            </a:r>
            <a:r>
              <a:rPr lang="da-DK" dirty="0" err="1" smtClean="0">
                <a:solidFill>
                  <a:srgbClr val="FF0000"/>
                </a:solidFill>
              </a:rPr>
              <a:t>behind</a:t>
            </a:r>
            <a:r>
              <a:rPr lang="da-DK" dirty="0" smtClean="0">
                <a:solidFill>
                  <a:srgbClr val="FF0000"/>
                </a:solidFill>
              </a:rPr>
              <a:t> the </a:t>
            </a:r>
            <a:r>
              <a:rPr lang="da-DK" dirty="0" err="1" smtClean="0">
                <a:solidFill>
                  <a:srgbClr val="FF0000"/>
                </a:solidFill>
              </a:rPr>
              <a:t>call</a:t>
            </a:r>
            <a:r>
              <a:rPr lang="da-DK" dirty="0" smtClean="0">
                <a:solidFill>
                  <a:srgbClr val="FF0000"/>
                </a:solidFill>
              </a:rPr>
              <a:t> for </a:t>
            </a:r>
            <a:r>
              <a:rPr lang="da-DK" dirty="0" err="1" smtClean="0">
                <a:solidFill>
                  <a:srgbClr val="FF0000"/>
                </a:solidFill>
              </a:rPr>
              <a:t>political</a:t>
            </a:r>
            <a:r>
              <a:rPr lang="da-DK" dirty="0" smtClean="0">
                <a:solidFill>
                  <a:srgbClr val="FF0000"/>
                </a:solidFill>
              </a:rPr>
              <a:t> and social </a:t>
            </a:r>
            <a:r>
              <a:rPr lang="da-DK" dirty="0" err="1" smtClean="0">
                <a:solidFill>
                  <a:srgbClr val="FF0000"/>
                </a:solidFill>
              </a:rPr>
              <a:t>change</a:t>
            </a:r>
            <a:endParaRPr lang="da-DK" dirty="0" smtClean="0">
              <a:solidFill>
                <a:srgbClr val="FF0000"/>
              </a:solidFill>
            </a:endParaRPr>
          </a:p>
          <a:p>
            <a:pPr marL="457200" indent="-457200">
              <a:buFont typeface="+mj-lt"/>
              <a:buAutoNum type="arabicPeriod"/>
            </a:pPr>
            <a:r>
              <a:rPr lang="da-DK" dirty="0" err="1" smtClean="0"/>
              <a:t>Powered</a:t>
            </a:r>
            <a:r>
              <a:rPr lang="da-DK" dirty="0" smtClean="0"/>
              <a:t> by mobile and internet </a:t>
            </a:r>
            <a:r>
              <a:rPr lang="da-DK" dirty="0" err="1" smtClean="0"/>
              <a:t>technology</a:t>
            </a:r>
            <a:endParaRPr lang="da-DK" dirty="0" smtClean="0"/>
          </a:p>
          <a:p>
            <a:pPr marL="457200" indent="-457200">
              <a:buFont typeface="+mj-lt"/>
              <a:buAutoNum type="arabicPeriod"/>
            </a:pPr>
            <a:r>
              <a:rPr lang="en-US" dirty="0" smtClean="0">
                <a:solidFill>
                  <a:srgbClr val="FF0000"/>
                </a:solidFill>
              </a:rPr>
              <a:t>New social movements are </a:t>
            </a:r>
            <a:r>
              <a:rPr lang="en-US" dirty="0" err="1" smtClean="0">
                <a:solidFill>
                  <a:srgbClr val="FF0000"/>
                </a:solidFill>
              </a:rPr>
              <a:t>organised</a:t>
            </a:r>
            <a:r>
              <a:rPr lang="en-US" dirty="0" smtClean="0">
                <a:solidFill>
                  <a:srgbClr val="FF0000"/>
                </a:solidFill>
              </a:rPr>
              <a:t> differently than current NGOs, expressing </a:t>
            </a:r>
            <a:r>
              <a:rPr lang="da-DK" dirty="0" smtClean="0">
                <a:solidFill>
                  <a:srgbClr val="FF0000"/>
                </a:solidFill>
              </a:rPr>
              <a:t>alternative </a:t>
            </a:r>
            <a:r>
              <a:rPr lang="da-DK" dirty="0" err="1" smtClean="0">
                <a:solidFill>
                  <a:srgbClr val="FF0000"/>
                </a:solidFill>
              </a:rPr>
              <a:t>values</a:t>
            </a:r>
            <a:r>
              <a:rPr lang="da-DK" dirty="0" smtClean="0">
                <a:solidFill>
                  <a:srgbClr val="FF0000"/>
                </a:solidFill>
              </a:rPr>
              <a:t> of </a:t>
            </a:r>
            <a:r>
              <a:rPr lang="da-DK" dirty="0" err="1" smtClean="0">
                <a:solidFill>
                  <a:srgbClr val="FF0000"/>
                </a:solidFill>
              </a:rPr>
              <a:t>inclusion</a:t>
            </a:r>
            <a:r>
              <a:rPr lang="da-DK" dirty="0" smtClean="0">
                <a:solidFill>
                  <a:srgbClr val="FF0000"/>
                </a:solidFill>
              </a:rPr>
              <a:t>, participation and innovation.</a:t>
            </a:r>
          </a:p>
          <a:p>
            <a:pPr marL="457200" indent="-457200"/>
            <a:endParaRPr lang="da-DK" sz="2800" dirty="0" smtClean="0"/>
          </a:p>
          <a:p>
            <a:endParaRPr lang="da-DK" dirty="0" smtClean="0"/>
          </a:p>
          <a:p>
            <a:endParaRPr lang="da-DK" dirty="0" smtClean="0"/>
          </a:p>
        </p:txBody>
      </p:sp>
      <p:pic>
        <p:nvPicPr>
          <p:cNvPr id="4" name="Billede 3" descr="occupy.jpg"/>
          <p:cNvPicPr>
            <a:picLocks noChangeAspect="1"/>
          </p:cNvPicPr>
          <p:nvPr/>
        </p:nvPicPr>
        <p:blipFill>
          <a:blip r:embed="rId3" cstate="print"/>
          <a:stretch>
            <a:fillRect/>
          </a:stretch>
        </p:blipFill>
        <p:spPr>
          <a:xfrm>
            <a:off x="7884368" y="1124744"/>
            <a:ext cx="936104" cy="1410769"/>
          </a:xfrm>
          <a:prstGeom prst="rect">
            <a:avLst/>
          </a:prstGeom>
        </p:spPr>
      </p:pic>
      <p:pic>
        <p:nvPicPr>
          <p:cNvPr id="5" name="Billede 4" descr="untitled.png">
            <a:hlinkClick r:id="rId4"/>
          </p:cNvPr>
          <p:cNvPicPr>
            <a:picLocks noChangeAspect="1"/>
          </p:cNvPicPr>
          <p:nvPr/>
        </p:nvPicPr>
        <p:blipFill>
          <a:blip r:embed="rId5" cstate="print"/>
          <a:stretch>
            <a:fillRect/>
          </a:stretch>
        </p:blipFill>
        <p:spPr>
          <a:xfrm>
            <a:off x="6804248" y="2780928"/>
            <a:ext cx="2123728" cy="467220"/>
          </a:xfrm>
          <a:prstGeom prst="rect">
            <a:avLst/>
          </a:prstGeom>
        </p:spPr>
      </p:pic>
      <p:pic>
        <p:nvPicPr>
          <p:cNvPr id="6" name="Billede 5" descr="yulogo.jpg"/>
          <p:cNvPicPr>
            <a:picLocks noChangeAspect="1"/>
          </p:cNvPicPr>
          <p:nvPr/>
        </p:nvPicPr>
        <p:blipFill>
          <a:blip r:embed="rId6" cstate="print"/>
          <a:stretch>
            <a:fillRect/>
          </a:stretch>
        </p:blipFill>
        <p:spPr>
          <a:xfrm>
            <a:off x="7740352" y="3356992"/>
            <a:ext cx="996702" cy="1375449"/>
          </a:xfrm>
          <a:prstGeom prst="rect">
            <a:avLst/>
          </a:prstGeom>
        </p:spPr>
      </p:pic>
      <p:sp>
        <p:nvSpPr>
          <p:cNvPr id="10" name="Rektangel 9"/>
          <p:cNvSpPr/>
          <p:nvPr/>
        </p:nvSpPr>
        <p:spPr>
          <a:xfrm>
            <a:off x="755576" y="5229200"/>
            <a:ext cx="6192688" cy="1323439"/>
          </a:xfrm>
          <a:prstGeom prst="rect">
            <a:avLst/>
          </a:prstGeom>
          <a:solidFill>
            <a:srgbClr val="FFC000">
              <a:alpha val="49000"/>
            </a:srgbClr>
          </a:solidFill>
        </p:spPr>
        <p:txBody>
          <a:bodyPr wrap="square">
            <a:spAutoFit/>
          </a:bodyPr>
          <a:lstStyle/>
          <a:p>
            <a:r>
              <a:rPr lang="da-DK" sz="2000" i="1" dirty="0" err="1" smtClean="0"/>
              <a:t>Consideration</a:t>
            </a:r>
            <a:r>
              <a:rPr lang="da-DK" sz="2000" i="1" dirty="0" smtClean="0"/>
              <a:t>: How </a:t>
            </a:r>
            <a:r>
              <a:rPr lang="da-DK" sz="2000" i="1" dirty="0" err="1" smtClean="0"/>
              <a:t>can</a:t>
            </a:r>
            <a:r>
              <a:rPr lang="da-DK" sz="2000" i="1" dirty="0" smtClean="0"/>
              <a:t> Save the </a:t>
            </a:r>
            <a:r>
              <a:rPr lang="da-DK" sz="2000" i="1" dirty="0" err="1" smtClean="0"/>
              <a:t>Children</a:t>
            </a:r>
            <a:r>
              <a:rPr lang="da-DK" sz="2000" i="1" dirty="0" smtClean="0"/>
              <a:t> partner </a:t>
            </a:r>
            <a:r>
              <a:rPr lang="da-DK" sz="2000" i="1" dirty="0" err="1" smtClean="0"/>
              <a:t>with</a:t>
            </a:r>
            <a:r>
              <a:rPr lang="da-DK" sz="2000" i="1" dirty="0" smtClean="0"/>
              <a:t> new social </a:t>
            </a:r>
            <a:r>
              <a:rPr lang="da-DK" sz="2000" i="1" dirty="0" err="1" smtClean="0"/>
              <a:t>movements</a:t>
            </a:r>
            <a:r>
              <a:rPr lang="da-DK" sz="2000" i="1" dirty="0" smtClean="0"/>
              <a:t> – </a:t>
            </a:r>
            <a:r>
              <a:rPr lang="da-DK" sz="2000" i="1" dirty="0" err="1" smtClean="0"/>
              <a:t>networked</a:t>
            </a:r>
            <a:r>
              <a:rPr lang="da-DK" sz="2000" i="1" dirty="0" smtClean="0"/>
              <a:t>, transnational , </a:t>
            </a:r>
            <a:r>
              <a:rPr lang="da-DK" sz="2000" i="1" dirty="0" err="1" smtClean="0"/>
              <a:t>issue-focussed</a:t>
            </a:r>
            <a:r>
              <a:rPr lang="da-DK" sz="2000" i="1" dirty="0" smtClean="0"/>
              <a:t> and </a:t>
            </a:r>
            <a:r>
              <a:rPr lang="da-DK" sz="2000" i="1" dirty="0" err="1" smtClean="0"/>
              <a:t>loosely</a:t>
            </a:r>
            <a:r>
              <a:rPr lang="da-DK" sz="2000" i="1" dirty="0" smtClean="0"/>
              <a:t> </a:t>
            </a:r>
            <a:r>
              <a:rPr lang="da-DK" sz="2000" i="1" dirty="0" err="1" smtClean="0"/>
              <a:t>organised</a:t>
            </a:r>
            <a:r>
              <a:rPr lang="da-DK" sz="2000" i="1" dirty="0" smtClean="0"/>
              <a:t> civil society </a:t>
            </a:r>
            <a:r>
              <a:rPr lang="da-DK" sz="2000" i="1" dirty="0" err="1" smtClean="0"/>
              <a:t>campaigning</a:t>
            </a:r>
            <a:r>
              <a:rPr lang="da-DK" sz="2000" i="1" dirty="0" smtClean="0"/>
              <a:t> </a:t>
            </a:r>
            <a:r>
              <a:rPr lang="da-DK" sz="2000" i="1" dirty="0" err="1" smtClean="0"/>
              <a:t>actors</a:t>
            </a:r>
            <a:r>
              <a:rPr lang="da-DK" sz="2000" i="1" dirty="0" smtClean="0"/>
              <a:t> - </a:t>
            </a:r>
            <a:r>
              <a:rPr lang="da-DK" sz="2000" i="1" dirty="0" err="1" smtClean="0"/>
              <a:t>with</a:t>
            </a:r>
            <a:r>
              <a:rPr lang="da-DK" sz="2000" i="1" dirty="0" smtClean="0"/>
              <a:t> the </a:t>
            </a:r>
            <a:r>
              <a:rPr lang="da-DK" sz="2000" i="1" dirty="0" err="1" smtClean="0"/>
              <a:t>ability</a:t>
            </a:r>
            <a:r>
              <a:rPr lang="da-DK" sz="2000" i="1" dirty="0" smtClean="0"/>
              <a:t> to </a:t>
            </a:r>
            <a:r>
              <a:rPr lang="da-DK" sz="2000" i="1" dirty="0" err="1" smtClean="0"/>
              <a:t>mobilise</a:t>
            </a:r>
            <a:r>
              <a:rPr lang="da-DK" sz="2000" i="1" dirty="0" smtClean="0"/>
              <a:t> </a:t>
            </a:r>
            <a:r>
              <a:rPr lang="da-DK" sz="2000" i="1" dirty="0" err="1" smtClean="0"/>
              <a:t>quickly</a:t>
            </a:r>
            <a:r>
              <a:rPr lang="da-DK" sz="2000" i="1" dirty="0" smtClean="0"/>
              <a:t>, </a:t>
            </a:r>
            <a:r>
              <a:rPr lang="da-DK" sz="2000" i="1" dirty="0" err="1" smtClean="0"/>
              <a:t>draw</a:t>
            </a:r>
            <a:r>
              <a:rPr lang="da-DK" sz="2000" i="1" dirty="0" smtClean="0"/>
              <a:t> attention and </a:t>
            </a:r>
            <a:r>
              <a:rPr lang="da-DK" sz="2000" i="1" dirty="0" err="1" smtClean="0"/>
              <a:t>carry</a:t>
            </a:r>
            <a:r>
              <a:rPr lang="da-DK" sz="2000" i="1" dirty="0" smtClean="0"/>
              <a:t> out </a:t>
            </a:r>
            <a:r>
              <a:rPr lang="da-DK" sz="2000" i="1" dirty="0" err="1" smtClean="0"/>
              <a:t>sustained</a:t>
            </a:r>
            <a:r>
              <a:rPr lang="da-DK" sz="2000" i="1" dirty="0" smtClean="0"/>
              <a:t> action?</a:t>
            </a:r>
          </a:p>
        </p:txBody>
      </p:sp>
      <p:pic>
        <p:nvPicPr>
          <p:cNvPr id="12" name="Billede 11" descr="causes-300x300.png">
            <a:hlinkClick r:id="rId7"/>
          </p:cNvPr>
          <p:cNvPicPr>
            <a:picLocks noChangeAspect="1"/>
          </p:cNvPicPr>
          <p:nvPr/>
        </p:nvPicPr>
        <p:blipFill>
          <a:blip r:embed="rId8" cstate="print"/>
          <a:stretch>
            <a:fillRect/>
          </a:stretch>
        </p:blipFill>
        <p:spPr>
          <a:xfrm>
            <a:off x="7596336" y="4725144"/>
            <a:ext cx="1140718" cy="114071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188640"/>
            <a:ext cx="7772400" cy="762000"/>
          </a:xfrm>
        </p:spPr>
        <p:txBody>
          <a:bodyPr/>
          <a:lstStyle/>
          <a:p>
            <a:pPr algn="ctr"/>
            <a:r>
              <a:rPr lang="da-DK" b="1" dirty="0" smtClean="0"/>
              <a:t>IT and </a:t>
            </a:r>
            <a:r>
              <a:rPr lang="da-DK" b="1" dirty="0" err="1" smtClean="0"/>
              <a:t>empowered</a:t>
            </a:r>
            <a:r>
              <a:rPr lang="da-DK" b="1" dirty="0" smtClean="0"/>
              <a:t> </a:t>
            </a:r>
            <a:r>
              <a:rPr lang="da-DK" b="1" dirty="0" err="1" smtClean="0"/>
              <a:t>individuals</a:t>
            </a:r>
            <a:endParaRPr lang="da-DK" b="1" dirty="0"/>
          </a:p>
        </p:txBody>
      </p:sp>
      <p:sp>
        <p:nvSpPr>
          <p:cNvPr id="3" name="Pladsholder til indhold 2"/>
          <p:cNvSpPr>
            <a:spLocks noGrp="1"/>
          </p:cNvSpPr>
          <p:nvPr>
            <p:ph idx="1"/>
          </p:nvPr>
        </p:nvSpPr>
        <p:spPr>
          <a:xfrm>
            <a:off x="827584" y="1196752"/>
            <a:ext cx="8316416" cy="4598640"/>
          </a:xfrm>
        </p:spPr>
        <p:txBody>
          <a:bodyPr/>
          <a:lstStyle/>
          <a:p>
            <a:pPr marL="457200" indent="-457200"/>
            <a:r>
              <a:rPr lang="da-DK" dirty="0" smtClean="0"/>
              <a:t>1. </a:t>
            </a:r>
            <a:r>
              <a:rPr lang="da-DK" dirty="0" err="1" smtClean="0"/>
              <a:t>Spread</a:t>
            </a:r>
            <a:r>
              <a:rPr lang="da-DK" dirty="0" smtClean="0"/>
              <a:t> in mobile </a:t>
            </a:r>
            <a:r>
              <a:rPr lang="da-DK" dirty="0" err="1" smtClean="0"/>
              <a:t>technology</a:t>
            </a:r>
            <a:r>
              <a:rPr lang="da-DK" dirty="0" smtClean="0"/>
              <a:t> and internet </a:t>
            </a:r>
          </a:p>
          <a:p>
            <a:pPr marL="457200" indent="-457200"/>
            <a:r>
              <a:rPr lang="da-DK" dirty="0" smtClean="0"/>
              <a:t>(50% i 2030) = </a:t>
            </a:r>
            <a:r>
              <a:rPr lang="da-DK" dirty="0" err="1" smtClean="0"/>
              <a:t>significant</a:t>
            </a:r>
            <a:r>
              <a:rPr lang="da-DK" dirty="0" smtClean="0"/>
              <a:t> </a:t>
            </a:r>
            <a:r>
              <a:rPr lang="da-DK" dirty="0" err="1" smtClean="0"/>
              <a:t>reduction</a:t>
            </a:r>
            <a:r>
              <a:rPr lang="da-DK" dirty="0" smtClean="0"/>
              <a:t> in the </a:t>
            </a:r>
          </a:p>
          <a:p>
            <a:pPr marL="457200" indent="-457200"/>
            <a:r>
              <a:rPr lang="da-DK" dirty="0" smtClean="0"/>
              <a:t>digital </a:t>
            </a:r>
            <a:r>
              <a:rPr lang="da-DK" dirty="0" err="1" smtClean="0"/>
              <a:t>divide</a:t>
            </a:r>
            <a:endParaRPr lang="da-DK" dirty="0" smtClean="0"/>
          </a:p>
          <a:p>
            <a:pPr marL="457200" indent="-457200"/>
            <a:r>
              <a:rPr lang="da-DK" dirty="0" smtClean="0">
                <a:solidFill>
                  <a:srgbClr val="FF0000"/>
                </a:solidFill>
              </a:rPr>
              <a:t>2. </a:t>
            </a:r>
            <a:r>
              <a:rPr lang="da-DK" dirty="0" err="1" smtClean="0">
                <a:solidFill>
                  <a:srgbClr val="FF0000"/>
                </a:solidFill>
              </a:rPr>
              <a:t>Increasing</a:t>
            </a:r>
            <a:r>
              <a:rPr lang="da-DK" dirty="0" smtClean="0">
                <a:solidFill>
                  <a:srgbClr val="FF0000"/>
                </a:solidFill>
              </a:rPr>
              <a:t> </a:t>
            </a:r>
            <a:r>
              <a:rPr lang="da-DK" dirty="0" err="1" smtClean="0">
                <a:solidFill>
                  <a:srgbClr val="FF0000"/>
                </a:solidFill>
              </a:rPr>
              <a:t>education</a:t>
            </a:r>
            <a:r>
              <a:rPr lang="da-DK" dirty="0" smtClean="0">
                <a:solidFill>
                  <a:srgbClr val="FF0000"/>
                </a:solidFill>
              </a:rPr>
              <a:t> </a:t>
            </a:r>
            <a:r>
              <a:rPr lang="da-DK" dirty="0" err="1" smtClean="0">
                <a:solidFill>
                  <a:srgbClr val="FF0000"/>
                </a:solidFill>
              </a:rPr>
              <a:t>levels</a:t>
            </a:r>
            <a:r>
              <a:rPr lang="da-DK" dirty="0" smtClean="0">
                <a:solidFill>
                  <a:srgbClr val="FF0000"/>
                </a:solidFill>
              </a:rPr>
              <a:t> + </a:t>
            </a:r>
            <a:r>
              <a:rPr lang="da-DK" dirty="0" err="1" smtClean="0">
                <a:solidFill>
                  <a:srgbClr val="FF0000"/>
                </a:solidFill>
              </a:rPr>
              <a:t>spread</a:t>
            </a:r>
            <a:r>
              <a:rPr lang="da-DK" dirty="0" smtClean="0">
                <a:solidFill>
                  <a:srgbClr val="FF0000"/>
                </a:solidFill>
              </a:rPr>
              <a:t> of IT = </a:t>
            </a:r>
            <a:r>
              <a:rPr lang="da-DK" dirty="0" err="1" smtClean="0">
                <a:solidFill>
                  <a:srgbClr val="FF0000"/>
                </a:solidFill>
              </a:rPr>
              <a:t>empowerment</a:t>
            </a:r>
            <a:r>
              <a:rPr lang="da-DK" dirty="0" smtClean="0">
                <a:solidFill>
                  <a:srgbClr val="FF0000"/>
                </a:solidFill>
              </a:rPr>
              <a:t> of</a:t>
            </a:r>
          </a:p>
          <a:p>
            <a:pPr marL="457200" indent="-457200"/>
            <a:r>
              <a:rPr lang="da-DK" dirty="0" err="1" smtClean="0">
                <a:solidFill>
                  <a:srgbClr val="FF0000"/>
                </a:solidFill>
              </a:rPr>
              <a:t>individuals</a:t>
            </a:r>
            <a:r>
              <a:rPr lang="da-DK" dirty="0" smtClean="0">
                <a:solidFill>
                  <a:srgbClr val="FF0000"/>
                </a:solidFill>
              </a:rPr>
              <a:t> </a:t>
            </a:r>
            <a:r>
              <a:rPr lang="da-DK" dirty="0" err="1" smtClean="0">
                <a:solidFill>
                  <a:srgbClr val="FF0000"/>
                </a:solidFill>
              </a:rPr>
              <a:t>who</a:t>
            </a:r>
            <a:r>
              <a:rPr lang="da-DK" dirty="0" smtClean="0">
                <a:solidFill>
                  <a:srgbClr val="FF0000"/>
                </a:solidFill>
              </a:rPr>
              <a:t> </a:t>
            </a:r>
            <a:r>
              <a:rPr lang="da-DK" dirty="0" err="1" smtClean="0">
                <a:solidFill>
                  <a:srgbClr val="FF0000"/>
                </a:solidFill>
              </a:rPr>
              <a:t>will</a:t>
            </a:r>
            <a:r>
              <a:rPr lang="da-DK" dirty="0" smtClean="0">
                <a:solidFill>
                  <a:srgbClr val="FF0000"/>
                </a:solidFill>
              </a:rPr>
              <a:t> </a:t>
            </a:r>
            <a:r>
              <a:rPr lang="da-DK" dirty="0" err="1" smtClean="0">
                <a:solidFill>
                  <a:srgbClr val="FF0000"/>
                </a:solidFill>
              </a:rPr>
              <a:t>demand</a:t>
            </a:r>
            <a:r>
              <a:rPr lang="da-DK" dirty="0" smtClean="0">
                <a:solidFill>
                  <a:srgbClr val="FF0000"/>
                </a:solidFill>
              </a:rPr>
              <a:t> </a:t>
            </a:r>
            <a:r>
              <a:rPr lang="da-DK" dirty="0" err="1" smtClean="0">
                <a:solidFill>
                  <a:srgbClr val="FF0000"/>
                </a:solidFill>
              </a:rPr>
              <a:t>equality</a:t>
            </a:r>
            <a:r>
              <a:rPr lang="da-DK" dirty="0" smtClean="0">
                <a:solidFill>
                  <a:srgbClr val="FF0000"/>
                </a:solidFill>
              </a:rPr>
              <a:t>, </a:t>
            </a:r>
            <a:r>
              <a:rPr lang="da-DK" dirty="0" err="1" smtClean="0">
                <a:solidFill>
                  <a:srgbClr val="FF0000"/>
                </a:solidFill>
              </a:rPr>
              <a:t>transparency</a:t>
            </a:r>
            <a:r>
              <a:rPr lang="da-DK" dirty="0" smtClean="0">
                <a:solidFill>
                  <a:srgbClr val="FF0000"/>
                </a:solidFill>
              </a:rPr>
              <a:t> and fairness</a:t>
            </a:r>
          </a:p>
          <a:p>
            <a:pPr marL="457200" indent="-457200"/>
            <a:r>
              <a:rPr lang="da-DK" dirty="0" smtClean="0"/>
              <a:t>3. Will it </a:t>
            </a:r>
            <a:r>
              <a:rPr lang="da-DK" dirty="0" err="1" smtClean="0"/>
              <a:t>produce</a:t>
            </a:r>
            <a:r>
              <a:rPr lang="da-DK" dirty="0" smtClean="0"/>
              <a:t> a new </a:t>
            </a:r>
            <a:r>
              <a:rPr lang="da-DK" dirty="0" err="1" smtClean="0"/>
              <a:t>political</a:t>
            </a:r>
            <a:r>
              <a:rPr lang="da-DK" dirty="0" smtClean="0"/>
              <a:t> </a:t>
            </a:r>
            <a:r>
              <a:rPr lang="da-DK" dirty="0" err="1" smtClean="0"/>
              <a:t>responsiveness</a:t>
            </a:r>
            <a:r>
              <a:rPr lang="da-DK" dirty="0" smtClean="0"/>
              <a:t> and </a:t>
            </a:r>
            <a:r>
              <a:rPr lang="da-DK" dirty="0" err="1" smtClean="0"/>
              <a:t>legitimacy</a:t>
            </a:r>
            <a:r>
              <a:rPr lang="da-DK" dirty="0" smtClean="0"/>
              <a:t>?</a:t>
            </a:r>
          </a:p>
          <a:p>
            <a:pPr marL="457200" indent="-457200"/>
            <a:r>
              <a:rPr lang="da-DK" dirty="0" smtClean="0"/>
              <a:t>How </a:t>
            </a:r>
            <a:r>
              <a:rPr lang="da-DK" dirty="0" err="1" smtClean="0"/>
              <a:t>will</a:t>
            </a:r>
            <a:r>
              <a:rPr lang="da-DK" dirty="0" smtClean="0"/>
              <a:t> </a:t>
            </a:r>
            <a:r>
              <a:rPr lang="da-DK" dirty="0" err="1" smtClean="0"/>
              <a:t>this</a:t>
            </a:r>
            <a:r>
              <a:rPr lang="da-DK" dirty="0" smtClean="0"/>
              <a:t> </a:t>
            </a:r>
            <a:r>
              <a:rPr lang="da-DK" dirty="0" err="1" smtClean="0"/>
              <a:t>play</a:t>
            </a:r>
            <a:r>
              <a:rPr lang="da-DK" dirty="0" smtClean="0"/>
              <a:t> out in </a:t>
            </a:r>
            <a:r>
              <a:rPr lang="da-DK" dirty="0" err="1" smtClean="0"/>
              <a:t>democratic</a:t>
            </a:r>
            <a:r>
              <a:rPr lang="da-DK" dirty="0" smtClean="0"/>
              <a:t> deficit </a:t>
            </a:r>
            <a:r>
              <a:rPr lang="da-DK" dirty="0" err="1" smtClean="0"/>
              <a:t>countries</a:t>
            </a:r>
            <a:r>
              <a:rPr lang="da-DK" dirty="0" smtClean="0"/>
              <a:t>?</a:t>
            </a:r>
          </a:p>
          <a:p>
            <a:pPr marL="457200" indent="-457200"/>
            <a:r>
              <a:rPr lang="da-DK" dirty="0" smtClean="0">
                <a:solidFill>
                  <a:srgbClr val="FF0000"/>
                </a:solidFill>
              </a:rPr>
              <a:t>4. IT </a:t>
            </a:r>
            <a:r>
              <a:rPr lang="da-DK" dirty="0" err="1" smtClean="0">
                <a:solidFill>
                  <a:srgbClr val="FF0000"/>
                </a:solidFill>
              </a:rPr>
              <a:t>will</a:t>
            </a:r>
            <a:r>
              <a:rPr lang="da-DK" dirty="0" smtClean="0">
                <a:solidFill>
                  <a:srgbClr val="FF0000"/>
                </a:solidFill>
              </a:rPr>
              <a:t> </a:t>
            </a:r>
            <a:r>
              <a:rPr lang="da-DK" dirty="0" err="1" smtClean="0">
                <a:solidFill>
                  <a:srgbClr val="FF0000"/>
                </a:solidFill>
              </a:rPr>
              <a:t>radically</a:t>
            </a:r>
            <a:r>
              <a:rPr lang="da-DK" dirty="0" smtClean="0">
                <a:solidFill>
                  <a:srgbClr val="FF0000"/>
                </a:solidFill>
              </a:rPr>
              <a:t> </a:t>
            </a:r>
            <a:r>
              <a:rPr lang="da-DK" dirty="0" err="1" smtClean="0">
                <a:solidFill>
                  <a:srgbClr val="FF0000"/>
                </a:solidFill>
              </a:rPr>
              <a:t>change</a:t>
            </a:r>
            <a:r>
              <a:rPr lang="da-DK" dirty="0" smtClean="0">
                <a:solidFill>
                  <a:srgbClr val="FF0000"/>
                </a:solidFill>
              </a:rPr>
              <a:t> the </a:t>
            </a:r>
            <a:r>
              <a:rPr lang="da-DK" dirty="0" err="1" smtClean="0">
                <a:solidFill>
                  <a:srgbClr val="FF0000"/>
                </a:solidFill>
              </a:rPr>
              <a:t>process</a:t>
            </a:r>
            <a:r>
              <a:rPr lang="da-DK" dirty="0" smtClean="0">
                <a:solidFill>
                  <a:srgbClr val="FF0000"/>
                </a:solidFill>
              </a:rPr>
              <a:t> of ’</a:t>
            </a:r>
            <a:r>
              <a:rPr lang="da-DK" dirty="0" err="1" smtClean="0">
                <a:solidFill>
                  <a:srgbClr val="FF0000"/>
                </a:solidFill>
              </a:rPr>
              <a:t>government</a:t>
            </a:r>
            <a:r>
              <a:rPr lang="da-DK" dirty="0" smtClean="0">
                <a:solidFill>
                  <a:srgbClr val="FF0000"/>
                </a:solidFill>
              </a:rPr>
              <a:t>’ </a:t>
            </a:r>
          </a:p>
          <a:p>
            <a:pPr marL="457200" indent="-457200"/>
            <a:r>
              <a:rPr lang="da-DK" dirty="0" err="1" smtClean="0">
                <a:solidFill>
                  <a:srgbClr val="FF0000"/>
                </a:solidFill>
              </a:rPr>
              <a:t>ie</a:t>
            </a:r>
            <a:r>
              <a:rPr lang="da-DK" dirty="0" smtClean="0">
                <a:solidFill>
                  <a:srgbClr val="FF0000"/>
                </a:solidFill>
              </a:rPr>
              <a:t> </a:t>
            </a:r>
            <a:r>
              <a:rPr lang="da-DK" dirty="0" err="1" smtClean="0">
                <a:solidFill>
                  <a:srgbClr val="FF0000"/>
                </a:solidFill>
              </a:rPr>
              <a:t>crowdsourcing</a:t>
            </a:r>
            <a:r>
              <a:rPr lang="da-DK" dirty="0" smtClean="0">
                <a:solidFill>
                  <a:srgbClr val="FF0000"/>
                </a:solidFill>
              </a:rPr>
              <a:t> public (NGO?) budgets and </a:t>
            </a:r>
            <a:r>
              <a:rPr lang="da-DK" dirty="0" err="1" smtClean="0">
                <a:solidFill>
                  <a:srgbClr val="FF0000"/>
                </a:solidFill>
              </a:rPr>
              <a:t>priorities</a:t>
            </a:r>
            <a:endParaRPr lang="da-DK" dirty="0" smtClean="0">
              <a:solidFill>
                <a:srgbClr val="FF0000"/>
              </a:solidFill>
            </a:endParaRPr>
          </a:p>
          <a:p>
            <a:endParaRPr lang="da-DK" dirty="0" smtClean="0"/>
          </a:p>
          <a:p>
            <a:endParaRPr lang="da-DK" dirty="0" smtClean="0"/>
          </a:p>
          <a:p>
            <a:endParaRPr lang="da-DK" dirty="0"/>
          </a:p>
        </p:txBody>
      </p:sp>
      <p:pic>
        <p:nvPicPr>
          <p:cNvPr id="12" name="Picture 2" descr="C:\Users\jkl\Downloads\MyWorld Logo.png"/>
          <p:cNvPicPr>
            <a:picLocks noChangeAspect="1" noChangeArrowheads="1"/>
          </p:cNvPicPr>
          <p:nvPr/>
        </p:nvPicPr>
        <p:blipFill>
          <a:blip r:embed="rId3" cstate="print"/>
          <a:srcRect/>
          <a:stretch>
            <a:fillRect/>
          </a:stretch>
        </p:blipFill>
        <p:spPr bwMode="auto">
          <a:xfrm>
            <a:off x="7380312" y="4077072"/>
            <a:ext cx="1584176" cy="660073"/>
          </a:xfrm>
          <a:prstGeom prst="rect">
            <a:avLst/>
          </a:prstGeom>
          <a:noFill/>
          <a:ln w="9525">
            <a:noFill/>
            <a:miter lim="800000"/>
            <a:headEnd/>
            <a:tailEnd/>
          </a:ln>
          <a:effectLst/>
        </p:spPr>
      </p:pic>
      <p:sp>
        <p:nvSpPr>
          <p:cNvPr id="13" name="Rektangel 12"/>
          <p:cNvSpPr/>
          <p:nvPr/>
        </p:nvSpPr>
        <p:spPr>
          <a:xfrm>
            <a:off x="755576" y="5226784"/>
            <a:ext cx="6192688" cy="1631216"/>
          </a:xfrm>
          <a:prstGeom prst="rect">
            <a:avLst/>
          </a:prstGeom>
          <a:solidFill>
            <a:srgbClr val="FFC000">
              <a:alpha val="49000"/>
            </a:srgbClr>
          </a:solidFill>
        </p:spPr>
        <p:txBody>
          <a:bodyPr wrap="square">
            <a:spAutoFit/>
          </a:bodyPr>
          <a:lstStyle/>
          <a:p>
            <a:r>
              <a:rPr lang="da-DK" sz="2000" i="1" dirty="0" err="1" smtClean="0"/>
              <a:t>Consideration</a:t>
            </a:r>
            <a:r>
              <a:rPr lang="da-DK" sz="2000" i="1" dirty="0" smtClean="0"/>
              <a:t>: How to </a:t>
            </a:r>
            <a:r>
              <a:rPr lang="da-DK" sz="2000" i="1" dirty="0" err="1" smtClean="0"/>
              <a:t>better</a:t>
            </a:r>
            <a:r>
              <a:rPr lang="da-DK" sz="2000" i="1" dirty="0" smtClean="0"/>
              <a:t> </a:t>
            </a:r>
            <a:r>
              <a:rPr lang="da-DK" sz="2000" i="1" dirty="0" err="1" smtClean="0"/>
              <a:t>use</a:t>
            </a:r>
            <a:r>
              <a:rPr lang="da-DK" sz="2000" i="1" dirty="0" smtClean="0"/>
              <a:t> IT to </a:t>
            </a:r>
            <a:r>
              <a:rPr lang="da-DK" sz="2000" i="1" dirty="0" err="1" smtClean="0"/>
              <a:t>educate</a:t>
            </a:r>
            <a:r>
              <a:rPr lang="da-DK" sz="2000" i="1" dirty="0" smtClean="0"/>
              <a:t> and </a:t>
            </a:r>
            <a:r>
              <a:rPr lang="da-DK" sz="2000" i="1" dirty="0" err="1" smtClean="0"/>
              <a:t>campaign</a:t>
            </a:r>
            <a:r>
              <a:rPr lang="da-DK" sz="2000" i="1" dirty="0" smtClean="0"/>
              <a:t> </a:t>
            </a:r>
            <a:r>
              <a:rPr lang="da-DK" sz="2000" i="1" dirty="0" err="1" smtClean="0"/>
              <a:t>on</a:t>
            </a:r>
            <a:r>
              <a:rPr lang="da-DK" sz="2000" i="1" dirty="0" smtClean="0"/>
              <a:t> </a:t>
            </a:r>
            <a:r>
              <a:rPr lang="da-DK" sz="2000" i="1" dirty="0" err="1" smtClean="0"/>
              <a:t>rights</a:t>
            </a:r>
            <a:r>
              <a:rPr lang="da-DK" sz="2000" i="1" dirty="0" smtClean="0"/>
              <a:t>, </a:t>
            </a:r>
            <a:r>
              <a:rPr lang="da-DK" sz="2000" i="1" dirty="0" err="1" smtClean="0"/>
              <a:t>equality</a:t>
            </a:r>
            <a:r>
              <a:rPr lang="da-DK" sz="2000" i="1" dirty="0" smtClean="0"/>
              <a:t> and </a:t>
            </a:r>
            <a:r>
              <a:rPr lang="da-DK" sz="2000" i="1" dirty="0" err="1" smtClean="0"/>
              <a:t>transparency</a:t>
            </a:r>
            <a:r>
              <a:rPr lang="da-DK" sz="2000" i="1" dirty="0" smtClean="0"/>
              <a:t>, and support </a:t>
            </a:r>
            <a:r>
              <a:rPr lang="da-DK" sz="2000" i="1" dirty="0" err="1" smtClean="0"/>
              <a:t>citizen’s</a:t>
            </a:r>
            <a:r>
              <a:rPr lang="da-DK" sz="2000" i="1" dirty="0" smtClean="0"/>
              <a:t> </a:t>
            </a:r>
            <a:r>
              <a:rPr lang="da-DK" sz="2000" i="1" dirty="0" err="1" smtClean="0"/>
              <a:t>calls</a:t>
            </a:r>
            <a:r>
              <a:rPr lang="da-DK" sz="2000" i="1" dirty="0" smtClean="0"/>
              <a:t> for the same? </a:t>
            </a:r>
            <a:r>
              <a:rPr lang="da-DK" sz="2000" i="1" dirty="0" err="1" smtClean="0"/>
              <a:t>Use</a:t>
            </a:r>
            <a:r>
              <a:rPr lang="da-DK" sz="2000" i="1" dirty="0" smtClean="0"/>
              <a:t> of </a:t>
            </a:r>
            <a:r>
              <a:rPr lang="da-DK" sz="2000" i="1" dirty="0" err="1" smtClean="0"/>
              <a:t>crowdsourcing</a:t>
            </a:r>
            <a:r>
              <a:rPr lang="da-DK" sz="2000" i="1" dirty="0" smtClean="0"/>
              <a:t> </a:t>
            </a:r>
            <a:r>
              <a:rPr lang="da-DK" sz="2000" i="1" dirty="0" err="1" smtClean="0"/>
              <a:t>ie</a:t>
            </a:r>
            <a:r>
              <a:rPr lang="da-DK" sz="2000" i="1" dirty="0" smtClean="0"/>
              <a:t> in </a:t>
            </a:r>
            <a:r>
              <a:rPr lang="da-DK" sz="2000" i="1" dirty="0" err="1" smtClean="0"/>
              <a:t>emergencies</a:t>
            </a:r>
            <a:r>
              <a:rPr lang="da-DK" sz="2000" i="1" dirty="0" smtClean="0"/>
              <a:t>? And </a:t>
            </a:r>
            <a:r>
              <a:rPr lang="da-DK" sz="2000" i="1" dirty="0" err="1" smtClean="0"/>
              <a:t>how</a:t>
            </a:r>
            <a:r>
              <a:rPr lang="da-DK" sz="2000" i="1" dirty="0" smtClean="0"/>
              <a:t> to </a:t>
            </a:r>
            <a:r>
              <a:rPr lang="da-DK" sz="2000" i="1" dirty="0" err="1" smtClean="0"/>
              <a:t>manage</a:t>
            </a:r>
            <a:r>
              <a:rPr lang="da-DK" sz="2000" i="1" dirty="0" smtClean="0"/>
              <a:t> the </a:t>
            </a:r>
            <a:r>
              <a:rPr lang="da-DK" sz="2000" i="1" dirty="0" err="1" smtClean="0"/>
              <a:t>expectations</a:t>
            </a:r>
            <a:r>
              <a:rPr lang="da-DK" sz="2000" i="1" dirty="0" smtClean="0"/>
              <a:t> of </a:t>
            </a:r>
            <a:r>
              <a:rPr lang="da-DK" sz="2000" i="1" dirty="0" err="1" smtClean="0"/>
              <a:t>active</a:t>
            </a:r>
            <a:r>
              <a:rPr lang="da-DK" sz="2000" i="1" dirty="0" smtClean="0"/>
              <a:t> participation </a:t>
            </a:r>
            <a:r>
              <a:rPr lang="da-DK" sz="2000" i="1" dirty="0" err="1" smtClean="0"/>
              <a:t>ie</a:t>
            </a:r>
            <a:r>
              <a:rPr lang="da-DK" sz="2000" i="1" dirty="0" smtClean="0"/>
              <a:t> </a:t>
            </a:r>
            <a:r>
              <a:rPr lang="da-DK" sz="2000" i="1" dirty="0" err="1" smtClean="0"/>
              <a:t>using</a:t>
            </a:r>
            <a:r>
              <a:rPr lang="da-DK" sz="2000" i="1" dirty="0" smtClean="0"/>
              <a:t> </a:t>
            </a:r>
            <a:r>
              <a:rPr lang="da-DK" sz="2000" i="1" dirty="0" err="1" smtClean="0"/>
              <a:t>technology</a:t>
            </a:r>
            <a:r>
              <a:rPr lang="da-DK" sz="2000" i="1" dirty="0" smtClean="0"/>
              <a:t> platforms to </a:t>
            </a:r>
            <a:r>
              <a:rPr lang="da-DK" sz="2000" i="1" dirty="0" err="1" smtClean="0"/>
              <a:t>provide</a:t>
            </a:r>
            <a:r>
              <a:rPr lang="da-DK" sz="2000" i="1" dirty="0" smtClean="0"/>
              <a:t> </a:t>
            </a:r>
            <a:r>
              <a:rPr lang="da-DK" sz="2000" i="1" dirty="0" err="1" smtClean="0"/>
              <a:t>choices</a:t>
            </a:r>
            <a:r>
              <a:rPr lang="da-DK" sz="2000" i="1" dirty="0" smtClean="0"/>
              <a:t> of </a:t>
            </a:r>
            <a:r>
              <a:rPr lang="da-DK" sz="2000" i="1" dirty="0" err="1" smtClean="0"/>
              <a:t>what</a:t>
            </a:r>
            <a:r>
              <a:rPr lang="da-DK" sz="2000" i="1" dirty="0" smtClean="0"/>
              <a:t> to </a:t>
            </a:r>
            <a:r>
              <a:rPr lang="da-DK" sz="2000" i="1" dirty="0" err="1" smtClean="0"/>
              <a:t>campaign</a:t>
            </a:r>
            <a:r>
              <a:rPr lang="da-DK" sz="2000" i="1" dirty="0" smtClean="0"/>
              <a:t> for? </a:t>
            </a:r>
          </a:p>
        </p:txBody>
      </p:sp>
      <p:pic>
        <p:nvPicPr>
          <p:cNvPr id="14" name="Billede 13" descr="Avaaz_Logo.png">
            <a:hlinkClick r:id="rId4"/>
          </p:cNvPr>
          <p:cNvPicPr>
            <a:picLocks noChangeAspect="1"/>
          </p:cNvPicPr>
          <p:nvPr/>
        </p:nvPicPr>
        <p:blipFill>
          <a:blip r:embed="rId5" cstate="print"/>
          <a:stretch>
            <a:fillRect/>
          </a:stretch>
        </p:blipFill>
        <p:spPr>
          <a:xfrm>
            <a:off x="7020272" y="5157192"/>
            <a:ext cx="1944216" cy="548771"/>
          </a:xfrm>
          <a:prstGeom prst="rect">
            <a:avLst/>
          </a:prstGeom>
        </p:spPr>
      </p:pic>
      <p:pic>
        <p:nvPicPr>
          <p:cNvPr id="8" name="Picture 4" descr="Facebookimage_2"/>
          <p:cNvPicPr>
            <a:picLocks noChangeAspect="1" noChangeArrowheads="1"/>
          </p:cNvPicPr>
          <p:nvPr/>
        </p:nvPicPr>
        <p:blipFill>
          <a:blip r:embed="rId6" cstate="print"/>
          <a:srcRect t="60" b="60"/>
          <a:stretch>
            <a:fillRect/>
          </a:stretch>
        </p:blipFill>
        <p:spPr>
          <a:xfrm>
            <a:off x="6516216" y="836712"/>
            <a:ext cx="2123728" cy="159279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90600" y="406400"/>
            <a:ext cx="7325816" cy="762000"/>
          </a:xfrm>
        </p:spPr>
        <p:txBody>
          <a:bodyPr/>
          <a:lstStyle/>
          <a:p>
            <a:pPr algn="ctr"/>
            <a:r>
              <a:rPr lang="da-DK" b="1" dirty="0" err="1" smtClean="0"/>
              <a:t>Impact</a:t>
            </a:r>
            <a:r>
              <a:rPr lang="da-DK" b="1" dirty="0" smtClean="0"/>
              <a:t> </a:t>
            </a:r>
            <a:r>
              <a:rPr lang="da-DK" b="1" dirty="0" err="1" smtClean="0"/>
              <a:t>on</a:t>
            </a:r>
            <a:r>
              <a:rPr lang="da-DK" b="1" dirty="0" smtClean="0"/>
              <a:t> global </a:t>
            </a:r>
            <a:r>
              <a:rPr lang="da-DK" b="1" dirty="0" err="1" smtClean="0"/>
              <a:t>governance</a:t>
            </a:r>
            <a:endParaRPr lang="da-DK" b="1" dirty="0"/>
          </a:p>
        </p:txBody>
      </p:sp>
      <p:sp>
        <p:nvSpPr>
          <p:cNvPr id="5" name="Tekstboks 4"/>
          <p:cNvSpPr txBox="1"/>
          <p:nvPr/>
        </p:nvSpPr>
        <p:spPr>
          <a:xfrm>
            <a:off x="7812360" y="4005064"/>
            <a:ext cx="1152128" cy="646331"/>
          </a:xfrm>
          <a:prstGeom prst="rect">
            <a:avLst/>
          </a:prstGeom>
          <a:noFill/>
        </p:spPr>
        <p:txBody>
          <a:bodyPr wrap="square" rtlCol="0">
            <a:spAutoFit/>
          </a:bodyPr>
          <a:lstStyle/>
          <a:p>
            <a:r>
              <a:rPr lang="da-DK" dirty="0" smtClean="0">
                <a:solidFill>
                  <a:srgbClr val="FF0000"/>
                </a:solidFill>
              </a:rPr>
              <a:t>G20</a:t>
            </a:r>
            <a:endParaRPr lang="da-DK" dirty="0">
              <a:solidFill>
                <a:srgbClr val="FF0000"/>
              </a:solidFill>
            </a:endParaRPr>
          </a:p>
        </p:txBody>
      </p:sp>
      <p:pic>
        <p:nvPicPr>
          <p:cNvPr id="9" name="Billede 8" descr="United%20Nations.jpg"/>
          <p:cNvPicPr>
            <a:picLocks noChangeAspect="1"/>
          </p:cNvPicPr>
          <p:nvPr/>
        </p:nvPicPr>
        <p:blipFill>
          <a:blip r:embed="rId3" cstate="print"/>
          <a:stretch>
            <a:fillRect/>
          </a:stretch>
        </p:blipFill>
        <p:spPr>
          <a:xfrm>
            <a:off x="7884368" y="1700808"/>
            <a:ext cx="927546" cy="923424"/>
          </a:xfrm>
          <a:prstGeom prst="rect">
            <a:avLst/>
          </a:prstGeom>
        </p:spPr>
      </p:pic>
      <p:pic>
        <p:nvPicPr>
          <p:cNvPr id="10" name="Billede 9" descr="200px-OECD_logo_svg.png"/>
          <p:cNvPicPr>
            <a:picLocks noChangeAspect="1"/>
          </p:cNvPicPr>
          <p:nvPr/>
        </p:nvPicPr>
        <p:blipFill>
          <a:blip r:embed="rId4" cstate="print"/>
          <a:stretch>
            <a:fillRect/>
          </a:stretch>
        </p:blipFill>
        <p:spPr>
          <a:xfrm>
            <a:off x="6588224" y="1052736"/>
            <a:ext cx="952500" cy="952500"/>
          </a:xfrm>
          <a:prstGeom prst="rect">
            <a:avLst/>
          </a:prstGeom>
        </p:spPr>
      </p:pic>
      <p:pic>
        <p:nvPicPr>
          <p:cNvPr id="11" name="Billede 10" descr="cop15_hojre.jpg"/>
          <p:cNvPicPr>
            <a:picLocks noChangeAspect="1"/>
          </p:cNvPicPr>
          <p:nvPr/>
        </p:nvPicPr>
        <p:blipFill>
          <a:blip r:embed="rId5" cstate="print"/>
          <a:stretch>
            <a:fillRect/>
          </a:stretch>
        </p:blipFill>
        <p:spPr>
          <a:xfrm>
            <a:off x="6516216" y="3501008"/>
            <a:ext cx="1025267" cy="1167383"/>
          </a:xfrm>
          <a:prstGeom prst="rect">
            <a:avLst/>
          </a:prstGeom>
        </p:spPr>
      </p:pic>
      <p:pic>
        <p:nvPicPr>
          <p:cNvPr id="12" name="Billede 11" descr="imf-logo.gif"/>
          <p:cNvPicPr>
            <a:picLocks noChangeAspect="1"/>
          </p:cNvPicPr>
          <p:nvPr/>
        </p:nvPicPr>
        <p:blipFill>
          <a:blip r:embed="rId6" cstate="print"/>
          <a:stretch>
            <a:fillRect/>
          </a:stretch>
        </p:blipFill>
        <p:spPr>
          <a:xfrm>
            <a:off x="6588224" y="2348880"/>
            <a:ext cx="922481" cy="911176"/>
          </a:xfrm>
          <a:prstGeom prst="rect">
            <a:avLst/>
          </a:prstGeom>
        </p:spPr>
      </p:pic>
      <p:pic>
        <p:nvPicPr>
          <p:cNvPr id="13" name="Billede 12" descr="the-world-bank.jpg"/>
          <p:cNvPicPr>
            <a:picLocks noChangeAspect="1"/>
          </p:cNvPicPr>
          <p:nvPr/>
        </p:nvPicPr>
        <p:blipFill>
          <a:blip r:embed="rId7" cstate="print"/>
          <a:stretch>
            <a:fillRect/>
          </a:stretch>
        </p:blipFill>
        <p:spPr>
          <a:xfrm>
            <a:off x="7615878" y="2708920"/>
            <a:ext cx="1528122" cy="1158826"/>
          </a:xfrm>
          <a:prstGeom prst="rect">
            <a:avLst/>
          </a:prstGeom>
        </p:spPr>
      </p:pic>
      <p:sp>
        <p:nvSpPr>
          <p:cNvPr id="14" name="Rektangel 13"/>
          <p:cNvSpPr/>
          <p:nvPr/>
        </p:nvSpPr>
        <p:spPr>
          <a:xfrm>
            <a:off x="971600" y="1340768"/>
            <a:ext cx="5472608" cy="3785652"/>
          </a:xfrm>
          <a:prstGeom prst="rect">
            <a:avLst/>
          </a:prstGeom>
        </p:spPr>
        <p:txBody>
          <a:bodyPr wrap="square">
            <a:spAutoFit/>
          </a:bodyPr>
          <a:lstStyle/>
          <a:p>
            <a:pPr>
              <a:buFont typeface="Arial" pitchFamily="34" charset="0"/>
              <a:buChar char="•"/>
            </a:pPr>
            <a:r>
              <a:rPr lang="da-DK" sz="2400" dirty="0" smtClean="0"/>
              <a:t> </a:t>
            </a:r>
            <a:r>
              <a:rPr lang="da-DK" sz="2400" dirty="0" err="1" smtClean="0"/>
              <a:t>Megacities</a:t>
            </a:r>
            <a:r>
              <a:rPr lang="da-DK" sz="2400" dirty="0" smtClean="0"/>
              <a:t>, </a:t>
            </a:r>
            <a:r>
              <a:rPr lang="da-DK" sz="2400" dirty="0" err="1" smtClean="0"/>
              <a:t>corporations</a:t>
            </a:r>
            <a:r>
              <a:rPr lang="da-DK" sz="2400" dirty="0" smtClean="0"/>
              <a:t> and regional </a:t>
            </a:r>
            <a:r>
              <a:rPr lang="da-DK" sz="2400" dirty="0" err="1" smtClean="0"/>
              <a:t>networks</a:t>
            </a:r>
            <a:r>
              <a:rPr lang="da-DK" sz="2400" dirty="0" smtClean="0"/>
              <a:t> </a:t>
            </a:r>
            <a:r>
              <a:rPr lang="da-DK" sz="2400" dirty="0" err="1" smtClean="0"/>
              <a:t>are</a:t>
            </a:r>
            <a:r>
              <a:rPr lang="da-DK" sz="2400" dirty="0" smtClean="0"/>
              <a:t> </a:t>
            </a:r>
            <a:r>
              <a:rPr lang="da-DK" sz="2400" dirty="0" err="1" smtClean="0"/>
              <a:t>likely</a:t>
            </a:r>
            <a:r>
              <a:rPr lang="da-DK" sz="2400" dirty="0" smtClean="0"/>
              <a:t> to </a:t>
            </a:r>
            <a:r>
              <a:rPr lang="da-DK" sz="2400" dirty="0" err="1" smtClean="0"/>
              <a:t>assume</a:t>
            </a:r>
            <a:r>
              <a:rPr lang="da-DK" sz="2400" dirty="0" smtClean="0"/>
              <a:t> </a:t>
            </a:r>
            <a:r>
              <a:rPr lang="da-DK" sz="2400" dirty="0" err="1" smtClean="0"/>
              <a:t>increasing</a:t>
            </a:r>
            <a:r>
              <a:rPr lang="da-DK" sz="2400" dirty="0" smtClean="0"/>
              <a:t> powers.</a:t>
            </a:r>
          </a:p>
          <a:p>
            <a:pPr>
              <a:buFont typeface="Arial" pitchFamily="34" charset="0"/>
              <a:buChar char="•"/>
            </a:pPr>
            <a:r>
              <a:rPr lang="da-DK" sz="2400" dirty="0" smtClean="0">
                <a:solidFill>
                  <a:srgbClr val="FF0000"/>
                </a:solidFill>
              </a:rPr>
              <a:t> </a:t>
            </a:r>
            <a:r>
              <a:rPr lang="da-DK" sz="2400" dirty="0" err="1" smtClean="0">
                <a:solidFill>
                  <a:srgbClr val="FF0000"/>
                </a:solidFill>
              </a:rPr>
              <a:t>Countries</a:t>
            </a:r>
            <a:r>
              <a:rPr lang="da-DK" sz="2400" dirty="0" smtClean="0">
                <a:solidFill>
                  <a:srgbClr val="FF0000"/>
                </a:solidFill>
              </a:rPr>
              <a:t> and multilateral institutions (in </a:t>
            </a:r>
            <a:r>
              <a:rPr lang="da-DK" sz="2400" dirty="0" err="1" smtClean="0">
                <a:solidFill>
                  <a:srgbClr val="FF0000"/>
                </a:solidFill>
              </a:rPr>
              <a:t>their</a:t>
            </a:r>
            <a:r>
              <a:rPr lang="da-DK" sz="2400" dirty="0" smtClean="0">
                <a:solidFill>
                  <a:srgbClr val="FF0000"/>
                </a:solidFill>
              </a:rPr>
              <a:t> </a:t>
            </a:r>
            <a:r>
              <a:rPr lang="da-DK" sz="2400" dirty="0" err="1" smtClean="0">
                <a:solidFill>
                  <a:srgbClr val="FF0000"/>
                </a:solidFill>
              </a:rPr>
              <a:t>current</a:t>
            </a:r>
            <a:r>
              <a:rPr lang="da-DK" sz="2400" dirty="0" smtClean="0">
                <a:solidFill>
                  <a:srgbClr val="FF0000"/>
                </a:solidFill>
              </a:rPr>
              <a:t> make-up) </a:t>
            </a:r>
            <a:r>
              <a:rPr lang="da-DK" sz="2400" dirty="0" err="1" smtClean="0">
                <a:solidFill>
                  <a:srgbClr val="FF0000"/>
                </a:solidFill>
              </a:rPr>
              <a:t>will</a:t>
            </a:r>
            <a:r>
              <a:rPr lang="da-DK" sz="2400" dirty="0" smtClean="0">
                <a:solidFill>
                  <a:srgbClr val="FF0000"/>
                </a:solidFill>
              </a:rPr>
              <a:t> </a:t>
            </a:r>
            <a:r>
              <a:rPr lang="da-DK" sz="2400" dirty="0" err="1" smtClean="0">
                <a:solidFill>
                  <a:srgbClr val="FF0000"/>
                </a:solidFill>
              </a:rPr>
              <a:t>struggle</a:t>
            </a:r>
            <a:r>
              <a:rPr lang="da-DK" sz="2400" dirty="0" smtClean="0">
                <a:solidFill>
                  <a:srgbClr val="FF0000"/>
                </a:solidFill>
              </a:rPr>
              <a:t> to deal </a:t>
            </a:r>
            <a:r>
              <a:rPr lang="da-DK" sz="2400" dirty="0" err="1" smtClean="0">
                <a:solidFill>
                  <a:srgbClr val="FF0000"/>
                </a:solidFill>
              </a:rPr>
              <a:t>with</a:t>
            </a:r>
            <a:r>
              <a:rPr lang="da-DK" sz="2400" dirty="0" smtClean="0">
                <a:solidFill>
                  <a:srgbClr val="FF0000"/>
                </a:solidFill>
              </a:rPr>
              <a:t> the diffusion of power, and </a:t>
            </a:r>
            <a:r>
              <a:rPr lang="da-DK" sz="2400" dirty="0" err="1" smtClean="0">
                <a:solidFill>
                  <a:srgbClr val="FF0000"/>
                </a:solidFill>
              </a:rPr>
              <a:t>will</a:t>
            </a:r>
            <a:r>
              <a:rPr lang="da-DK" sz="2400" dirty="0" smtClean="0">
                <a:solidFill>
                  <a:srgbClr val="FF0000"/>
                </a:solidFill>
              </a:rPr>
              <a:t> </a:t>
            </a:r>
            <a:r>
              <a:rPr lang="da-DK" sz="2400" dirty="0" err="1" smtClean="0">
                <a:solidFill>
                  <a:srgbClr val="FF0000"/>
                </a:solidFill>
              </a:rPr>
              <a:t>be</a:t>
            </a:r>
            <a:r>
              <a:rPr lang="da-DK" sz="2400" dirty="0" smtClean="0">
                <a:solidFill>
                  <a:srgbClr val="FF0000"/>
                </a:solidFill>
              </a:rPr>
              <a:t> </a:t>
            </a:r>
            <a:r>
              <a:rPr lang="da-DK" sz="2400" dirty="0" err="1" smtClean="0">
                <a:solidFill>
                  <a:srgbClr val="FF0000"/>
                </a:solidFill>
              </a:rPr>
              <a:t>unable</a:t>
            </a:r>
            <a:r>
              <a:rPr lang="da-DK" sz="2400" dirty="0" smtClean="0">
                <a:solidFill>
                  <a:srgbClr val="FF0000"/>
                </a:solidFill>
              </a:rPr>
              <a:t> to </a:t>
            </a:r>
            <a:r>
              <a:rPr lang="da-DK" sz="2400" dirty="0" err="1" smtClean="0">
                <a:solidFill>
                  <a:srgbClr val="FF0000"/>
                </a:solidFill>
              </a:rPr>
              <a:t>provide</a:t>
            </a:r>
            <a:r>
              <a:rPr lang="da-DK" sz="2400" dirty="0" smtClean="0">
                <a:solidFill>
                  <a:srgbClr val="FF0000"/>
                </a:solidFill>
              </a:rPr>
              <a:t> solutions to global </a:t>
            </a:r>
            <a:r>
              <a:rPr lang="da-DK" sz="2400" dirty="0" err="1" smtClean="0">
                <a:solidFill>
                  <a:srgbClr val="FF0000"/>
                </a:solidFill>
              </a:rPr>
              <a:t>issues</a:t>
            </a:r>
            <a:r>
              <a:rPr lang="da-DK" sz="2400" dirty="0" smtClean="0">
                <a:solidFill>
                  <a:srgbClr val="FF0000"/>
                </a:solidFill>
              </a:rPr>
              <a:t> </a:t>
            </a:r>
            <a:r>
              <a:rPr lang="da-DK" sz="2400" dirty="0" err="1" smtClean="0">
                <a:solidFill>
                  <a:srgbClr val="FF0000"/>
                </a:solidFill>
              </a:rPr>
              <a:t>ie</a:t>
            </a:r>
            <a:r>
              <a:rPr lang="da-DK" sz="2400" dirty="0" smtClean="0">
                <a:solidFill>
                  <a:srgbClr val="FF0000"/>
                </a:solidFill>
              </a:rPr>
              <a:t> </a:t>
            </a:r>
            <a:r>
              <a:rPr lang="da-DK" sz="2400" dirty="0" err="1" smtClean="0">
                <a:solidFill>
                  <a:srgbClr val="FF0000"/>
                </a:solidFill>
              </a:rPr>
              <a:t>resource</a:t>
            </a:r>
            <a:r>
              <a:rPr lang="da-DK" sz="2400" dirty="0" smtClean="0">
                <a:solidFill>
                  <a:srgbClr val="FF0000"/>
                </a:solidFill>
              </a:rPr>
              <a:t> </a:t>
            </a:r>
            <a:r>
              <a:rPr lang="da-DK" sz="2400" dirty="0" err="1" smtClean="0">
                <a:solidFill>
                  <a:srgbClr val="FF0000"/>
                </a:solidFill>
              </a:rPr>
              <a:t>scarcity</a:t>
            </a:r>
            <a:r>
              <a:rPr lang="da-DK" sz="2400" dirty="0" smtClean="0">
                <a:solidFill>
                  <a:srgbClr val="FF0000"/>
                </a:solidFill>
              </a:rPr>
              <a:t>, </a:t>
            </a:r>
            <a:r>
              <a:rPr lang="da-DK" sz="2400" dirty="0" err="1" smtClean="0">
                <a:solidFill>
                  <a:srgbClr val="FF0000"/>
                </a:solidFill>
              </a:rPr>
              <a:t>climate</a:t>
            </a:r>
            <a:r>
              <a:rPr lang="da-DK" sz="2400" dirty="0" smtClean="0">
                <a:solidFill>
                  <a:srgbClr val="FF0000"/>
                </a:solidFill>
              </a:rPr>
              <a:t> </a:t>
            </a:r>
            <a:r>
              <a:rPr lang="da-DK" sz="2400" dirty="0" err="1" smtClean="0">
                <a:solidFill>
                  <a:srgbClr val="FF0000"/>
                </a:solidFill>
              </a:rPr>
              <a:t>change</a:t>
            </a:r>
            <a:r>
              <a:rPr lang="da-DK" sz="2400" dirty="0" smtClean="0">
                <a:solidFill>
                  <a:srgbClr val="FF0000"/>
                </a:solidFill>
              </a:rPr>
              <a:t> </a:t>
            </a:r>
            <a:r>
              <a:rPr lang="da-DK" sz="2400" dirty="0" err="1" smtClean="0">
                <a:solidFill>
                  <a:srgbClr val="FF0000"/>
                </a:solidFill>
              </a:rPr>
              <a:t>etc</a:t>
            </a:r>
            <a:endParaRPr lang="da-DK" sz="2400" dirty="0" smtClean="0">
              <a:solidFill>
                <a:srgbClr val="FF0000"/>
              </a:solidFill>
            </a:endParaRPr>
          </a:p>
          <a:p>
            <a:pPr>
              <a:buFont typeface="Arial" pitchFamily="34" charset="0"/>
              <a:buChar char="•"/>
            </a:pPr>
            <a:r>
              <a:rPr lang="da-DK" sz="2400" dirty="0" smtClean="0"/>
              <a:t> Will </a:t>
            </a:r>
            <a:r>
              <a:rPr lang="da-DK" sz="2400" dirty="0" err="1" smtClean="0"/>
              <a:t>we</a:t>
            </a:r>
            <a:r>
              <a:rPr lang="da-DK" sz="2400" dirty="0" smtClean="0"/>
              <a:t> </a:t>
            </a:r>
            <a:r>
              <a:rPr lang="da-DK" sz="2400" dirty="0" err="1" smtClean="0"/>
              <a:t>see</a:t>
            </a:r>
            <a:r>
              <a:rPr lang="da-DK" sz="2400" dirty="0" smtClean="0"/>
              <a:t> a reform of the multilateral institutions </a:t>
            </a:r>
            <a:r>
              <a:rPr lang="da-DK" sz="2400" dirty="0" err="1" smtClean="0"/>
              <a:t>we</a:t>
            </a:r>
            <a:r>
              <a:rPr lang="da-DK" sz="2400" dirty="0" smtClean="0"/>
              <a:t> have </a:t>
            </a:r>
            <a:r>
              <a:rPr lang="da-DK" sz="2400" dirty="0" err="1" smtClean="0"/>
              <a:t>today</a:t>
            </a:r>
            <a:r>
              <a:rPr lang="da-DK" sz="2400" dirty="0" smtClean="0"/>
              <a:t>?</a:t>
            </a:r>
          </a:p>
        </p:txBody>
      </p:sp>
      <p:sp>
        <p:nvSpPr>
          <p:cNvPr id="16" name="Pladsholder til indhold 2"/>
          <p:cNvSpPr txBox="1">
            <a:spLocks/>
          </p:cNvSpPr>
          <p:nvPr/>
        </p:nvSpPr>
        <p:spPr bwMode="auto">
          <a:xfrm>
            <a:off x="899592" y="5013176"/>
            <a:ext cx="6912768" cy="98147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Tx/>
              <a:buSzTx/>
              <a:tabLst/>
              <a:defRPr/>
            </a:pPr>
            <a:endParaRPr kumimoji="0" lang="da-DK" sz="2800" b="0" i="0" u="none" strike="noStrike" kern="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1" fontAlgn="base" latinLnBrk="0" hangingPunct="1">
              <a:lnSpc>
                <a:spcPct val="100000"/>
              </a:lnSpc>
              <a:spcBef>
                <a:spcPct val="20000"/>
              </a:spcBef>
              <a:spcAft>
                <a:spcPct val="0"/>
              </a:spcAft>
              <a:buClrTx/>
              <a:buSzTx/>
              <a:tabLst/>
              <a:defRPr/>
            </a:pPr>
            <a:endParaRPr lang="da-DK" sz="2800" kern="0" dirty="0" smtClean="0">
              <a:latin typeface="+mn-lt"/>
            </a:endParaRPr>
          </a:p>
          <a:p>
            <a:pPr marL="457200" marR="0" lvl="0" indent="-457200" algn="l" defTabSz="914400" rtl="0" eaLnBrk="1" fontAlgn="base" latinLnBrk="0" hangingPunct="1">
              <a:lnSpc>
                <a:spcPct val="100000"/>
              </a:lnSpc>
              <a:spcBef>
                <a:spcPct val="20000"/>
              </a:spcBef>
              <a:spcAft>
                <a:spcPct val="0"/>
              </a:spcAft>
              <a:buClrTx/>
              <a:buSzTx/>
              <a:tabLst/>
              <a:defRPr/>
            </a:pPr>
            <a:endParaRPr lang="da-DK" sz="2800" i="1" kern="0" dirty="0" smtClean="0">
              <a:latin typeface="+mn-lt"/>
            </a:endParaRPr>
          </a:p>
          <a:p>
            <a:pPr marL="457200" marR="0" lvl="0" indent="-457200" algn="l" defTabSz="914400" rtl="0" eaLnBrk="1" fontAlgn="base" latinLnBrk="0" hangingPunct="1">
              <a:lnSpc>
                <a:spcPct val="100000"/>
              </a:lnSpc>
              <a:spcBef>
                <a:spcPct val="20000"/>
              </a:spcBef>
              <a:spcAft>
                <a:spcPct val="0"/>
              </a:spcAft>
              <a:buClrTx/>
              <a:buSzTx/>
              <a:tabLst/>
              <a:defRPr/>
            </a:pPr>
            <a:endParaRPr lang="da-DK" sz="2800" i="1" kern="0" dirty="0" smtClean="0">
              <a:latin typeface="+mn-lt"/>
            </a:endParaRPr>
          </a:p>
          <a:p>
            <a:pPr marL="457200" marR="0" lvl="0" indent="-457200" algn="l" defTabSz="914400" rtl="0" eaLnBrk="1" fontAlgn="base" latinLnBrk="0" hangingPunct="1">
              <a:lnSpc>
                <a:spcPct val="100000"/>
              </a:lnSpc>
              <a:spcBef>
                <a:spcPct val="20000"/>
              </a:spcBef>
              <a:spcAft>
                <a:spcPct val="0"/>
              </a:spcAft>
              <a:buClrTx/>
              <a:buSzTx/>
              <a:tabLst/>
              <a:defRPr/>
            </a:pPr>
            <a:endParaRPr lang="da-DK" sz="2800" i="1" kern="0" dirty="0" smtClean="0">
              <a:latin typeface="+mn-lt"/>
            </a:endParaRPr>
          </a:p>
          <a:p>
            <a:pPr marL="457200" marR="0" lvl="0" indent="-457200" algn="l" defTabSz="914400" rtl="0" eaLnBrk="1" fontAlgn="base" latinLnBrk="0" hangingPunct="1">
              <a:lnSpc>
                <a:spcPct val="100000"/>
              </a:lnSpc>
              <a:spcBef>
                <a:spcPct val="20000"/>
              </a:spcBef>
              <a:spcAft>
                <a:spcPct val="0"/>
              </a:spcAft>
              <a:buClrTx/>
              <a:buSzTx/>
              <a:tabLst/>
              <a:defRPr/>
            </a:pPr>
            <a:r>
              <a:rPr lang="da-DK" sz="2800" i="1" kern="0" dirty="0" err="1" smtClean="0">
                <a:latin typeface="+mn-lt"/>
              </a:rPr>
              <a:t>Governance</a:t>
            </a:r>
            <a:r>
              <a:rPr lang="da-DK" sz="2800" kern="0" dirty="0" smtClean="0">
                <a:latin typeface="+mn-lt"/>
              </a:rPr>
              <a:t>, ikke </a:t>
            </a:r>
            <a:r>
              <a:rPr lang="da-DK" sz="2800" i="1" kern="0" dirty="0" err="1" smtClean="0">
                <a:latin typeface="+mn-lt"/>
              </a:rPr>
              <a:t>Governments</a:t>
            </a:r>
            <a:r>
              <a:rPr lang="da-DK" sz="2800" kern="0" dirty="0" smtClean="0">
                <a:latin typeface="+mn-lt"/>
              </a:rPr>
              <a:t>?</a:t>
            </a:r>
            <a:endParaRPr kumimoji="0" lang="da-DK" sz="2800" b="0" i="0" u="none" strike="noStrike" kern="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1" fontAlgn="base" latinLnBrk="0" hangingPunct="1">
              <a:lnSpc>
                <a:spcPct val="100000"/>
              </a:lnSpc>
              <a:spcBef>
                <a:spcPct val="20000"/>
              </a:spcBef>
              <a:spcAft>
                <a:spcPct val="0"/>
              </a:spcAft>
              <a:buClrTx/>
              <a:buSzTx/>
              <a:tabLst/>
              <a:defRPr/>
            </a:pPr>
            <a:endParaRPr kumimoji="0" lang="da-DK" sz="2800" b="0" i="0" u="none" strike="noStrike" kern="0" cap="none" spc="0" normalizeH="0" baseline="0" noProof="0" dirty="0" smtClean="0">
              <a:ln>
                <a:noFill/>
              </a:ln>
              <a:solidFill>
                <a:schemeClr val="tx1"/>
              </a:solidFill>
              <a:effectLst/>
              <a:uLnTx/>
              <a:uFillTx/>
              <a:latin typeface="+mn-lt"/>
              <a:ea typeface="+mn-ea"/>
              <a:cs typeface="+mn-cs"/>
            </a:endParaRPr>
          </a:p>
          <a:p>
            <a:pPr marL="457200" marR="0" lvl="0" indent="-457200" algn="l" defTabSz="914400" rtl="0" eaLnBrk="1" fontAlgn="base" latinLnBrk="0" hangingPunct="1">
              <a:lnSpc>
                <a:spcPct val="100000"/>
              </a:lnSpc>
              <a:spcBef>
                <a:spcPct val="20000"/>
              </a:spcBef>
              <a:spcAft>
                <a:spcPct val="0"/>
              </a:spcAft>
              <a:buClrTx/>
              <a:buSzTx/>
              <a:tabLst/>
              <a:defRPr/>
            </a:pPr>
            <a:endParaRPr lang="da-DK" sz="2400" kern="0" noProof="0" dirty="0" smtClean="0">
              <a:latin typeface="+mn-lt"/>
            </a:endParaRPr>
          </a:p>
          <a:p>
            <a:pPr marL="457200" marR="0" lvl="0" indent="-457200" algn="l" defTabSz="914400" rtl="0" eaLnBrk="1" fontAlgn="base" latinLnBrk="0" hangingPunct="1">
              <a:lnSpc>
                <a:spcPct val="100000"/>
              </a:lnSpc>
              <a:spcBef>
                <a:spcPct val="20000"/>
              </a:spcBef>
              <a:spcAft>
                <a:spcPct val="0"/>
              </a:spcAft>
              <a:buClrTx/>
              <a:buSzTx/>
              <a:tabLst/>
              <a:defRPr/>
            </a:pPr>
            <a:endParaRPr kumimoji="0" lang="da-DK" sz="2400" b="0" i="0" u="none" strike="noStrike" kern="0" cap="none" spc="0" normalizeH="0" baseline="0" dirty="0" smtClean="0">
              <a:ln>
                <a:noFill/>
              </a:ln>
              <a:solidFill>
                <a:srgbClr val="C00000"/>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tabLst/>
              <a:defRPr/>
            </a:pPr>
            <a:endParaRPr kumimoji="0" lang="da-DK"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8" name="Rektangel 17"/>
          <p:cNvSpPr/>
          <p:nvPr/>
        </p:nvSpPr>
        <p:spPr>
          <a:xfrm>
            <a:off x="827584" y="5661248"/>
            <a:ext cx="6048672" cy="1015663"/>
          </a:xfrm>
          <a:prstGeom prst="rect">
            <a:avLst/>
          </a:prstGeom>
          <a:solidFill>
            <a:srgbClr val="FFC000">
              <a:alpha val="49000"/>
            </a:srgbClr>
          </a:solidFill>
        </p:spPr>
        <p:txBody>
          <a:bodyPr wrap="square">
            <a:spAutoFit/>
          </a:bodyPr>
          <a:lstStyle/>
          <a:p>
            <a:r>
              <a:rPr lang="da-DK" sz="2000" i="1" dirty="0" err="1" smtClean="0"/>
              <a:t>Consideration</a:t>
            </a:r>
            <a:r>
              <a:rPr lang="da-DK" sz="2000" i="1" dirty="0" smtClean="0"/>
              <a:t>: </a:t>
            </a:r>
            <a:r>
              <a:rPr lang="da-DK" sz="2000" i="1" dirty="0" err="1" smtClean="0"/>
              <a:t>Should</a:t>
            </a:r>
            <a:r>
              <a:rPr lang="da-DK" sz="2000" i="1" dirty="0" smtClean="0"/>
              <a:t> </a:t>
            </a:r>
            <a:r>
              <a:rPr lang="da-DK" sz="2000" i="1" dirty="0" err="1" smtClean="0"/>
              <a:t>we</a:t>
            </a:r>
            <a:r>
              <a:rPr lang="da-DK" sz="2000" i="1" dirty="0" smtClean="0"/>
              <a:t> start </a:t>
            </a:r>
            <a:r>
              <a:rPr lang="da-DK" sz="2000" i="1" dirty="0" err="1" smtClean="0"/>
              <a:t>focusing</a:t>
            </a:r>
            <a:r>
              <a:rPr lang="da-DK" sz="2000" i="1" dirty="0" smtClean="0"/>
              <a:t> </a:t>
            </a:r>
            <a:r>
              <a:rPr lang="da-DK" sz="2000" i="1" dirty="0" err="1" smtClean="0"/>
              <a:t>on</a:t>
            </a:r>
            <a:r>
              <a:rPr lang="da-DK" sz="2000" i="1" dirty="0" smtClean="0"/>
              <a:t> </a:t>
            </a:r>
            <a:r>
              <a:rPr lang="da-DK" sz="2000" i="1" u="sng" dirty="0" err="1" smtClean="0"/>
              <a:t>Governance</a:t>
            </a:r>
            <a:r>
              <a:rPr lang="da-DK" sz="2000" i="1" dirty="0" smtClean="0"/>
              <a:t> (</a:t>
            </a:r>
            <a:r>
              <a:rPr lang="da-DK" sz="2000" i="1" dirty="0" err="1" smtClean="0"/>
              <a:t>corporate</a:t>
            </a:r>
            <a:r>
              <a:rPr lang="da-DK" sz="2000" i="1" dirty="0" smtClean="0"/>
              <a:t>, </a:t>
            </a:r>
            <a:r>
              <a:rPr lang="da-DK" sz="2000" i="1" dirty="0" err="1" smtClean="0"/>
              <a:t>cities</a:t>
            </a:r>
            <a:r>
              <a:rPr lang="da-DK" sz="2000" i="1" dirty="0" smtClean="0"/>
              <a:t> </a:t>
            </a:r>
            <a:r>
              <a:rPr lang="da-DK" sz="2000" i="1" dirty="0" err="1" smtClean="0"/>
              <a:t>etc</a:t>
            </a:r>
            <a:r>
              <a:rPr lang="da-DK" sz="2000" i="1" dirty="0" smtClean="0"/>
              <a:t>) </a:t>
            </a:r>
            <a:r>
              <a:rPr lang="da-DK" sz="2000" i="1" dirty="0" err="1" smtClean="0"/>
              <a:t>rather</a:t>
            </a:r>
            <a:r>
              <a:rPr lang="da-DK" sz="2000" i="1" dirty="0" smtClean="0"/>
              <a:t> </a:t>
            </a:r>
            <a:r>
              <a:rPr lang="da-DK" sz="2000" i="1" dirty="0" err="1" smtClean="0"/>
              <a:t>than</a:t>
            </a:r>
            <a:r>
              <a:rPr lang="da-DK" sz="2000" i="1" dirty="0" smtClean="0"/>
              <a:t> </a:t>
            </a:r>
            <a:r>
              <a:rPr lang="da-DK" sz="2000" i="1" u="sng" dirty="0" err="1" smtClean="0"/>
              <a:t>Governments</a:t>
            </a:r>
            <a:r>
              <a:rPr lang="da-DK" sz="2000" i="1" dirty="0" smtClean="0"/>
              <a:t>?  </a:t>
            </a:r>
            <a:r>
              <a:rPr lang="da-DK" sz="2000" i="1" dirty="0" err="1" smtClean="0"/>
              <a:t>Impact</a:t>
            </a:r>
            <a:r>
              <a:rPr lang="da-DK" sz="2000" i="1" dirty="0" smtClean="0"/>
              <a:t> for normative instruments </a:t>
            </a:r>
            <a:r>
              <a:rPr lang="da-DK" sz="2000" i="1" dirty="0" err="1" smtClean="0"/>
              <a:t>ie</a:t>
            </a:r>
            <a:r>
              <a:rPr lang="da-DK" sz="2000" i="1" dirty="0" smtClean="0"/>
              <a:t> CRC to </a:t>
            </a:r>
            <a:r>
              <a:rPr lang="da-DK" sz="2000" i="1" dirty="0" err="1" smtClean="0"/>
              <a:t>which</a:t>
            </a:r>
            <a:r>
              <a:rPr lang="da-DK" sz="2000" i="1" dirty="0" smtClean="0"/>
              <a:t> </a:t>
            </a:r>
            <a:r>
              <a:rPr lang="da-DK" sz="2000" i="1" dirty="0" err="1" smtClean="0"/>
              <a:t>only</a:t>
            </a:r>
            <a:r>
              <a:rPr lang="da-DK" sz="2000" i="1" dirty="0" smtClean="0"/>
              <a:t> </a:t>
            </a:r>
            <a:r>
              <a:rPr lang="da-DK" sz="2000" i="1" dirty="0" err="1" smtClean="0"/>
              <a:t>governments</a:t>
            </a:r>
            <a:r>
              <a:rPr lang="da-DK" sz="2000" i="1" dirty="0" smtClean="0"/>
              <a:t> </a:t>
            </a:r>
            <a:r>
              <a:rPr lang="da-DK" sz="2000" i="1" dirty="0" err="1" smtClean="0"/>
              <a:t>are</a:t>
            </a:r>
            <a:r>
              <a:rPr lang="da-DK" sz="2000" i="1" dirty="0" smtClean="0"/>
              <a:t> </a:t>
            </a:r>
            <a:r>
              <a:rPr lang="da-DK" sz="2000" i="1" dirty="0" err="1" smtClean="0"/>
              <a:t>accountable</a:t>
            </a:r>
            <a:r>
              <a:rPr lang="da-DK" sz="2000" i="1"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260648"/>
            <a:ext cx="7772400" cy="762000"/>
          </a:xfrm>
        </p:spPr>
        <p:txBody>
          <a:bodyPr/>
          <a:lstStyle/>
          <a:p>
            <a:pPr algn="ctr"/>
            <a:r>
              <a:rPr lang="da-DK" b="1" dirty="0" smtClean="0"/>
              <a:t>Inspiration</a:t>
            </a:r>
            <a:endParaRPr lang="da-DK" b="1" dirty="0"/>
          </a:p>
        </p:txBody>
      </p:sp>
      <p:sp>
        <p:nvSpPr>
          <p:cNvPr id="9" name="Tekstboks 8"/>
          <p:cNvSpPr txBox="1"/>
          <p:nvPr/>
        </p:nvSpPr>
        <p:spPr>
          <a:xfrm>
            <a:off x="6516216" y="4437112"/>
            <a:ext cx="2088232" cy="400110"/>
          </a:xfrm>
          <a:prstGeom prst="rect">
            <a:avLst/>
          </a:prstGeom>
          <a:noFill/>
        </p:spPr>
        <p:txBody>
          <a:bodyPr wrap="square" rtlCol="0">
            <a:spAutoFit/>
          </a:bodyPr>
          <a:lstStyle/>
          <a:p>
            <a:r>
              <a:rPr lang="da-DK" sz="2000" dirty="0" smtClean="0"/>
              <a:t>And </a:t>
            </a:r>
            <a:r>
              <a:rPr lang="da-DK" sz="2000" dirty="0" err="1" smtClean="0"/>
              <a:t>several</a:t>
            </a:r>
            <a:r>
              <a:rPr lang="da-DK" sz="2000" dirty="0" smtClean="0"/>
              <a:t> </a:t>
            </a:r>
            <a:r>
              <a:rPr lang="da-DK" sz="2000" dirty="0" err="1" smtClean="0"/>
              <a:t>others</a:t>
            </a:r>
            <a:endParaRPr lang="da-DK" sz="2000" dirty="0"/>
          </a:p>
        </p:txBody>
      </p:sp>
      <p:pic>
        <p:nvPicPr>
          <p:cNvPr id="40967" name="Picture 7"/>
          <p:cNvPicPr>
            <a:picLocks noChangeAspect="1" noChangeArrowheads="1"/>
          </p:cNvPicPr>
          <p:nvPr/>
        </p:nvPicPr>
        <p:blipFill>
          <a:blip r:embed="rId3" cstate="print"/>
          <a:srcRect/>
          <a:stretch>
            <a:fillRect/>
          </a:stretch>
        </p:blipFill>
        <p:spPr bwMode="auto">
          <a:xfrm>
            <a:off x="1259632" y="4005064"/>
            <a:ext cx="1800200" cy="2518082"/>
          </a:xfrm>
          <a:prstGeom prst="rect">
            <a:avLst/>
          </a:prstGeom>
          <a:noFill/>
          <a:ln w="9525">
            <a:noFill/>
            <a:miter lim="800000"/>
            <a:headEnd/>
            <a:tailEnd/>
          </a:ln>
        </p:spPr>
      </p:pic>
      <p:pic>
        <p:nvPicPr>
          <p:cNvPr id="40968" name="Picture 8"/>
          <p:cNvPicPr>
            <a:picLocks noChangeAspect="1" noChangeArrowheads="1"/>
          </p:cNvPicPr>
          <p:nvPr/>
        </p:nvPicPr>
        <p:blipFill>
          <a:blip r:embed="rId4" cstate="print"/>
          <a:srcRect/>
          <a:stretch>
            <a:fillRect/>
          </a:stretch>
        </p:blipFill>
        <p:spPr bwMode="auto">
          <a:xfrm>
            <a:off x="1187624" y="1124744"/>
            <a:ext cx="2002160" cy="2558562"/>
          </a:xfrm>
          <a:prstGeom prst="rect">
            <a:avLst/>
          </a:prstGeom>
          <a:noFill/>
          <a:ln w="9525">
            <a:noFill/>
            <a:miter lim="800000"/>
            <a:headEnd/>
            <a:tailEnd/>
          </a:ln>
        </p:spPr>
      </p:pic>
      <p:pic>
        <p:nvPicPr>
          <p:cNvPr id="40969" name="Picture 9"/>
          <p:cNvPicPr>
            <a:picLocks noChangeAspect="1" noChangeArrowheads="1"/>
          </p:cNvPicPr>
          <p:nvPr/>
        </p:nvPicPr>
        <p:blipFill>
          <a:blip r:embed="rId5" cstate="print"/>
          <a:srcRect/>
          <a:stretch>
            <a:fillRect/>
          </a:stretch>
        </p:blipFill>
        <p:spPr bwMode="auto">
          <a:xfrm>
            <a:off x="3851920" y="1124744"/>
            <a:ext cx="1867561" cy="2621285"/>
          </a:xfrm>
          <a:prstGeom prst="rect">
            <a:avLst/>
          </a:prstGeom>
          <a:noFill/>
          <a:ln w="9525">
            <a:noFill/>
            <a:miter lim="800000"/>
            <a:headEnd/>
            <a:tailEnd/>
          </a:ln>
        </p:spPr>
      </p:pic>
      <p:pic>
        <p:nvPicPr>
          <p:cNvPr id="40971" name="Picture 11"/>
          <p:cNvPicPr>
            <a:picLocks noChangeAspect="1" noChangeArrowheads="1"/>
          </p:cNvPicPr>
          <p:nvPr/>
        </p:nvPicPr>
        <p:blipFill>
          <a:blip r:embed="rId6" cstate="print"/>
          <a:srcRect/>
          <a:stretch>
            <a:fillRect/>
          </a:stretch>
        </p:blipFill>
        <p:spPr bwMode="auto">
          <a:xfrm>
            <a:off x="3851920" y="4005064"/>
            <a:ext cx="1872208" cy="2520280"/>
          </a:xfrm>
          <a:prstGeom prst="rect">
            <a:avLst/>
          </a:prstGeom>
          <a:noFill/>
          <a:ln w="9525">
            <a:noFill/>
            <a:miter lim="800000"/>
            <a:headEnd/>
            <a:tailEnd/>
          </a:ln>
        </p:spPr>
      </p:pic>
      <p:pic>
        <p:nvPicPr>
          <p:cNvPr id="1026" name="Picture 2"/>
          <p:cNvPicPr>
            <a:picLocks noChangeAspect="1" noChangeArrowheads="1"/>
          </p:cNvPicPr>
          <p:nvPr/>
        </p:nvPicPr>
        <p:blipFill>
          <a:blip r:embed="rId7" cstate="print"/>
          <a:srcRect/>
          <a:stretch>
            <a:fillRect/>
          </a:stretch>
        </p:blipFill>
        <p:spPr bwMode="auto">
          <a:xfrm>
            <a:off x="6516216" y="1124744"/>
            <a:ext cx="1656184" cy="26428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827584" y="404664"/>
            <a:ext cx="8064896" cy="907752"/>
          </a:xfrm>
        </p:spPr>
        <p:txBody>
          <a:bodyPr/>
          <a:lstStyle/>
          <a:p>
            <a:pPr algn="ctr"/>
            <a:r>
              <a:rPr lang="da-DK" b="1" dirty="0" smtClean="0">
                <a:solidFill>
                  <a:srgbClr val="FF0000"/>
                </a:solidFill>
              </a:rPr>
              <a:t>AID AHEAD</a:t>
            </a:r>
            <a:endParaRPr lang="da-DK" b="1" dirty="0">
              <a:solidFill>
                <a:srgbClr val="FF0000"/>
              </a:solidFill>
            </a:endParaRPr>
          </a:p>
        </p:txBody>
      </p:sp>
      <p:pic>
        <p:nvPicPr>
          <p:cNvPr id="7" name="Pladsholder til indhold 6" descr="imagesCAQO9FO4.jpg"/>
          <p:cNvPicPr>
            <a:picLocks noGrp="1" noChangeAspect="1"/>
          </p:cNvPicPr>
          <p:nvPr>
            <p:ph idx="1"/>
          </p:nvPr>
        </p:nvPicPr>
        <p:blipFill>
          <a:blip r:embed="rId3" cstate="print"/>
          <a:stretch>
            <a:fillRect/>
          </a:stretch>
        </p:blipFill>
        <p:spPr>
          <a:xfrm>
            <a:off x="2771800" y="2060848"/>
            <a:ext cx="4313320" cy="2808312"/>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err="1" smtClean="0"/>
              <a:t>Institutional</a:t>
            </a:r>
            <a:r>
              <a:rPr lang="da-DK" b="1" dirty="0" smtClean="0"/>
              <a:t> </a:t>
            </a:r>
            <a:r>
              <a:rPr lang="da-DK" b="1" dirty="0" err="1" smtClean="0"/>
              <a:t>aid</a:t>
            </a:r>
            <a:r>
              <a:rPr lang="da-DK" b="1" dirty="0" smtClean="0"/>
              <a:t> in a multipolar </a:t>
            </a:r>
            <a:r>
              <a:rPr lang="da-DK" b="1" dirty="0" err="1" smtClean="0"/>
              <a:t>world</a:t>
            </a:r>
            <a:endParaRPr lang="da-DK" b="1" dirty="0"/>
          </a:p>
        </p:txBody>
      </p:sp>
      <p:sp>
        <p:nvSpPr>
          <p:cNvPr id="3" name="Pladsholder til indhold 2"/>
          <p:cNvSpPr>
            <a:spLocks noGrp="1"/>
          </p:cNvSpPr>
          <p:nvPr>
            <p:ph idx="1"/>
          </p:nvPr>
        </p:nvSpPr>
        <p:spPr>
          <a:xfrm>
            <a:off x="971600" y="1268760"/>
            <a:ext cx="5184576" cy="4742656"/>
          </a:xfrm>
        </p:spPr>
        <p:txBody>
          <a:bodyPr lIns="36000" tIns="36000" rIns="36000" bIns="36000"/>
          <a:lstStyle/>
          <a:p>
            <a:pPr marL="457200" indent="-457200">
              <a:buFont typeface="+mj-lt"/>
              <a:buAutoNum type="arabicPeriod"/>
            </a:pPr>
            <a:r>
              <a:rPr lang="da-DK" dirty="0" smtClean="0"/>
              <a:t>New donors </a:t>
            </a:r>
            <a:r>
              <a:rPr lang="da-DK" dirty="0" err="1" smtClean="0"/>
              <a:t>emerging</a:t>
            </a:r>
            <a:endParaRPr lang="da-DK" dirty="0" smtClean="0"/>
          </a:p>
          <a:p>
            <a:pPr marL="457200" indent="-457200">
              <a:buFont typeface="+mj-lt"/>
              <a:buAutoNum type="arabicPeriod"/>
            </a:pPr>
            <a:r>
              <a:rPr lang="da-DK" dirty="0" err="1" smtClean="0">
                <a:solidFill>
                  <a:srgbClr val="FF0000"/>
                </a:solidFill>
              </a:rPr>
              <a:t>Growing</a:t>
            </a:r>
            <a:r>
              <a:rPr lang="da-DK" dirty="0" smtClean="0">
                <a:solidFill>
                  <a:srgbClr val="FF0000"/>
                </a:solidFill>
              </a:rPr>
              <a:t> </a:t>
            </a:r>
            <a:r>
              <a:rPr lang="da-DK" dirty="0" err="1" smtClean="0">
                <a:solidFill>
                  <a:srgbClr val="FF0000"/>
                </a:solidFill>
              </a:rPr>
              <a:t>sense</a:t>
            </a:r>
            <a:r>
              <a:rPr lang="da-DK" dirty="0" smtClean="0">
                <a:solidFill>
                  <a:srgbClr val="FF0000"/>
                </a:solidFill>
              </a:rPr>
              <a:t> of national </a:t>
            </a:r>
            <a:r>
              <a:rPr lang="da-DK" dirty="0" err="1" smtClean="0">
                <a:solidFill>
                  <a:srgbClr val="FF0000"/>
                </a:solidFill>
              </a:rPr>
              <a:t>sovereignty</a:t>
            </a:r>
            <a:r>
              <a:rPr lang="da-DK" dirty="0" smtClean="0">
                <a:solidFill>
                  <a:srgbClr val="FF0000"/>
                </a:solidFill>
              </a:rPr>
              <a:t> in </a:t>
            </a:r>
            <a:r>
              <a:rPr lang="da-DK" dirty="0" err="1" smtClean="0">
                <a:solidFill>
                  <a:srgbClr val="FF0000"/>
                </a:solidFill>
              </a:rPr>
              <a:t>emerging</a:t>
            </a:r>
            <a:r>
              <a:rPr lang="da-DK" dirty="0" smtClean="0">
                <a:solidFill>
                  <a:srgbClr val="FF0000"/>
                </a:solidFill>
              </a:rPr>
              <a:t> </a:t>
            </a:r>
            <a:r>
              <a:rPr lang="da-DK" dirty="0" err="1" smtClean="0">
                <a:solidFill>
                  <a:srgbClr val="FF0000"/>
                </a:solidFill>
              </a:rPr>
              <a:t>powers/MICs</a:t>
            </a:r>
            <a:endParaRPr lang="da-DK" dirty="0" smtClean="0">
              <a:solidFill>
                <a:srgbClr val="FF0000"/>
              </a:solidFill>
            </a:endParaRPr>
          </a:p>
          <a:p>
            <a:pPr marL="457200" indent="-457200">
              <a:buFont typeface="+mj-lt"/>
              <a:buAutoNum type="arabicPeriod"/>
            </a:pPr>
            <a:r>
              <a:rPr lang="da-DK" dirty="0" smtClean="0"/>
              <a:t>New balance of power in multilateral institutions </a:t>
            </a:r>
          </a:p>
          <a:p>
            <a:pPr marL="457200" indent="-457200">
              <a:buFont typeface="+mj-lt"/>
              <a:buAutoNum type="arabicPeriod"/>
            </a:pPr>
            <a:r>
              <a:rPr lang="da-DK" dirty="0" smtClean="0">
                <a:solidFill>
                  <a:srgbClr val="FF0000"/>
                </a:solidFill>
              </a:rPr>
              <a:t>Regional centres of power </a:t>
            </a:r>
            <a:r>
              <a:rPr lang="da-DK" dirty="0" err="1" smtClean="0">
                <a:solidFill>
                  <a:srgbClr val="FF0000"/>
                </a:solidFill>
              </a:rPr>
              <a:t>dominated</a:t>
            </a:r>
            <a:r>
              <a:rPr lang="da-DK" dirty="0" smtClean="0">
                <a:solidFill>
                  <a:srgbClr val="FF0000"/>
                </a:solidFill>
              </a:rPr>
              <a:t> by OECD and </a:t>
            </a:r>
            <a:r>
              <a:rPr lang="da-DK" dirty="0" err="1" smtClean="0">
                <a:solidFill>
                  <a:srgbClr val="FF0000"/>
                </a:solidFill>
              </a:rPr>
              <a:t>BRICs</a:t>
            </a:r>
            <a:endParaRPr lang="da-DK" dirty="0" smtClean="0">
              <a:solidFill>
                <a:srgbClr val="FF0000"/>
              </a:solidFill>
            </a:endParaRPr>
          </a:p>
          <a:p>
            <a:pPr marL="457200" indent="-457200">
              <a:buFont typeface="+mj-lt"/>
              <a:buAutoNum type="arabicPeriod"/>
            </a:pPr>
            <a:r>
              <a:rPr lang="da-DK" dirty="0" err="1" smtClean="0"/>
              <a:t>Converging</a:t>
            </a:r>
            <a:r>
              <a:rPr lang="da-DK" dirty="0" smtClean="0"/>
              <a:t> og </a:t>
            </a:r>
            <a:r>
              <a:rPr lang="da-DK" dirty="0" err="1" smtClean="0"/>
              <a:t>diverging</a:t>
            </a:r>
            <a:r>
              <a:rPr lang="da-DK" dirty="0" smtClean="0"/>
              <a:t> </a:t>
            </a:r>
            <a:r>
              <a:rPr lang="da-DK" dirty="0" err="1" smtClean="0"/>
              <a:t>development</a:t>
            </a:r>
            <a:r>
              <a:rPr lang="da-DK" dirty="0" smtClean="0"/>
              <a:t> models? (</a:t>
            </a:r>
            <a:r>
              <a:rPr lang="da-DK" dirty="0" err="1" smtClean="0"/>
              <a:t>ie</a:t>
            </a:r>
            <a:r>
              <a:rPr lang="da-DK" dirty="0" smtClean="0"/>
              <a:t> </a:t>
            </a:r>
            <a:r>
              <a:rPr lang="da-DK" dirty="0" err="1" smtClean="0"/>
              <a:t>Wilsonian</a:t>
            </a:r>
            <a:r>
              <a:rPr lang="da-DK" dirty="0" smtClean="0"/>
              <a:t>, </a:t>
            </a:r>
            <a:r>
              <a:rPr lang="da-DK" dirty="0" err="1" smtClean="0"/>
              <a:t>Solidarity</a:t>
            </a:r>
            <a:r>
              <a:rPr lang="da-DK" dirty="0" smtClean="0"/>
              <a:t>, </a:t>
            </a:r>
            <a:r>
              <a:rPr lang="da-DK" dirty="0" err="1" smtClean="0"/>
              <a:t>Dunantism/Rigths-based</a:t>
            </a:r>
            <a:r>
              <a:rPr lang="da-DK" dirty="0" smtClean="0"/>
              <a:t>, </a:t>
            </a:r>
            <a:r>
              <a:rPr lang="da-DK" dirty="0" err="1" smtClean="0"/>
              <a:t>Contractualism</a:t>
            </a:r>
            <a:r>
              <a:rPr lang="da-DK" dirty="0" smtClean="0"/>
              <a:t>)</a:t>
            </a:r>
          </a:p>
          <a:p>
            <a:pPr marL="457200" indent="-457200">
              <a:buFont typeface="+mj-lt"/>
              <a:buAutoNum type="arabicPeriod"/>
            </a:pPr>
            <a:r>
              <a:rPr lang="da-DK" dirty="0" err="1" smtClean="0">
                <a:solidFill>
                  <a:srgbClr val="FF0000"/>
                </a:solidFill>
              </a:rPr>
              <a:t>Increasing</a:t>
            </a:r>
            <a:r>
              <a:rPr lang="da-DK" dirty="0" smtClean="0">
                <a:solidFill>
                  <a:srgbClr val="FF0000"/>
                </a:solidFill>
              </a:rPr>
              <a:t> </a:t>
            </a:r>
            <a:r>
              <a:rPr lang="da-DK" dirty="0" err="1" smtClean="0">
                <a:solidFill>
                  <a:srgbClr val="FF0000"/>
                </a:solidFill>
              </a:rPr>
              <a:t>horizontal/South-South</a:t>
            </a:r>
            <a:r>
              <a:rPr lang="da-DK" dirty="0" smtClean="0">
                <a:solidFill>
                  <a:srgbClr val="FF0000"/>
                </a:solidFill>
              </a:rPr>
              <a:t> </a:t>
            </a:r>
            <a:r>
              <a:rPr lang="da-DK" dirty="0" err="1" smtClean="0">
                <a:solidFill>
                  <a:srgbClr val="FF0000"/>
                </a:solidFill>
              </a:rPr>
              <a:t>development</a:t>
            </a:r>
            <a:r>
              <a:rPr lang="da-DK" dirty="0" smtClean="0">
                <a:solidFill>
                  <a:srgbClr val="FF0000"/>
                </a:solidFill>
              </a:rPr>
              <a:t> </a:t>
            </a:r>
            <a:r>
              <a:rPr lang="da-DK" dirty="0" err="1" smtClean="0">
                <a:solidFill>
                  <a:srgbClr val="FF0000"/>
                </a:solidFill>
              </a:rPr>
              <a:t>cooperation</a:t>
            </a:r>
            <a:endParaRPr lang="da-DK" dirty="0" smtClean="0">
              <a:solidFill>
                <a:srgbClr val="FF0000"/>
              </a:solidFill>
            </a:endParaRPr>
          </a:p>
          <a:p>
            <a:pPr marL="457200" indent="-457200"/>
            <a:endParaRPr lang="da-DK" sz="2800" dirty="0" smtClean="0"/>
          </a:p>
          <a:p>
            <a:pPr marL="457200" indent="-457200"/>
            <a:endParaRPr lang="da-DK" sz="2800" dirty="0" smtClean="0"/>
          </a:p>
        </p:txBody>
      </p:sp>
      <p:pic>
        <p:nvPicPr>
          <p:cNvPr id="6" name="Billede 5" descr="imagesCATI1OBO.jpg"/>
          <p:cNvPicPr>
            <a:picLocks noChangeAspect="1"/>
          </p:cNvPicPr>
          <p:nvPr/>
        </p:nvPicPr>
        <p:blipFill>
          <a:blip r:embed="rId3" cstate="print"/>
          <a:stretch>
            <a:fillRect/>
          </a:stretch>
        </p:blipFill>
        <p:spPr>
          <a:xfrm>
            <a:off x="6228184" y="1556792"/>
            <a:ext cx="2673846" cy="3743384"/>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043608" y="2924944"/>
            <a:ext cx="7704856" cy="2890799"/>
          </a:xfrm>
          <a:prstGeom prst="rect">
            <a:avLst/>
          </a:prstGeom>
          <a:noFill/>
          <a:ln w="9525">
            <a:noFill/>
            <a:miter lim="800000"/>
            <a:headEnd/>
            <a:tailEnd/>
          </a:ln>
        </p:spPr>
      </p:pic>
      <p:sp>
        <p:nvSpPr>
          <p:cNvPr id="2" name="Titel 1"/>
          <p:cNvSpPr>
            <a:spLocks noGrp="1"/>
          </p:cNvSpPr>
          <p:nvPr>
            <p:ph type="title"/>
          </p:nvPr>
        </p:nvSpPr>
        <p:spPr/>
        <p:txBody>
          <a:bodyPr/>
          <a:lstStyle/>
          <a:p>
            <a:pPr algn="ctr"/>
            <a:r>
              <a:rPr lang="da-DK" b="1" dirty="0" err="1" smtClean="0"/>
              <a:t>Middle-Income</a:t>
            </a:r>
            <a:r>
              <a:rPr lang="da-DK" b="1" dirty="0" smtClean="0"/>
              <a:t> Country Dilemma</a:t>
            </a:r>
            <a:endParaRPr lang="da-DK" b="1" dirty="0"/>
          </a:p>
        </p:txBody>
      </p:sp>
      <p:sp>
        <p:nvSpPr>
          <p:cNvPr id="3" name="Pladsholder til indhold 2"/>
          <p:cNvSpPr>
            <a:spLocks noGrp="1"/>
          </p:cNvSpPr>
          <p:nvPr>
            <p:ph idx="1"/>
          </p:nvPr>
        </p:nvSpPr>
        <p:spPr>
          <a:xfrm>
            <a:off x="990600" y="1196752"/>
            <a:ext cx="7772400" cy="1584176"/>
          </a:xfrm>
          <a:solidFill>
            <a:srgbClr val="FFC000">
              <a:alpha val="30000"/>
            </a:srgbClr>
          </a:solidFill>
        </p:spPr>
        <p:txBody>
          <a:bodyPr/>
          <a:lstStyle/>
          <a:p>
            <a:pPr marL="342900" lvl="1" indent="-342900" algn="ctr">
              <a:buNone/>
            </a:pPr>
            <a:r>
              <a:rPr lang="en-US" sz="1600" b="1" dirty="0" smtClean="0"/>
              <a:t>EU – Agenda for Change, 2012</a:t>
            </a:r>
          </a:p>
          <a:p>
            <a:r>
              <a:rPr lang="en-US" sz="2000" i="1" dirty="0" smtClean="0"/>
              <a:t>We cannot work with India or Brazil in the same way we work with the Democratic Republic of Congo or Mali. Some countries can now afford to fight poverty themselves and, as a result, this will allow us to focus on places that need more of our help.</a:t>
            </a:r>
          </a:p>
          <a:p>
            <a:pPr lvl="1">
              <a:buNone/>
            </a:pPr>
            <a:r>
              <a:rPr lang="en-US" sz="1400" dirty="0" smtClean="0"/>
              <a:t>			</a:t>
            </a:r>
            <a:r>
              <a:rPr lang="en-US" sz="1400" dirty="0" err="1" smtClean="0"/>
              <a:t>Andris</a:t>
            </a:r>
            <a:r>
              <a:rPr lang="en-US" sz="1400" dirty="0" smtClean="0"/>
              <a:t> </a:t>
            </a:r>
            <a:r>
              <a:rPr lang="en-US" sz="1400" dirty="0" err="1" smtClean="0"/>
              <a:t>Piebalgs</a:t>
            </a:r>
            <a:r>
              <a:rPr lang="en-US" sz="1400" dirty="0" smtClean="0"/>
              <a:t>, European Commissioner for Development (2012)</a:t>
            </a:r>
          </a:p>
          <a:p>
            <a:pPr lvl="1">
              <a:buNone/>
            </a:pPr>
            <a:endParaRPr lang="da-DK" sz="1400" dirty="0"/>
          </a:p>
        </p:txBody>
      </p:sp>
      <p:cxnSp>
        <p:nvCxnSpPr>
          <p:cNvPr id="6" name="Lige forbindelse 5"/>
          <p:cNvCxnSpPr/>
          <p:nvPr/>
        </p:nvCxnSpPr>
        <p:spPr bwMode="auto">
          <a:xfrm>
            <a:off x="4139952" y="4725144"/>
            <a:ext cx="1440160" cy="0"/>
          </a:xfrm>
          <a:prstGeom prst="line">
            <a:avLst/>
          </a:prstGeom>
          <a:noFill/>
          <a:ln w="9525" cap="flat" cmpd="sng" algn="ctr">
            <a:solidFill>
              <a:srgbClr val="FF0000"/>
            </a:solidFill>
            <a:prstDash val="solid"/>
            <a:round/>
            <a:headEnd type="none" w="med" len="med"/>
            <a:tailEnd type="none" w="med" len="med"/>
          </a:ln>
          <a:effectLst/>
        </p:spPr>
      </p:cxnSp>
      <p:cxnSp>
        <p:nvCxnSpPr>
          <p:cNvPr id="8" name="Lige forbindelse 7"/>
          <p:cNvCxnSpPr/>
          <p:nvPr/>
        </p:nvCxnSpPr>
        <p:spPr bwMode="auto">
          <a:xfrm>
            <a:off x="3347864" y="4869160"/>
            <a:ext cx="1080120" cy="0"/>
          </a:xfrm>
          <a:prstGeom prst="line">
            <a:avLst/>
          </a:prstGeom>
          <a:noFill/>
          <a:ln w="9525" cap="flat" cmpd="sng" algn="ctr">
            <a:solidFill>
              <a:srgbClr val="FF0000"/>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7584" y="406400"/>
            <a:ext cx="7935416" cy="762000"/>
          </a:xfrm>
        </p:spPr>
        <p:txBody>
          <a:bodyPr/>
          <a:lstStyle/>
          <a:p>
            <a:pPr algn="ctr"/>
            <a:r>
              <a:rPr lang="da-DK" b="1" dirty="0" err="1" smtClean="0"/>
              <a:t>Middle-Income</a:t>
            </a:r>
            <a:r>
              <a:rPr lang="da-DK" b="1" dirty="0" smtClean="0"/>
              <a:t> Country Dilemma (2)</a:t>
            </a:r>
            <a:endParaRPr lang="da-DK" b="1" dirty="0"/>
          </a:p>
        </p:txBody>
      </p:sp>
      <p:pic>
        <p:nvPicPr>
          <p:cNvPr id="45058" name="Picture 2"/>
          <p:cNvPicPr>
            <a:picLocks noGrp="1" noChangeAspect="1" noChangeArrowheads="1"/>
          </p:cNvPicPr>
          <p:nvPr>
            <p:ph idx="1"/>
          </p:nvPr>
        </p:nvPicPr>
        <p:blipFill>
          <a:blip r:embed="rId3" cstate="print"/>
          <a:srcRect/>
          <a:stretch>
            <a:fillRect/>
          </a:stretch>
        </p:blipFill>
        <p:spPr bwMode="auto">
          <a:xfrm>
            <a:off x="899592" y="1052736"/>
            <a:ext cx="7704856" cy="2736304"/>
          </a:xfrm>
          <a:prstGeom prst="rect">
            <a:avLst/>
          </a:prstGeom>
          <a:noFill/>
          <a:ln w="9525">
            <a:noFill/>
            <a:miter lim="800000"/>
            <a:headEnd/>
            <a:tailEnd/>
          </a:ln>
        </p:spPr>
      </p:pic>
      <p:sp>
        <p:nvSpPr>
          <p:cNvPr id="5" name="Ellipse 4"/>
          <p:cNvSpPr/>
          <p:nvPr/>
        </p:nvSpPr>
        <p:spPr bwMode="auto">
          <a:xfrm>
            <a:off x="6732240" y="1124744"/>
            <a:ext cx="1800200" cy="2736304"/>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3600" b="0" i="0" u="none" strike="noStrike" cap="none" normalizeH="0" baseline="0" smtClean="0">
              <a:ln>
                <a:noFill/>
              </a:ln>
              <a:solidFill>
                <a:schemeClr val="tx1"/>
              </a:solidFill>
              <a:effectLst/>
              <a:latin typeface="Garamond" pitchFamily="18" charset="0"/>
            </a:endParaRPr>
          </a:p>
        </p:txBody>
      </p:sp>
      <p:sp>
        <p:nvSpPr>
          <p:cNvPr id="8" name="Rektangel 7"/>
          <p:cNvSpPr/>
          <p:nvPr/>
        </p:nvSpPr>
        <p:spPr>
          <a:xfrm>
            <a:off x="971600" y="3861048"/>
            <a:ext cx="7848872" cy="1584176"/>
          </a:xfrm>
          <a:prstGeom prst="rect">
            <a:avLst/>
          </a:prstGeom>
          <a:noFill/>
        </p:spPr>
        <p:txBody>
          <a:bodyPr wrap="none">
            <a:noAutofit/>
          </a:bodyPr>
          <a:lstStyle/>
          <a:p>
            <a:pPr>
              <a:buFont typeface="Arial" pitchFamily="34" charset="0"/>
              <a:buChar char="•"/>
            </a:pPr>
            <a:r>
              <a:rPr lang="da-DK" sz="2000" dirty="0" smtClean="0">
                <a:solidFill>
                  <a:srgbClr val="000000"/>
                </a:solidFill>
              </a:rPr>
              <a:t> </a:t>
            </a:r>
            <a:r>
              <a:rPr lang="da-DK" sz="2000" dirty="0" err="1" smtClean="0">
                <a:solidFill>
                  <a:srgbClr val="000000"/>
                </a:solidFill>
              </a:rPr>
              <a:t>Poor</a:t>
            </a:r>
            <a:r>
              <a:rPr lang="da-DK" sz="2000" dirty="0" smtClean="0">
                <a:solidFill>
                  <a:srgbClr val="000000"/>
                </a:solidFill>
              </a:rPr>
              <a:t> nations, not </a:t>
            </a:r>
            <a:r>
              <a:rPr lang="da-DK" sz="2000" dirty="0" err="1" smtClean="0">
                <a:solidFill>
                  <a:srgbClr val="000000"/>
                </a:solidFill>
              </a:rPr>
              <a:t>poor</a:t>
            </a:r>
            <a:r>
              <a:rPr lang="da-DK" sz="2000" dirty="0" smtClean="0">
                <a:solidFill>
                  <a:srgbClr val="000000"/>
                </a:solidFill>
              </a:rPr>
              <a:t> </a:t>
            </a:r>
            <a:r>
              <a:rPr lang="da-DK" sz="2000" dirty="0" err="1" smtClean="0">
                <a:solidFill>
                  <a:srgbClr val="000000"/>
                </a:solidFill>
              </a:rPr>
              <a:t>people</a:t>
            </a:r>
            <a:r>
              <a:rPr lang="da-DK" sz="2000" dirty="0" smtClean="0">
                <a:solidFill>
                  <a:srgbClr val="000000"/>
                </a:solidFill>
              </a:rPr>
              <a:t> as the </a:t>
            </a:r>
            <a:r>
              <a:rPr lang="da-DK" sz="2000" dirty="0" err="1" smtClean="0">
                <a:solidFill>
                  <a:srgbClr val="000000"/>
                </a:solidFill>
              </a:rPr>
              <a:t>determining</a:t>
            </a:r>
            <a:r>
              <a:rPr lang="da-DK" sz="2000" dirty="0" smtClean="0">
                <a:solidFill>
                  <a:srgbClr val="000000"/>
                </a:solidFill>
              </a:rPr>
              <a:t> factor. </a:t>
            </a:r>
            <a:r>
              <a:rPr lang="da-DK" sz="2000" dirty="0" err="1" smtClean="0">
                <a:solidFill>
                  <a:srgbClr val="000000"/>
                </a:solidFill>
              </a:rPr>
              <a:t>Other</a:t>
            </a:r>
            <a:r>
              <a:rPr lang="da-DK" sz="2000" dirty="0" smtClean="0">
                <a:solidFill>
                  <a:srgbClr val="000000"/>
                </a:solidFill>
              </a:rPr>
              <a:t> donors </a:t>
            </a:r>
            <a:r>
              <a:rPr lang="da-DK" sz="2000" dirty="0" err="1" smtClean="0">
                <a:solidFill>
                  <a:srgbClr val="000000"/>
                </a:solidFill>
              </a:rPr>
              <a:t>ie</a:t>
            </a:r>
            <a:r>
              <a:rPr lang="da-DK" sz="2000" dirty="0" smtClean="0">
                <a:solidFill>
                  <a:srgbClr val="000000"/>
                </a:solidFill>
              </a:rPr>
              <a:t> </a:t>
            </a:r>
          </a:p>
          <a:p>
            <a:r>
              <a:rPr lang="da-DK" sz="2000" dirty="0" err="1" smtClean="0">
                <a:solidFill>
                  <a:srgbClr val="000000"/>
                </a:solidFill>
              </a:rPr>
              <a:t>Dfid</a:t>
            </a:r>
            <a:r>
              <a:rPr lang="da-DK" sz="2000" dirty="0" smtClean="0">
                <a:solidFill>
                  <a:srgbClr val="000000"/>
                </a:solidFill>
              </a:rPr>
              <a:t>, Danida </a:t>
            </a:r>
            <a:r>
              <a:rPr lang="da-DK" sz="2000" dirty="0" err="1" smtClean="0">
                <a:solidFill>
                  <a:srgbClr val="000000"/>
                </a:solidFill>
              </a:rPr>
              <a:t>etc</a:t>
            </a:r>
            <a:r>
              <a:rPr lang="da-DK" sz="2000" dirty="0" smtClean="0">
                <a:solidFill>
                  <a:srgbClr val="000000"/>
                </a:solidFill>
              </a:rPr>
              <a:t> </a:t>
            </a:r>
            <a:r>
              <a:rPr lang="da-DK" sz="2000" dirty="0" err="1" smtClean="0">
                <a:solidFill>
                  <a:srgbClr val="000000"/>
                </a:solidFill>
              </a:rPr>
              <a:t>operate</a:t>
            </a:r>
            <a:r>
              <a:rPr lang="da-DK" sz="2000" dirty="0" smtClean="0">
                <a:solidFill>
                  <a:srgbClr val="000000"/>
                </a:solidFill>
              </a:rPr>
              <a:t> </a:t>
            </a:r>
            <a:r>
              <a:rPr lang="da-DK" sz="2000" dirty="0" err="1" smtClean="0">
                <a:solidFill>
                  <a:srgbClr val="000000"/>
                </a:solidFill>
              </a:rPr>
              <a:t>similarly</a:t>
            </a:r>
            <a:endParaRPr lang="da-DK" sz="2000" dirty="0" smtClean="0">
              <a:solidFill>
                <a:srgbClr val="000000"/>
              </a:solidFill>
            </a:endParaRPr>
          </a:p>
          <a:p>
            <a:pPr>
              <a:buFont typeface="Arial" pitchFamily="34" charset="0"/>
              <a:buChar char="•"/>
            </a:pPr>
            <a:r>
              <a:rPr lang="da-DK" sz="2000" dirty="0" smtClean="0">
                <a:solidFill>
                  <a:srgbClr val="FF0000"/>
                </a:solidFill>
              </a:rPr>
              <a:t> EU grant </a:t>
            </a:r>
            <a:r>
              <a:rPr lang="da-DK" sz="2000" dirty="0" err="1" smtClean="0">
                <a:solidFill>
                  <a:srgbClr val="FF0000"/>
                </a:solidFill>
              </a:rPr>
              <a:t>based</a:t>
            </a:r>
            <a:r>
              <a:rPr lang="da-DK" sz="2000" dirty="0" smtClean="0">
                <a:solidFill>
                  <a:srgbClr val="FF0000"/>
                </a:solidFill>
              </a:rPr>
              <a:t> bilateral </a:t>
            </a:r>
            <a:r>
              <a:rPr lang="da-DK" sz="2000" dirty="0" err="1" smtClean="0">
                <a:solidFill>
                  <a:srgbClr val="FF0000"/>
                </a:solidFill>
              </a:rPr>
              <a:t>aid</a:t>
            </a:r>
            <a:r>
              <a:rPr lang="da-DK" sz="2000" dirty="0" smtClean="0">
                <a:solidFill>
                  <a:srgbClr val="FF0000"/>
                </a:solidFill>
              </a:rPr>
              <a:t> </a:t>
            </a:r>
            <a:r>
              <a:rPr lang="da-DK" sz="2000" dirty="0" err="1" smtClean="0">
                <a:solidFill>
                  <a:srgbClr val="FF0000"/>
                </a:solidFill>
              </a:rPr>
              <a:t>will</a:t>
            </a:r>
            <a:r>
              <a:rPr lang="da-DK" sz="2000" dirty="0" smtClean="0">
                <a:solidFill>
                  <a:srgbClr val="FF0000"/>
                </a:solidFill>
              </a:rPr>
              <a:t> </a:t>
            </a:r>
            <a:r>
              <a:rPr lang="da-DK" sz="2000" dirty="0" err="1" smtClean="0">
                <a:solidFill>
                  <a:srgbClr val="FF0000"/>
                </a:solidFill>
              </a:rPr>
              <a:t>be</a:t>
            </a:r>
            <a:r>
              <a:rPr lang="da-DK" sz="2000" dirty="0" smtClean="0">
                <a:solidFill>
                  <a:srgbClr val="FF0000"/>
                </a:solidFill>
              </a:rPr>
              <a:t> cut </a:t>
            </a:r>
            <a:r>
              <a:rPr lang="da-DK" sz="2000" dirty="0" err="1" smtClean="0">
                <a:solidFill>
                  <a:srgbClr val="FF0000"/>
                </a:solidFill>
              </a:rPr>
              <a:t>starting</a:t>
            </a:r>
            <a:r>
              <a:rPr lang="da-DK" sz="2000" dirty="0" smtClean="0">
                <a:solidFill>
                  <a:srgbClr val="FF0000"/>
                </a:solidFill>
              </a:rPr>
              <a:t> 2014</a:t>
            </a:r>
          </a:p>
          <a:p>
            <a:pPr>
              <a:buFont typeface="Arial" pitchFamily="34" charset="0"/>
              <a:buChar char="•"/>
            </a:pPr>
            <a:r>
              <a:rPr lang="da-DK" sz="2000" dirty="0" smtClean="0">
                <a:solidFill>
                  <a:srgbClr val="000000"/>
                </a:solidFill>
              </a:rPr>
              <a:t> Will still </a:t>
            </a:r>
            <a:r>
              <a:rPr lang="da-DK" sz="2000" dirty="0" err="1" smtClean="0">
                <a:solidFill>
                  <a:srgbClr val="000000"/>
                </a:solidFill>
              </a:rPr>
              <a:t>maintain</a:t>
            </a:r>
            <a:r>
              <a:rPr lang="da-DK" sz="2000" dirty="0" smtClean="0">
                <a:solidFill>
                  <a:srgbClr val="000000"/>
                </a:solidFill>
              </a:rPr>
              <a:t> </a:t>
            </a:r>
            <a:r>
              <a:rPr lang="da-DK" sz="2000" dirty="0" err="1" smtClean="0">
                <a:solidFill>
                  <a:srgbClr val="000000"/>
                </a:solidFill>
              </a:rPr>
              <a:t>Thematic</a:t>
            </a:r>
            <a:r>
              <a:rPr lang="da-DK" sz="2000" dirty="0" smtClean="0">
                <a:solidFill>
                  <a:srgbClr val="000000"/>
                </a:solidFill>
              </a:rPr>
              <a:t> </a:t>
            </a:r>
            <a:r>
              <a:rPr lang="da-DK" sz="2000" dirty="0" err="1" smtClean="0">
                <a:solidFill>
                  <a:srgbClr val="000000"/>
                </a:solidFill>
              </a:rPr>
              <a:t>Envelopes</a:t>
            </a:r>
            <a:r>
              <a:rPr lang="da-DK" sz="2000" dirty="0" smtClean="0">
                <a:solidFill>
                  <a:srgbClr val="000000"/>
                </a:solidFill>
              </a:rPr>
              <a:t>, </a:t>
            </a:r>
            <a:r>
              <a:rPr lang="da-DK" sz="2000" dirty="0" err="1" smtClean="0">
                <a:solidFill>
                  <a:srgbClr val="000000"/>
                </a:solidFill>
              </a:rPr>
              <a:t>Partnership</a:t>
            </a:r>
            <a:r>
              <a:rPr lang="da-DK" sz="2000" dirty="0" smtClean="0">
                <a:solidFill>
                  <a:srgbClr val="000000"/>
                </a:solidFill>
              </a:rPr>
              <a:t> Instrument, </a:t>
            </a:r>
            <a:r>
              <a:rPr lang="da-DK" sz="2000" dirty="0" err="1" smtClean="0">
                <a:solidFill>
                  <a:srgbClr val="000000"/>
                </a:solidFill>
              </a:rPr>
              <a:t>Democracy</a:t>
            </a:r>
            <a:r>
              <a:rPr lang="da-DK" sz="2000" dirty="0" smtClean="0">
                <a:solidFill>
                  <a:srgbClr val="000000"/>
                </a:solidFill>
              </a:rPr>
              <a:t> </a:t>
            </a:r>
          </a:p>
          <a:p>
            <a:r>
              <a:rPr lang="da-DK" sz="2000" dirty="0" smtClean="0">
                <a:solidFill>
                  <a:srgbClr val="000000"/>
                </a:solidFill>
              </a:rPr>
              <a:t>and Human </a:t>
            </a:r>
            <a:r>
              <a:rPr lang="da-DK" sz="2000" dirty="0" err="1" smtClean="0">
                <a:solidFill>
                  <a:srgbClr val="000000"/>
                </a:solidFill>
              </a:rPr>
              <a:t>Rigths</a:t>
            </a:r>
            <a:r>
              <a:rPr lang="da-DK" sz="2000" dirty="0" smtClean="0">
                <a:solidFill>
                  <a:srgbClr val="000000"/>
                </a:solidFill>
              </a:rPr>
              <a:t> Instrument.</a:t>
            </a:r>
          </a:p>
        </p:txBody>
      </p:sp>
      <p:sp>
        <p:nvSpPr>
          <p:cNvPr id="9" name="Rektangel 8"/>
          <p:cNvSpPr/>
          <p:nvPr/>
        </p:nvSpPr>
        <p:spPr>
          <a:xfrm>
            <a:off x="755576" y="5517232"/>
            <a:ext cx="6192688" cy="1138773"/>
          </a:xfrm>
          <a:prstGeom prst="rect">
            <a:avLst/>
          </a:prstGeom>
          <a:solidFill>
            <a:srgbClr val="FFC000">
              <a:alpha val="49000"/>
            </a:srgbClr>
          </a:solidFill>
        </p:spPr>
        <p:txBody>
          <a:bodyPr wrap="square">
            <a:spAutoFit/>
          </a:bodyPr>
          <a:lstStyle/>
          <a:p>
            <a:r>
              <a:rPr lang="da-DK" sz="1700" i="1" dirty="0" err="1" smtClean="0">
                <a:solidFill>
                  <a:srgbClr val="000000"/>
                </a:solidFill>
              </a:rPr>
              <a:t>Consideration</a:t>
            </a:r>
            <a:r>
              <a:rPr lang="da-DK" sz="1700" i="1" dirty="0" smtClean="0">
                <a:solidFill>
                  <a:srgbClr val="000000"/>
                </a:solidFill>
              </a:rPr>
              <a:t>: How to </a:t>
            </a:r>
            <a:r>
              <a:rPr lang="da-DK" sz="1700" i="1" dirty="0" err="1" smtClean="0">
                <a:solidFill>
                  <a:srgbClr val="000000"/>
                </a:solidFill>
              </a:rPr>
              <a:t>maintain</a:t>
            </a:r>
            <a:r>
              <a:rPr lang="da-DK" sz="1700" i="1" dirty="0" smtClean="0">
                <a:solidFill>
                  <a:srgbClr val="000000"/>
                </a:solidFill>
              </a:rPr>
              <a:t> </a:t>
            </a:r>
            <a:r>
              <a:rPr lang="da-DK" sz="1700" i="1" dirty="0" err="1" smtClean="0">
                <a:solidFill>
                  <a:srgbClr val="000000"/>
                </a:solidFill>
              </a:rPr>
              <a:t>relevance</a:t>
            </a:r>
            <a:r>
              <a:rPr lang="da-DK" sz="1700" i="1" dirty="0" smtClean="0">
                <a:solidFill>
                  <a:srgbClr val="000000"/>
                </a:solidFill>
              </a:rPr>
              <a:t> for the </a:t>
            </a:r>
            <a:r>
              <a:rPr lang="da-DK" sz="1700" i="1" dirty="0" err="1" smtClean="0">
                <a:solidFill>
                  <a:srgbClr val="000000"/>
                </a:solidFill>
              </a:rPr>
              <a:t>majority</a:t>
            </a:r>
            <a:r>
              <a:rPr lang="da-DK" sz="1700" i="1" dirty="0" smtClean="0">
                <a:solidFill>
                  <a:srgbClr val="000000"/>
                </a:solidFill>
              </a:rPr>
              <a:t> </a:t>
            </a:r>
            <a:r>
              <a:rPr lang="da-DK" sz="1700" i="1" dirty="0" err="1" smtClean="0">
                <a:solidFill>
                  <a:srgbClr val="000000"/>
                </a:solidFill>
              </a:rPr>
              <a:t>poor</a:t>
            </a:r>
            <a:r>
              <a:rPr lang="da-DK" sz="1700" i="1" dirty="0" smtClean="0">
                <a:solidFill>
                  <a:srgbClr val="000000"/>
                </a:solidFill>
              </a:rPr>
              <a:t> </a:t>
            </a:r>
            <a:r>
              <a:rPr lang="da-DK" sz="1700" i="1" dirty="0" err="1" smtClean="0">
                <a:solidFill>
                  <a:srgbClr val="000000"/>
                </a:solidFill>
              </a:rPr>
              <a:t>children</a:t>
            </a:r>
            <a:r>
              <a:rPr lang="da-DK" sz="1700" i="1" dirty="0" smtClean="0">
                <a:solidFill>
                  <a:srgbClr val="000000"/>
                </a:solidFill>
              </a:rPr>
              <a:t> in </a:t>
            </a:r>
            <a:r>
              <a:rPr lang="da-DK" sz="1700" i="1" dirty="0" err="1" smtClean="0">
                <a:solidFill>
                  <a:srgbClr val="000000"/>
                </a:solidFill>
              </a:rPr>
              <a:t>MICs</a:t>
            </a:r>
            <a:r>
              <a:rPr lang="da-DK" sz="1700" i="1" dirty="0" smtClean="0">
                <a:solidFill>
                  <a:srgbClr val="000000"/>
                </a:solidFill>
              </a:rPr>
              <a:t> </a:t>
            </a:r>
            <a:r>
              <a:rPr lang="da-DK" sz="1700" i="1" dirty="0" err="1" smtClean="0">
                <a:solidFill>
                  <a:srgbClr val="000000"/>
                </a:solidFill>
              </a:rPr>
              <a:t>going</a:t>
            </a:r>
            <a:r>
              <a:rPr lang="da-DK" sz="1700" i="1" dirty="0" smtClean="0">
                <a:solidFill>
                  <a:srgbClr val="000000"/>
                </a:solidFill>
              </a:rPr>
              <a:t> forward given </a:t>
            </a:r>
            <a:r>
              <a:rPr lang="da-DK" sz="1700" i="1" dirty="0" err="1" smtClean="0">
                <a:solidFill>
                  <a:srgbClr val="000000"/>
                </a:solidFill>
              </a:rPr>
              <a:t>our</a:t>
            </a:r>
            <a:r>
              <a:rPr lang="da-DK" sz="1700" i="1" dirty="0" smtClean="0">
                <a:solidFill>
                  <a:srgbClr val="000000"/>
                </a:solidFill>
              </a:rPr>
              <a:t> </a:t>
            </a:r>
            <a:r>
              <a:rPr lang="da-DK" sz="1700" i="1" dirty="0" err="1" smtClean="0">
                <a:solidFill>
                  <a:srgbClr val="000000"/>
                </a:solidFill>
              </a:rPr>
              <a:t>current</a:t>
            </a:r>
            <a:r>
              <a:rPr lang="da-DK" sz="1700" i="1" dirty="0" smtClean="0">
                <a:solidFill>
                  <a:srgbClr val="000000"/>
                </a:solidFill>
              </a:rPr>
              <a:t> </a:t>
            </a:r>
            <a:r>
              <a:rPr lang="da-DK" sz="1700" i="1" dirty="0" err="1" smtClean="0">
                <a:solidFill>
                  <a:srgbClr val="000000"/>
                </a:solidFill>
              </a:rPr>
              <a:t>funding</a:t>
            </a:r>
            <a:r>
              <a:rPr lang="da-DK" sz="1700" i="1" dirty="0" smtClean="0">
                <a:solidFill>
                  <a:srgbClr val="000000"/>
                </a:solidFill>
              </a:rPr>
              <a:t> model and </a:t>
            </a:r>
            <a:r>
              <a:rPr lang="da-DK" sz="1700" i="1" dirty="0" err="1" smtClean="0">
                <a:solidFill>
                  <a:srgbClr val="000000"/>
                </a:solidFill>
              </a:rPr>
              <a:t>organisational</a:t>
            </a:r>
            <a:r>
              <a:rPr lang="da-DK" sz="1700" i="1" dirty="0" smtClean="0">
                <a:solidFill>
                  <a:srgbClr val="000000"/>
                </a:solidFill>
              </a:rPr>
              <a:t> </a:t>
            </a:r>
            <a:r>
              <a:rPr lang="da-DK" sz="1700" i="1" dirty="0" err="1" smtClean="0">
                <a:solidFill>
                  <a:srgbClr val="000000"/>
                </a:solidFill>
              </a:rPr>
              <a:t>set-up</a:t>
            </a:r>
            <a:r>
              <a:rPr lang="da-DK" sz="1700" i="1" dirty="0" smtClean="0">
                <a:solidFill>
                  <a:srgbClr val="000000"/>
                </a:solidFill>
              </a:rPr>
              <a:t>? </a:t>
            </a:r>
            <a:r>
              <a:rPr lang="da-DK" sz="1700" i="1" dirty="0" err="1" smtClean="0">
                <a:solidFill>
                  <a:srgbClr val="000000"/>
                </a:solidFill>
              </a:rPr>
              <a:t>Need</a:t>
            </a:r>
            <a:r>
              <a:rPr lang="da-DK" sz="1700" i="1" dirty="0" smtClean="0">
                <a:solidFill>
                  <a:srgbClr val="000000"/>
                </a:solidFill>
              </a:rPr>
              <a:t> to understand </a:t>
            </a:r>
            <a:r>
              <a:rPr lang="da-DK" sz="1700" i="1" dirty="0" err="1" smtClean="0">
                <a:solidFill>
                  <a:srgbClr val="000000"/>
                </a:solidFill>
              </a:rPr>
              <a:t>scope</a:t>
            </a:r>
            <a:r>
              <a:rPr lang="da-DK" sz="1700" i="1" dirty="0" smtClean="0">
                <a:solidFill>
                  <a:srgbClr val="000000"/>
                </a:solidFill>
              </a:rPr>
              <a:t> of </a:t>
            </a:r>
            <a:r>
              <a:rPr lang="da-DK" sz="1700" i="1" dirty="0" err="1" smtClean="0">
                <a:solidFill>
                  <a:srgbClr val="000000"/>
                </a:solidFill>
              </a:rPr>
              <a:t>remaining</a:t>
            </a:r>
            <a:r>
              <a:rPr lang="da-DK" sz="1700" i="1" dirty="0" smtClean="0">
                <a:solidFill>
                  <a:srgbClr val="000000"/>
                </a:solidFill>
              </a:rPr>
              <a:t> </a:t>
            </a:r>
            <a:r>
              <a:rPr lang="da-DK" sz="1700" i="1" dirty="0" err="1" smtClean="0">
                <a:solidFill>
                  <a:srgbClr val="000000"/>
                </a:solidFill>
              </a:rPr>
              <a:t>funding</a:t>
            </a:r>
            <a:r>
              <a:rPr lang="da-DK" sz="1700" i="1" dirty="0" smtClean="0">
                <a:solidFill>
                  <a:srgbClr val="000000"/>
                </a:solidFill>
              </a:rPr>
              <a:t> </a:t>
            </a:r>
            <a:r>
              <a:rPr lang="da-DK" sz="1700" i="1" dirty="0" err="1" smtClean="0">
                <a:solidFill>
                  <a:srgbClr val="000000"/>
                </a:solidFill>
              </a:rPr>
              <a:t>envelopes/ODA</a:t>
            </a:r>
            <a:r>
              <a:rPr lang="da-DK" sz="1700" i="1" dirty="0" smtClean="0">
                <a:solidFill>
                  <a:srgbClr val="000000"/>
                </a:solidFill>
              </a:rPr>
              <a:t> element and </a:t>
            </a:r>
            <a:r>
              <a:rPr lang="da-DK" sz="1700" i="1" dirty="0" err="1" smtClean="0">
                <a:solidFill>
                  <a:srgbClr val="000000"/>
                </a:solidFill>
              </a:rPr>
              <a:t>preferred</a:t>
            </a:r>
            <a:r>
              <a:rPr lang="da-DK" sz="1700" i="1" dirty="0" smtClean="0">
                <a:solidFill>
                  <a:srgbClr val="000000"/>
                </a:solidFill>
              </a:rPr>
              <a:t> </a:t>
            </a:r>
            <a:r>
              <a:rPr lang="da-DK" sz="1700" i="1" dirty="0" err="1" smtClean="0">
                <a:solidFill>
                  <a:srgbClr val="000000"/>
                </a:solidFill>
              </a:rPr>
              <a:t>funding</a:t>
            </a:r>
            <a:r>
              <a:rPr lang="da-DK" sz="1700" i="1" dirty="0" smtClean="0">
                <a:solidFill>
                  <a:srgbClr val="000000"/>
                </a:solidFill>
              </a:rPr>
              <a:t> </a:t>
            </a:r>
            <a:r>
              <a:rPr lang="da-DK" sz="1700" i="1" dirty="0" err="1" smtClean="0">
                <a:solidFill>
                  <a:srgbClr val="000000"/>
                </a:solidFill>
              </a:rPr>
              <a:t>modality</a:t>
            </a:r>
            <a:r>
              <a:rPr lang="da-DK" sz="1700" i="1" dirty="0" smtClean="0">
                <a:solidFill>
                  <a:srgbClr val="000000"/>
                </a:solidFill>
              </a:rPr>
              <a:t> </a:t>
            </a:r>
            <a:r>
              <a:rPr lang="da-DK" sz="1700" i="1" dirty="0" err="1" smtClean="0">
                <a:solidFill>
                  <a:srgbClr val="000000"/>
                </a:solidFill>
              </a:rPr>
              <a:t>ie</a:t>
            </a:r>
            <a:r>
              <a:rPr lang="da-DK" sz="1700" i="1" dirty="0" smtClean="0">
                <a:solidFill>
                  <a:srgbClr val="000000"/>
                </a:solidFill>
              </a:rPr>
              <a:t> to FPA holders/European </a:t>
            </a:r>
            <a:r>
              <a:rPr lang="da-DK" sz="1700" i="1" dirty="0" err="1" smtClean="0">
                <a:solidFill>
                  <a:srgbClr val="000000"/>
                </a:solidFill>
              </a:rPr>
              <a:t>INGOs</a:t>
            </a:r>
            <a:r>
              <a:rPr lang="da-DK" sz="1700" i="1" dirty="0" smtClean="0">
                <a:solidFill>
                  <a:srgbClr val="000000"/>
                </a:solidFill>
              </a:rPr>
              <a:t> </a:t>
            </a:r>
            <a:r>
              <a:rPr lang="da-DK" sz="1700" i="1" dirty="0" err="1" smtClean="0">
                <a:solidFill>
                  <a:srgbClr val="000000"/>
                </a:solidFill>
              </a:rPr>
              <a:t>or</a:t>
            </a:r>
            <a:r>
              <a:rPr lang="da-DK" sz="1700" i="1" dirty="0" smtClean="0">
                <a:solidFill>
                  <a:srgbClr val="000000"/>
                </a:solidFill>
              </a:rPr>
              <a:t> national </a:t>
            </a:r>
            <a:r>
              <a:rPr lang="da-DK" sz="1700" i="1" dirty="0" err="1" smtClean="0">
                <a:solidFill>
                  <a:srgbClr val="000000"/>
                </a:solidFill>
              </a:rPr>
              <a:t>agencies</a:t>
            </a:r>
            <a:r>
              <a:rPr lang="da-DK" sz="1700" i="1" dirty="0" smtClean="0">
                <a:solidFill>
                  <a:srgbClr val="000000"/>
                </a:solidFill>
              </a:rPr>
              <a:t>.</a:t>
            </a:r>
            <a:endParaRPr lang="da-DK" sz="1700"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sp>
        <p:nvSpPr>
          <p:cNvPr id="4" name="Tekstboks 3"/>
          <p:cNvSpPr txBox="1"/>
          <p:nvPr/>
        </p:nvSpPr>
        <p:spPr>
          <a:xfrm>
            <a:off x="1475656" y="1916832"/>
            <a:ext cx="6912768" cy="2308324"/>
          </a:xfrm>
          <a:prstGeom prst="rect">
            <a:avLst/>
          </a:prstGeom>
          <a:noFill/>
        </p:spPr>
        <p:txBody>
          <a:bodyPr wrap="square" rtlCol="0">
            <a:spAutoFit/>
          </a:bodyPr>
          <a:lstStyle/>
          <a:p>
            <a:pPr algn="ctr"/>
            <a:r>
              <a:rPr lang="da-DK" sz="4800" b="1" dirty="0" smtClean="0">
                <a:solidFill>
                  <a:srgbClr val="FF0000"/>
                </a:solidFill>
              </a:rPr>
              <a:t>WHY THIS IS A DILEMMA FOR SAVE THE CHILDREN</a:t>
            </a:r>
            <a:endParaRPr lang="da-DK" sz="4800" b="1" dirty="0">
              <a:solidFill>
                <a:srgbClr val="FF00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1026" name="Picture 2">
            <a:hlinkClick r:id="rId3"/>
          </p:cNvPr>
          <p:cNvPicPr>
            <a:picLocks noGrp="1" noChangeAspect="1" noChangeArrowheads="1"/>
          </p:cNvPicPr>
          <p:nvPr>
            <p:ph idx="1"/>
          </p:nvPr>
        </p:nvPicPr>
        <p:blipFill>
          <a:blip r:embed="rId4" cstate="print"/>
          <a:srcRect/>
          <a:stretch>
            <a:fillRect/>
          </a:stretch>
        </p:blipFill>
        <p:spPr bwMode="auto">
          <a:xfrm>
            <a:off x="0" y="0"/>
            <a:ext cx="9172478" cy="6858000"/>
          </a:xfrm>
          <a:prstGeom prst="rect">
            <a:avLst/>
          </a:prstGeom>
          <a:noFill/>
          <a:ln w="9525">
            <a:noFill/>
            <a:miter lim="800000"/>
            <a:headEnd/>
            <a:tailEnd/>
          </a:ln>
        </p:spPr>
      </p:pic>
      <p:sp>
        <p:nvSpPr>
          <p:cNvPr id="4" name="Ellipse 3"/>
          <p:cNvSpPr/>
          <p:nvPr/>
        </p:nvSpPr>
        <p:spPr bwMode="auto">
          <a:xfrm>
            <a:off x="3635896" y="1052736"/>
            <a:ext cx="2664296" cy="316835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3600" b="0" i="0" u="none" strike="noStrike" cap="none" normalizeH="0" baseline="0" smtClean="0">
              <a:ln>
                <a:noFill/>
              </a:ln>
              <a:solidFill>
                <a:schemeClr val="tx1"/>
              </a:solidFill>
              <a:effectLst/>
              <a:latin typeface="Garamond" pitchFamily="18" charset="0"/>
            </a:endParaRPr>
          </a:p>
        </p:txBody>
      </p:sp>
      <p:sp>
        <p:nvSpPr>
          <p:cNvPr id="6" name="Ellipse 5"/>
          <p:cNvSpPr/>
          <p:nvPr/>
        </p:nvSpPr>
        <p:spPr bwMode="auto">
          <a:xfrm>
            <a:off x="3491880" y="764704"/>
            <a:ext cx="4032448" cy="352839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4400" b="0" i="0" u="none" strike="noStrike" cap="none" normalizeH="0" baseline="0" dirty="0" smtClean="0">
              <a:ln>
                <a:noFill/>
              </a:ln>
              <a:solidFill>
                <a:schemeClr val="tx1"/>
              </a:solidFill>
              <a:effectLst/>
              <a:latin typeface="Garamond" pitchFamily="18" charset="0"/>
            </a:endParaRPr>
          </a:p>
        </p:txBody>
      </p:sp>
      <p:sp>
        <p:nvSpPr>
          <p:cNvPr id="7" name="Ellipse 6"/>
          <p:cNvSpPr/>
          <p:nvPr/>
        </p:nvSpPr>
        <p:spPr bwMode="auto">
          <a:xfrm>
            <a:off x="7020272" y="0"/>
            <a:ext cx="2123728" cy="198884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3600" b="0" i="0" u="none" strike="noStrike" cap="none" normalizeH="0" baseline="0" smtClean="0">
              <a:ln>
                <a:noFill/>
              </a:ln>
              <a:solidFill>
                <a:schemeClr val="tx1"/>
              </a:solidFill>
              <a:effectLst/>
              <a:latin typeface="Garamond" pitchFamily="18" charset="0"/>
            </a:endParaRPr>
          </a:p>
        </p:txBody>
      </p:sp>
      <p:sp>
        <p:nvSpPr>
          <p:cNvPr id="9" name="Ellipse 8"/>
          <p:cNvSpPr/>
          <p:nvPr/>
        </p:nvSpPr>
        <p:spPr bwMode="auto">
          <a:xfrm>
            <a:off x="0" y="2852936"/>
            <a:ext cx="4355976" cy="4005064"/>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3600" b="0" i="0" u="none" strike="noStrike" cap="none" normalizeH="0" baseline="0" smtClean="0">
              <a:ln>
                <a:noFill/>
              </a:ln>
              <a:solidFill>
                <a:schemeClr val="tx1"/>
              </a:solidFill>
              <a:effectLst/>
              <a:latin typeface="Garamond" pitchFamily="18" charset="0"/>
            </a:endParaRPr>
          </a:p>
        </p:txBody>
      </p:sp>
      <p:sp>
        <p:nvSpPr>
          <p:cNvPr id="10" name="Billedforklaring med opadgående pil 9"/>
          <p:cNvSpPr/>
          <p:nvPr/>
        </p:nvSpPr>
        <p:spPr bwMode="auto">
          <a:xfrm>
            <a:off x="4499992" y="4149080"/>
            <a:ext cx="3744416" cy="2520280"/>
          </a:xfrm>
          <a:prstGeom prst="upArrowCallou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a-DK" sz="1200" b="0" i="0" u="none" strike="noStrike" cap="none" normalizeH="0" baseline="0" dirty="0" smtClean="0">
              <a:ln>
                <a:noFill/>
              </a:ln>
              <a:solidFill>
                <a:schemeClr val="tx1"/>
              </a:solidFill>
              <a:effectLst/>
              <a:latin typeface="Garamond" pitchFamily="18" charset="0"/>
            </a:endParaRPr>
          </a:p>
          <a:p>
            <a:pPr marL="0" marR="0" indent="0" algn="ctr" defTabSz="914400" rtl="0" eaLnBrk="0" fontAlgn="base" latinLnBrk="0" hangingPunct="0">
              <a:lnSpc>
                <a:spcPct val="100000"/>
              </a:lnSpc>
              <a:spcBef>
                <a:spcPct val="0"/>
              </a:spcBef>
              <a:spcAft>
                <a:spcPct val="0"/>
              </a:spcAft>
              <a:buClrTx/>
              <a:buSzTx/>
              <a:buFontTx/>
              <a:buNone/>
              <a:tabLst/>
            </a:pPr>
            <a:endParaRPr lang="da-DK" sz="1200" dirty="0" smtClean="0"/>
          </a:p>
          <a:p>
            <a:pPr marL="0" marR="0" indent="0" algn="ctr" defTabSz="914400" rtl="0" eaLnBrk="0" fontAlgn="base" latinLnBrk="0" hangingPunct="0">
              <a:lnSpc>
                <a:spcPct val="100000"/>
              </a:lnSpc>
              <a:spcBef>
                <a:spcPct val="0"/>
              </a:spcBef>
              <a:spcAft>
                <a:spcPct val="0"/>
              </a:spcAft>
              <a:buClrTx/>
              <a:buSzTx/>
              <a:buFontTx/>
              <a:buNone/>
              <a:tabLst/>
            </a:pPr>
            <a:r>
              <a:rPr kumimoji="0" lang="da-DK" sz="1400" b="1" i="0" u="none" strike="noStrike" cap="none" normalizeH="0" baseline="0" dirty="0" smtClean="0">
                <a:ln>
                  <a:noFill/>
                </a:ln>
                <a:solidFill>
                  <a:schemeClr val="tx1"/>
                </a:solidFill>
                <a:effectLst/>
                <a:latin typeface="Garamond" pitchFamily="18" charset="0"/>
              </a:rPr>
              <a:t>2/3 of </a:t>
            </a:r>
            <a:r>
              <a:rPr kumimoji="0" lang="da-DK" sz="1400" b="1" i="0" u="none" strike="noStrike" cap="none" normalizeH="0" baseline="0" dirty="0" err="1" smtClean="0">
                <a:ln>
                  <a:noFill/>
                </a:ln>
                <a:solidFill>
                  <a:schemeClr val="tx1"/>
                </a:solidFill>
                <a:effectLst/>
                <a:latin typeface="Garamond" pitchFamily="18" charset="0"/>
              </a:rPr>
              <a:t>world</a:t>
            </a:r>
            <a:r>
              <a:rPr kumimoji="0" lang="da-DK" sz="1400" b="1" i="0" u="none" strike="noStrike" cap="none" normalizeH="0" baseline="0" dirty="0" smtClean="0">
                <a:ln>
                  <a:noFill/>
                </a:ln>
                <a:solidFill>
                  <a:schemeClr val="tx1"/>
                </a:solidFill>
                <a:effectLst/>
                <a:latin typeface="Garamond" pitchFamily="18" charset="0"/>
              </a:rPr>
              <a:t> population</a:t>
            </a:r>
          </a:p>
          <a:p>
            <a:pPr marL="0" marR="0" indent="0" algn="ctr" defTabSz="914400" rtl="0" eaLnBrk="0" fontAlgn="base" latinLnBrk="0" hangingPunct="0">
              <a:lnSpc>
                <a:spcPct val="100000"/>
              </a:lnSpc>
              <a:spcBef>
                <a:spcPct val="0"/>
              </a:spcBef>
              <a:spcAft>
                <a:spcPct val="0"/>
              </a:spcAft>
              <a:buClrTx/>
              <a:buSzTx/>
              <a:buFontTx/>
              <a:buNone/>
              <a:tabLst/>
            </a:pPr>
            <a:r>
              <a:rPr lang="da-DK" sz="1400" b="1" dirty="0" smtClean="0"/>
              <a:t>75% of </a:t>
            </a:r>
            <a:r>
              <a:rPr lang="da-DK" sz="1400" b="1" dirty="0" err="1" smtClean="0"/>
              <a:t>world’s</a:t>
            </a:r>
            <a:r>
              <a:rPr lang="da-DK" sz="1400" b="1" dirty="0" smtClean="0"/>
              <a:t> </a:t>
            </a:r>
            <a:r>
              <a:rPr lang="da-DK" sz="1400" b="1" dirty="0" err="1" smtClean="0"/>
              <a:t>poor</a:t>
            </a:r>
            <a:endParaRPr kumimoji="0" lang="da-DK" sz="1400" b="1" i="0" u="none" strike="noStrike" cap="none" normalizeH="0" baseline="0" dirty="0" smtClean="0">
              <a:ln>
                <a:noFill/>
              </a:ln>
              <a:solidFill>
                <a:schemeClr val="tx1"/>
              </a:solidFill>
              <a:effectLst/>
              <a:latin typeface="Garamond" pitchFamily="18" charset="0"/>
            </a:endParaRPr>
          </a:p>
          <a:p>
            <a:pPr marL="0" marR="0" indent="0" algn="ctr" defTabSz="914400" rtl="0" eaLnBrk="0" fontAlgn="base" latinLnBrk="0" hangingPunct="0">
              <a:lnSpc>
                <a:spcPct val="100000"/>
              </a:lnSpc>
              <a:spcBef>
                <a:spcPct val="0"/>
              </a:spcBef>
              <a:spcAft>
                <a:spcPct val="0"/>
              </a:spcAft>
              <a:buClrTx/>
              <a:buSzTx/>
              <a:buFontTx/>
              <a:buNone/>
              <a:tabLst/>
            </a:pPr>
            <a:r>
              <a:rPr lang="da-DK" sz="1400" b="1" dirty="0" err="1" smtClean="0"/>
              <a:t>Growing</a:t>
            </a:r>
            <a:r>
              <a:rPr lang="da-DK" sz="1400" b="1" dirty="0" smtClean="0"/>
              <a:t> </a:t>
            </a:r>
            <a:r>
              <a:rPr lang="da-DK" sz="1400" b="1" dirty="0" err="1" smtClean="0"/>
              <a:t>wealth</a:t>
            </a:r>
            <a:r>
              <a:rPr lang="da-DK" sz="1400" b="1" dirty="0" smtClean="0"/>
              <a:t>, future donors &amp; </a:t>
            </a:r>
            <a:r>
              <a:rPr lang="da-DK" sz="1400" b="1" dirty="0" err="1" smtClean="0"/>
              <a:t>filanthropists</a:t>
            </a:r>
            <a:endParaRPr lang="da-DK" sz="1400" b="1" dirty="0" smtClean="0"/>
          </a:p>
          <a:p>
            <a:pPr marL="0" marR="0" indent="0" algn="ctr" defTabSz="914400" rtl="0" eaLnBrk="0" fontAlgn="base" latinLnBrk="0" hangingPunct="0">
              <a:lnSpc>
                <a:spcPct val="100000"/>
              </a:lnSpc>
              <a:spcBef>
                <a:spcPct val="0"/>
              </a:spcBef>
              <a:spcAft>
                <a:spcPct val="0"/>
              </a:spcAft>
              <a:buClrTx/>
              <a:buSzTx/>
              <a:buFontTx/>
              <a:buNone/>
              <a:tabLst/>
            </a:pPr>
            <a:r>
              <a:rPr lang="da-DK" sz="1400" b="1" dirty="0" smtClean="0">
                <a:solidFill>
                  <a:srgbClr val="FF0000"/>
                </a:solidFill>
              </a:rPr>
              <a:t>BUT</a:t>
            </a:r>
          </a:p>
          <a:p>
            <a:pPr marL="0" marR="0" indent="0" algn="ctr" defTabSz="914400" rtl="0" eaLnBrk="0" fontAlgn="base" latinLnBrk="0" hangingPunct="0">
              <a:lnSpc>
                <a:spcPct val="100000"/>
              </a:lnSpc>
              <a:spcBef>
                <a:spcPct val="0"/>
              </a:spcBef>
              <a:spcAft>
                <a:spcPct val="0"/>
              </a:spcAft>
              <a:buClrTx/>
              <a:buSzTx/>
              <a:buFontTx/>
              <a:buNone/>
              <a:tabLst/>
            </a:pPr>
            <a:r>
              <a:rPr kumimoji="0" lang="da-DK" sz="1400" b="1" i="0" u="none" strike="noStrike" cap="none" normalizeH="0" baseline="0" dirty="0" err="1" smtClean="0">
                <a:ln>
                  <a:noFill/>
                </a:ln>
                <a:solidFill>
                  <a:schemeClr val="tx1"/>
                </a:solidFill>
                <a:effectLst/>
                <a:latin typeface="Garamond" pitchFamily="18" charset="0"/>
              </a:rPr>
              <a:t>Rapidly</a:t>
            </a:r>
            <a:r>
              <a:rPr kumimoji="0" lang="da-DK" sz="1400" b="1" i="0" u="none" strike="noStrike" cap="none" normalizeH="0" baseline="0" dirty="0" smtClean="0">
                <a:ln>
                  <a:noFill/>
                </a:ln>
                <a:solidFill>
                  <a:schemeClr val="tx1"/>
                </a:solidFill>
                <a:effectLst/>
                <a:latin typeface="Garamond" pitchFamily="18" charset="0"/>
              </a:rPr>
              <a:t> </a:t>
            </a:r>
            <a:r>
              <a:rPr kumimoji="0" lang="da-DK" sz="1400" b="1" i="0" u="none" strike="noStrike" cap="none" normalizeH="0" baseline="0" dirty="0" err="1" smtClean="0">
                <a:ln>
                  <a:noFill/>
                </a:ln>
                <a:solidFill>
                  <a:schemeClr val="tx1"/>
                </a:solidFill>
                <a:effectLst/>
                <a:latin typeface="Garamond" pitchFamily="18" charset="0"/>
              </a:rPr>
              <a:t>declining</a:t>
            </a:r>
            <a:r>
              <a:rPr kumimoji="0" lang="da-DK" sz="1400" b="1" i="0" u="none" strike="noStrike" cap="none" normalizeH="0" baseline="0" dirty="0" smtClean="0">
                <a:ln>
                  <a:noFill/>
                </a:ln>
                <a:solidFill>
                  <a:schemeClr val="tx1"/>
                </a:solidFill>
                <a:effectLst/>
                <a:latin typeface="Garamond" pitchFamily="18" charset="0"/>
              </a:rPr>
              <a:t> OECD </a:t>
            </a:r>
            <a:r>
              <a:rPr kumimoji="0" lang="da-DK" sz="1400" b="1" i="0" u="none" strike="noStrike" cap="none" normalizeH="0" dirty="0" err="1" smtClean="0">
                <a:ln>
                  <a:noFill/>
                </a:ln>
                <a:solidFill>
                  <a:schemeClr val="tx1"/>
                </a:solidFill>
                <a:effectLst/>
                <a:latin typeface="Garamond" pitchFamily="18" charset="0"/>
              </a:rPr>
              <a:t>aid</a:t>
            </a:r>
            <a:endParaRPr kumimoji="0" lang="da-DK" sz="1400" b="1" i="0" u="none" strike="noStrike" cap="none" normalizeH="0" baseline="0" dirty="0" smtClean="0">
              <a:ln>
                <a:noFill/>
              </a:ln>
              <a:solidFill>
                <a:schemeClr val="tx1"/>
              </a:solidFill>
              <a:effectLst/>
              <a:latin typeface="Garamond" pitchFamily="18" charset="0"/>
            </a:endParaRPr>
          </a:p>
          <a:p>
            <a:pPr marL="0" marR="0" indent="0" algn="ctr" defTabSz="914400" rtl="0" eaLnBrk="0" fontAlgn="base" latinLnBrk="0" hangingPunct="0">
              <a:lnSpc>
                <a:spcPct val="100000"/>
              </a:lnSpc>
              <a:spcBef>
                <a:spcPct val="0"/>
              </a:spcBef>
              <a:spcAft>
                <a:spcPct val="0"/>
              </a:spcAft>
              <a:buClrTx/>
              <a:buSzTx/>
              <a:buFontTx/>
              <a:buNone/>
              <a:tabLst/>
            </a:pPr>
            <a:r>
              <a:rPr lang="da-DK" sz="1400" b="1" dirty="0" err="1" smtClean="0"/>
              <a:t>Limited</a:t>
            </a:r>
            <a:r>
              <a:rPr lang="da-DK" sz="1400" b="1" dirty="0" smtClean="0"/>
              <a:t> SC </a:t>
            </a:r>
            <a:r>
              <a:rPr lang="da-DK" sz="1400" b="1" dirty="0" err="1" smtClean="0"/>
              <a:t>footprint</a:t>
            </a:r>
            <a:r>
              <a:rPr lang="da-DK" sz="1400" b="1" dirty="0" smtClean="0"/>
              <a:t>: </a:t>
            </a:r>
            <a:r>
              <a:rPr lang="da-DK" sz="1400" b="1" dirty="0" err="1" smtClean="0"/>
              <a:t>dwindling</a:t>
            </a:r>
            <a:r>
              <a:rPr lang="da-DK" sz="1400" b="1" dirty="0" smtClean="0"/>
              <a:t> SCI Country Offices + a </a:t>
            </a:r>
            <a:r>
              <a:rPr lang="da-DK" sz="1400" b="1" dirty="0" err="1" smtClean="0"/>
              <a:t>few</a:t>
            </a:r>
            <a:r>
              <a:rPr lang="da-DK" sz="1400" b="1" dirty="0" smtClean="0"/>
              <a:t> </a:t>
            </a:r>
            <a:r>
              <a:rPr lang="da-DK" sz="1400" b="1" dirty="0" err="1" smtClean="0"/>
              <a:t>Members</a:t>
            </a:r>
            <a:endParaRPr kumimoji="0" lang="da-DK" sz="1400" b="1" i="0" u="none" strike="noStrike" cap="none" normalizeH="0" baseline="0" dirty="0" smtClean="0">
              <a:ln>
                <a:noFill/>
              </a:ln>
              <a:solidFill>
                <a:schemeClr val="tx1"/>
              </a:solidFill>
              <a:effectLst/>
              <a:latin typeface="Garamond"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da-DK" sz="1200" b="0" i="0" u="none" strike="noStrike" cap="none" normalizeH="0" baseline="0" dirty="0" smtClean="0">
              <a:ln>
                <a:noFill/>
              </a:ln>
              <a:solidFill>
                <a:schemeClr val="tx1"/>
              </a:solidFill>
              <a:effectLst/>
              <a:latin typeface="Garamond" pitchFamily="18" charset="0"/>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da-DK" sz="1200" b="0" i="0" u="none" strike="noStrike" cap="none" normalizeH="0" baseline="0" dirty="0" smtClean="0">
              <a:ln>
                <a:noFill/>
              </a:ln>
              <a:solidFill>
                <a:schemeClr val="tx1"/>
              </a:solidFill>
              <a:effectLst/>
              <a:latin typeface="Garamond" pitchFamily="18" charset="0"/>
            </a:endParaRPr>
          </a:p>
        </p:txBody>
      </p:sp>
      <p:sp>
        <p:nvSpPr>
          <p:cNvPr id="12" name="Billedforklaring med højrepil 11"/>
          <p:cNvSpPr/>
          <p:nvPr/>
        </p:nvSpPr>
        <p:spPr bwMode="auto">
          <a:xfrm>
            <a:off x="5364088" y="0"/>
            <a:ext cx="1872208" cy="764704"/>
          </a:xfrm>
          <a:prstGeom prst="rightArrowCallout">
            <a:avLst/>
          </a:prstGeom>
          <a:noFill/>
          <a:ln w="19050" cap="flat" cmpd="sng" algn="ctr">
            <a:solidFill>
              <a:srgbClr val="FF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a-DK" sz="1200" b="1" i="0" u="none" strike="noStrike" cap="none" normalizeH="0" baseline="0" dirty="0" smtClean="0">
                <a:ln>
                  <a:noFill/>
                </a:ln>
                <a:solidFill>
                  <a:schemeClr val="tx2"/>
                </a:solidFill>
                <a:effectLst/>
                <a:latin typeface="Garamond" pitchFamily="18" charset="0"/>
              </a:rPr>
              <a:t>Save the </a:t>
            </a:r>
            <a:r>
              <a:rPr kumimoji="0" lang="da-DK" sz="1200" b="1" i="0" u="none" strike="noStrike" cap="none" normalizeH="0" baseline="0" dirty="0" err="1" smtClean="0">
                <a:ln>
                  <a:noFill/>
                </a:ln>
                <a:solidFill>
                  <a:schemeClr val="tx2"/>
                </a:solidFill>
                <a:effectLst/>
                <a:latin typeface="Garamond" pitchFamily="18" charset="0"/>
              </a:rPr>
              <a:t>Children</a:t>
            </a:r>
            <a:r>
              <a:rPr kumimoji="0" lang="da-DK" sz="1200" b="1" i="0" u="none" strike="noStrike" cap="none" normalizeH="0" baseline="0" dirty="0" smtClean="0">
                <a:ln>
                  <a:noFill/>
                </a:ln>
                <a:solidFill>
                  <a:schemeClr val="tx2"/>
                </a:solidFill>
                <a:effectLst/>
                <a:latin typeface="Garamond" pitchFamily="18" charset="0"/>
              </a:rPr>
              <a:t> </a:t>
            </a:r>
            <a:r>
              <a:rPr lang="da-DK" sz="1200" b="1" dirty="0" err="1" smtClean="0">
                <a:solidFill>
                  <a:schemeClr val="tx2"/>
                </a:solidFill>
              </a:rPr>
              <a:t>Members</a:t>
            </a:r>
            <a:endParaRPr lang="da-DK" sz="1200" b="1" dirty="0" smtClean="0">
              <a:solidFill>
                <a:schemeClr val="tx2"/>
              </a:solidFill>
            </a:endParaRPr>
          </a:p>
        </p:txBody>
      </p:sp>
      <p:sp>
        <p:nvSpPr>
          <p:cNvPr id="13" name="Billedforklaring med nedadgående pil 12"/>
          <p:cNvSpPr/>
          <p:nvPr/>
        </p:nvSpPr>
        <p:spPr bwMode="auto">
          <a:xfrm>
            <a:off x="0" y="1988840"/>
            <a:ext cx="2627784" cy="1008112"/>
          </a:xfrm>
          <a:prstGeom prst="downArrowCallout">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a-DK" sz="1400" b="1" dirty="0" smtClean="0"/>
              <a:t>’</a:t>
            </a:r>
            <a:r>
              <a:rPr lang="da-DK" sz="1400" b="1" dirty="0" err="1" smtClean="0"/>
              <a:t>Only</a:t>
            </a:r>
            <a:r>
              <a:rPr lang="da-DK" sz="1400" b="1" dirty="0" smtClean="0"/>
              <a:t>’ 25% of </a:t>
            </a:r>
            <a:r>
              <a:rPr lang="da-DK" sz="1400" b="1" dirty="0" err="1" smtClean="0"/>
              <a:t>world’s</a:t>
            </a:r>
            <a:r>
              <a:rPr lang="da-DK" sz="1400" b="1" dirty="0" smtClean="0"/>
              <a:t> </a:t>
            </a:r>
            <a:r>
              <a:rPr lang="da-DK" sz="1400" b="1" dirty="0" err="1" smtClean="0"/>
              <a:t>poor</a:t>
            </a:r>
            <a:r>
              <a:rPr lang="da-DK" sz="1400" b="1" dirty="0" smtClean="0"/>
              <a:t>  </a:t>
            </a:r>
          </a:p>
          <a:p>
            <a:pPr marL="0" marR="0" indent="0" algn="ctr" defTabSz="914400" rtl="0" eaLnBrk="0" fontAlgn="base" latinLnBrk="0" hangingPunct="0">
              <a:lnSpc>
                <a:spcPct val="100000"/>
              </a:lnSpc>
              <a:spcBef>
                <a:spcPct val="0"/>
              </a:spcBef>
              <a:spcAft>
                <a:spcPct val="0"/>
              </a:spcAft>
              <a:buClrTx/>
              <a:buSzTx/>
              <a:buFontTx/>
              <a:buNone/>
              <a:tabLst/>
            </a:pPr>
            <a:r>
              <a:rPr lang="da-DK" sz="1400" b="1" dirty="0" err="1" smtClean="0"/>
              <a:t>Majority</a:t>
            </a:r>
            <a:r>
              <a:rPr lang="da-DK" sz="1400" b="1" dirty="0" smtClean="0"/>
              <a:t> of SCI Country Offices</a:t>
            </a:r>
            <a:endParaRPr kumimoji="0" lang="da-DK" sz="1400" b="1"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p:cNvSpPr>
            <a:spLocks noGrp="1"/>
          </p:cNvSpPr>
          <p:nvPr>
            <p:ph idx="1"/>
          </p:nvPr>
        </p:nvSpPr>
        <p:spPr>
          <a:xfrm>
            <a:off x="755576" y="1268760"/>
            <a:ext cx="6192688" cy="4536504"/>
          </a:xfrm>
        </p:spPr>
        <p:txBody>
          <a:bodyPr/>
          <a:lstStyle/>
          <a:p>
            <a:endParaRPr lang="da-DK" sz="2800" dirty="0" smtClean="0"/>
          </a:p>
          <a:p>
            <a:endParaRPr lang="da-DK" dirty="0" smtClean="0"/>
          </a:p>
          <a:p>
            <a:endParaRPr lang="da-DK" dirty="0" smtClean="0"/>
          </a:p>
          <a:p>
            <a:endParaRPr lang="da-DK" dirty="0" smtClean="0"/>
          </a:p>
          <a:p>
            <a:endParaRPr lang="da-DK" dirty="0" smtClean="0"/>
          </a:p>
          <a:p>
            <a:endParaRPr lang="da-DK" dirty="0" smtClean="0"/>
          </a:p>
          <a:p>
            <a:endParaRPr lang="da-DK" dirty="0" smtClean="0"/>
          </a:p>
          <a:p>
            <a:endParaRPr lang="da-DK" dirty="0" smtClean="0"/>
          </a:p>
          <a:p>
            <a:endParaRPr lang="da-DK" dirty="0" smtClean="0"/>
          </a:p>
        </p:txBody>
      </p:sp>
      <p:sp>
        <p:nvSpPr>
          <p:cNvPr id="4" name="Titel 3"/>
          <p:cNvSpPr>
            <a:spLocks noGrp="1"/>
          </p:cNvSpPr>
          <p:nvPr>
            <p:ph type="title"/>
          </p:nvPr>
        </p:nvSpPr>
        <p:spPr>
          <a:xfrm>
            <a:off x="899592" y="404664"/>
            <a:ext cx="8007424" cy="762000"/>
          </a:xfrm>
        </p:spPr>
        <p:txBody>
          <a:bodyPr/>
          <a:lstStyle/>
          <a:p>
            <a:pPr algn="ctr"/>
            <a:r>
              <a:rPr lang="da-DK" sz="2800" b="1" dirty="0" err="1" smtClean="0"/>
              <a:t>Institutional</a:t>
            </a:r>
            <a:r>
              <a:rPr lang="da-DK" sz="2800" b="1" dirty="0" smtClean="0"/>
              <a:t> Aid v 2.0 in the new </a:t>
            </a:r>
            <a:r>
              <a:rPr lang="da-DK" sz="2800" b="1" dirty="0" err="1" smtClean="0"/>
              <a:t>poverty</a:t>
            </a:r>
            <a:r>
              <a:rPr lang="da-DK" sz="2800" b="1" dirty="0" smtClean="0"/>
              <a:t> landscape</a:t>
            </a:r>
            <a:endParaRPr lang="da-DK" sz="2800" b="1" dirty="0"/>
          </a:p>
        </p:txBody>
      </p:sp>
      <p:pic>
        <p:nvPicPr>
          <p:cNvPr id="5" name="Billede 4" descr="Sumner.jpg"/>
          <p:cNvPicPr>
            <a:picLocks noChangeAspect="1"/>
          </p:cNvPicPr>
          <p:nvPr/>
        </p:nvPicPr>
        <p:blipFill>
          <a:blip r:embed="rId3" cstate="print"/>
          <a:stretch>
            <a:fillRect/>
          </a:stretch>
        </p:blipFill>
        <p:spPr>
          <a:xfrm>
            <a:off x="6876256" y="1340768"/>
            <a:ext cx="2031370" cy="3796561"/>
          </a:xfrm>
          <a:prstGeom prst="rect">
            <a:avLst/>
          </a:prstGeom>
        </p:spPr>
      </p:pic>
      <p:sp>
        <p:nvSpPr>
          <p:cNvPr id="11" name="Rektangel 10"/>
          <p:cNvSpPr/>
          <p:nvPr/>
        </p:nvSpPr>
        <p:spPr>
          <a:xfrm>
            <a:off x="899592" y="1196752"/>
            <a:ext cx="5904656" cy="4493538"/>
          </a:xfrm>
          <a:prstGeom prst="rect">
            <a:avLst/>
          </a:prstGeom>
        </p:spPr>
        <p:txBody>
          <a:bodyPr wrap="square" lIns="36000" rIns="36000">
            <a:spAutoFit/>
          </a:bodyPr>
          <a:lstStyle/>
          <a:p>
            <a:pPr>
              <a:buFont typeface="Arial" pitchFamily="34" charset="0"/>
              <a:buChar char="•"/>
            </a:pPr>
            <a:r>
              <a:rPr lang="en-US" sz="2200" dirty="0" smtClean="0"/>
              <a:t> MICs will want and will receive much less/zero aid</a:t>
            </a:r>
          </a:p>
          <a:p>
            <a:pPr>
              <a:buFont typeface="Arial" pitchFamily="34" charset="0"/>
              <a:buChar char="•"/>
            </a:pPr>
            <a:r>
              <a:rPr lang="en-US" sz="2200" smtClean="0"/>
              <a:t> Aid</a:t>
            </a:r>
            <a:r>
              <a:rPr lang="en-US" sz="2200" dirty="0" smtClean="0"/>
              <a:t>: </a:t>
            </a:r>
            <a:r>
              <a:rPr lang="en-US" sz="2200" u="sng" dirty="0" smtClean="0"/>
              <a:t>from</a:t>
            </a:r>
            <a:r>
              <a:rPr lang="en-US" sz="2200" dirty="0" smtClean="0"/>
              <a:t> an external driver </a:t>
            </a:r>
            <a:r>
              <a:rPr lang="en-US" sz="2200" u="sng" dirty="0" smtClean="0"/>
              <a:t>to</a:t>
            </a:r>
            <a:r>
              <a:rPr lang="en-US" sz="2200" dirty="0" smtClean="0"/>
              <a:t> support inclusive policy processes, co-financed global public goods, knowledge transfers and development policy coherence.</a:t>
            </a:r>
          </a:p>
          <a:p>
            <a:pPr lvl="1"/>
            <a:r>
              <a:rPr lang="en-US" sz="2200" dirty="0" smtClean="0">
                <a:solidFill>
                  <a:srgbClr val="FF0000"/>
                </a:solidFill>
              </a:rPr>
              <a:t>Social change is ultimate internally driven processes </a:t>
            </a:r>
            <a:r>
              <a:rPr lang="en-US" sz="2200" dirty="0" err="1" smtClean="0">
                <a:solidFill>
                  <a:srgbClr val="FF0000"/>
                </a:solidFill>
              </a:rPr>
              <a:t>ie</a:t>
            </a:r>
            <a:r>
              <a:rPr lang="en-US" sz="2200" dirty="0" smtClean="0">
                <a:solidFill>
                  <a:srgbClr val="FF0000"/>
                </a:solidFill>
              </a:rPr>
              <a:t> taxation</a:t>
            </a:r>
          </a:p>
          <a:p>
            <a:pPr lvl="1"/>
            <a:r>
              <a:rPr lang="en-US" sz="2200" dirty="0" smtClean="0"/>
              <a:t>Aid to focus on global ‘</a:t>
            </a:r>
            <a:r>
              <a:rPr lang="en-US" sz="2200" dirty="0" err="1" smtClean="0"/>
              <a:t>bads</a:t>
            </a:r>
            <a:r>
              <a:rPr lang="en-US" sz="2200" dirty="0" smtClean="0"/>
              <a:t>’, risks and shocks </a:t>
            </a:r>
          </a:p>
          <a:p>
            <a:pPr lvl="1"/>
            <a:r>
              <a:rPr lang="en-US" sz="2200" dirty="0" smtClean="0">
                <a:solidFill>
                  <a:srgbClr val="FF0000"/>
                </a:solidFill>
              </a:rPr>
              <a:t>Knowledge transfers (multiple in nature) and systems learning</a:t>
            </a:r>
          </a:p>
          <a:p>
            <a:pPr lvl="1"/>
            <a:r>
              <a:rPr lang="en-US" sz="2200" dirty="0" smtClean="0"/>
              <a:t>Policy coherence across all development areas: trade, migration etc</a:t>
            </a:r>
          </a:p>
          <a:p>
            <a:pPr lvl="1"/>
            <a:r>
              <a:rPr lang="en-US" sz="2200" dirty="0" smtClean="0">
                <a:solidFill>
                  <a:srgbClr val="FF0000"/>
                </a:solidFill>
              </a:rPr>
              <a:t>LICs/CAFS will still need Aid v 1.0</a:t>
            </a:r>
            <a:endParaRPr lang="en-US" sz="2000" i="1" dirty="0" smtClean="0"/>
          </a:p>
        </p:txBody>
      </p:sp>
      <p:sp>
        <p:nvSpPr>
          <p:cNvPr id="13" name="Rektangel 12"/>
          <p:cNvSpPr/>
          <p:nvPr/>
        </p:nvSpPr>
        <p:spPr>
          <a:xfrm>
            <a:off x="683568" y="5677301"/>
            <a:ext cx="6264696" cy="1180699"/>
          </a:xfrm>
          <a:prstGeom prst="rect">
            <a:avLst/>
          </a:prstGeom>
          <a:solidFill>
            <a:srgbClr val="FFC000">
              <a:alpha val="49000"/>
            </a:srgbClr>
          </a:solidFill>
        </p:spPr>
        <p:txBody>
          <a:bodyPr wrap="square" lIns="36000" tIns="36000" rIns="36000" bIns="36000">
            <a:spAutoFit/>
          </a:bodyPr>
          <a:lstStyle/>
          <a:p>
            <a:r>
              <a:rPr lang="da-DK" sz="1800" i="1" dirty="0" err="1" smtClean="0">
                <a:solidFill>
                  <a:srgbClr val="000000"/>
                </a:solidFill>
              </a:rPr>
              <a:t>Consideration</a:t>
            </a:r>
            <a:r>
              <a:rPr lang="da-DK" sz="1800" i="1" dirty="0" smtClean="0">
                <a:solidFill>
                  <a:srgbClr val="000000"/>
                </a:solidFill>
              </a:rPr>
              <a:t>: </a:t>
            </a:r>
            <a:r>
              <a:rPr lang="da-DK" sz="1800" i="1" dirty="0" err="1" smtClean="0">
                <a:solidFill>
                  <a:srgbClr val="000000"/>
                </a:solidFill>
              </a:rPr>
              <a:t>Impact</a:t>
            </a:r>
            <a:r>
              <a:rPr lang="da-DK" sz="1800" i="1" dirty="0" smtClean="0">
                <a:solidFill>
                  <a:srgbClr val="000000"/>
                </a:solidFill>
              </a:rPr>
              <a:t> </a:t>
            </a:r>
            <a:r>
              <a:rPr lang="da-DK" sz="1800" i="1" dirty="0" err="1" smtClean="0">
                <a:solidFill>
                  <a:srgbClr val="000000"/>
                </a:solidFill>
              </a:rPr>
              <a:t>on</a:t>
            </a:r>
            <a:r>
              <a:rPr lang="da-DK" sz="1800" i="1" dirty="0" smtClean="0">
                <a:solidFill>
                  <a:srgbClr val="000000"/>
                </a:solidFill>
              </a:rPr>
              <a:t> </a:t>
            </a:r>
            <a:r>
              <a:rPr lang="da-DK" sz="1800" i="1" dirty="0" err="1" smtClean="0">
                <a:solidFill>
                  <a:srgbClr val="000000"/>
                </a:solidFill>
              </a:rPr>
              <a:t>INGOs</a:t>
            </a:r>
            <a:r>
              <a:rPr lang="da-DK" sz="1800" i="1" dirty="0" smtClean="0">
                <a:solidFill>
                  <a:srgbClr val="000000"/>
                </a:solidFill>
              </a:rPr>
              <a:t> of </a:t>
            </a:r>
            <a:r>
              <a:rPr lang="da-DK" sz="1800" i="1" dirty="0" err="1" smtClean="0">
                <a:solidFill>
                  <a:srgbClr val="000000"/>
                </a:solidFill>
              </a:rPr>
              <a:t>this</a:t>
            </a:r>
            <a:r>
              <a:rPr lang="da-DK" sz="1800" i="1" dirty="0" smtClean="0">
                <a:solidFill>
                  <a:srgbClr val="000000"/>
                </a:solidFill>
              </a:rPr>
              <a:t> </a:t>
            </a:r>
            <a:r>
              <a:rPr lang="da-DK" sz="1800" i="1" dirty="0" err="1" smtClean="0">
                <a:solidFill>
                  <a:srgbClr val="000000"/>
                </a:solidFill>
              </a:rPr>
              <a:t>paradigmatic</a:t>
            </a:r>
            <a:r>
              <a:rPr lang="da-DK" sz="1800" i="1" dirty="0" smtClean="0">
                <a:solidFill>
                  <a:srgbClr val="000000"/>
                </a:solidFill>
              </a:rPr>
              <a:t> </a:t>
            </a:r>
            <a:r>
              <a:rPr lang="da-DK" sz="1800" i="1" dirty="0" err="1" smtClean="0">
                <a:solidFill>
                  <a:srgbClr val="000000"/>
                </a:solidFill>
              </a:rPr>
              <a:t>shift</a:t>
            </a:r>
            <a:r>
              <a:rPr lang="da-DK" sz="1800" i="1" dirty="0" smtClean="0">
                <a:solidFill>
                  <a:srgbClr val="000000"/>
                </a:solidFill>
              </a:rPr>
              <a:t>? </a:t>
            </a:r>
            <a:r>
              <a:rPr lang="da-DK" sz="1800" i="1" dirty="0" err="1" smtClean="0">
                <a:solidFill>
                  <a:srgbClr val="000000"/>
                </a:solidFill>
              </a:rPr>
              <a:t>Need</a:t>
            </a:r>
            <a:r>
              <a:rPr lang="da-DK" sz="1800" i="1" dirty="0" smtClean="0">
                <a:solidFill>
                  <a:srgbClr val="000000"/>
                </a:solidFill>
              </a:rPr>
              <a:t> to start </a:t>
            </a:r>
            <a:r>
              <a:rPr lang="da-DK" sz="1800" i="1" dirty="0" err="1" smtClean="0">
                <a:solidFill>
                  <a:srgbClr val="000000"/>
                </a:solidFill>
              </a:rPr>
              <a:t>adressing</a:t>
            </a:r>
            <a:r>
              <a:rPr lang="da-DK" sz="1800" i="1" dirty="0" smtClean="0">
                <a:solidFill>
                  <a:srgbClr val="000000"/>
                </a:solidFill>
              </a:rPr>
              <a:t> global </a:t>
            </a:r>
            <a:r>
              <a:rPr lang="da-DK" sz="1800" i="1" dirty="0" err="1" smtClean="0">
                <a:solidFill>
                  <a:srgbClr val="000000"/>
                </a:solidFill>
              </a:rPr>
              <a:t>collective</a:t>
            </a:r>
            <a:r>
              <a:rPr lang="da-DK" sz="1800" i="1" dirty="0" smtClean="0">
                <a:solidFill>
                  <a:srgbClr val="000000"/>
                </a:solidFill>
              </a:rPr>
              <a:t> ’bads’: </a:t>
            </a:r>
            <a:r>
              <a:rPr lang="da-DK" sz="1800" i="1" dirty="0" err="1" smtClean="0">
                <a:solidFill>
                  <a:srgbClr val="000000"/>
                </a:solidFill>
              </a:rPr>
              <a:t>inequality</a:t>
            </a:r>
            <a:r>
              <a:rPr lang="da-DK" sz="1800" i="1" dirty="0" smtClean="0">
                <a:solidFill>
                  <a:srgbClr val="000000"/>
                </a:solidFill>
              </a:rPr>
              <a:t>, </a:t>
            </a:r>
            <a:r>
              <a:rPr lang="da-DK" sz="1800" i="1" dirty="0" err="1" smtClean="0">
                <a:solidFill>
                  <a:srgbClr val="000000"/>
                </a:solidFill>
              </a:rPr>
              <a:t>poor</a:t>
            </a:r>
            <a:r>
              <a:rPr lang="da-DK" sz="1800" i="1" dirty="0" smtClean="0">
                <a:solidFill>
                  <a:srgbClr val="000000"/>
                </a:solidFill>
              </a:rPr>
              <a:t> </a:t>
            </a:r>
            <a:r>
              <a:rPr lang="da-DK" sz="1800" i="1" dirty="0" err="1" smtClean="0">
                <a:solidFill>
                  <a:srgbClr val="000000"/>
                </a:solidFill>
              </a:rPr>
              <a:t>governance</a:t>
            </a:r>
            <a:r>
              <a:rPr lang="da-DK" sz="1800" i="1" dirty="0" smtClean="0">
                <a:solidFill>
                  <a:srgbClr val="000000"/>
                </a:solidFill>
              </a:rPr>
              <a:t>, </a:t>
            </a:r>
            <a:r>
              <a:rPr lang="da-DK" sz="1800" i="1" dirty="0" err="1" smtClean="0">
                <a:solidFill>
                  <a:srgbClr val="000000"/>
                </a:solidFill>
              </a:rPr>
              <a:t>resource</a:t>
            </a:r>
            <a:r>
              <a:rPr lang="da-DK" sz="1800" i="1" dirty="0" smtClean="0">
                <a:solidFill>
                  <a:srgbClr val="000000"/>
                </a:solidFill>
              </a:rPr>
              <a:t> </a:t>
            </a:r>
            <a:r>
              <a:rPr lang="da-DK" sz="1800" i="1" dirty="0" err="1" smtClean="0">
                <a:solidFill>
                  <a:srgbClr val="000000"/>
                </a:solidFill>
              </a:rPr>
              <a:t>scarcity</a:t>
            </a:r>
            <a:r>
              <a:rPr lang="da-DK" sz="1800" i="1" dirty="0" smtClean="0">
                <a:solidFill>
                  <a:srgbClr val="000000"/>
                </a:solidFill>
              </a:rPr>
              <a:t>, </a:t>
            </a:r>
            <a:r>
              <a:rPr lang="da-DK" sz="1800" i="1" dirty="0" err="1" smtClean="0">
                <a:solidFill>
                  <a:srgbClr val="000000"/>
                </a:solidFill>
              </a:rPr>
              <a:t>climate</a:t>
            </a:r>
            <a:r>
              <a:rPr lang="da-DK" sz="1800" i="1" dirty="0" smtClean="0">
                <a:solidFill>
                  <a:srgbClr val="000000"/>
                </a:solidFill>
              </a:rPr>
              <a:t> </a:t>
            </a:r>
            <a:r>
              <a:rPr lang="da-DK" sz="1800" i="1" dirty="0" err="1" smtClean="0">
                <a:solidFill>
                  <a:srgbClr val="000000"/>
                </a:solidFill>
              </a:rPr>
              <a:t>change</a:t>
            </a:r>
            <a:r>
              <a:rPr lang="da-DK" sz="1800" i="1" dirty="0" smtClean="0">
                <a:solidFill>
                  <a:srgbClr val="000000"/>
                </a:solidFill>
              </a:rPr>
              <a:t> </a:t>
            </a:r>
            <a:r>
              <a:rPr lang="da-DK" sz="1800" i="1" dirty="0" err="1" smtClean="0">
                <a:solidFill>
                  <a:srgbClr val="000000"/>
                </a:solidFill>
              </a:rPr>
              <a:t>etc</a:t>
            </a:r>
            <a:r>
              <a:rPr lang="da-DK" sz="1800" i="1" dirty="0" smtClean="0">
                <a:solidFill>
                  <a:srgbClr val="000000"/>
                </a:solidFill>
              </a:rPr>
              <a:t> (</a:t>
            </a:r>
            <a:r>
              <a:rPr lang="da-DK" sz="1800" i="1" dirty="0" err="1" smtClean="0">
                <a:solidFill>
                  <a:srgbClr val="000000"/>
                </a:solidFill>
              </a:rPr>
              <a:t>across</a:t>
            </a:r>
            <a:r>
              <a:rPr lang="da-DK" sz="1800" i="1" dirty="0" smtClean="0">
                <a:solidFill>
                  <a:srgbClr val="000000"/>
                </a:solidFill>
              </a:rPr>
              <a:t> policy, </a:t>
            </a:r>
            <a:r>
              <a:rPr lang="da-DK" sz="1800" i="1" dirty="0" err="1" smtClean="0">
                <a:solidFill>
                  <a:srgbClr val="000000"/>
                </a:solidFill>
              </a:rPr>
              <a:t>campaigning</a:t>
            </a:r>
            <a:r>
              <a:rPr lang="da-DK" sz="1800" i="1" dirty="0" smtClean="0">
                <a:solidFill>
                  <a:srgbClr val="000000"/>
                </a:solidFill>
              </a:rPr>
              <a:t> and </a:t>
            </a:r>
            <a:r>
              <a:rPr lang="da-DK" sz="1800" i="1" dirty="0" err="1" smtClean="0">
                <a:solidFill>
                  <a:srgbClr val="000000"/>
                </a:solidFill>
              </a:rPr>
              <a:t>programming</a:t>
            </a:r>
            <a:r>
              <a:rPr lang="da-DK" sz="1800" i="1" dirty="0" smtClean="0">
                <a:solidFill>
                  <a:srgbClr val="000000"/>
                </a:solidFill>
              </a:rPr>
              <a:t>) </a:t>
            </a:r>
            <a:r>
              <a:rPr lang="da-DK" sz="1800" i="1" dirty="0" err="1" smtClean="0">
                <a:solidFill>
                  <a:srgbClr val="000000"/>
                </a:solidFill>
              </a:rPr>
              <a:t>with</a:t>
            </a:r>
            <a:r>
              <a:rPr lang="da-DK" sz="1800" i="1" dirty="0" smtClean="0">
                <a:solidFill>
                  <a:srgbClr val="000000"/>
                </a:solidFill>
              </a:rPr>
              <a:t> </a:t>
            </a:r>
            <a:r>
              <a:rPr lang="da-DK" sz="1800" i="1" dirty="0" err="1" smtClean="0">
                <a:solidFill>
                  <a:srgbClr val="000000"/>
                </a:solidFill>
              </a:rPr>
              <a:t>less</a:t>
            </a:r>
            <a:r>
              <a:rPr lang="da-DK" sz="1800" i="1" dirty="0" smtClean="0">
                <a:solidFill>
                  <a:srgbClr val="000000"/>
                </a:solidFill>
              </a:rPr>
              <a:t> of a country by country approach, </a:t>
            </a:r>
            <a:r>
              <a:rPr lang="da-DK" sz="1800" i="1" dirty="0" err="1" smtClean="0">
                <a:solidFill>
                  <a:srgbClr val="000000"/>
                </a:solidFill>
              </a:rPr>
              <a:t>except</a:t>
            </a:r>
            <a:r>
              <a:rPr lang="da-DK" sz="1800" i="1" dirty="0" smtClean="0">
                <a:solidFill>
                  <a:srgbClr val="000000"/>
                </a:solidFill>
              </a:rPr>
              <a:t> in </a:t>
            </a:r>
            <a:r>
              <a:rPr lang="da-DK" sz="1800" i="1" dirty="0" err="1" smtClean="0">
                <a:solidFill>
                  <a:srgbClr val="000000"/>
                </a:solidFill>
              </a:rPr>
              <a:t>LICs</a:t>
            </a:r>
            <a:r>
              <a:rPr lang="da-DK" sz="1800" i="1" dirty="0" smtClean="0">
                <a:solidFill>
                  <a:srgbClr val="000000"/>
                </a:solidFill>
              </a:rPr>
              <a:t> &amp; CAFS?</a:t>
            </a:r>
            <a:endParaRPr lang="da-DK" sz="1800" i="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332656"/>
            <a:ext cx="7772400" cy="762000"/>
          </a:xfrm>
        </p:spPr>
        <p:txBody>
          <a:bodyPr/>
          <a:lstStyle/>
          <a:p>
            <a:pPr algn="ctr"/>
            <a:r>
              <a:rPr lang="da-DK" b="1" dirty="0" err="1" smtClean="0"/>
              <a:t>Development</a:t>
            </a:r>
            <a:r>
              <a:rPr lang="da-DK" b="1" dirty="0" smtClean="0"/>
              <a:t> </a:t>
            </a:r>
            <a:r>
              <a:rPr lang="da-DK" b="1" dirty="0" err="1" smtClean="0"/>
              <a:t>aid</a:t>
            </a:r>
            <a:r>
              <a:rPr lang="da-DK" b="1" dirty="0" smtClean="0"/>
              <a:t>… not the </a:t>
            </a:r>
            <a:r>
              <a:rPr lang="da-DK" b="1" dirty="0" err="1" smtClean="0"/>
              <a:t>full</a:t>
            </a:r>
            <a:r>
              <a:rPr lang="da-DK" b="1" dirty="0" smtClean="0"/>
              <a:t> story</a:t>
            </a:r>
            <a:endParaRPr lang="da-DK" b="1" dirty="0"/>
          </a:p>
        </p:txBody>
      </p:sp>
      <p:pic>
        <p:nvPicPr>
          <p:cNvPr id="9" name="Billede 8" descr="aid for trade.png">
            <a:hlinkClick r:id="rId3"/>
          </p:cNvPr>
          <p:cNvPicPr>
            <a:picLocks noChangeAspect="1"/>
          </p:cNvPicPr>
          <p:nvPr/>
        </p:nvPicPr>
        <p:blipFill>
          <a:blip r:embed="rId4" cstate="print"/>
          <a:stretch>
            <a:fillRect/>
          </a:stretch>
        </p:blipFill>
        <p:spPr>
          <a:xfrm>
            <a:off x="6156176" y="1916832"/>
            <a:ext cx="2016224" cy="1645675"/>
          </a:xfrm>
          <a:prstGeom prst="rect">
            <a:avLst/>
          </a:prstGeom>
        </p:spPr>
      </p:pic>
      <p:sp>
        <p:nvSpPr>
          <p:cNvPr id="7" name="Tekstboks 6"/>
          <p:cNvSpPr txBox="1"/>
          <p:nvPr/>
        </p:nvSpPr>
        <p:spPr>
          <a:xfrm>
            <a:off x="827584" y="4653136"/>
            <a:ext cx="7704856" cy="1015663"/>
          </a:xfrm>
          <a:prstGeom prst="rect">
            <a:avLst/>
          </a:prstGeom>
          <a:solidFill>
            <a:schemeClr val="bg1">
              <a:lumMod val="75000"/>
            </a:schemeClr>
          </a:solidFill>
          <a:ln>
            <a:noFill/>
          </a:ln>
        </p:spPr>
        <p:txBody>
          <a:bodyPr wrap="square" rtlCol="0">
            <a:spAutoFit/>
          </a:bodyPr>
          <a:lstStyle/>
          <a:p>
            <a:r>
              <a:rPr lang="da-DK" sz="2000" dirty="0" smtClean="0"/>
              <a:t>BUT: E</a:t>
            </a:r>
            <a:r>
              <a:rPr lang="en-US" sz="2000" dirty="0" smtClean="0"/>
              <a:t>very year approximately 1000 billion USD escape developing countries through illicit capital flight</a:t>
            </a:r>
            <a:r>
              <a:rPr lang="da-DK" sz="2000" dirty="0" smtClean="0"/>
              <a:t>. </a:t>
            </a:r>
            <a:r>
              <a:rPr lang="da-DK" sz="2000" dirty="0" err="1" smtClean="0"/>
              <a:t>Succesful</a:t>
            </a:r>
            <a:r>
              <a:rPr lang="da-DK" sz="2000" dirty="0" smtClean="0"/>
              <a:t> </a:t>
            </a:r>
            <a:r>
              <a:rPr lang="da-DK" sz="2000" dirty="0" err="1" smtClean="0"/>
              <a:t>taxation</a:t>
            </a:r>
            <a:r>
              <a:rPr lang="da-DK" sz="2000" dirty="0" smtClean="0"/>
              <a:t> = an </a:t>
            </a:r>
            <a:r>
              <a:rPr lang="da-DK" sz="2000" dirty="0" err="1" smtClean="0"/>
              <a:t>income</a:t>
            </a:r>
            <a:r>
              <a:rPr lang="da-DK" sz="2000" dirty="0" smtClean="0"/>
              <a:t> 1.5 times </a:t>
            </a:r>
            <a:r>
              <a:rPr lang="da-DK" sz="2000" dirty="0" err="1" smtClean="0"/>
              <a:t>higher</a:t>
            </a:r>
            <a:r>
              <a:rPr lang="da-DK" sz="2000" dirty="0" smtClean="0"/>
              <a:t> </a:t>
            </a:r>
            <a:r>
              <a:rPr lang="da-DK" sz="2000" dirty="0" err="1" smtClean="0"/>
              <a:t>than</a:t>
            </a:r>
            <a:r>
              <a:rPr lang="da-DK" sz="2000" dirty="0" smtClean="0"/>
              <a:t> global ODA.</a:t>
            </a:r>
            <a:endParaRPr lang="da-DK" sz="2000" dirty="0"/>
          </a:p>
        </p:txBody>
      </p:sp>
      <p:pic>
        <p:nvPicPr>
          <p:cNvPr id="8" name="Billede 7" descr="LDCinflows.gif"/>
          <p:cNvPicPr>
            <a:picLocks noChangeAspect="1"/>
          </p:cNvPicPr>
          <p:nvPr/>
        </p:nvPicPr>
        <p:blipFill>
          <a:blip r:embed="rId5" cstate="print"/>
          <a:stretch>
            <a:fillRect/>
          </a:stretch>
        </p:blipFill>
        <p:spPr>
          <a:xfrm>
            <a:off x="1331640" y="1196752"/>
            <a:ext cx="4286542" cy="3168352"/>
          </a:xfrm>
          <a:prstGeom prst="rect">
            <a:avLst/>
          </a:prstGeom>
        </p:spPr>
      </p:pic>
      <p:sp>
        <p:nvSpPr>
          <p:cNvPr id="10" name="Rektangel 9"/>
          <p:cNvSpPr/>
          <p:nvPr/>
        </p:nvSpPr>
        <p:spPr>
          <a:xfrm>
            <a:off x="827584" y="5877272"/>
            <a:ext cx="6048672" cy="923330"/>
          </a:xfrm>
          <a:prstGeom prst="rect">
            <a:avLst/>
          </a:prstGeom>
          <a:solidFill>
            <a:srgbClr val="FFC000">
              <a:alpha val="49000"/>
            </a:srgbClr>
          </a:solidFill>
        </p:spPr>
        <p:txBody>
          <a:bodyPr wrap="square">
            <a:spAutoFit/>
          </a:bodyPr>
          <a:lstStyle/>
          <a:p>
            <a:r>
              <a:rPr lang="da-DK" sz="1800" i="1" dirty="0" err="1" smtClean="0">
                <a:solidFill>
                  <a:srgbClr val="000000"/>
                </a:solidFill>
              </a:rPr>
              <a:t>Consideration</a:t>
            </a:r>
            <a:r>
              <a:rPr lang="da-DK" sz="1800" i="1" dirty="0" smtClean="0">
                <a:solidFill>
                  <a:srgbClr val="000000"/>
                </a:solidFill>
              </a:rPr>
              <a:t>: How to </a:t>
            </a:r>
            <a:r>
              <a:rPr lang="da-DK" sz="1800" i="1" dirty="0" err="1" smtClean="0">
                <a:solidFill>
                  <a:srgbClr val="000000"/>
                </a:solidFill>
              </a:rPr>
              <a:t>address</a:t>
            </a:r>
            <a:r>
              <a:rPr lang="da-DK" sz="1800" i="1" dirty="0" smtClean="0">
                <a:solidFill>
                  <a:srgbClr val="000000"/>
                </a:solidFill>
              </a:rPr>
              <a:t> </a:t>
            </a:r>
            <a:r>
              <a:rPr lang="da-DK" sz="1800" i="1" dirty="0" err="1" smtClean="0">
                <a:solidFill>
                  <a:srgbClr val="000000"/>
                </a:solidFill>
              </a:rPr>
              <a:t>issues</a:t>
            </a:r>
            <a:r>
              <a:rPr lang="da-DK" sz="1800" i="1" dirty="0" smtClean="0">
                <a:solidFill>
                  <a:srgbClr val="000000"/>
                </a:solidFill>
              </a:rPr>
              <a:t> </a:t>
            </a:r>
            <a:r>
              <a:rPr lang="da-DK" sz="1800" i="1" dirty="0" err="1" smtClean="0">
                <a:solidFill>
                  <a:srgbClr val="000000"/>
                </a:solidFill>
              </a:rPr>
              <a:t>around</a:t>
            </a:r>
            <a:r>
              <a:rPr lang="da-DK" sz="1800" i="1" dirty="0" smtClean="0">
                <a:solidFill>
                  <a:srgbClr val="000000"/>
                </a:solidFill>
              </a:rPr>
              <a:t> </a:t>
            </a:r>
            <a:r>
              <a:rPr lang="da-DK" sz="1800" i="1" dirty="0" err="1" smtClean="0">
                <a:solidFill>
                  <a:srgbClr val="000000"/>
                </a:solidFill>
              </a:rPr>
              <a:t>corporate</a:t>
            </a:r>
            <a:r>
              <a:rPr lang="da-DK" sz="1800" i="1" dirty="0" smtClean="0">
                <a:solidFill>
                  <a:srgbClr val="000000"/>
                </a:solidFill>
              </a:rPr>
              <a:t> </a:t>
            </a:r>
            <a:r>
              <a:rPr lang="da-DK" sz="1800" i="1" dirty="0" err="1" smtClean="0">
                <a:solidFill>
                  <a:srgbClr val="000000"/>
                </a:solidFill>
              </a:rPr>
              <a:t>governance</a:t>
            </a:r>
            <a:r>
              <a:rPr lang="da-DK" sz="1800" i="1" dirty="0" smtClean="0">
                <a:solidFill>
                  <a:srgbClr val="000000"/>
                </a:solidFill>
              </a:rPr>
              <a:t> </a:t>
            </a:r>
            <a:r>
              <a:rPr lang="da-DK" sz="1800" i="1" dirty="0" err="1" smtClean="0">
                <a:solidFill>
                  <a:srgbClr val="000000"/>
                </a:solidFill>
              </a:rPr>
              <a:t>while</a:t>
            </a:r>
            <a:r>
              <a:rPr lang="da-DK" sz="1800" i="1" dirty="0" smtClean="0">
                <a:solidFill>
                  <a:srgbClr val="000000"/>
                </a:solidFill>
              </a:rPr>
              <a:t> </a:t>
            </a:r>
            <a:r>
              <a:rPr lang="da-DK" sz="1800" i="1" dirty="0" err="1" smtClean="0">
                <a:solidFill>
                  <a:srgbClr val="000000"/>
                </a:solidFill>
              </a:rPr>
              <a:t>also</a:t>
            </a:r>
            <a:r>
              <a:rPr lang="da-DK" sz="1800" i="1" dirty="0" smtClean="0">
                <a:solidFill>
                  <a:srgbClr val="000000"/>
                </a:solidFill>
              </a:rPr>
              <a:t> partner </a:t>
            </a:r>
            <a:r>
              <a:rPr lang="da-DK" sz="1800" i="1" dirty="0" err="1" smtClean="0">
                <a:solidFill>
                  <a:srgbClr val="000000"/>
                </a:solidFill>
              </a:rPr>
              <a:t>with</a:t>
            </a:r>
            <a:r>
              <a:rPr lang="da-DK" sz="1800" i="1" dirty="0" smtClean="0">
                <a:solidFill>
                  <a:srgbClr val="000000"/>
                </a:solidFill>
              </a:rPr>
              <a:t> investors and </a:t>
            </a:r>
            <a:r>
              <a:rPr lang="da-DK" sz="1800" i="1" dirty="0" err="1" smtClean="0">
                <a:solidFill>
                  <a:srgbClr val="000000"/>
                </a:solidFill>
              </a:rPr>
              <a:t>corporations</a:t>
            </a:r>
            <a:r>
              <a:rPr lang="da-DK" sz="1800" i="1" dirty="0" smtClean="0">
                <a:solidFill>
                  <a:srgbClr val="000000"/>
                </a:solidFill>
              </a:rPr>
              <a:t> to </a:t>
            </a:r>
            <a:r>
              <a:rPr lang="da-DK" sz="1800" i="1" dirty="0" err="1" smtClean="0">
                <a:solidFill>
                  <a:srgbClr val="000000"/>
                </a:solidFill>
              </a:rPr>
              <a:t>improve</a:t>
            </a:r>
            <a:r>
              <a:rPr lang="da-DK" sz="1800" i="1" dirty="0" smtClean="0">
                <a:solidFill>
                  <a:srgbClr val="000000"/>
                </a:solidFill>
              </a:rPr>
              <a:t> </a:t>
            </a:r>
            <a:r>
              <a:rPr lang="da-DK" sz="1800" i="1" dirty="0" err="1" smtClean="0">
                <a:solidFill>
                  <a:srgbClr val="000000"/>
                </a:solidFill>
              </a:rPr>
              <a:t>pro-poor</a:t>
            </a:r>
            <a:r>
              <a:rPr lang="da-DK" sz="1800" i="1" dirty="0" smtClean="0">
                <a:solidFill>
                  <a:srgbClr val="000000"/>
                </a:solidFill>
              </a:rPr>
              <a:t> </a:t>
            </a:r>
            <a:r>
              <a:rPr lang="da-DK" sz="1800" i="1" dirty="0" err="1" smtClean="0">
                <a:solidFill>
                  <a:srgbClr val="000000"/>
                </a:solidFill>
              </a:rPr>
              <a:t>impacts</a:t>
            </a:r>
            <a:r>
              <a:rPr lang="da-DK" sz="1800" i="1" dirty="0" smtClean="0">
                <a:solidFill>
                  <a:srgbClr val="000000"/>
                </a:solidFill>
              </a:rPr>
              <a:t> of </a:t>
            </a:r>
            <a:r>
              <a:rPr lang="da-DK" sz="1800" i="1" dirty="0" err="1" smtClean="0">
                <a:solidFill>
                  <a:srgbClr val="000000"/>
                </a:solidFill>
              </a:rPr>
              <a:t>foreign</a:t>
            </a:r>
            <a:r>
              <a:rPr lang="da-DK" sz="1800" i="1" dirty="0" smtClean="0">
                <a:solidFill>
                  <a:srgbClr val="000000"/>
                </a:solidFill>
              </a:rPr>
              <a:t> </a:t>
            </a:r>
            <a:r>
              <a:rPr lang="da-DK" sz="1800" i="1" dirty="0" err="1" smtClean="0">
                <a:solidFill>
                  <a:srgbClr val="000000"/>
                </a:solidFill>
              </a:rPr>
              <a:t>investments</a:t>
            </a:r>
            <a:r>
              <a:rPr lang="da-DK" sz="1800" i="1" dirty="0" smtClean="0">
                <a:solidFill>
                  <a:srgbClr val="000000"/>
                </a:solidFill>
              </a:rPr>
              <a:t>?     </a:t>
            </a:r>
            <a:endParaRPr lang="da-DK" sz="1800" i="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lede 11" descr="ashoka.jpg">
            <a:hlinkClick r:id="rId3"/>
          </p:cNvPr>
          <p:cNvPicPr>
            <a:picLocks noChangeAspect="1"/>
          </p:cNvPicPr>
          <p:nvPr/>
        </p:nvPicPr>
        <p:blipFill>
          <a:blip r:embed="rId4" cstate="print"/>
          <a:stretch>
            <a:fillRect/>
          </a:stretch>
        </p:blipFill>
        <p:spPr>
          <a:xfrm>
            <a:off x="3419872" y="3861048"/>
            <a:ext cx="3838575" cy="1190625"/>
          </a:xfrm>
          <a:prstGeom prst="rect">
            <a:avLst/>
          </a:prstGeom>
        </p:spPr>
      </p:pic>
      <p:sp>
        <p:nvSpPr>
          <p:cNvPr id="2" name="Titel 1"/>
          <p:cNvSpPr>
            <a:spLocks noGrp="1"/>
          </p:cNvSpPr>
          <p:nvPr>
            <p:ph type="title"/>
          </p:nvPr>
        </p:nvSpPr>
        <p:spPr>
          <a:xfrm>
            <a:off x="827584" y="188640"/>
            <a:ext cx="8316416" cy="762000"/>
          </a:xfrm>
        </p:spPr>
        <p:txBody>
          <a:bodyPr/>
          <a:lstStyle/>
          <a:p>
            <a:pPr algn="ctr"/>
            <a:r>
              <a:rPr lang="da-DK" b="1" dirty="0" smtClean="0"/>
              <a:t>New visions, New ventures, New </a:t>
            </a:r>
            <a:r>
              <a:rPr lang="da-DK" b="1" dirty="0" err="1" smtClean="0"/>
              <a:t>Actors</a:t>
            </a:r>
            <a:endParaRPr lang="da-DK" b="1" dirty="0"/>
          </a:p>
        </p:txBody>
      </p:sp>
      <p:sp>
        <p:nvSpPr>
          <p:cNvPr id="3" name="Pladsholder til indhold 2"/>
          <p:cNvSpPr>
            <a:spLocks noGrp="1"/>
          </p:cNvSpPr>
          <p:nvPr>
            <p:ph idx="1"/>
          </p:nvPr>
        </p:nvSpPr>
        <p:spPr>
          <a:xfrm>
            <a:off x="3059832" y="980728"/>
            <a:ext cx="6084168" cy="5184576"/>
          </a:xfrm>
        </p:spPr>
        <p:txBody>
          <a:bodyPr/>
          <a:lstStyle/>
          <a:p>
            <a:r>
              <a:rPr lang="da-DK" dirty="0" smtClean="0"/>
              <a:t>New </a:t>
            </a:r>
            <a:r>
              <a:rPr lang="da-DK" dirty="0" err="1" smtClean="0"/>
              <a:t>actors</a:t>
            </a:r>
            <a:r>
              <a:rPr lang="da-DK" dirty="0" smtClean="0"/>
              <a:t> </a:t>
            </a:r>
            <a:r>
              <a:rPr lang="da-DK" dirty="0" smtClean="0">
                <a:solidFill>
                  <a:srgbClr val="FF0000"/>
                </a:solidFill>
              </a:rPr>
              <a:t>+</a:t>
            </a:r>
            <a:r>
              <a:rPr lang="da-DK" dirty="0" smtClean="0"/>
              <a:t> </a:t>
            </a:r>
            <a:r>
              <a:rPr lang="da-DK" dirty="0" err="1" smtClean="0"/>
              <a:t>limited</a:t>
            </a:r>
            <a:r>
              <a:rPr lang="da-DK" dirty="0" smtClean="0"/>
              <a:t> budgets </a:t>
            </a:r>
            <a:r>
              <a:rPr lang="da-DK" dirty="0" smtClean="0">
                <a:solidFill>
                  <a:srgbClr val="FF0000"/>
                </a:solidFill>
              </a:rPr>
              <a:t>+</a:t>
            </a:r>
            <a:r>
              <a:rPr lang="da-DK" dirty="0" smtClean="0"/>
              <a:t> </a:t>
            </a:r>
            <a:r>
              <a:rPr lang="da-DK" dirty="0" err="1" smtClean="0"/>
              <a:t>impatience</a:t>
            </a:r>
            <a:r>
              <a:rPr lang="da-DK" dirty="0" smtClean="0"/>
              <a:t> for positive social </a:t>
            </a:r>
            <a:r>
              <a:rPr lang="da-DK" dirty="0" err="1" smtClean="0"/>
              <a:t>change</a:t>
            </a:r>
            <a:r>
              <a:rPr lang="da-DK" dirty="0" smtClean="0"/>
              <a:t> </a:t>
            </a:r>
            <a:r>
              <a:rPr lang="da-DK" dirty="0" smtClean="0">
                <a:solidFill>
                  <a:srgbClr val="FF0000"/>
                </a:solidFill>
              </a:rPr>
              <a:t>=</a:t>
            </a:r>
            <a:r>
              <a:rPr lang="da-DK" dirty="0" smtClean="0"/>
              <a:t> </a:t>
            </a:r>
            <a:r>
              <a:rPr lang="da-DK" b="1" dirty="0" smtClean="0"/>
              <a:t>new ventures and new hybrid forms of </a:t>
            </a:r>
            <a:r>
              <a:rPr lang="da-DK" b="1" dirty="0" err="1" smtClean="0"/>
              <a:t>aid</a:t>
            </a:r>
            <a:endParaRPr lang="da-DK" b="1" dirty="0" smtClean="0"/>
          </a:p>
          <a:p>
            <a:endParaRPr lang="da-DK" dirty="0" smtClean="0"/>
          </a:p>
          <a:p>
            <a:endParaRPr lang="da-DK" dirty="0" smtClean="0"/>
          </a:p>
        </p:txBody>
      </p:sp>
      <p:sp>
        <p:nvSpPr>
          <p:cNvPr id="4" name="Rektangel 3"/>
          <p:cNvSpPr/>
          <p:nvPr/>
        </p:nvSpPr>
        <p:spPr>
          <a:xfrm>
            <a:off x="827584" y="980728"/>
            <a:ext cx="2232248" cy="4073798"/>
          </a:xfrm>
          <a:prstGeom prst="rect">
            <a:avLst/>
          </a:prstGeom>
          <a:solidFill>
            <a:srgbClr val="FFC000">
              <a:alpha val="20000"/>
            </a:srgbClr>
          </a:solidFill>
        </p:spPr>
        <p:txBody>
          <a:bodyPr wrap="square" lIns="36000" tIns="36000" rIns="36000" bIns="36000">
            <a:spAutoFit/>
          </a:bodyPr>
          <a:lstStyle/>
          <a:p>
            <a:pPr algn="ctr"/>
            <a:r>
              <a:rPr lang="en-US" sz="2000" i="1" dirty="0" smtClean="0">
                <a:latin typeface="Times"/>
              </a:rPr>
              <a:t>Young people don’t care if the catalyst for change is a traditional non-profit, government or corporate entity. The organizational forms of the last 100 years are liquefying and then crystallizing into new configurations all the time.</a:t>
            </a:r>
            <a:endParaRPr lang="da-DK" sz="2000" i="1" dirty="0"/>
          </a:p>
        </p:txBody>
      </p:sp>
      <p:pic>
        <p:nvPicPr>
          <p:cNvPr id="5" name="Billede 4" descr="images.jpg">
            <a:hlinkClick r:id="rId5"/>
          </p:cNvPr>
          <p:cNvPicPr>
            <a:picLocks noChangeAspect="1"/>
          </p:cNvPicPr>
          <p:nvPr/>
        </p:nvPicPr>
        <p:blipFill>
          <a:blip r:embed="rId6" cstate="print"/>
          <a:stretch>
            <a:fillRect/>
          </a:stretch>
        </p:blipFill>
        <p:spPr>
          <a:xfrm>
            <a:off x="7740352" y="1844824"/>
            <a:ext cx="1080120" cy="1683498"/>
          </a:xfrm>
          <a:prstGeom prst="rect">
            <a:avLst/>
          </a:prstGeom>
        </p:spPr>
      </p:pic>
      <p:pic>
        <p:nvPicPr>
          <p:cNvPr id="6" name="Billede 5" descr="image.jpg">
            <a:hlinkClick r:id="rId7"/>
          </p:cNvPr>
          <p:cNvPicPr>
            <a:picLocks noChangeAspect="1"/>
          </p:cNvPicPr>
          <p:nvPr/>
        </p:nvPicPr>
        <p:blipFill>
          <a:blip r:embed="rId8" cstate="print"/>
          <a:stretch>
            <a:fillRect/>
          </a:stretch>
        </p:blipFill>
        <p:spPr>
          <a:xfrm>
            <a:off x="5220072" y="4005064"/>
            <a:ext cx="2016224" cy="716298"/>
          </a:xfrm>
          <a:prstGeom prst="rect">
            <a:avLst/>
          </a:prstGeom>
        </p:spPr>
      </p:pic>
      <p:pic>
        <p:nvPicPr>
          <p:cNvPr id="7" name="Billede 6" descr="imagesCAMEXD64.jpg"/>
          <p:cNvPicPr>
            <a:picLocks noChangeAspect="1"/>
          </p:cNvPicPr>
          <p:nvPr/>
        </p:nvPicPr>
        <p:blipFill>
          <a:blip r:embed="rId9" cstate="print"/>
          <a:stretch>
            <a:fillRect/>
          </a:stretch>
        </p:blipFill>
        <p:spPr>
          <a:xfrm>
            <a:off x="6156176" y="2492896"/>
            <a:ext cx="1440160" cy="1224136"/>
          </a:xfrm>
          <a:prstGeom prst="rect">
            <a:avLst/>
          </a:prstGeom>
        </p:spPr>
      </p:pic>
      <p:pic>
        <p:nvPicPr>
          <p:cNvPr id="8" name="Billede 7" descr="PublicPrivate.jpg"/>
          <p:cNvPicPr>
            <a:picLocks noChangeAspect="1"/>
          </p:cNvPicPr>
          <p:nvPr/>
        </p:nvPicPr>
        <p:blipFill>
          <a:blip r:embed="rId10" cstate="print"/>
          <a:stretch>
            <a:fillRect/>
          </a:stretch>
        </p:blipFill>
        <p:spPr>
          <a:xfrm>
            <a:off x="3131840" y="2420888"/>
            <a:ext cx="1296144" cy="1296144"/>
          </a:xfrm>
          <a:prstGeom prst="rect">
            <a:avLst/>
          </a:prstGeom>
        </p:spPr>
      </p:pic>
      <p:pic>
        <p:nvPicPr>
          <p:cNvPr id="9" name="Billede 8" descr="untitled.png"/>
          <p:cNvPicPr>
            <a:picLocks noChangeAspect="1"/>
          </p:cNvPicPr>
          <p:nvPr/>
        </p:nvPicPr>
        <p:blipFill>
          <a:blip r:embed="rId11" cstate="print"/>
          <a:stretch>
            <a:fillRect/>
          </a:stretch>
        </p:blipFill>
        <p:spPr>
          <a:xfrm>
            <a:off x="4427984" y="2708920"/>
            <a:ext cx="1466850" cy="648072"/>
          </a:xfrm>
          <a:prstGeom prst="rect">
            <a:avLst/>
          </a:prstGeom>
        </p:spPr>
      </p:pic>
      <p:pic>
        <p:nvPicPr>
          <p:cNvPr id="11" name="Picture 12"/>
          <p:cNvPicPr>
            <a:picLocks noChangeAspect="1" noChangeArrowheads="1"/>
          </p:cNvPicPr>
          <p:nvPr/>
        </p:nvPicPr>
        <p:blipFill>
          <a:blip r:embed="rId12" cstate="print"/>
          <a:srcRect/>
          <a:stretch>
            <a:fillRect/>
          </a:stretch>
        </p:blipFill>
        <p:spPr bwMode="auto">
          <a:xfrm>
            <a:off x="7740352" y="3789040"/>
            <a:ext cx="1155252" cy="1398472"/>
          </a:xfrm>
          <a:prstGeom prst="rect">
            <a:avLst/>
          </a:prstGeom>
          <a:noFill/>
          <a:ln w="9525">
            <a:noFill/>
            <a:miter lim="800000"/>
            <a:headEnd/>
            <a:tailEnd/>
          </a:ln>
          <a:effectLst/>
        </p:spPr>
      </p:pic>
      <p:sp>
        <p:nvSpPr>
          <p:cNvPr id="13" name="Rektangel 12"/>
          <p:cNvSpPr/>
          <p:nvPr/>
        </p:nvSpPr>
        <p:spPr>
          <a:xfrm>
            <a:off x="827584" y="5445224"/>
            <a:ext cx="6048672" cy="1200329"/>
          </a:xfrm>
          <a:prstGeom prst="rect">
            <a:avLst/>
          </a:prstGeom>
          <a:solidFill>
            <a:srgbClr val="FFC000">
              <a:alpha val="49000"/>
            </a:srgbClr>
          </a:solidFill>
        </p:spPr>
        <p:txBody>
          <a:bodyPr wrap="square">
            <a:spAutoFit/>
          </a:bodyPr>
          <a:lstStyle/>
          <a:p>
            <a:r>
              <a:rPr lang="da-DK" sz="1800" i="1" dirty="0" err="1" smtClean="0">
                <a:solidFill>
                  <a:srgbClr val="000000"/>
                </a:solidFill>
              </a:rPr>
              <a:t>Consideration</a:t>
            </a:r>
            <a:r>
              <a:rPr lang="da-DK" sz="1800" i="1" dirty="0" smtClean="0">
                <a:solidFill>
                  <a:srgbClr val="000000"/>
                </a:solidFill>
              </a:rPr>
              <a:t>: </a:t>
            </a:r>
            <a:r>
              <a:rPr lang="da-DK" sz="1800" i="1" dirty="0" err="1" smtClean="0">
                <a:solidFill>
                  <a:srgbClr val="000000"/>
                </a:solidFill>
              </a:rPr>
              <a:t>What</a:t>
            </a:r>
            <a:r>
              <a:rPr lang="da-DK" sz="1800" i="1" dirty="0" smtClean="0">
                <a:solidFill>
                  <a:srgbClr val="000000"/>
                </a:solidFill>
              </a:rPr>
              <a:t> is </a:t>
            </a:r>
            <a:r>
              <a:rPr lang="da-DK" sz="1800" i="1" dirty="0" err="1" smtClean="0">
                <a:solidFill>
                  <a:srgbClr val="000000"/>
                </a:solidFill>
              </a:rPr>
              <a:t>our</a:t>
            </a:r>
            <a:r>
              <a:rPr lang="da-DK" sz="1800" i="1" dirty="0" smtClean="0">
                <a:solidFill>
                  <a:srgbClr val="000000"/>
                </a:solidFill>
              </a:rPr>
              <a:t> </a:t>
            </a:r>
            <a:r>
              <a:rPr lang="da-DK" sz="1800" i="1" dirty="0" err="1" smtClean="0">
                <a:solidFill>
                  <a:srgbClr val="000000"/>
                </a:solidFill>
              </a:rPr>
              <a:t>value</a:t>
            </a:r>
            <a:r>
              <a:rPr lang="da-DK" sz="1800" i="1" dirty="0" smtClean="0">
                <a:solidFill>
                  <a:srgbClr val="000000"/>
                </a:solidFill>
              </a:rPr>
              <a:t> proposition, and </a:t>
            </a:r>
            <a:r>
              <a:rPr lang="da-DK" sz="1800" i="1" dirty="0" err="1" smtClean="0">
                <a:solidFill>
                  <a:srgbClr val="000000"/>
                </a:solidFill>
              </a:rPr>
              <a:t>how</a:t>
            </a:r>
            <a:r>
              <a:rPr lang="da-DK" sz="1800" i="1" dirty="0" smtClean="0">
                <a:solidFill>
                  <a:srgbClr val="000000"/>
                </a:solidFill>
              </a:rPr>
              <a:t> to position </a:t>
            </a:r>
            <a:r>
              <a:rPr lang="da-DK" sz="1800" i="1" dirty="0" err="1" smtClean="0">
                <a:solidFill>
                  <a:srgbClr val="000000"/>
                </a:solidFill>
              </a:rPr>
              <a:t>ourselves</a:t>
            </a:r>
            <a:r>
              <a:rPr lang="da-DK" sz="1800" i="1" dirty="0" smtClean="0">
                <a:solidFill>
                  <a:srgbClr val="000000"/>
                </a:solidFill>
              </a:rPr>
              <a:t> as a partner of </a:t>
            </a:r>
            <a:r>
              <a:rPr lang="da-DK" sz="1800" i="1" dirty="0" err="1" smtClean="0">
                <a:solidFill>
                  <a:srgbClr val="000000"/>
                </a:solidFill>
              </a:rPr>
              <a:t>choice</a:t>
            </a:r>
            <a:r>
              <a:rPr lang="da-DK" sz="1800" i="1" dirty="0" smtClean="0">
                <a:solidFill>
                  <a:srgbClr val="000000"/>
                </a:solidFill>
              </a:rPr>
              <a:t> for social </a:t>
            </a:r>
            <a:r>
              <a:rPr lang="da-DK" sz="1800" i="1" dirty="0" err="1" smtClean="0">
                <a:solidFill>
                  <a:srgbClr val="000000"/>
                </a:solidFill>
              </a:rPr>
              <a:t>entrepreneurs</a:t>
            </a:r>
            <a:r>
              <a:rPr lang="da-DK" sz="1800" i="1" dirty="0" smtClean="0">
                <a:solidFill>
                  <a:srgbClr val="000000"/>
                </a:solidFill>
              </a:rPr>
              <a:t>, social </a:t>
            </a:r>
            <a:r>
              <a:rPr lang="da-DK" sz="1800" i="1" dirty="0" err="1" smtClean="0">
                <a:solidFill>
                  <a:srgbClr val="000000"/>
                </a:solidFill>
              </a:rPr>
              <a:t>impact</a:t>
            </a:r>
            <a:r>
              <a:rPr lang="da-DK" sz="1800" i="1" dirty="0" smtClean="0">
                <a:solidFill>
                  <a:srgbClr val="000000"/>
                </a:solidFill>
              </a:rPr>
              <a:t> investors and </a:t>
            </a:r>
            <a:r>
              <a:rPr lang="da-DK" sz="1800" i="1" dirty="0" err="1" smtClean="0">
                <a:solidFill>
                  <a:srgbClr val="000000"/>
                </a:solidFill>
              </a:rPr>
              <a:t>corporations</a:t>
            </a:r>
            <a:r>
              <a:rPr lang="da-DK" sz="1800" i="1" dirty="0" smtClean="0">
                <a:solidFill>
                  <a:srgbClr val="000000"/>
                </a:solidFill>
              </a:rPr>
              <a:t> </a:t>
            </a:r>
            <a:r>
              <a:rPr lang="da-DK" sz="1800" i="1" dirty="0" err="1" smtClean="0">
                <a:solidFill>
                  <a:srgbClr val="000000"/>
                </a:solidFill>
              </a:rPr>
              <a:t>increasingly</a:t>
            </a:r>
            <a:r>
              <a:rPr lang="da-DK" sz="1800" i="1" dirty="0" smtClean="0">
                <a:solidFill>
                  <a:srgbClr val="000000"/>
                </a:solidFill>
              </a:rPr>
              <a:t> </a:t>
            </a:r>
            <a:r>
              <a:rPr lang="da-DK" sz="1800" i="1" dirty="0" err="1" smtClean="0">
                <a:solidFill>
                  <a:srgbClr val="000000"/>
                </a:solidFill>
              </a:rPr>
              <a:t>keen</a:t>
            </a:r>
            <a:r>
              <a:rPr lang="da-DK" sz="1800" i="1" dirty="0" smtClean="0">
                <a:solidFill>
                  <a:srgbClr val="000000"/>
                </a:solidFill>
              </a:rPr>
              <a:t> to deliver </a:t>
            </a:r>
            <a:r>
              <a:rPr lang="da-DK" sz="1800" i="1" dirty="0" err="1" smtClean="0">
                <a:solidFill>
                  <a:srgbClr val="000000"/>
                </a:solidFill>
              </a:rPr>
              <a:t>transformative</a:t>
            </a:r>
            <a:r>
              <a:rPr lang="da-DK" sz="1800" i="1" dirty="0" smtClean="0">
                <a:solidFill>
                  <a:srgbClr val="000000"/>
                </a:solidFill>
              </a:rPr>
              <a:t> </a:t>
            </a:r>
            <a:r>
              <a:rPr lang="da-DK" sz="1800" i="1" dirty="0" err="1" smtClean="0">
                <a:solidFill>
                  <a:srgbClr val="000000"/>
                </a:solidFill>
              </a:rPr>
              <a:t>change</a:t>
            </a:r>
            <a:r>
              <a:rPr lang="da-DK" sz="1800" i="1" dirty="0" smtClean="0">
                <a:solidFill>
                  <a:srgbClr val="000000"/>
                </a:solidFill>
              </a:rPr>
              <a:t> (in </a:t>
            </a:r>
            <a:r>
              <a:rPr lang="da-DK" sz="1800" i="1" dirty="0" err="1" smtClean="0">
                <a:solidFill>
                  <a:srgbClr val="000000"/>
                </a:solidFill>
              </a:rPr>
              <a:t>shared</a:t>
            </a:r>
            <a:r>
              <a:rPr lang="da-DK" sz="1800" i="1" dirty="0" smtClean="0">
                <a:solidFill>
                  <a:srgbClr val="000000"/>
                </a:solidFill>
              </a:rPr>
              <a:t> </a:t>
            </a:r>
            <a:r>
              <a:rPr lang="da-DK" sz="1800" i="1" dirty="0" err="1" smtClean="0">
                <a:solidFill>
                  <a:srgbClr val="000000"/>
                </a:solidFill>
              </a:rPr>
              <a:t>value</a:t>
            </a:r>
            <a:r>
              <a:rPr lang="da-DK" sz="1800" i="1" dirty="0" smtClean="0">
                <a:solidFill>
                  <a:srgbClr val="000000"/>
                </a:solidFill>
              </a:rPr>
              <a:t> </a:t>
            </a:r>
            <a:r>
              <a:rPr lang="da-DK" sz="1800" i="1" dirty="0" err="1" smtClean="0">
                <a:solidFill>
                  <a:srgbClr val="000000"/>
                </a:solidFill>
              </a:rPr>
              <a:t>partnerships</a:t>
            </a:r>
            <a:r>
              <a:rPr lang="da-DK" sz="1800" i="1" dirty="0" smtClean="0">
                <a:solidFill>
                  <a:srgbClr val="000000"/>
                </a:solidFill>
              </a:rPr>
              <a:t>) – </a:t>
            </a:r>
            <a:r>
              <a:rPr lang="da-DK" sz="1800" i="1" dirty="0" err="1" smtClean="0">
                <a:solidFill>
                  <a:srgbClr val="000000"/>
                </a:solidFill>
              </a:rPr>
              <a:t>domestically</a:t>
            </a:r>
            <a:r>
              <a:rPr lang="da-DK" sz="1800" i="1" dirty="0" smtClean="0">
                <a:solidFill>
                  <a:srgbClr val="000000"/>
                </a:solidFill>
              </a:rPr>
              <a:t> and </a:t>
            </a:r>
            <a:r>
              <a:rPr lang="da-DK" sz="1800" i="1" dirty="0" err="1" smtClean="0">
                <a:solidFill>
                  <a:srgbClr val="000000"/>
                </a:solidFill>
              </a:rPr>
              <a:t>internationally</a:t>
            </a:r>
            <a:r>
              <a:rPr lang="da-DK" sz="1800" i="1" dirty="0" smtClean="0">
                <a:solidFill>
                  <a:srgbClr val="000000"/>
                </a:solidFill>
              </a:rPr>
              <a:t>?</a:t>
            </a:r>
            <a:endParaRPr lang="da-DK" sz="1800" i="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260648"/>
            <a:ext cx="8388424" cy="762000"/>
          </a:xfrm>
        </p:spPr>
        <p:txBody>
          <a:bodyPr/>
          <a:lstStyle/>
          <a:p>
            <a:pPr algn="ctr"/>
            <a:r>
              <a:rPr lang="da-DK" b="1" dirty="0" smtClean="0"/>
              <a:t>A new </a:t>
            </a:r>
            <a:r>
              <a:rPr lang="da-DK" b="1" dirty="0" err="1" smtClean="0"/>
              <a:t>altruistic</a:t>
            </a:r>
            <a:r>
              <a:rPr lang="da-DK" b="1" dirty="0" smtClean="0"/>
              <a:t> </a:t>
            </a:r>
            <a:r>
              <a:rPr lang="da-DK" b="1" dirty="0" err="1" smtClean="0"/>
              <a:t>economy</a:t>
            </a:r>
            <a:endParaRPr lang="da-DK" b="1" dirty="0"/>
          </a:p>
        </p:txBody>
      </p:sp>
      <p:pic>
        <p:nvPicPr>
          <p:cNvPr id="5" name="Billede 4" descr="Global Giving.png">
            <a:hlinkClick r:id="rId3"/>
          </p:cNvPr>
          <p:cNvPicPr>
            <a:picLocks noChangeAspect="1"/>
          </p:cNvPicPr>
          <p:nvPr/>
        </p:nvPicPr>
        <p:blipFill>
          <a:blip r:embed="rId4" cstate="print"/>
          <a:stretch>
            <a:fillRect/>
          </a:stretch>
        </p:blipFill>
        <p:spPr>
          <a:xfrm>
            <a:off x="971600" y="1052736"/>
            <a:ext cx="3779749" cy="1944216"/>
          </a:xfrm>
          <a:prstGeom prst="rect">
            <a:avLst/>
          </a:prstGeom>
        </p:spPr>
      </p:pic>
      <p:pic>
        <p:nvPicPr>
          <p:cNvPr id="8" name="Billede 7" descr="givedirectly.jpg">
            <a:hlinkClick r:id="rId5"/>
          </p:cNvPr>
          <p:cNvPicPr>
            <a:picLocks noChangeAspect="1"/>
          </p:cNvPicPr>
          <p:nvPr/>
        </p:nvPicPr>
        <p:blipFill>
          <a:blip r:embed="rId6" cstate="print"/>
          <a:stretch>
            <a:fillRect/>
          </a:stretch>
        </p:blipFill>
        <p:spPr>
          <a:xfrm>
            <a:off x="6516216" y="4653136"/>
            <a:ext cx="2386261" cy="720080"/>
          </a:xfrm>
          <a:prstGeom prst="rect">
            <a:avLst/>
          </a:prstGeom>
        </p:spPr>
      </p:pic>
      <p:pic>
        <p:nvPicPr>
          <p:cNvPr id="11" name="Billede 10" descr="razoo.png">
            <a:hlinkClick r:id="rId7"/>
          </p:cNvPr>
          <p:cNvPicPr>
            <a:picLocks noChangeAspect="1"/>
          </p:cNvPicPr>
          <p:nvPr/>
        </p:nvPicPr>
        <p:blipFill>
          <a:blip r:embed="rId8" cstate="print"/>
          <a:stretch>
            <a:fillRect/>
          </a:stretch>
        </p:blipFill>
        <p:spPr>
          <a:xfrm>
            <a:off x="4932040" y="1052736"/>
            <a:ext cx="2448272" cy="1255324"/>
          </a:xfrm>
          <a:prstGeom prst="rect">
            <a:avLst/>
          </a:prstGeom>
        </p:spPr>
      </p:pic>
      <p:pic>
        <p:nvPicPr>
          <p:cNvPr id="13" name="Picture 7"/>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6263680" y="2204864"/>
            <a:ext cx="2880320" cy="2236691"/>
          </a:xfrm>
          <a:prstGeom prst="rect">
            <a:avLst/>
          </a:prstGeom>
        </p:spPr>
      </p:pic>
      <p:pic>
        <p:nvPicPr>
          <p:cNvPr id="12" name="Billede 11" descr="kiva_121x64.png">
            <a:hlinkClick r:id="rId10"/>
          </p:cNvPr>
          <p:cNvPicPr>
            <a:picLocks noChangeAspect="1"/>
          </p:cNvPicPr>
          <p:nvPr/>
        </p:nvPicPr>
        <p:blipFill>
          <a:blip r:embed="rId11" cstate="print"/>
          <a:stretch>
            <a:fillRect/>
          </a:stretch>
        </p:blipFill>
        <p:spPr>
          <a:xfrm>
            <a:off x="7452320" y="1196752"/>
            <a:ext cx="1457434" cy="770874"/>
          </a:xfrm>
          <a:prstGeom prst="rect">
            <a:avLst/>
          </a:prstGeom>
        </p:spPr>
      </p:pic>
      <p:sp>
        <p:nvSpPr>
          <p:cNvPr id="14" name="Rektangel 13"/>
          <p:cNvSpPr/>
          <p:nvPr/>
        </p:nvSpPr>
        <p:spPr>
          <a:xfrm>
            <a:off x="827584" y="2996953"/>
            <a:ext cx="5616624" cy="2246769"/>
          </a:xfrm>
          <a:prstGeom prst="rect">
            <a:avLst/>
          </a:prstGeom>
        </p:spPr>
        <p:txBody>
          <a:bodyPr wrap="square">
            <a:spAutoFit/>
          </a:bodyPr>
          <a:lstStyle/>
          <a:p>
            <a:r>
              <a:rPr lang="en-US" sz="2000" dirty="0" smtClean="0"/>
              <a:t>New </a:t>
            </a:r>
            <a:r>
              <a:rPr lang="en-US" sz="2000" dirty="0" err="1" smtClean="0"/>
              <a:t>behaviours</a:t>
            </a:r>
            <a:r>
              <a:rPr lang="en-US" sz="2000" dirty="0" smtClean="0"/>
              <a:t> in </a:t>
            </a:r>
            <a:r>
              <a:rPr lang="en-US" sz="2000" dirty="0" err="1" smtClean="0"/>
              <a:t>filanthropy</a:t>
            </a:r>
            <a:r>
              <a:rPr lang="en-US" sz="2000" dirty="0" smtClean="0"/>
              <a:t> </a:t>
            </a:r>
            <a:r>
              <a:rPr lang="en-US" sz="2000" dirty="0" smtClean="0">
                <a:solidFill>
                  <a:srgbClr val="FF0000"/>
                </a:solidFill>
              </a:rPr>
              <a:t>=</a:t>
            </a:r>
            <a:r>
              <a:rPr lang="en-US" sz="2000" dirty="0" smtClean="0"/>
              <a:t> a shift in values – towards engagement and conversation (over “informing” and “educating”), collective determination (over professions and institutions), transparency (over knowledge-hoarding). </a:t>
            </a:r>
          </a:p>
          <a:p>
            <a:endParaRPr lang="en-US" sz="2000" dirty="0" smtClean="0"/>
          </a:p>
          <a:p>
            <a:endParaRPr lang="da-DK" sz="2000" dirty="0"/>
          </a:p>
        </p:txBody>
      </p:sp>
      <p:sp>
        <p:nvSpPr>
          <p:cNvPr id="15" name="Rektangel 14"/>
          <p:cNvSpPr/>
          <p:nvPr/>
        </p:nvSpPr>
        <p:spPr>
          <a:xfrm>
            <a:off x="899592" y="5229200"/>
            <a:ext cx="5616624" cy="1477328"/>
          </a:xfrm>
          <a:prstGeom prst="rect">
            <a:avLst/>
          </a:prstGeom>
          <a:solidFill>
            <a:srgbClr val="FFC000">
              <a:alpha val="50000"/>
            </a:srgbClr>
          </a:solidFill>
        </p:spPr>
        <p:txBody>
          <a:bodyPr wrap="square">
            <a:spAutoFit/>
          </a:bodyPr>
          <a:lstStyle/>
          <a:p>
            <a:r>
              <a:rPr lang="en-US" sz="1800" i="1" dirty="0" smtClean="0"/>
              <a:t>Consideration: While not magic bullets for poverty reduction, these new platforms are scalable and with low overheads. A </a:t>
            </a:r>
            <a:r>
              <a:rPr lang="en-US" sz="1800" i="1" dirty="0" err="1" smtClean="0"/>
              <a:t>risc</a:t>
            </a:r>
            <a:r>
              <a:rPr lang="en-US" sz="1800" i="1" dirty="0" smtClean="0"/>
              <a:t> to established NGOs? What is our answer, and how to grow with the trend and new altruistic values, and to tap into new national wealth in emerging economies?</a:t>
            </a:r>
            <a:endParaRPr lang="da-DK" sz="1800" i="1" dirty="0"/>
          </a:p>
        </p:txBody>
      </p:sp>
      <p:sp>
        <p:nvSpPr>
          <p:cNvPr id="16" name="Rektangel 15"/>
          <p:cNvSpPr/>
          <p:nvPr/>
        </p:nvSpPr>
        <p:spPr>
          <a:xfrm>
            <a:off x="899592" y="4725144"/>
            <a:ext cx="7272808" cy="380480"/>
          </a:xfrm>
          <a:prstGeom prst="rect">
            <a:avLst/>
          </a:prstGeom>
        </p:spPr>
        <p:txBody>
          <a:bodyPr wrap="square" lIns="36000" tIns="36000" rIns="36000" bIns="36000">
            <a:spAutoFit/>
          </a:bodyPr>
          <a:lstStyle/>
          <a:p>
            <a:r>
              <a:rPr lang="en-US" sz="2000" dirty="0" smtClean="0"/>
              <a:t>Only the tip of the iceberg?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solidFill>
                  <a:srgbClr val="FF0000"/>
                </a:solidFill>
              </a:rPr>
              <a:t>DEMOGRAPHICS</a:t>
            </a:r>
            <a:r>
              <a:rPr lang="da-DK" b="1" dirty="0" smtClean="0"/>
              <a:t/>
            </a:r>
            <a:br>
              <a:rPr lang="da-DK" b="1" dirty="0" smtClean="0"/>
            </a:br>
            <a:endParaRPr lang="da-DK" dirty="0"/>
          </a:p>
        </p:txBody>
      </p:sp>
      <p:pic>
        <p:nvPicPr>
          <p:cNvPr id="5" name="Pladsholder til indhold 3" descr="population_growth.jpg"/>
          <p:cNvPicPr>
            <a:picLocks noChangeAspect="1"/>
          </p:cNvPicPr>
          <p:nvPr/>
        </p:nvPicPr>
        <p:blipFill>
          <a:blip r:embed="rId2" cstate="print"/>
          <a:stretch>
            <a:fillRect/>
          </a:stretch>
        </p:blipFill>
        <p:spPr bwMode="auto">
          <a:xfrm>
            <a:off x="2915816" y="1268760"/>
            <a:ext cx="3960440" cy="2861215"/>
          </a:xfrm>
          <a:prstGeom prst="rect">
            <a:avLst/>
          </a:prstGeom>
          <a:noFill/>
          <a:ln w="9525">
            <a:noFill/>
            <a:miter lim="800000"/>
            <a:headEnd/>
            <a:tailEnd/>
          </a:ln>
          <a:effectLst/>
        </p:spPr>
      </p:pic>
      <p:pic>
        <p:nvPicPr>
          <p:cNvPr id="7" name="Pladsholder til indhold 6" descr="Byskilt%20(900x450).jpg"/>
          <p:cNvPicPr>
            <a:picLocks noGrp="1" noChangeAspect="1"/>
          </p:cNvPicPr>
          <p:nvPr>
            <p:ph idx="1"/>
          </p:nvPr>
        </p:nvPicPr>
        <p:blipFill>
          <a:blip r:embed="rId3" cstate="print"/>
          <a:stretch>
            <a:fillRect/>
          </a:stretch>
        </p:blipFill>
        <p:spPr>
          <a:xfrm>
            <a:off x="2915816" y="4221088"/>
            <a:ext cx="3960440" cy="1944216"/>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43608" y="260648"/>
            <a:ext cx="7772400" cy="646336"/>
          </a:xfrm>
        </p:spPr>
        <p:txBody>
          <a:bodyPr/>
          <a:lstStyle/>
          <a:p>
            <a:pPr algn="ctr"/>
            <a:r>
              <a:rPr lang="da-DK" b="1" dirty="0" err="1" smtClean="0"/>
              <a:t>Volatility</a:t>
            </a:r>
            <a:r>
              <a:rPr lang="da-DK" b="1" dirty="0" smtClean="0"/>
              <a:t> and </a:t>
            </a:r>
            <a:r>
              <a:rPr lang="da-DK" b="1" dirty="0" err="1" smtClean="0"/>
              <a:t>shocks</a:t>
            </a:r>
            <a:endParaRPr lang="da-DK" b="1" dirty="0"/>
          </a:p>
        </p:txBody>
      </p:sp>
      <p:sp>
        <p:nvSpPr>
          <p:cNvPr id="5" name="Ellipse 4"/>
          <p:cNvSpPr/>
          <p:nvPr/>
        </p:nvSpPr>
        <p:spPr bwMode="auto">
          <a:xfrm>
            <a:off x="1691680" y="2204864"/>
            <a:ext cx="4752528" cy="1800200"/>
          </a:xfrm>
          <a:prstGeom prst="ellipse">
            <a:avLst/>
          </a:prstGeom>
          <a:no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a-DK" sz="3200" b="1" dirty="0" smtClean="0">
                <a:solidFill>
                  <a:srgbClr val="FF0000"/>
                </a:solidFill>
              </a:rPr>
              <a:t>RESILIENCE</a:t>
            </a:r>
            <a:endParaRPr kumimoji="0" lang="da-DK" sz="3200" b="1" i="0" u="none" strike="noStrike" cap="none" normalizeH="0" baseline="0" dirty="0" smtClean="0">
              <a:ln>
                <a:noFill/>
              </a:ln>
              <a:solidFill>
                <a:srgbClr val="FF0000"/>
              </a:solidFill>
              <a:effectLst/>
              <a:latin typeface="Garamond" pitchFamily="18" charset="0"/>
            </a:endParaRPr>
          </a:p>
        </p:txBody>
      </p:sp>
      <p:sp>
        <p:nvSpPr>
          <p:cNvPr id="6" name="Ellipse 5"/>
          <p:cNvSpPr/>
          <p:nvPr/>
        </p:nvSpPr>
        <p:spPr bwMode="auto">
          <a:xfrm>
            <a:off x="2843808" y="1052736"/>
            <a:ext cx="1512168" cy="1296144"/>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a-DK" sz="1800" b="1" i="0" u="none" strike="noStrike" cap="none" normalizeH="0" baseline="0" dirty="0" err="1" smtClean="0">
                <a:ln>
                  <a:noFill/>
                </a:ln>
                <a:solidFill>
                  <a:schemeClr val="tx1"/>
                </a:solidFill>
                <a:effectLst/>
                <a:latin typeface="Garamond" pitchFamily="18" charset="0"/>
              </a:rPr>
              <a:t>Economy</a:t>
            </a:r>
            <a:endParaRPr kumimoji="0" lang="da-DK" sz="1800" b="1" i="0" u="none" strike="noStrike" cap="none" normalizeH="0" baseline="0" dirty="0" smtClean="0">
              <a:ln>
                <a:noFill/>
              </a:ln>
              <a:solidFill>
                <a:schemeClr val="tx1"/>
              </a:solidFill>
              <a:effectLst/>
              <a:latin typeface="Garamond" pitchFamily="18" charset="0"/>
            </a:endParaRPr>
          </a:p>
        </p:txBody>
      </p:sp>
      <p:sp>
        <p:nvSpPr>
          <p:cNvPr id="7" name="Ellipse 6"/>
          <p:cNvSpPr/>
          <p:nvPr/>
        </p:nvSpPr>
        <p:spPr bwMode="auto">
          <a:xfrm>
            <a:off x="5292080" y="3212976"/>
            <a:ext cx="1584176" cy="1080120"/>
          </a:xfrm>
          <a:prstGeom prst="ellipse">
            <a:avLst/>
          </a:prstGeom>
          <a:solidFill>
            <a:schemeClr val="accent6">
              <a:alpha val="82000"/>
            </a:schemeClr>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a-DK" sz="1800" b="1" i="0" u="none" strike="noStrike" cap="none" normalizeH="0" baseline="0" dirty="0" err="1" smtClean="0">
                <a:ln>
                  <a:noFill/>
                </a:ln>
                <a:solidFill>
                  <a:schemeClr val="tx1"/>
                </a:solidFill>
                <a:effectLst/>
                <a:latin typeface="Garamond" pitchFamily="18" charset="0"/>
              </a:rPr>
              <a:t>Geopolitics</a:t>
            </a:r>
            <a:endParaRPr kumimoji="0" lang="da-DK" sz="1800" b="1" i="0" u="none" strike="noStrike" cap="none" normalizeH="0" baseline="0" dirty="0" smtClean="0">
              <a:ln>
                <a:noFill/>
              </a:ln>
              <a:solidFill>
                <a:schemeClr val="tx1"/>
              </a:solidFill>
              <a:effectLst/>
              <a:latin typeface="Garamond" pitchFamily="18" charset="0"/>
            </a:endParaRPr>
          </a:p>
        </p:txBody>
      </p:sp>
      <p:sp>
        <p:nvSpPr>
          <p:cNvPr id="8" name="Ellipse 7"/>
          <p:cNvSpPr/>
          <p:nvPr/>
        </p:nvSpPr>
        <p:spPr bwMode="auto">
          <a:xfrm>
            <a:off x="971600" y="2204864"/>
            <a:ext cx="1656184" cy="1008111"/>
          </a:xfrm>
          <a:prstGeom prst="ellipse">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a-DK" sz="1800" b="1" i="0" u="none" strike="noStrike" cap="none" normalizeH="0" baseline="0" dirty="0" err="1" smtClean="0">
                <a:ln>
                  <a:noFill/>
                </a:ln>
                <a:solidFill>
                  <a:schemeClr val="tx1"/>
                </a:solidFill>
                <a:effectLst/>
                <a:latin typeface="Garamond" pitchFamily="18" charset="0"/>
              </a:rPr>
              <a:t>Governance</a:t>
            </a:r>
            <a:endParaRPr kumimoji="0" lang="da-DK" sz="1800" b="1" i="0" u="none" strike="noStrike" cap="none" normalizeH="0" baseline="0" dirty="0" smtClean="0">
              <a:ln>
                <a:noFill/>
              </a:ln>
              <a:solidFill>
                <a:schemeClr val="tx1"/>
              </a:solidFill>
              <a:effectLst/>
              <a:latin typeface="Garamond" pitchFamily="18" charset="0"/>
            </a:endParaRPr>
          </a:p>
        </p:txBody>
      </p:sp>
      <p:sp>
        <p:nvSpPr>
          <p:cNvPr id="10" name="Ellipse 9"/>
          <p:cNvSpPr/>
          <p:nvPr/>
        </p:nvSpPr>
        <p:spPr bwMode="auto">
          <a:xfrm>
            <a:off x="4860032" y="1196752"/>
            <a:ext cx="1512168" cy="1296144"/>
          </a:xfrm>
          <a:prstGeom prst="ellipse">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a-DK" sz="1800" b="1" i="0" u="none" strike="noStrike" cap="none" normalizeH="0" baseline="0" dirty="0" smtClean="0">
                <a:ln>
                  <a:noFill/>
                </a:ln>
                <a:solidFill>
                  <a:schemeClr val="tx1"/>
                </a:solidFill>
                <a:effectLst/>
                <a:latin typeface="Garamond" pitchFamily="18" charset="0"/>
              </a:rPr>
              <a:t>Health</a:t>
            </a:r>
          </a:p>
        </p:txBody>
      </p:sp>
      <p:sp>
        <p:nvSpPr>
          <p:cNvPr id="11" name="Ellipse 10"/>
          <p:cNvSpPr/>
          <p:nvPr/>
        </p:nvSpPr>
        <p:spPr bwMode="auto">
          <a:xfrm>
            <a:off x="3635896" y="3861048"/>
            <a:ext cx="1512168" cy="1296144"/>
          </a:xfrm>
          <a:prstGeom prst="ellipse">
            <a:avLst/>
          </a:prstGeom>
          <a:solidFill>
            <a:srgbClr val="FF3300">
              <a:alpha val="61000"/>
            </a:srgbClr>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a-DK" sz="1800" b="1" dirty="0" err="1" smtClean="0"/>
              <a:t>Resource</a:t>
            </a:r>
            <a:endParaRPr kumimoji="0" lang="da-DK" sz="1800" b="1" i="0" u="none" strike="noStrike" cap="none" normalizeH="0" baseline="0" dirty="0" smtClean="0">
              <a:ln>
                <a:noFill/>
              </a:ln>
              <a:solidFill>
                <a:schemeClr val="tx1"/>
              </a:solidFill>
              <a:effectLst/>
              <a:latin typeface="Garamond" pitchFamily="18" charset="0"/>
            </a:endParaRPr>
          </a:p>
        </p:txBody>
      </p:sp>
      <p:sp>
        <p:nvSpPr>
          <p:cNvPr id="12" name="Ellipse 11"/>
          <p:cNvSpPr/>
          <p:nvPr/>
        </p:nvSpPr>
        <p:spPr bwMode="auto">
          <a:xfrm>
            <a:off x="1835696" y="3717032"/>
            <a:ext cx="1440160" cy="1152128"/>
          </a:xfrm>
          <a:prstGeom prst="ellipse">
            <a:avLst/>
          </a:prstGeom>
          <a:solidFill>
            <a:srgbClr val="C00000">
              <a:alpha val="39000"/>
            </a:srgbClr>
          </a:solidFill>
          <a:ln w="9525"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a-DK" sz="1800" b="1" i="0" u="none" strike="noStrike" cap="none" normalizeH="0" baseline="0" dirty="0" err="1" smtClean="0">
                <a:ln>
                  <a:noFill/>
                </a:ln>
                <a:solidFill>
                  <a:schemeClr val="tx1"/>
                </a:solidFill>
                <a:effectLst/>
                <a:latin typeface="Garamond" pitchFamily="18" charset="0"/>
              </a:rPr>
              <a:t>Climate</a:t>
            </a:r>
            <a:endParaRPr kumimoji="0" lang="da-DK" sz="1800" b="1" i="0" u="none" strike="noStrike" cap="none" normalizeH="0" baseline="0" dirty="0" smtClean="0">
              <a:ln>
                <a:noFill/>
              </a:ln>
              <a:solidFill>
                <a:schemeClr val="tx1"/>
              </a:solidFill>
              <a:effectLst/>
              <a:latin typeface="Garamond" pitchFamily="18" charset="0"/>
            </a:endParaRPr>
          </a:p>
        </p:txBody>
      </p:sp>
      <p:sp>
        <p:nvSpPr>
          <p:cNvPr id="14" name="Tekstboks 13"/>
          <p:cNvSpPr txBox="1"/>
          <p:nvPr/>
        </p:nvSpPr>
        <p:spPr>
          <a:xfrm>
            <a:off x="7164288" y="1124744"/>
            <a:ext cx="1728192" cy="4135354"/>
          </a:xfrm>
          <a:prstGeom prst="rect">
            <a:avLst/>
          </a:prstGeom>
          <a:noFill/>
        </p:spPr>
        <p:txBody>
          <a:bodyPr wrap="square" lIns="36000" tIns="36000" rIns="36000" bIns="36000" rtlCol="0">
            <a:spAutoFit/>
          </a:bodyPr>
          <a:lstStyle/>
          <a:p>
            <a:r>
              <a:rPr lang="da-DK" sz="2400" dirty="0" err="1" smtClean="0"/>
              <a:t>Shocks</a:t>
            </a:r>
            <a:r>
              <a:rPr lang="da-DK" sz="2400" dirty="0" smtClean="0"/>
              <a:t>, not stresses, </a:t>
            </a:r>
            <a:r>
              <a:rPr lang="da-DK" sz="2400" dirty="0" err="1" smtClean="0"/>
              <a:t>will</a:t>
            </a:r>
            <a:r>
              <a:rPr lang="da-DK" sz="2400" dirty="0" smtClean="0"/>
              <a:t> do most to </a:t>
            </a:r>
            <a:r>
              <a:rPr lang="da-DK" sz="2400" dirty="0" err="1" smtClean="0"/>
              <a:t>define</a:t>
            </a:r>
            <a:r>
              <a:rPr lang="da-DK" sz="2400" dirty="0" smtClean="0"/>
              <a:t> the </a:t>
            </a:r>
            <a:r>
              <a:rPr lang="da-DK" sz="2400" dirty="0" err="1" smtClean="0"/>
              <a:t>next</a:t>
            </a:r>
            <a:r>
              <a:rPr lang="da-DK" sz="2400" dirty="0" smtClean="0"/>
              <a:t> 15 </a:t>
            </a:r>
            <a:r>
              <a:rPr lang="da-DK" sz="2400" dirty="0" err="1" smtClean="0"/>
              <a:t>years</a:t>
            </a:r>
            <a:endParaRPr lang="da-DK" sz="2400" dirty="0" smtClean="0"/>
          </a:p>
          <a:p>
            <a:endParaRPr lang="da-DK" sz="2400" dirty="0" smtClean="0"/>
          </a:p>
          <a:p>
            <a:endParaRPr lang="da-DK" sz="2400" dirty="0" smtClean="0"/>
          </a:p>
          <a:p>
            <a:r>
              <a:rPr lang="da-DK" sz="2400" dirty="0" err="1" smtClean="0"/>
              <a:t>Need</a:t>
            </a:r>
            <a:r>
              <a:rPr lang="da-DK" sz="2400" dirty="0" smtClean="0"/>
              <a:t> to </a:t>
            </a:r>
            <a:r>
              <a:rPr lang="da-DK" sz="2400" dirty="0" err="1" smtClean="0"/>
              <a:t>build</a:t>
            </a:r>
            <a:r>
              <a:rPr lang="da-DK" sz="2400" dirty="0" smtClean="0"/>
              <a:t> </a:t>
            </a:r>
            <a:r>
              <a:rPr lang="da-DK" sz="2400" dirty="0" err="1" smtClean="0"/>
              <a:t>resilience</a:t>
            </a:r>
            <a:r>
              <a:rPr lang="da-DK" sz="2400" dirty="0" smtClean="0"/>
              <a:t> of the </a:t>
            </a:r>
            <a:r>
              <a:rPr lang="da-DK" sz="2400" dirty="0" err="1" smtClean="0"/>
              <a:t>poor</a:t>
            </a:r>
            <a:r>
              <a:rPr lang="da-DK" sz="2400" dirty="0" smtClean="0"/>
              <a:t> and vulnerable </a:t>
            </a:r>
            <a:endParaRPr lang="da-DK" sz="2400" dirty="0"/>
          </a:p>
        </p:txBody>
      </p:sp>
      <p:sp>
        <p:nvSpPr>
          <p:cNvPr id="13" name="Rektangel 12"/>
          <p:cNvSpPr/>
          <p:nvPr/>
        </p:nvSpPr>
        <p:spPr>
          <a:xfrm>
            <a:off x="899592" y="5517232"/>
            <a:ext cx="5112568" cy="923330"/>
          </a:xfrm>
          <a:prstGeom prst="rect">
            <a:avLst/>
          </a:prstGeom>
          <a:solidFill>
            <a:srgbClr val="FFC000">
              <a:alpha val="50000"/>
            </a:srgbClr>
          </a:solidFill>
        </p:spPr>
        <p:txBody>
          <a:bodyPr wrap="square">
            <a:spAutoFit/>
          </a:bodyPr>
          <a:lstStyle/>
          <a:p>
            <a:r>
              <a:rPr lang="en-US" sz="1800" i="1" dirty="0" smtClean="0"/>
              <a:t>Consideration: How do we gear ourselves to campaign and lobby aggressively to </a:t>
            </a:r>
            <a:r>
              <a:rPr lang="en-US" sz="1800" i="1" dirty="0" err="1" smtClean="0"/>
              <a:t>maximise</a:t>
            </a:r>
            <a:r>
              <a:rPr lang="en-US" sz="1800" i="1" dirty="0" smtClean="0"/>
              <a:t> the window of opportunity for political influence and change that will open up shortly following shocks?</a:t>
            </a:r>
            <a:endParaRPr lang="da-DK" sz="1800" i="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560" y="260648"/>
            <a:ext cx="8532440" cy="907752"/>
          </a:xfrm>
        </p:spPr>
        <p:txBody>
          <a:bodyPr/>
          <a:lstStyle/>
          <a:p>
            <a:pPr algn="ctr"/>
            <a:r>
              <a:rPr lang="da-DK" sz="3000" b="1" dirty="0" smtClean="0">
                <a:solidFill>
                  <a:srgbClr val="FF0000"/>
                </a:solidFill>
              </a:rPr>
              <a:t>WHAT DOES ALL THIS MEAN </a:t>
            </a:r>
            <a:br>
              <a:rPr lang="da-DK" sz="3000" b="1" dirty="0" smtClean="0">
                <a:solidFill>
                  <a:srgbClr val="FF0000"/>
                </a:solidFill>
              </a:rPr>
            </a:br>
            <a:r>
              <a:rPr lang="da-DK" sz="3000" b="1" dirty="0" smtClean="0">
                <a:solidFill>
                  <a:srgbClr val="FF0000"/>
                </a:solidFill>
              </a:rPr>
              <a:t>FOR INGOS LIKE SAVE THE CHILDREN?</a:t>
            </a:r>
            <a:endParaRPr lang="da-DK" sz="3000" b="1" dirty="0">
              <a:solidFill>
                <a:srgbClr val="FF0000"/>
              </a:solidFill>
            </a:endParaRPr>
          </a:p>
        </p:txBody>
      </p:sp>
      <p:pic>
        <p:nvPicPr>
          <p:cNvPr id="4" name="Pladsholder til indhold 3" descr="image.jpg"/>
          <p:cNvPicPr>
            <a:picLocks noGrp="1" noChangeAspect="1"/>
          </p:cNvPicPr>
          <p:nvPr>
            <p:ph idx="1"/>
          </p:nvPr>
        </p:nvPicPr>
        <p:blipFill>
          <a:blip r:embed="rId2" cstate="print"/>
          <a:stretch>
            <a:fillRect/>
          </a:stretch>
        </p:blipFill>
        <p:spPr>
          <a:xfrm>
            <a:off x="5076056" y="1628800"/>
            <a:ext cx="3816424" cy="4061808"/>
          </a:xfrm>
        </p:spPr>
      </p:pic>
      <p:sp>
        <p:nvSpPr>
          <p:cNvPr id="6" name="Tekstboks 5"/>
          <p:cNvSpPr txBox="1"/>
          <p:nvPr/>
        </p:nvSpPr>
        <p:spPr>
          <a:xfrm>
            <a:off x="755576" y="1628800"/>
            <a:ext cx="4464496" cy="4031873"/>
          </a:xfrm>
          <a:prstGeom prst="rect">
            <a:avLst/>
          </a:prstGeom>
          <a:noFill/>
        </p:spPr>
        <p:txBody>
          <a:bodyPr wrap="square" rtlCol="0">
            <a:spAutoFit/>
          </a:bodyPr>
          <a:lstStyle/>
          <a:p>
            <a:r>
              <a:rPr lang="da-DK" sz="3200" dirty="0" smtClean="0"/>
              <a:t>More </a:t>
            </a:r>
            <a:r>
              <a:rPr lang="da-DK" sz="3200" dirty="0" err="1" smtClean="0"/>
              <a:t>people</a:t>
            </a:r>
            <a:r>
              <a:rPr lang="da-DK" sz="3200" dirty="0" smtClean="0"/>
              <a:t>, </a:t>
            </a:r>
            <a:r>
              <a:rPr lang="da-DK" sz="3200" dirty="0" err="1" smtClean="0">
                <a:solidFill>
                  <a:schemeClr val="bg1">
                    <a:lumMod val="50000"/>
                  </a:schemeClr>
                </a:solidFill>
              </a:rPr>
              <a:t>richer</a:t>
            </a:r>
            <a:r>
              <a:rPr lang="da-DK" sz="3200" dirty="0" smtClean="0"/>
              <a:t>, </a:t>
            </a:r>
            <a:r>
              <a:rPr lang="da-DK" sz="3200" dirty="0" err="1" smtClean="0">
                <a:solidFill>
                  <a:srgbClr val="00B050"/>
                </a:solidFill>
              </a:rPr>
              <a:t>older</a:t>
            </a:r>
            <a:r>
              <a:rPr lang="da-DK" sz="3200" dirty="0" smtClean="0"/>
              <a:t>, </a:t>
            </a:r>
            <a:r>
              <a:rPr lang="da-DK" sz="3200" dirty="0" smtClean="0">
                <a:solidFill>
                  <a:schemeClr val="accent2"/>
                </a:solidFill>
              </a:rPr>
              <a:t>fatter</a:t>
            </a:r>
            <a:r>
              <a:rPr lang="da-DK" sz="3200" dirty="0" smtClean="0"/>
              <a:t>, </a:t>
            </a:r>
            <a:r>
              <a:rPr lang="da-DK" sz="3200" dirty="0" err="1" smtClean="0">
                <a:solidFill>
                  <a:srgbClr val="FFFF00"/>
                </a:solidFill>
              </a:rPr>
              <a:t>better</a:t>
            </a:r>
            <a:r>
              <a:rPr lang="da-DK" sz="3200" dirty="0" smtClean="0">
                <a:solidFill>
                  <a:srgbClr val="FFFF00"/>
                </a:solidFill>
              </a:rPr>
              <a:t> </a:t>
            </a:r>
            <a:r>
              <a:rPr lang="da-DK" sz="3200" dirty="0" err="1" smtClean="0">
                <a:solidFill>
                  <a:srgbClr val="FFFF00"/>
                </a:solidFill>
              </a:rPr>
              <a:t>educated</a:t>
            </a:r>
            <a:r>
              <a:rPr lang="da-DK" sz="3200" dirty="0" smtClean="0"/>
              <a:t>, </a:t>
            </a:r>
            <a:r>
              <a:rPr lang="da-DK" sz="3200" dirty="0" smtClean="0">
                <a:solidFill>
                  <a:srgbClr val="7030A0"/>
                </a:solidFill>
              </a:rPr>
              <a:t>in </a:t>
            </a:r>
            <a:r>
              <a:rPr lang="da-DK" sz="3200" dirty="0" err="1" smtClean="0">
                <a:solidFill>
                  <a:srgbClr val="7030A0"/>
                </a:solidFill>
              </a:rPr>
              <a:t>cities</a:t>
            </a:r>
            <a:r>
              <a:rPr lang="da-DK" sz="3200" dirty="0" smtClean="0"/>
              <a:t>, </a:t>
            </a:r>
            <a:r>
              <a:rPr lang="da-DK" sz="3200" dirty="0" err="1" smtClean="0">
                <a:solidFill>
                  <a:schemeClr val="accent1">
                    <a:lumMod val="50000"/>
                  </a:schemeClr>
                </a:solidFill>
              </a:rPr>
              <a:t>unequal</a:t>
            </a:r>
            <a:r>
              <a:rPr lang="da-DK" sz="3200" dirty="0" smtClean="0"/>
              <a:t>, </a:t>
            </a:r>
            <a:r>
              <a:rPr lang="da-DK" sz="3200" dirty="0" err="1" smtClean="0">
                <a:solidFill>
                  <a:srgbClr val="C00000"/>
                </a:solidFill>
              </a:rPr>
              <a:t>resource</a:t>
            </a:r>
            <a:r>
              <a:rPr lang="da-DK" sz="3200" dirty="0" smtClean="0">
                <a:solidFill>
                  <a:srgbClr val="C00000"/>
                </a:solidFill>
              </a:rPr>
              <a:t> </a:t>
            </a:r>
            <a:r>
              <a:rPr lang="da-DK" sz="3200" dirty="0" err="1" smtClean="0">
                <a:solidFill>
                  <a:srgbClr val="C00000"/>
                </a:solidFill>
              </a:rPr>
              <a:t>scarcity</a:t>
            </a:r>
            <a:r>
              <a:rPr lang="da-DK" sz="3200" dirty="0" smtClean="0"/>
              <a:t>, </a:t>
            </a:r>
            <a:r>
              <a:rPr lang="da-DK" sz="3200" dirty="0" err="1" smtClean="0">
                <a:solidFill>
                  <a:srgbClr val="FF3300"/>
                </a:solidFill>
              </a:rPr>
              <a:t>interconnected</a:t>
            </a:r>
            <a:r>
              <a:rPr lang="da-DK" sz="3200" dirty="0" smtClean="0"/>
              <a:t>, </a:t>
            </a:r>
            <a:r>
              <a:rPr lang="da-DK" sz="3200" dirty="0" err="1" smtClean="0">
                <a:solidFill>
                  <a:schemeClr val="tx1">
                    <a:lumMod val="85000"/>
                    <a:lumOff val="15000"/>
                  </a:schemeClr>
                </a:solidFill>
              </a:rPr>
              <a:t>increased</a:t>
            </a:r>
            <a:r>
              <a:rPr lang="da-DK" sz="3200" dirty="0" smtClean="0">
                <a:solidFill>
                  <a:schemeClr val="tx1">
                    <a:lumMod val="85000"/>
                    <a:lumOff val="15000"/>
                  </a:schemeClr>
                </a:solidFill>
              </a:rPr>
              <a:t> </a:t>
            </a:r>
            <a:r>
              <a:rPr lang="da-DK" sz="3200" dirty="0" err="1" smtClean="0">
                <a:solidFill>
                  <a:schemeClr val="tx1">
                    <a:lumMod val="85000"/>
                    <a:lumOff val="15000"/>
                  </a:schemeClr>
                </a:solidFill>
              </a:rPr>
              <a:t>activism</a:t>
            </a:r>
            <a:r>
              <a:rPr lang="da-DK" sz="3200" dirty="0" smtClean="0"/>
              <a:t>, </a:t>
            </a:r>
            <a:r>
              <a:rPr lang="da-DK" sz="3200" dirty="0" smtClean="0">
                <a:solidFill>
                  <a:srgbClr val="660066"/>
                </a:solidFill>
              </a:rPr>
              <a:t>new </a:t>
            </a:r>
            <a:r>
              <a:rPr lang="da-DK" sz="3200" dirty="0" err="1" smtClean="0">
                <a:solidFill>
                  <a:srgbClr val="660066"/>
                </a:solidFill>
              </a:rPr>
              <a:t>actors</a:t>
            </a:r>
            <a:r>
              <a:rPr lang="da-DK" sz="3200" dirty="0" smtClean="0">
                <a:solidFill>
                  <a:srgbClr val="660066"/>
                </a:solidFill>
              </a:rPr>
              <a:t>, </a:t>
            </a:r>
            <a:r>
              <a:rPr lang="da-DK" sz="3200" dirty="0" smtClean="0">
                <a:solidFill>
                  <a:schemeClr val="accent4">
                    <a:lumMod val="65000"/>
                    <a:lumOff val="35000"/>
                  </a:schemeClr>
                </a:solidFill>
              </a:rPr>
              <a:t>new alliances</a:t>
            </a:r>
            <a:r>
              <a:rPr lang="da-DK" sz="3200" dirty="0" smtClean="0">
                <a:solidFill>
                  <a:srgbClr val="660066"/>
                </a:solidFill>
              </a:rPr>
              <a:t>, </a:t>
            </a:r>
            <a:r>
              <a:rPr lang="da-DK" sz="3200" dirty="0" smtClean="0">
                <a:solidFill>
                  <a:srgbClr val="FFC000"/>
                </a:solidFill>
              </a:rPr>
              <a:t>new </a:t>
            </a:r>
            <a:r>
              <a:rPr lang="da-DK" sz="3200" dirty="0" err="1" smtClean="0">
                <a:solidFill>
                  <a:srgbClr val="FFC000"/>
                </a:solidFill>
              </a:rPr>
              <a:t>aid</a:t>
            </a:r>
            <a:r>
              <a:rPr lang="da-DK" sz="3200" dirty="0" smtClean="0">
                <a:solidFill>
                  <a:srgbClr val="FFC000"/>
                </a:solidFill>
              </a:rPr>
              <a:t>,  </a:t>
            </a:r>
            <a:r>
              <a:rPr lang="da-DK" sz="3200" dirty="0" smtClean="0">
                <a:solidFill>
                  <a:srgbClr val="C00000"/>
                </a:solidFill>
              </a:rPr>
              <a:t>new </a:t>
            </a:r>
            <a:r>
              <a:rPr lang="da-DK" sz="3200" dirty="0" err="1" smtClean="0">
                <a:solidFill>
                  <a:srgbClr val="C00000"/>
                </a:solidFill>
              </a:rPr>
              <a:t>opportunities</a:t>
            </a:r>
            <a:r>
              <a:rPr lang="da-DK" sz="3200" dirty="0" smtClean="0">
                <a:solidFill>
                  <a:srgbClr val="C00000"/>
                </a:solidFill>
              </a:rPr>
              <a:t>, </a:t>
            </a:r>
            <a:r>
              <a:rPr lang="da-DK" sz="3200" dirty="0" err="1" smtClean="0">
                <a:solidFill>
                  <a:schemeClr val="accent2">
                    <a:lumMod val="75000"/>
                  </a:schemeClr>
                </a:solidFill>
              </a:rPr>
              <a:t>governance</a:t>
            </a:r>
            <a:r>
              <a:rPr lang="da-DK" sz="3200" dirty="0" smtClean="0">
                <a:solidFill>
                  <a:schemeClr val="accent2">
                    <a:lumMod val="75000"/>
                  </a:schemeClr>
                </a:solidFill>
              </a:rPr>
              <a:t> </a:t>
            </a:r>
            <a:r>
              <a:rPr lang="da-DK" sz="3200" dirty="0" err="1" smtClean="0">
                <a:solidFill>
                  <a:schemeClr val="accent2">
                    <a:lumMod val="75000"/>
                  </a:schemeClr>
                </a:solidFill>
              </a:rPr>
              <a:t>crisis</a:t>
            </a:r>
            <a:r>
              <a:rPr lang="da-DK" sz="3200" dirty="0" smtClean="0">
                <a:solidFill>
                  <a:schemeClr val="accent2">
                    <a:lumMod val="75000"/>
                  </a:schemeClr>
                </a:solidFill>
              </a:rPr>
              <a:t> …</a:t>
            </a:r>
            <a:endParaRPr lang="da-DK" sz="32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90600" y="406400"/>
            <a:ext cx="7772400" cy="646336"/>
          </a:xfrm>
        </p:spPr>
        <p:txBody>
          <a:bodyPr/>
          <a:lstStyle/>
          <a:p>
            <a:pPr algn="ctr"/>
            <a:r>
              <a:rPr lang="da-DK" b="1" dirty="0" smtClean="0">
                <a:solidFill>
                  <a:srgbClr val="FF0000"/>
                </a:solidFill>
              </a:rPr>
              <a:t>Summary </a:t>
            </a:r>
            <a:r>
              <a:rPr lang="da-DK" b="1" dirty="0" err="1" smtClean="0">
                <a:solidFill>
                  <a:srgbClr val="FF0000"/>
                </a:solidFill>
              </a:rPr>
              <a:t>Considerations</a:t>
            </a:r>
            <a:endParaRPr lang="da-DK" b="1" dirty="0">
              <a:solidFill>
                <a:srgbClr val="FF0000"/>
              </a:solidFill>
            </a:endParaRPr>
          </a:p>
        </p:txBody>
      </p:sp>
      <p:sp>
        <p:nvSpPr>
          <p:cNvPr id="3" name="Pladsholder til indhold 2"/>
          <p:cNvSpPr>
            <a:spLocks noGrp="1"/>
          </p:cNvSpPr>
          <p:nvPr>
            <p:ph idx="1"/>
          </p:nvPr>
        </p:nvSpPr>
        <p:spPr>
          <a:xfrm>
            <a:off x="827584" y="1124744"/>
            <a:ext cx="8136904" cy="4392488"/>
          </a:xfrm>
        </p:spPr>
        <p:txBody>
          <a:bodyPr/>
          <a:lstStyle/>
          <a:p>
            <a:pPr marL="457200" indent="-457200">
              <a:buFont typeface="+mj-lt"/>
              <a:buAutoNum type="arabicPeriod"/>
            </a:pPr>
            <a:r>
              <a:rPr lang="da-DK" b="1" dirty="0" err="1" smtClean="0"/>
              <a:t>Focus</a:t>
            </a:r>
            <a:r>
              <a:rPr lang="da-DK" b="1" dirty="0" smtClean="0"/>
              <a:t> </a:t>
            </a:r>
            <a:r>
              <a:rPr lang="da-DK" b="1" dirty="0" err="1" smtClean="0"/>
              <a:t>on</a:t>
            </a:r>
            <a:r>
              <a:rPr lang="da-DK" b="1" dirty="0" smtClean="0"/>
              <a:t> </a:t>
            </a:r>
            <a:r>
              <a:rPr lang="da-DK" b="1" dirty="0" err="1" smtClean="0"/>
              <a:t>resilience</a:t>
            </a:r>
            <a:r>
              <a:rPr lang="da-DK" b="1" dirty="0" smtClean="0"/>
              <a:t> and </a:t>
            </a:r>
            <a:r>
              <a:rPr lang="da-DK" b="1" dirty="0" err="1" smtClean="0"/>
              <a:t>response</a:t>
            </a:r>
            <a:r>
              <a:rPr lang="da-DK" b="1" dirty="0" smtClean="0"/>
              <a:t> </a:t>
            </a:r>
            <a:r>
              <a:rPr lang="da-DK" dirty="0" smtClean="0"/>
              <a:t>– the </a:t>
            </a:r>
            <a:r>
              <a:rPr lang="da-DK" dirty="0" err="1" smtClean="0"/>
              <a:t>bottom</a:t>
            </a:r>
            <a:r>
              <a:rPr lang="da-DK" dirty="0" smtClean="0"/>
              <a:t> </a:t>
            </a:r>
            <a:r>
              <a:rPr lang="da-DK" dirty="0" err="1" smtClean="0"/>
              <a:t>poor</a:t>
            </a:r>
            <a:r>
              <a:rPr lang="da-DK" dirty="0" smtClean="0"/>
              <a:t> </a:t>
            </a:r>
            <a:r>
              <a:rPr lang="da-DK" dirty="0" err="1" smtClean="0"/>
              <a:t>children</a:t>
            </a:r>
            <a:r>
              <a:rPr lang="da-DK" dirty="0" smtClean="0"/>
              <a:t> and families </a:t>
            </a:r>
            <a:r>
              <a:rPr lang="da-DK" dirty="0" err="1" smtClean="0"/>
              <a:t>are</a:t>
            </a:r>
            <a:r>
              <a:rPr lang="da-DK" dirty="0" smtClean="0"/>
              <a:t> in the firing line </a:t>
            </a:r>
          </a:p>
          <a:p>
            <a:pPr marL="457200" indent="-457200">
              <a:buFont typeface="+mj-lt"/>
              <a:buAutoNum type="arabicPeriod"/>
            </a:pPr>
            <a:r>
              <a:rPr lang="da-DK" b="1" dirty="0" err="1" smtClean="0">
                <a:solidFill>
                  <a:srgbClr val="FF0000"/>
                </a:solidFill>
              </a:rPr>
              <a:t>Confront</a:t>
            </a:r>
            <a:r>
              <a:rPr lang="da-DK" b="1" dirty="0" smtClean="0">
                <a:solidFill>
                  <a:srgbClr val="FF0000"/>
                </a:solidFill>
              </a:rPr>
              <a:t> </a:t>
            </a:r>
            <a:r>
              <a:rPr lang="da-DK" b="1" dirty="0" err="1" smtClean="0">
                <a:solidFill>
                  <a:srgbClr val="FF0000"/>
                </a:solidFill>
              </a:rPr>
              <a:t>inequality</a:t>
            </a:r>
            <a:r>
              <a:rPr lang="da-DK" b="1" dirty="0" smtClean="0">
                <a:solidFill>
                  <a:srgbClr val="FF0000"/>
                </a:solidFill>
              </a:rPr>
              <a:t>, not </a:t>
            </a:r>
            <a:r>
              <a:rPr lang="da-DK" b="1" dirty="0" err="1" smtClean="0">
                <a:solidFill>
                  <a:srgbClr val="FF0000"/>
                </a:solidFill>
              </a:rPr>
              <a:t>poverty</a:t>
            </a:r>
            <a:r>
              <a:rPr lang="da-DK" b="1" dirty="0" smtClean="0">
                <a:solidFill>
                  <a:srgbClr val="FF0000"/>
                </a:solidFill>
              </a:rPr>
              <a:t> </a:t>
            </a:r>
            <a:r>
              <a:rPr lang="da-DK" dirty="0" smtClean="0"/>
              <a:t>– </a:t>
            </a:r>
            <a:r>
              <a:rPr lang="da-DK" dirty="0" err="1" smtClean="0"/>
              <a:t>inequality</a:t>
            </a:r>
            <a:r>
              <a:rPr lang="da-DK" dirty="0" smtClean="0"/>
              <a:t> is a global ’bad’</a:t>
            </a:r>
          </a:p>
          <a:p>
            <a:pPr marL="457200" indent="-457200">
              <a:buFont typeface="+mj-lt"/>
              <a:buAutoNum type="arabicPeriod"/>
            </a:pPr>
            <a:r>
              <a:rPr lang="da-DK" b="1" dirty="0" smtClean="0"/>
              <a:t>Put </a:t>
            </a:r>
            <a:r>
              <a:rPr lang="da-DK" b="1" dirty="0" err="1" smtClean="0"/>
              <a:t>youth</a:t>
            </a:r>
            <a:r>
              <a:rPr lang="da-DK" b="1" dirty="0" smtClean="0"/>
              <a:t> </a:t>
            </a:r>
            <a:r>
              <a:rPr lang="da-DK" b="1" dirty="0" err="1" smtClean="0"/>
              <a:t>on</a:t>
            </a:r>
            <a:r>
              <a:rPr lang="da-DK" b="1" dirty="0" smtClean="0"/>
              <a:t> the agenda </a:t>
            </a:r>
            <a:r>
              <a:rPr lang="da-DK" dirty="0" smtClean="0"/>
              <a:t>– </a:t>
            </a:r>
            <a:r>
              <a:rPr lang="da-DK" dirty="0" err="1" smtClean="0"/>
              <a:t>they</a:t>
            </a:r>
            <a:r>
              <a:rPr lang="da-DK" dirty="0" smtClean="0"/>
              <a:t> </a:t>
            </a:r>
            <a:r>
              <a:rPr lang="da-DK" dirty="0" err="1" smtClean="0"/>
              <a:t>risc</a:t>
            </a:r>
            <a:r>
              <a:rPr lang="da-DK" dirty="0" smtClean="0"/>
              <a:t> </a:t>
            </a:r>
            <a:r>
              <a:rPr lang="da-DK" dirty="0" err="1" smtClean="0"/>
              <a:t>loosing</a:t>
            </a:r>
            <a:r>
              <a:rPr lang="da-DK" dirty="0" smtClean="0"/>
              <a:t> out </a:t>
            </a:r>
            <a:r>
              <a:rPr lang="da-DK" dirty="0" err="1" smtClean="0"/>
              <a:t>on</a:t>
            </a:r>
            <a:r>
              <a:rPr lang="da-DK" dirty="0" smtClean="0"/>
              <a:t> the ’</a:t>
            </a:r>
            <a:r>
              <a:rPr lang="da-DK" dirty="0" err="1" smtClean="0"/>
              <a:t>wealth</a:t>
            </a:r>
            <a:r>
              <a:rPr lang="da-DK" dirty="0" smtClean="0"/>
              <a:t> </a:t>
            </a:r>
            <a:r>
              <a:rPr lang="da-DK" dirty="0" err="1" smtClean="0"/>
              <a:t>surge</a:t>
            </a:r>
            <a:r>
              <a:rPr lang="da-DK" dirty="0" smtClean="0"/>
              <a:t>’ and </a:t>
            </a:r>
            <a:r>
              <a:rPr lang="da-DK" dirty="0" err="1" smtClean="0"/>
              <a:t>are</a:t>
            </a:r>
            <a:r>
              <a:rPr lang="da-DK" dirty="0" smtClean="0"/>
              <a:t> social transformators</a:t>
            </a:r>
          </a:p>
          <a:p>
            <a:pPr marL="457200" indent="-457200">
              <a:buFont typeface="+mj-lt"/>
              <a:buAutoNum type="arabicPeriod"/>
            </a:pPr>
            <a:r>
              <a:rPr lang="da-DK" b="1" dirty="0" err="1" smtClean="0">
                <a:solidFill>
                  <a:srgbClr val="FF0000"/>
                </a:solidFill>
              </a:rPr>
              <a:t>Address</a:t>
            </a:r>
            <a:r>
              <a:rPr lang="da-DK" b="1" dirty="0" smtClean="0">
                <a:solidFill>
                  <a:srgbClr val="FF0000"/>
                </a:solidFill>
              </a:rPr>
              <a:t> </a:t>
            </a:r>
            <a:r>
              <a:rPr lang="da-DK" b="1" dirty="0" err="1" smtClean="0">
                <a:solidFill>
                  <a:srgbClr val="FF0000"/>
                </a:solidFill>
              </a:rPr>
              <a:t>governance</a:t>
            </a:r>
            <a:r>
              <a:rPr lang="da-DK" b="1" dirty="0" smtClean="0">
                <a:solidFill>
                  <a:srgbClr val="FF0000"/>
                </a:solidFill>
              </a:rPr>
              <a:t> and fair </a:t>
            </a:r>
            <a:r>
              <a:rPr lang="da-DK" b="1" dirty="0" err="1" smtClean="0">
                <a:solidFill>
                  <a:srgbClr val="FF0000"/>
                </a:solidFill>
              </a:rPr>
              <a:t>shares</a:t>
            </a:r>
            <a:r>
              <a:rPr lang="da-DK" b="1" dirty="0" smtClean="0">
                <a:solidFill>
                  <a:srgbClr val="FF0000"/>
                </a:solidFill>
              </a:rPr>
              <a:t> </a:t>
            </a:r>
            <a:r>
              <a:rPr lang="da-DK" dirty="0" smtClean="0"/>
              <a:t>– it </a:t>
            </a:r>
            <a:r>
              <a:rPr lang="da-DK" dirty="0" err="1" smtClean="0"/>
              <a:t>matters</a:t>
            </a:r>
            <a:r>
              <a:rPr lang="da-DK" dirty="0" smtClean="0"/>
              <a:t> the most </a:t>
            </a:r>
          </a:p>
          <a:p>
            <a:pPr marL="457200" indent="-457200">
              <a:buFont typeface="+mj-lt"/>
              <a:buAutoNum type="arabicPeriod"/>
            </a:pPr>
            <a:r>
              <a:rPr lang="da-DK" b="1" dirty="0" err="1" smtClean="0"/>
              <a:t>Focus</a:t>
            </a:r>
            <a:r>
              <a:rPr lang="da-DK" b="1" dirty="0" smtClean="0"/>
              <a:t> </a:t>
            </a:r>
            <a:r>
              <a:rPr lang="da-DK" b="1" dirty="0" err="1" smtClean="0"/>
              <a:t>on</a:t>
            </a:r>
            <a:r>
              <a:rPr lang="da-DK" b="1" dirty="0" smtClean="0"/>
              <a:t> urban </a:t>
            </a:r>
            <a:r>
              <a:rPr lang="da-DK" b="1" dirty="0" err="1" smtClean="0"/>
              <a:t>areas/cities</a:t>
            </a:r>
            <a:r>
              <a:rPr lang="da-DK" b="1" dirty="0" smtClean="0"/>
              <a:t> and </a:t>
            </a:r>
            <a:r>
              <a:rPr lang="da-DK" b="1" dirty="0" err="1" smtClean="0"/>
              <a:t>middle</a:t>
            </a:r>
            <a:r>
              <a:rPr lang="da-DK" b="1" dirty="0" smtClean="0"/>
              <a:t> </a:t>
            </a:r>
            <a:r>
              <a:rPr lang="da-DK" b="1" dirty="0" err="1" smtClean="0"/>
              <a:t>income</a:t>
            </a:r>
            <a:r>
              <a:rPr lang="da-DK" b="1" dirty="0" smtClean="0"/>
              <a:t> </a:t>
            </a:r>
            <a:r>
              <a:rPr lang="da-DK" b="1" dirty="0" err="1" smtClean="0"/>
              <a:t>countries</a:t>
            </a:r>
            <a:r>
              <a:rPr lang="da-DK" b="1" dirty="0" smtClean="0"/>
              <a:t> </a:t>
            </a:r>
            <a:r>
              <a:rPr lang="da-DK" dirty="0" smtClean="0"/>
              <a:t>– from </a:t>
            </a:r>
            <a:r>
              <a:rPr lang="da-DK" dirty="0" err="1" smtClean="0"/>
              <a:t>within</a:t>
            </a:r>
            <a:r>
              <a:rPr lang="da-DK" dirty="0" smtClean="0"/>
              <a:t>!</a:t>
            </a:r>
          </a:p>
          <a:p>
            <a:pPr marL="457200" indent="-457200">
              <a:buFont typeface="+mj-lt"/>
              <a:buAutoNum type="arabicPeriod"/>
            </a:pPr>
            <a:r>
              <a:rPr lang="da-DK" b="1" dirty="0" err="1" smtClean="0">
                <a:solidFill>
                  <a:srgbClr val="FF0000"/>
                </a:solidFill>
              </a:rPr>
              <a:t>Be</a:t>
            </a:r>
            <a:r>
              <a:rPr lang="da-DK" b="1" dirty="0" smtClean="0">
                <a:solidFill>
                  <a:srgbClr val="FF0000"/>
                </a:solidFill>
              </a:rPr>
              <a:t> </a:t>
            </a:r>
            <a:r>
              <a:rPr lang="da-DK" b="1" dirty="0" err="1" smtClean="0">
                <a:solidFill>
                  <a:srgbClr val="FF0000"/>
                </a:solidFill>
              </a:rPr>
              <a:t>ready</a:t>
            </a:r>
            <a:r>
              <a:rPr lang="da-DK" b="1" dirty="0" smtClean="0">
                <a:solidFill>
                  <a:srgbClr val="FF0000"/>
                </a:solidFill>
              </a:rPr>
              <a:t> and run </a:t>
            </a:r>
            <a:r>
              <a:rPr lang="da-DK" b="1" dirty="0" err="1" smtClean="0">
                <a:solidFill>
                  <a:srgbClr val="FF0000"/>
                </a:solidFill>
              </a:rPr>
              <a:t>blitzkrieg</a:t>
            </a:r>
            <a:r>
              <a:rPr lang="da-DK" b="1" dirty="0" smtClean="0">
                <a:solidFill>
                  <a:srgbClr val="FF0000"/>
                </a:solidFill>
              </a:rPr>
              <a:t> </a:t>
            </a:r>
            <a:r>
              <a:rPr lang="da-DK" b="1" dirty="0" err="1" smtClean="0">
                <a:solidFill>
                  <a:srgbClr val="FF0000"/>
                </a:solidFill>
              </a:rPr>
              <a:t>campaigns</a:t>
            </a:r>
            <a:r>
              <a:rPr lang="da-DK" b="1" dirty="0" smtClean="0">
                <a:solidFill>
                  <a:srgbClr val="FF0000"/>
                </a:solidFill>
              </a:rPr>
              <a:t> </a:t>
            </a:r>
            <a:r>
              <a:rPr lang="da-DK" dirty="0" smtClean="0"/>
              <a:t>– </a:t>
            </a:r>
            <a:r>
              <a:rPr lang="da-DK" dirty="0" err="1" smtClean="0"/>
              <a:t>shocks</a:t>
            </a:r>
            <a:r>
              <a:rPr lang="da-DK" dirty="0" smtClean="0"/>
              <a:t> </a:t>
            </a:r>
            <a:r>
              <a:rPr lang="da-DK" dirty="0" err="1" smtClean="0"/>
              <a:t>will</a:t>
            </a:r>
            <a:r>
              <a:rPr lang="da-DK" dirty="0" smtClean="0"/>
              <a:t> </a:t>
            </a:r>
            <a:r>
              <a:rPr lang="da-DK" dirty="0" err="1" smtClean="0"/>
              <a:t>be</a:t>
            </a:r>
            <a:r>
              <a:rPr lang="da-DK" dirty="0" smtClean="0"/>
              <a:t> drivers of social </a:t>
            </a:r>
            <a:r>
              <a:rPr lang="da-DK" dirty="0" err="1" smtClean="0"/>
              <a:t>change</a:t>
            </a:r>
            <a:endParaRPr lang="da-DK" dirty="0" smtClean="0"/>
          </a:p>
          <a:p>
            <a:pPr marL="457200" indent="-457200">
              <a:buFont typeface="+mj-lt"/>
              <a:buAutoNum type="arabicPeriod"/>
            </a:pPr>
            <a:r>
              <a:rPr lang="da-DK" b="1" dirty="0" smtClean="0"/>
              <a:t>Work in new </a:t>
            </a:r>
            <a:r>
              <a:rPr lang="da-DK" b="1" dirty="0" err="1" smtClean="0"/>
              <a:t>ways</a:t>
            </a:r>
            <a:r>
              <a:rPr lang="da-DK" b="1" dirty="0" smtClean="0"/>
              <a:t> in new alliances and </a:t>
            </a:r>
            <a:r>
              <a:rPr lang="da-DK" b="1" dirty="0" err="1" smtClean="0"/>
              <a:t>networks</a:t>
            </a:r>
            <a:r>
              <a:rPr lang="da-DK" b="1" dirty="0" smtClean="0"/>
              <a:t> </a:t>
            </a:r>
            <a:r>
              <a:rPr lang="da-DK" dirty="0" smtClean="0"/>
              <a:t>– not just </a:t>
            </a:r>
            <a:r>
              <a:rPr lang="da-DK" dirty="0" err="1" smtClean="0"/>
              <a:t>with</a:t>
            </a:r>
            <a:r>
              <a:rPr lang="da-DK" dirty="0" smtClean="0"/>
              <a:t> </a:t>
            </a:r>
            <a:r>
              <a:rPr lang="da-DK" dirty="0" err="1" smtClean="0"/>
              <a:t>likeminded</a:t>
            </a:r>
            <a:r>
              <a:rPr lang="da-DK" dirty="0" smtClean="0"/>
              <a:t> </a:t>
            </a:r>
            <a:r>
              <a:rPr lang="da-DK" dirty="0" err="1" smtClean="0"/>
              <a:t>NGOs</a:t>
            </a:r>
            <a:endParaRPr lang="da-DK" dirty="0" smtClean="0"/>
          </a:p>
          <a:p>
            <a:pPr marL="457200" indent="-457200"/>
            <a:endParaRPr lang="da-DK" dirty="0" smtClean="0"/>
          </a:p>
          <a:p>
            <a:pPr marL="457200" indent="-457200">
              <a:buFont typeface="+mj-lt"/>
              <a:buAutoNum type="arabicPeriod"/>
            </a:pPr>
            <a:endParaRPr lang="da-DK" b="1" dirty="0" smtClean="0"/>
          </a:p>
          <a:p>
            <a:pPr marL="457200" indent="-457200"/>
            <a:endParaRPr lang="da-DK" dirty="0" smtClean="0"/>
          </a:p>
          <a:p>
            <a:pPr marL="457200" indent="-457200">
              <a:buFont typeface="+mj-lt"/>
              <a:buAutoNum type="arabicPeriod"/>
            </a:pPr>
            <a:endParaRPr lang="da-DK" dirty="0" smtClean="0"/>
          </a:p>
          <a:p>
            <a:pPr marL="457200" indent="-457200"/>
            <a:endParaRPr lang="da-DK" dirty="0" smtClean="0"/>
          </a:p>
          <a:p>
            <a:pPr marL="457200" indent="-457200"/>
            <a:endParaRPr lang="da-DK" dirty="0" smtClean="0"/>
          </a:p>
          <a:p>
            <a:pPr marL="457200" indent="-457200">
              <a:buFont typeface="+mj-lt"/>
              <a:buAutoNum type="arabicPeriod"/>
            </a:pPr>
            <a:endParaRPr lang="da-DK" dirty="0" smtClean="0"/>
          </a:p>
          <a:p>
            <a:pPr marL="457200" indent="-457200"/>
            <a:endParaRPr lang="da-DK" dirty="0" smtClean="0"/>
          </a:p>
          <a:p>
            <a:pPr marL="457200" indent="-457200">
              <a:buFont typeface="+mj-lt"/>
              <a:buAutoNum type="arabicPeriod"/>
            </a:pPr>
            <a:endParaRPr lang="da-DK"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smtClean="0">
                <a:solidFill>
                  <a:srgbClr val="FF0000"/>
                </a:solidFill>
              </a:rPr>
              <a:t>Summary </a:t>
            </a:r>
            <a:r>
              <a:rPr lang="da-DK" b="1" dirty="0" err="1" smtClean="0">
                <a:solidFill>
                  <a:srgbClr val="FF0000"/>
                </a:solidFill>
              </a:rPr>
              <a:t>Considerations</a:t>
            </a:r>
            <a:r>
              <a:rPr lang="da-DK" b="1" dirty="0" smtClean="0">
                <a:solidFill>
                  <a:srgbClr val="FF0000"/>
                </a:solidFill>
              </a:rPr>
              <a:t> (2)</a:t>
            </a:r>
            <a:endParaRPr lang="da-DK" dirty="0"/>
          </a:p>
        </p:txBody>
      </p:sp>
      <p:sp>
        <p:nvSpPr>
          <p:cNvPr id="3" name="Pladsholder til indhold 2"/>
          <p:cNvSpPr>
            <a:spLocks noGrp="1"/>
          </p:cNvSpPr>
          <p:nvPr>
            <p:ph idx="1"/>
          </p:nvPr>
        </p:nvSpPr>
        <p:spPr>
          <a:xfrm>
            <a:off x="827584" y="1340768"/>
            <a:ext cx="7772400" cy="4067944"/>
          </a:xfrm>
        </p:spPr>
        <p:txBody>
          <a:bodyPr/>
          <a:lstStyle/>
          <a:p>
            <a:pPr marL="457200" indent="-457200">
              <a:buAutoNum type="arabicPeriod" startAt="8"/>
            </a:pPr>
            <a:r>
              <a:rPr lang="da-DK" b="1" dirty="0" err="1" smtClean="0">
                <a:solidFill>
                  <a:srgbClr val="FF0000"/>
                </a:solidFill>
              </a:rPr>
              <a:t>Expect</a:t>
            </a:r>
            <a:r>
              <a:rPr lang="da-DK" b="1" dirty="0" smtClean="0">
                <a:solidFill>
                  <a:srgbClr val="FF0000"/>
                </a:solidFill>
              </a:rPr>
              <a:t> </a:t>
            </a:r>
            <a:r>
              <a:rPr lang="da-DK" b="1" dirty="0" err="1" smtClean="0">
                <a:solidFill>
                  <a:srgbClr val="FF0000"/>
                </a:solidFill>
              </a:rPr>
              <a:t>pressure</a:t>
            </a:r>
            <a:r>
              <a:rPr lang="da-DK" b="1" dirty="0" smtClean="0">
                <a:solidFill>
                  <a:srgbClr val="FF0000"/>
                </a:solidFill>
              </a:rPr>
              <a:t>, </a:t>
            </a:r>
            <a:r>
              <a:rPr lang="da-DK" b="1" dirty="0" err="1" smtClean="0">
                <a:solidFill>
                  <a:srgbClr val="FF0000"/>
                </a:solidFill>
              </a:rPr>
              <a:t>document</a:t>
            </a:r>
            <a:r>
              <a:rPr lang="da-DK" b="1" dirty="0" smtClean="0">
                <a:solidFill>
                  <a:srgbClr val="FF0000"/>
                </a:solidFill>
              </a:rPr>
              <a:t> and deliver </a:t>
            </a:r>
            <a:r>
              <a:rPr lang="da-DK" dirty="0" smtClean="0"/>
              <a:t>– support and </a:t>
            </a:r>
            <a:r>
              <a:rPr lang="da-DK" dirty="0" err="1" smtClean="0"/>
              <a:t>survival</a:t>
            </a:r>
            <a:r>
              <a:rPr lang="da-DK" dirty="0" smtClean="0"/>
              <a:t> is not given</a:t>
            </a:r>
          </a:p>
          <a:p>
            <a:pPr marL="457200" indent="-457200">
              <a:buAutoNum type="arabicPeriod" startAt="8"/>
            </a:pPr>
            <a:r>
              <a:rPr lang="da-DK" b="1" dirty="0" err="1" smtClean="0"/>
              <a:t>Connect</a:t>
            </a:r>
            <a:r>
              <a:rPr lang="da-DK" b="1" dirty="0" smtClean="0"/>
              <a:t>, </a:t>
            </a:r>
            <a:r>
              <a:rPr lang="da-DK" b="1" dirty="0" err="1" smtClean="0"/>
              <a:t>e</a:t>
            </a:r>
            <a:r>
              <a:rPr lang="da-DK" b="1" smtClean="0"/>
              <a:t>ngage</a:t>
            </a:r>
            <a:r>
              <a:rPr lang="da-DK" b="1" dirty="0" smtClean="0"/>
              <a:t> and </a:t>
            </a:r>
            <a:r>
              <a:rPr lang="da-DK" b="1" dirty="0" err="1" smtClean="0"/>
              <a:t>modernize</a:t>
            </a:r>
            <a:r>
              <a:rPr lang="da-DK" b="1" dirty="0" smtClean="0"/>
              <a:t> </a:t>
            </a:r>
            <a:r>
              <a:rPr lang="da-DK" dirty="0" smtClean="0"/>
              <a:t>– to </a:t>
            </a:r>
            <a:r>
              <a:rPr lang="da-DK" dirty="0" err="1" smtClean="0"/>
              <a:t>stay</a:t>
            </a:r>
            <a:r>
              <a:rPr lang="da-DK" dirty="0" smtClean="0"/>
              <a:t> global, to </a:t>
            </a:r>
            <a:r>
              <a:rPr lang="da-DK" dirty="0" err="1" smtClean="0"/>
              <a:t>stay</a:t>
            </a:r>
            <a:r>
              <a:rPr lang="da-DK" dirty="0" smtClean="0"/>
              <a:t> relevant and tap </a:t>
            </a:r>
            <a:r>
              <a:rPr lang="da-DK" dirty="0" err="1" smtClean="0"/>
              <a:t>into</a:t>
            </a:r>
            <a:r>
              <a:rPr lang="da-DK" dirty="0" smtClean="0"/>
              <a:t> new forms of </a:t>
            </a:r>
            <a:r>
              <a:rPr lang="da-DK" dirty="0" err="1" smtClean="0"/>
              <a:t>citizenship</a:t>
            </a:r>
            <a:r>
              <a:rPr lang="da-DK" dirty="0" smtClean="0"/>
              <a:t> and </a:t>
            </a:r>
            <a:r>
              <a:rPr lang="da-DK" dirty="0" err="1" smtClean="0"/>
              <a:t>altruism</a:t>
            </a:r>
            <a:endParaRPr lang="da-DK" dirty="0" smtClean="0"/>
          </a:p>
          <a:p>
            <a:pPr marL="457200" indent="-457200"/>
            <a:r>
              <a:rPr lang="da-DK" b="1" dirty="0" smtClean="0"/>
              <a:t>10.  </a:t>
            </a:r>
            <a:r>
              <a:rPr lang="da-DK" b="1" dirty="0" smtClean="0">
                <a:solidFill>
                  <a:srgbClr val="FF0000"/>
                </a:solidFill>
              </a:rPr>
              <a:t>(Balance) </a:t>
            </a:r>
            <a:r>
              <a:rPr lang="da-DK" b="1" dirty="0" err="1" smtClean="0">
                <a:solidFill>
                  <a:srgbClr val="FF0000"/>
                </a:solidFill>
              </a:rPr>
              <a:t>outrage</a:t>
            </a:r>
            <a:r>
              <a:rPr lang="da-DK" b="1" dirty="0" smtClean="0">
                <a:solidFill>
                  <a:srgbClr val="FF0000"/>
                </a:solidFill>
              </a:rPr>
              <a:t> and </a:t>
            </a:r>
            <a:r>
              <a:rPr lang="da-DK" b="1" dirty="0" err="1" smtClean="0">
                <a:solidFill>
                  <a:srgbClr val="FF0000"/>
                </a:solidFill>
              </a:rPr>
              <a:t>principles</a:t>
            </a:r>
            <a:r>
              <a:rPr lang="da-DK" b="1" dirty="0" smtClean="0">
                <a:solidFill>
                  <a:srgbClr val="FF0000"/>
                </a:solidFill>
              </a:rPr>
              <a:t> </a:t>
            </a:r>
            <a:r>
              <a:rPr lang="da-DK" dirty="0" smtClean="0"/>
              <a:t>– </a:t>
            </a:r>
            <a:r>
              <a:rPr lang="da-DK" i="1" dirty="0" smtClean="0"/>
              <a:t>action</a:t>
            </a:r>
            <a:r>
              <a:rPr lang="da-DK" dirty="0" smtClean="0"/>
              <a:t> and </a:t>
            </a:r>
            <a:r>
              <a:rPr lang="da-DK" i="1" dirty="0" smtClean="0"/>
              <a:t>position</a:t>
            </a:r>
            <a:r>
              <a:rPr lang="da-DK" dirty="0" smtClean="0"/>
              <a:t> </a:t>
            </a:r>
            <a:r>
              <a:rPr lang="da-DK" dirty="0" err="1" smtClean="0"/>
              <a:t>will</a:t>
            </a:r>
            <a:r>
              <a:rPr lang="da-DK" dirty="0" smtClean="0"/>
              <a:t> </a:t>
            </a:r>
            <a:r>
              <a:rPr lang="da-DK" dirty="0" err="1" smtClean="0"/>
              <a:t>define</a:t>
            </a:r>
            <a:r>
              <a:rPr lang="da-DK" dirty="0" smtClean="0"/>
              <a:t> </a:t>
            </a:r>
            <a:r>
              <a:rPr lang="da-DK" dirty="0" err="1" smtClean="0"/>
              <a:t>tomorrow’s</a:t>
            </a:r>
            <a:r>
              <a:rPr lang="da-DK" dirty="0" smtClean="0"/>
              <a:t> civil society </a:t>
            </a:r>
            <a:r>
              <a:rPr lang="da-DK" dirty="0" err="1" smtClean="0"/>
              <a:t>agencies</a:t>
            </a:r>
            <a:endParaRPr lang="da-DK" dirty="0" smtClean="0"/>
          </a:p>
          <a:p>
            <a:endParaRPr lang="da-DK" dirty="0"/>
          </a:p>
        </p:txBody>
      </p:sp>
      <p:sp>
        <p:nvSpPr>
          <p:cNvPr id="4" name="Tekstboks 3"/>
          <p:cNvSpPr txBox="1"/>
          <p:nvPr/>
        </p:nvSpPr>
        <p:spPr>
          <a:xfrm>
            <a:off x="1331640" y="3933056"/>
            <a:ext cx="6696744" cy="1815882"/>
          </a:xfrm>
          <a:prstGeom prst="rect">
            <a:avLst/>
          </a:prstGeom>
          <a:solidFill>
            <a:srgbClr val="FFC000">
              <a:alpha val="53000"/>
            </a:srgbClr>
          </a:solidFill>
        </p:spPr>
        <p:txBody>
          <a:bodyPr wrap="square" rtlCol="0">
            <a:spAutoFit/>
          </a:bodyPr>
          <a:lstStyle/>
          <a:p>
            <a:r>
              <a:rPr lang="da-DK" sz="2800" i="1" dirty="0" smtClean="0"/>
              <a:t>”</a:t>
            </a:r>
            <a:r>
              <a:rPr lang="da-DK" sz="2800" i="1" dirty="0" err="1" smtClean="0"/>
              <a:t>Those</a:t>
            </a:r>
            <a:r>
              <a:rPr lang="da-DK" sz="2800" i="1" dirty="0" smtClean="0"/>
              <a:t> </a:t>
            </a:r>
            <a:r>
              <a:rPr lang="da-DK" sz="2800" i="1" dirty="0" err="1" smtClean="0"/>
              <a:t>agencies</a:t>
            </a:r>
            <a:r>
              <a:rPr lang="da-DK" sz="2800" i="1" dirty="0" smtClean="0"/>
              <a:t> </a:t>
            </a:r>
            <a:r>
              <a:rPr lang="da-DK" sz="2800" i="1" dirty="0" err="1" smtClean="0"/>
              <a:t>that</a:t>
            </a:r>
            <a:r>
              <a:rPr lang="da-DK" sz="2800" i="1" dirty="0" smtClean="0"/>
              <a:t> </a:t>
            </a:r>
            <a:r>
              <a:rPr lang="da-DK" sz="2800" i="1" dirty="0" err="1" smtClean="0"/>
              <a:t>are</a:t>
            </a:r>
            <a:r>
              <a:rPr lang="da-DK" sz="2800" i="1" dirty="0" smtClean="0"/>
              <a:t> </a:t>
            </a:r>
            <a:r>
              <a:rPr lang="da-DK" sz="2800" i="1" dirty="0" err="1" smtClean="0"/>
              <a:t>nimble</a:t>
            </a:r>
            <a:r>
              <a:rPr lang="da-DK" sz="2800" i="1" dirty="0" smtClean="0"/>
              <a:t> and </a:t>
            </a:r>
            <a:r>
              <a:rPr lang="da-DK" sz="2800" i="1" dirty="0" err="1" smtClean="0"/>
              <a:t>responsive</a:t>
            </a:r>
            <a:r>
              <a:rPr lang="da-DK" sz="2800" i="1" dirty="0" smtClean="0"/>
              <a:t> </a:t>
            </a:r>
            <a:r>
              <a:rPr lang="da-DK" sz="2800" i="1" dirty="0" err="1" smtClean="0"/>
              <a:t>can</a:t>
            </a:r>
            <a:r>
              <a:rPr lang="da-DK" sz="2800" i="1" dirty="0" smtClean="0"/>
              <a:t> </a:t>
            </a:r>
            <a:r>
              <a:rPr lang="da-DK" sz="2800" i="1" dirty="0" err="1" smtClean="0"/>
              <a:t>be</a:t>
            </a:r>
            <a:r>
              <a:rPr lang="da-DK" sz="2800" i="1" dirty="0" smtClean="0"/>
              <a:t> </a:t>
            </a:r>
            <a:r>
              <a:rPr lang="da-DK" sz="2800" i="1" dirty="0" err="1" smtClean="0"/>
              <a:t>expected</a:t>
            </a:r>
            <a:r>
              <a:rPr lang="da-DK" sz="2800" i="1" dirty="0" smtClean="0"/>
              <a:t> to </a:t>
            </a:r>
            <a:r>
              <a:rPr lang="da-DK" sz="2800" i="1" dirty="0" err="1" smtClean="0"/>
              <a:t>survive</a:t>
            </a:r>
            <a:r>
              <a:rPr lang="da-DK" sz="2800" i="1" dirty="0" smtClean="0"/>
              <a:t> and </a:t>
            </a:r>
            <a:r>
              <a:rPr lang="da-DK" sz="2800" i="1" dirty="0" err="1" smtClean="0"/>
              <a:t>thrive</a:t>
            </a:r>
            <a:r>
              <a:rPr lang="da-DK" sz="2800" i="1" dirty="0" smtClean="0"/>
              <a:t>. </a:t>
            </a:r>
            <a:r>
              <a:rPr lang="da-DK" sz="2800" i="1" dirty="0" err="1" smtClean="0"/>
              <a:t>Those</a:t>
            </a:r>
            <a:r>
              <a:rPr lang="da-DK" sz="2800" i="1" dirty="0" smtClean="0"/>
              <a:t> </a:t>
            </a:r>
            <a:r>
              <a:rPr lang="da-DK" sz="2800" i="1" dirty="0" err="1" smtClean="0"/>
              <a:t>that</a:t>
            </a:r>
            <a:r>
              <a:rPr lang="da-DK" sz="2800" i="1" dirty="0" smtClean="0"/>
              <a:t> </a:t>
            </a:r>
            <a:r>
              <a:rPr lang="da-DK" sz="2800" i="1" dirty="0" err="1" smtClean="0"/>
              <a:t>are</a:t>
            </a:r>
            <a:r>
              <a:rPr lang="da-DK" sz="2800" i="1" dirty="0" smtClean="0"/>
              <a:t> </a:t>
            </a:r>
            <a:r>
              <a:rPr lang="da-DK" sz="2800" i="1" dirty="0" err="1" smtClean="0"/>
              <a:t>caught</a:t>
            </a:r>
            <a:r>
              <a:rPr lang="da-DK" sz="2800" i="1" dirty="0" smtClean="0"/>
              <a:t> </a:t>
            </a:r>
            <a:r>
              <a:rPr lang="da-DK" sz="2800" i="1" dirty="0" err="1" smtClean="0"/>
              <a:t>unaware</a:t>
            </a:r>
            <a:r>
              <a:rPr lang="da-DK" sz="2800" i="1" dirty="0" smtClean="0"/>
              <a:t> of the </a:t>
            </a:r>
            <a:r>
              <a:rPr lang="da-DK" sz="2800" i="1" dirty="0" err="1" smtClean="0"/>
              <a:t>changing</a:t>
            </a:r>
            <a:r>
              <a:rPr lang="da-DK" sz="2800" i="1" dirty="0" smtClean="0"/>
              <a:t> donor landscape, </a:t>
            </a:r>
            <a:r>
              <a:rPr lang="da-DK" sz="2800" i="1" dirty="0" err="1" smtClean="0"/>
              <a:t>or</a:t>
            </a:r>
            <a:r>
              <a:rPr lang="da-DK" sz="2800" i="1" dirty="0" smtClean="0"/>
              <a:t> </a:t>
            </a:r>
            <a:r>
              <a:rPr lang="da-DK" sz="2800" i="1" dirty="0" err="1" smtClean="0"/>
              <a:t>that</a:t>
            </a:r>
            <a:r>
              <a:rPr lang="da-DK" sz="2800" i="1" dirty="0" smtClean="0"/>
              <a:t> </a:t>
            </a:r>
            <a:r>
              <a:rPr lang="da-DK" sz="2800" i="1" dirty="0" err="1" smtClean="0"/>
              <a:t>are</a:t>
            </a:r>
            <a:r>
              <a:rPr lang="da-DK" sz="2800" i="1" dirty="0" smtClean="0"/>
              <a:t> </a:t>
            </a:r>
            <a:r>
              <a:rPr lang="da-DK" sz="2800" i="1" dirty="0" err="1" smtClean="0"/>
              <a:t>too</a:t>
            </a:r>
            <a:r>
              <a:rPr lang="da-DK" sz="2800" i="1" dirty="0" smtClean="0"/>
              <a:t> rigid to </a:t>
            </a:r>
            <a:r>
              <a:rPr lang="da-DK" sz="2800" i="1" dirty="0" err="1" smtClean="0"/>
              <a:t>adapt</a:t>
            </a:r>
            <a:r>
              <a:rPr lang="da-DK" sz="2800" i="1" dirty="0" smtClean="0"/>
              <a:t>, </a:t>
            </a:r>
            <a:r>
              <a:rPr lang="da-DK" sz="2800" i="1" dirty="0" err="1" smtClean="0"/>
              <a:t>will</a:t>
            </a:r>
            <a:r>
              <a:rPr lang="da-DK" sz="2800" i="1" dirty="0" smtClean="0"/>
              <a:t> </a:t>
            </a:r>
            <a:r>
              <a:rPr lang="da-DK" sz="2800" i="1" dirty="0" err="1" smtClean="0"/>
              <a:t>face</a:t>
            </a:r>
            <a:r>
              <a:rPr lang="da-DK" sz="2800" i="1" dirty="0" smtClean="0"/>
              <a:t> problems” 		</a:t>
            </a:r>
            <a:r>
              <a:rPr lang="da-DK" sz="2000" dirty="0" smtClean="0"/>
              <a:t>ODI 2012</a:t>
            </a:r>
            <a:endParaRPr lang="da-DK"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9592" y="260648"/>
            <a:ext cx="7772400" cy="646336"/>
          </a:xfrm>
        </p:spPr>
        <p:txBody>
          <a:bodyPr/>
          <a:lstStyle/>
          <a:p>
            <a:pPr algn="ctr"/>
            <a:r>
              <a:rPr lang="da-DK" b="1" dirty="0" err="1" smtClean="0"/>
              <a:t>Growing</a:t>
            </a:r>
            <a:r>
              <a:rPr lang="da-DK" b="1" dirty="0" smtClean="0"/>
              <a:t> and </a:t>
            </a:r>
            <a:r>
              <a:rPr lang="da-DK" b="1" dirty="0" err="1" smtClean="0"/>
              <a:t>ageing</a:t>
            </a:r>
            <a:endParaRPr lang="da-DK" b="1" dirty="0"/>
          </a:p>
        </p:txBody>
      </p:sp>
      <p:pic>
        <p:nvPicPr>
          <p:cNvPr id="5" name="Pladsholder til indhold 3" descr="ProjectedPopulation2.png"/>
          <p:cNvPicPr>
            <a:picLocks noChangeAspect="1"/>
          </p:cNvPicPr>
          <p:nvPr/>
        </p:nvPicPr>
        <p:blipFill>
          <a:blip r:embed="rId3" cstate="print"/>
          <a:stretch>
            <a:fillRect/>
          </a:stretch>
        </p:blipFill>
        <p:spPr bwMode="auto">
          <a:xfrm>
            <a:off x="847311" y="908720"/>
            <a:ext cx="4228745" cy="4032448"/>
          </a:xfrm>
          <a:prstGeom prst="rect">
            <a:avLst/>
          </a:prstGeom>
          <a:noFill/>
          <a:ln w="9525">
            <a:noFill/>
            <a:miter lim="800000"/>
            <a:headEnd/>
            <a:tailEnd/>
          </a:ln>
          <a:effectLst/>
        </p:spPr>
      </p:pic>
      <p:sp>
        <p:nvSpPr>
          <p:cNvPr id="6" name="Tekstboks 5"/>
          <p:cNvSpPr txBox="1"/>
          <p:nvPr/>
        </p:nvSpPr>
        <p:spPr>
          <a:xfrm>
            <a:off x="971600" y="4869160"/>
            <a:ext cx="8172400" cy="2062103"/>
          </a:xfrm>
          <a:prstGeom prst="rect">
            <a:avLst/>
          </a:prstGeom>
          <a:noFill/>
        </p:spPr>
        <p:txBody>
          <a:bodyPr wrap="square" rtlCol="0">
            <a:spAutoFit/>
          </a:bodyPr>
          <a:lstStyle/>
          <a:p>
            <a:pPr marL="457200" indent="-457200"/>
            <a:r>
              <a:rPr lang="da-DK" sz="2000" dirty="0" smtClean="0"/>
              <a:t>8 billion in 2025, 9 billion in 2050. </a:t>
            </a:r>
            <a:r>
              <a:rPr lang="da-DK" sz="2000" dirty="0" err="1" smtClean="0"/>
              <a:t>Next</a:t>
            </a:r>
            <a:r>
              <a:rPr lang="da-DK" sz="2000" dirty="0" smtClean="0"/>
              <a:t> billion in </a:t>
            </a:r>
            <a:r>
              <a:rPr lang="da-DK" sz="2000" dirty="0" err="1" smtClean="0"/>
              <a:t>Asia</a:t>
            </a:r>
            <a:r>
              <a:rPr lang="da-DK" sz="2000" dirty="0" smtClean="0"/>
              <a:t> and </a:t>
            </a:r>
            <a:r>
              <a:rPr lang="da-DK" sz="2000" dirty="0" err="1" smtClean="0"/>
              <a:t>Africa</a:t>
            </a:r>
            <a:endParaRPr lang="da-DK" sz="2000" dirty="0" smtClean="0"/>
          </a:p>
          <a:p>
            <a:pPr marL="457200" indent="-457200"/>
            <a:r>
              <a:rPr lang="da-DK" sz="2000" dirty="0" smtClean="0"/>
              <a:t>3 </a:t>
            </a:r>
            <a:r>
              <a:rPr lang="da-DK" sz="2000" dirty="0" err="1" smtClean="0"/>
              <a:t>generational</a:t>
            </a:r>
            <a:r>
              <a:rPr lang="da-DK" sz="2000" dirty="0" smtClean="0"/>
              <a:t> </a:t>
            </a:r>
            <a:r>
              <a:rPr lang="da-DK" sz="2000" dirty="0" err="1" smtClean="0"/>
              <a:t>categories</a:t>
            </a:r>
            <a:r>
              <a:rPr lang="da-DK" sz="2000" dirty="0" smtClean="0"/>
              <a:t> of </a:t>
            </a:r>
            <a:r>
              <a:rPr lang="da-DK" sz="2000" dirty="0" err="1" smtClean="0"/>
              <a:t>countries</a:t>
            </a:r>
            <a:r>
              <a:rPr lang="da-DK" sz="2000" dirty="0" smtClean="0"/>
              <a:t>:</a:t>
            </a:r>
          </a:p>
          <a:p>
            <a:pPr marL="360000" lvl="1" indent="-457200">
              <a:buFont typeface="Arial" pitchFamily="34" charset="0"/>
              <a:buChar char="•"/>
            </a:pPr>
            <a:r>
              <a:rPr lang="da-DK" sz="1600" dirty="0" smtClean="0"/>
              <a:t>stabile </a:t>
            </a:r>
            <a:r>
              <a:rPr lang="da-DK" sz="1600" dirty="0" err="1" smtClean="0"/>
              <a:t>or</a:t>
            </a:r>
            <a:r>
              <a:rPr lang="da-DK" sz="1600" dirty="0" smtClean="0"/>
              <a:t> </a:t>
            </a:r>
            <a:r>
              <a:rPr lang="da-DK" sz="1600" dirty="0" err="1" smtClean="0"/>
              <a:t>decling</a:t>
            </a:r>
            <a:r>
              <a:rPr lang="da-DK" sz="1600" dirty="0" smtClean="0"/>
              <a:t> population </a:t>
            </a:r>
            <a:r>
              <a:rPr lang="da-DK" sz="1600" dirty="0" err="1" smtClean="0"/>
              <a:t>growth</a:t>
            </a:r>
            <a:r>
              <a:rPr lang="da-DK" sz="1600" dirty="0" smtClean="0"/>
              <a:t> in </a:t>
            </a:r>
            <a:r>
              <a:rPr lang="da-DK" sz="1600" dirty="0" err="1" smtClean="0"/>
              <a:t>HICs</a:t>
            </a:r>
            <a:r>
              <a:rPr lang="da-DK" sz="1600" dirty="0" smtClean="0"/>
              <a:t>; 50% &gt;40years</a:t>
            </a:r>
          </a:p>
          <a:p>
            <a:pPr marL="360000" lvl="1" indent="-457200">
              <a:buFont typeface="Arial" pitchFamily="34" charset="0"/>
              <a:buChar char="•"/>
            </a:pPr>
            <a:r>
              <a:rPr lang="da-DK" sz="1600" dirty="0" err="1" smtClean="0"/>
              <a:t>soon</a:t>
            </a:r>
            <a:r>
              <a:rPr lang="da-DK" sz="1600" dirty="0" smtClean="0"/>
              <a:t> </a:t>
            </a:r>
            <a:r>
              <a:rPr lang="da-DK" sz="1600" dirty="0" err="1" smtClean="0"/>
              <a:t>levelling</a:t>
            </a:r>
            <a:r>
              <a:rPr lang="da-DK" sz="1600" dirty="0" smtClean="0"/>
              <a:t> </a:t>
            </a:r>
            <a:r>
              <a:rPr lang="da-DK" sz="1600" dirty="0" err="1" smtClean="0"/>
              <a:t>growth</a:t>
            </a:r>
            <a:r>
              <a:rPr lang="da-DK" sz="1600" dirty="0" smtClean="0"/>
              <a:t> in </a:t>
            </a:r>
            <a:r>
              <a:rPr lang="da-DK" sz="1600" dirty="0" err="1" smtClean="0"/>
              <a:t>MICs</a:t>
            </a:r>
            <a:r>
              <a:rPr lang="da-DK" sz="1600" dirty="0" smtClean="0"/>
              <a:t> &amp; USA; 50% &gt;30 </a:t>
            </a:r>
            <a:r>
              <a:rPr lang="da-DK" sz="1600" dirty="0" err="1" smtClean="0"/>
              <a:t>years</a:t>
            </a:r>
            <a:endParaRPr lang="da-DK" sz="1600" dirty="0" smtClean="0"/>
          </a:p>
          <a:p>
            <a:pPr marL="360000" lvl="1" indent="-457200">
              <a:buFont typeface="Arial" pitchFamily="34" charset="0"/>
              <a:buChar char="•"/>
            </a:pPr>
            <a:r>
              <a:rPr lang="da-DK" sz="1600" dirty="0" err="1" smtClean="0"/>
              <a:t>continuous</a:t>
            </a:r>
            <a:r>
              <a:rPr lang="da-DK" sz="1600" dirty="0" smtClean="0"/>
              <a:t> rapid </a:t>
            </a:r>
            <a:r>
              <a:rPr lang="da-DK" sz="1600" dirty="0" err="1" smtClean="0"/>
              <a:t>growth</a:t>
            </a:r>
            <a:r>
              <a:rPr lang="da-DK" sz="1600" dirty="0" smtClean="0"/>
              <a:t> in </a:t>
            </a:r>
            <a:r>
              <a:rPr lang="da-DK" sz="1600" dirty="0" err="1" smtClean="0"/>
              <a:t>LICs</a:t>
            </a:r>
            <a:r>
              <a:rPr lang="da-DK" sz="1600" dirty="0" smtClean="0"/>
              <a:t> and </a:t>
            </a:r>
            <a:r>
              <a:rPr lang="da-DK" sz="1600" dirty="0" err="1" smtClean="0"/>
              <a:t>CAFs</a:t>
            </a:r>
            <a:r>
              <a:rPr lang="da-DK" sz="1600" dirty="0" smtClean="0"/>
              <a:t>; 50% &gt;20years</a:t>
            </a:r>
          </a:p>
          <a:p>
            <a:endParaRPr lang="da-DK" sz="2000" dirty="0" smtClean="0"/>
          </a:p>
          <a:p>
            <a:pPr>
              <a:buFont typeface="Arial" pitchFamily="34" charset="0"/>
              <a:buChar char="•"/>
            </a:pPr>
            <a:endParaRPr lang="da-DK" sz="2000" dirty="0"/>
          </a:p>
        </p:txBody>
      </p:sp>
      <p:pic>
        <p:nvPicPr>
          <p:cNvPr id="7" name="Picture 2"/>
          <p:cNvPicPr>
            <a:picLocks noChangeAspect="1" noChangeArrowheads="1"/>
          </p:cNvPicPr>
          <p:nvPr/>
        </p:nvPicPr>
        <p:blipFill>
          <a:blip r:embed="rId4" cstate="print"/>
          <a:srcRect/>
          <a:stretch>
            <a:fillRect/>
          </a:stretch>
        </p:blipFill>
        <p:spPr bwMode="auto">
          <a:xfrm>
            <a:off x="5364088" y="908720"/>
            <a:ext cx="2986934" cy="3894782"/>
          </a:xfrm>
          <a:prstGeom prst="rect">
            <a:avLst/>
          </a:prstGeom>
          <a:noFill/>
          <a:ln w="9525">
            <a:noFill/>
            <a:miter lim="800000"/>
            <a:headEnd/>
            <a:tailEnd/>
          </a:ln>
        </p:spPr>
      </p:pic>
      <p:sp>
        <p:nvSpPr>
          <p:cNvPr id="8" name="Tekstboks 7"/>
          <p:cNvSpPr txBox="1"/>
          <p:nvPr/>
        </p:nvSpPr>
        <p:spPr>
          <a:xfrm>
            <a:off x="0" y="6381328"/>
            <a:ext cx="6948264" cy="246221"/>
          </a:xfrm>
          <a:prstGeom prst="rect">
            <a:avLst/>
          </a:prstGeom>
          <a:solidFill>
            <a:schemeClr val="accent1">
              <a:alpha val="49000"/>
            </a:schemeClr>
          </a:solidFill>
        </p:spPr>
        <p:txBody>
          <a:bodyPr wrap="square" rtlCol="0">
            <a:spAutoFit/>
          </a:bodyPr>
          <a:lstStyle/>
          <a:p>
            <a:r>
              <a:rPr lang="da-DK" sz="1000" dirty="0" smtClean="0"/>
              <a:t>HIC = </a:t>
            </a:r>
            <a:r>
              <a:rPr lang="da-DK" sz="1000" dirty="0" err="1" smtClean="0"/>
              <a:t>High</a:t>
            </a:r>
            <a:r>
              <a:rPr lang="da-DK" sz="1000" dirty="0" smtClean="0"/>
              <a:t> </a:t>
            </a:r>
            <a:r>
              <a:rPr lang="da-DK" sz="1000" dirty="0" err="1" smtClean="0"/>
              <a:t>Income</a:t>
            </a:r>
            <a:r>
              <a:rPr lang="da-DK" sz="1000" dirty="0" smtClean="0"/>
              <a:t> </a:t>
            </a:r>
            <a:r>
              <a:rPr lang="da-DK" sz="1000" dirty="0" err="1" smtClean="0"/>
              <a:t>Countries</a:t>
            </a:r>
            <a:r>
              <a:rPr lang="da-DK" sz="1000" dirty="0" smtClean="0"/>
              <a:t>  MIC = </a:t>
            </a:r>
            <a:r>
              <a:rPr lang="da-DK" sz="1000" dirty="0" err="1" smtClean="0"/>
              <a:t>Middle</a:t>
            </a:r>
            <a:r>
              <a:rPr lang="da-DK" sz="1000" dirty="0" smtClean="0"/>
              <a:t> </a:t>
            </a:r>
            <a:r>
              <a:rPr lang="da-DK" sz="1000" dirty="0" err="1" smtClean="0"/>
              <a:t>Income</a:t>
            </a:r>
            <a:r>
              <a:rPr lang="da-DK" sz="1000" dirty="0" smtClean="0"/>
              <a:t> </a:t>
            </a:r>
            <a:r>
              <a:rPr lang="da-DK" sz="1000" dirty="0" err="1" smtClean="0"/>
              <a:t>Countries</a:t>
            </a:r>
            <a:r>
              <a:rPr lang="da-DK" sz="1000" dirty="0" smtClean="0"/>
              <a:t>; LIC = </a:t>
            </a:r>
            <a:r>
              <a:rPr lang="da-DK" sz="1000" dirty="0" err="1" smtClean="0"/>
              <a:t>Low</a:t>
            </a:r>
            <a:r>
              <a:rPr lang="da-DK" sz="1000" dirty="0" smtClean="0"/>
              <a:t> </a:t>
            </a:r>
            <a:r>
              <a:rPr lang="da-DK" sz="1000" dirty="0" err="1" smtClean="0"/>
              <a:t>Income</a:t>
            </a:r>
            <a:r>
              <a:rPr lang="da-DK" sz="1000" dirty="0" smtClean="0"/>
              <a:t> </a:t>
            </a:r>
            <a:r>
              <a:rPr lang="da-DK" sz="1000" dirty="0" err="1" smtClean="0"/>
              <a:t>Countries</a:t>
            </a:r>
            <a:r>
              <a:rPr lang="da-DK" sz="1000" dirty="0" smtClean="0"/>
              <a:t> CAFS (</a:t>
            </a:r>
            <a:r>
              <a:rPr lang="da-DK" sz="1000" dirty="0" err="1" smtClean="0"/>
              <a:t>Conflict</a:t>
            </a:r>
            <a:r>
              <a:rPr lang="da-DK" sz="1000" dirty="0" smtClean="0"/>
              <a:t> </a:t>
            </a:r>
            <a:r>
              <a:rPr lang="da-DK" sz="1000" dirty="0" err="1" smtClean="0"/>
              <a:t>Affected</a:t>
            </a:r>
            <a:r>
              <a:rPr lang="da-DK" sz="1000" dirty="0" smtClean="0"/>
              <a:t> States) </a:t>
            </a:r>
            <a:endParaRPr lang="da-DK" sz="1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err="1" smtClean="0"/>
              <a:t>Surviving</a:t>
            </a:r>
            <a:r>
              <a:rPr lang="da-DK" b="1" dirty="0" smtClean="0"/>
              <a:t> and </a:t>
            </a:r>
            <a:r>
              <a:rPr lang="da-DK" b="1" dirty="0" err="1" smtClean="0"/>
              <a:t>living</a:t>
            </a:r>
            <a:r>
              <a:rPr lang="da-DK" b="1" dirty="0" smtClean="0"/>
              <a:t> longer</a:t>
            </a:r>
            <a:endParaRPr lang="da-DK" b="1" dirty="0"/>
          </a:p>
        </p:txBody>
      </p:sp>
      <p:pic>
        <p:nvPicPr>
          <p:cNvPr id="2053" name="Picture 5"/>
          <p:cNvPicPr>
            <a:picLocks noChangeAspect="1" noChangeArrowheads="1"/>
          </p:cNvPicPr>
          <p:nvPr/>
        </p:nvPicPr>
        <p:blipFill>
          <a:blip r:embed="rId3" cstate="print"/>
          <a:srcRect/>
          <a:stretch>
            <a:fillRect/>
          </a:stretch>
        </p:blipFill>
        <p:spPr bwMode="auto">
          <a:xfrm>
            <a:off x="4860032" y="1268760"/>
            <a:ext cx="3781425" cy="3096344"/>
          </a:xfrm>
          <a:prstGeom prst="rect">
            <a:avLst/>
          </a:prstGeom>
          <a:noFill/>
          <a:ln w="9525">
            <a:noFill/>
            <a:miter lim="800000"/>
            <a:headEnd/>
            <a:tailEnd/>
          </a:ln>
        </p:spPr>
      </p:pic>
      <p:pic>
        <p:nvPicPr>
          <p:cNvPr id="2054" name="Picture 6"/>
          <p:cNvPicPr>
            <a:picLocks noChangeAspect="1" noChangeArrowheads="1"/>
          </p:cNvPicPr>
          <p:nvPr/>
        </p:nvPicPr>
        <p:blipFill>
          <a:blip r:embed="rId4" cstate="print"/>
          <a:srcRect/>
          <a:stretch>
            <a:fillRect/>
          </a:stretch>
        </p:blipFill>
        <p:spPr bwMode="auto">
          <a:xfrm>
            <a:off x="827584" y="1268760"/>
            <a:ext cx="3866275" cy="3096344"/>
          </a:xfrm>
          <a:prstGeom prst="rect">
            <a:avLst/>
          </a:prstGeom>
          <a:noFill/>
          <a:ln w="9525">
            <a:noFill/>
            <a:miter lim="800000"/>
            <a:headEnd/>
            <a:tailEnd/>
          </a:ln>
        </p:spPr>
      </p:pic>
      <p:sp>
        <p:nvSpPr>
          <p:cNvPr id="5" name="Tekstboks 4"/>
          <p:cNvSpPr txBox="1"/>
          <p:nvPr/>
        </p:nvSpPr>
        <p:spPr>
          <a:xfrm>
            <a:off x="971600" y="4653136"/>
            <a:ext cx="8172400" cy="707886"/>
          </a:xfrm>
          <a:prstGeom prst="rect">
            <a:avLst/>
          </a:prstGeom>
          <a:noFill/>
        </p:spPr>
        <p:txBody>
          <a:bodyPr wrap="square" rtlCol="0">
            <a:spAutoFit/>
          </a:bodyPr>
          <a:lstStyle/>
          <a:p>
            <a:r>
              <a:rPr lang="da-DK" sz="2000" dirty="0" smtClean="0"/>
              <a:t>Great </a:t>
            </a:r>
            <a:r>
              <a:rPr lang="da-DK" sz="2000" dirty="0" err="1" smtClean="0"/>
              <a:t>progress</a:t>
            </a:r>
            <a:r>
              <a:rPr lang="da-DK" sz="2000" dirty="0" smtClean="0"/>
              <a:t> made </a:t>
            </a:r>
            <a:r>
              <a:rPr lang="da-DK" sz="2000" dirty="0" err="1" smtClean="0"/>
              <a:t>on</a:t>
            </a:r>
            <a:r>
              <a:rPr lang="da-DK" sz="2000" dirty="0" smtClean="0"/>
              <a:t> </a:t>
            </a:r>
            <a:r>
              <a:rPr lang="da-DK" sz="2000" dirty="0" err="1" smtClean="0"/>
              <a:t>reducing</a:t>
            </a:r>
            <a:r>
              <a:rPr lang="da-DK" sz="2000" dirty="0" smtClean="0"/>
              <a:t> infant and &lt;5 </a:t>
            </a:r>
            <a:r>
              <a:rPr lang="da-DK" sz="2000" dirty="0" err="1" smtClean="0"/>
              <a:t>mortality</a:t>
            </a:r>
            <a:r>
              <a:rPr lang="da-DK" sz="2000" dirty="0" smtClean="0"/>
              <a:t>, </a:t>
            </a:r>
            <a:r>
              <a:rPr lang="da-DK" sz="2000" dirty="0" err="1" smtClean="0"/>
              <a:t>yet</a:t>
            </a:r>
            <a:r>
              <a:rPr lang="da-DK" sz="2000" dirty="0" smtClean="0"/>
              <a:t> still </a:t>
            </a:r>
            <a:r>
              <a:rPr lang="da-DK" sz="2000" dirty="0" err="1" smtClean="0"/>
              <a:t>work</a:t>
            </a:r>
            <a:r>
              <a:rPr lang="da-DK" sz="2000" dirty="0" smtClean="0"/>
              <a:t> to </a:t>
            </a:r>
            <a:r>
              <a:rPr lang="da-DK" sz="2000" dirty="0" err="1" smtClean="0"/>
              <a:t>be</a:t>
            </a:r>
            <a:r>
              <a:rPr lang="da-DK" sz="2000" dirty="0" smtClean="0"/>
              <a:t> done, </a:t>
            </a:r>
            <a:r>
              <a:rPr lang="da-DK" sz="2000" dirty="0" err="1" smtClean="0"/>
              <a:t>especially</a:t>
            </a:r>
            <a:r>
              <a:rPr lang="da-DK" sz="2000" dirty="0" smtClean="0"/>
              <a:t> in </a:t>
            </a:r>
            <a:r>
              <a:rPr lang="da-DK" sz="2000" dirty="0" err="1" smtClean="0"/>
              <a:t>Africa</a:t>
            </a:r>
            <a:endParaRPr lang="da-DK"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32656"/>
            <a:ext cx="8460432" cy="835744"/>
          </a:xfrm>
        </p:spPr>
        <p:txBody>
          <a:bodyPr/>
          <a:lstStyle/>
          <a:p>
            <a:pPr algn="ctr"/>
            <a:r>
              <a:rPr lang="da-DK" b="1" dirty="0" smtClean="0"/>
              <a:t>But </a:t>
            </a:r>
            <a:r>
              <a:rPr lang="da-DK" b="1" dirty="0" err="1" smtClean="0"/>
              <a:t>getting</a:t>
            </a:r>
            <a:r>
              <a:rPr lang="da-DK" b="1" dirty="0" smtClean="0"/>
              <a:t> fatter and </a:t>
            </a:r>
            <a:r>
              <a:rPr lang="da-DK" b="1" dirty="0" err="1" smtClean="0"/>
              <a:t>sicker</a:t>
            </a:r>
            <a:endParaRPr lang="da-DK" b="1" dirty="0"/>
          </a:p>
        </p:txBody>
      </p:sp>
      <p:pic>
        <p:nvPicPr>
          <p:cNvPr id="3076" name="Picture 4"/>
          <p:cNvPicPr>
            <a:picLocks noChangeAspect="1" noChangeArrowheads="1"/>
          </p:cNvPicPr>
          <p:nvPr/>
        </p:nvPicPr>
        <p:blipFill>
          <a:blip r:embed="rId3" cstate="print"/>
          <a:srcRect/>
          <a:stretch>
            <a:fillRect/>
          </a:stretch>
        </p:blipFill>
        <p:spPr bwMode="auto">
          <a:xfrm>
            <a:off x="827584" y="1124744"/>
            <a:ext cx="3987243" cy="3456384"/>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4860032" y="1052736"/>
            <a:ext cx="4057682" cy="3528392"/>
          </a:xfrm>
          <a:prstGeom prst="rect">
            <a:avLst/>
          </a:prstGeom>
          <a:noFill/>
          <a:ln w="9525">
            <a:noFill/>
            <a:miter lim="800000"/>
            <a:headEnd/>
            <a:tailEnd/>
          </a:ln>
        </p:spPr>
      </p:pic>
      <p:sp>
        <p:nvSpPr>
          <p:cNvPr id="5" name="Tekstboks 4"/>
          <p:cNvSpPr txBox="1"/>
          <p:nvPr/>
        </p:nvSpPr>
        <p:spPr>
          <a:xfrm>
            <a:off x="755576" y="4653136"/>
            <a:ext cx="8172400" cy="1015663"/>
          </a:xfrm>
          <a:prstGeom prst="rect">
            <a:avLst/>
          </a:prstGeom>
          <a:noFill/>
        </p:spPr>
        <p:txBody>
          <a:bodyPr wrap="square" rtlCol="0">
            <a:spAutoFit/>
          </a:bodyPr>
          <a:lstStyle/>
          <a:p>
            <a:pPr>
              <a:buFont typeface="Arial" pitchFamily="34" charset="0"/>
              <a:buChar char="•"/>
            </a:pPr>
            <a:r>
              <a:rPr lang="da-DK" sz="2000" dirty="0" smtClean="0"/>
              <a:t> B</a:t>
            </a:r>
            <a:r>
              <a:rPr lang="en-US" sz="2000" dirty="0" smtClean="0"/>
              <a:t>road shift from communicable, maternal, neonatal and nutritional causes of death in 1990 towards non-communicable diseases (account for 2/3 deaths) </a:t>
            </a:r>
            <a:r>
              <a:rPr lang="en-US" sz="2000" dirty="0" err="1" smtClean="0"/>
              <a:t>ie</a:t>
            </a:r>
            <a:r>
              <a:rPr lang="en-US" sz="2000" dirty="0" smtClean="0"/>
              <a:t> heart disease and diabetes. Large regional discrepancies though.</a:t>
            </a:r>
          </a:p>
        </p:txBody>
      </p:sp>
      <p:sp>
        <p:nvSpPr>
          <p:cNvPr id="6" name="Rektangel 5"/>
          <p:cNvSpPr/>
          <p:nvPr/>
        </p:nvSpPr>
        <p:spPr>
          <a:xfrm>
            <a:off x="0" y="6150114"/>
            <a:ext cx="6319614" cy="646331"/>
          </a:xfrm>
          <a:prstGeom prst="rect">
            <a:avLst/>
          </a:prstGeom>
          <a:solidFill>
            <a:srgbClr val="FFC000">
              <a:alpha val="50000"/>
            </a:srgbClr>
          </a:solidFill>
        </p:spPr>
        <p:txBody>
          <a:bodyPr wrap="square">
            <a:spAutoFit/>
          </a:bodyPr>
          <a:lstStyle/>
          <a:p>
            <a:r>
              <a:rPr lang="da-DK" sz="1800" i="1" dirty="0" err="1" smtClean="0">
                <a:solidFill>
                  <a:srgbClr val="000000"/>
                </a:solidFill>
              </a:rPr>
              <a:t>Consideration</a:t>
            </a:r>
            <a:r>
              <a:rPr lang="da-DK" sz="1800" i="1" dirty="0" smtClean="0">
                <a:solidFill>
                  <a:srgbClr val="000000"/>
                </a:solidFill>
              </a:rPr>
              <a:t>: </a:t>
            </a:r>
            <a:r>
              <a:rPr lang="da-DK" sz="1800" i="1" dirty="0" err="1" smtClean="0">
                <a:solidFill>
                  <a:srgbClr val="000000"/>
                </a:solidFill>
              </a:rPr>
              <a:t>Obesity</a:t>
            </a:r>
            <a:r>
              <a:rPr lang="da-DK" sz="1800" i="1" dirty="0" smtClean="0">
                <a:solidFill>
                  <a:srgbClr val="000000"/>
                </a:solidFill>
              </a:rPr>
              <a:t> and </a:t>
            </a:r>
            <a:r>
              <a:rPr lang="da-DK" sz="1800" i="1" dirty="0" err="1" smtClean="0">
                <a:solidFill>
                  <a:srgbClr val="000000"/>
                </a:solidFill>
              </a:rPr>
              <a:t>foul</a:t>
            </a:r>
            <a:r>
              <a:rPr lang="da-DK" sz="1800" i="1" dirty="0" smtClean="0">
                <a:solidFill>
                  <a:srgbClr val="000000"/>
                </a:solidFill>
              </a:rPr>
              <a:t> </a:t>
            </a:r>
            <a:r>
              <a:rPr lang="da-DK" sz="1800" i="1" dirty="0" err="1" smtClean="0">
                <a:solidFill>
                  <a:srgbClr val="000000"/>
                </a:solidFill>
              </a:rPr>
              <a:t>nourishment</a:t>
            </a:r>
            <a:r>
              <a:rPr lang="da-DK" sz="1800" i="1" dirty="0" smtClean="0">
                <a:solidFill>
                  <a:srgbClr val="000000"/>
                </a:solidFill>
              </a:rPr>
              <a:t>, not </a:t>
            </a:r>
            <a:r>
              <a:rPr lang="da-DK" sz="1800" i="1" dirty="0" err="1" smtClean="0">
                <a:solidFill>
                  <a:srgbClr val="000000"/>
                </a:solidFill>
              </a:rPr>
              <a:t>only</a:t>
            </a:r>
            <a:r>
              <a:rPr lang="da-DK" sz="1800" i="1" dirty="0" smtClean="0">
                <a:solidFill>
                  <a:srgbClr val="000000"/>
                </a:solidFill>
              </a:rPr>
              <a:t> </a:t>
            </a:r>
            <a:r>
              <a:rPr lang="da-DK" sz="1800" i="1" dirty="0" err="1" smtClean="0">
                <a:solidFill>
                  <a:srgbClr val="000000"/>
                </a:solidFill>
              </a:rPr>
              <a:t>under-nourishment</a:t>
            </a:r>
            <a:r>
              <a:rPr lang="da-DK" sz="1800" i="1" dirty="0" smtClean="0">
                <a:solidFill>
                  <a:srgbClr val="000000"/>
                </a:solidFill>
              </a:rPr>
              <a:t>, as a new global </a:t>
            </a:r>
            <a:r>
              <a:rPr lang="da-DK" sz="1800" i="1" dirty="0" err="1" smtClean="0">
                <a:solidFill>
                  <a:srgbClr val="000000"/>
                </a:solidFill>
              </a:rPr>
              <a:t>health</a:t>
            </a:r>
            <a:r>
              <a:rPr lang="da-DK" sz="1800" i="1" dirty="0" smtClean="0">
                <a:solidFill>
                  <a:srgbClr val="000000"/>
                </a:solidFill>
              </a:rPr>
              <a:t> </a:t>
            </a:r>
            <a:r>
              <a:rPr lang="da-DK" sz="1800" i="1" dirty="0" err="1" smtClean="0">
                <a:solidFill>
                  <a:srgbClr val="000000"/>
                </a:solidFill>
              </a:rPr>
              <a:t>priority</a:t>
            </a:r>
            <a:r>
              <a:rPr lang="da-DK" sz="1800" i="1" dirty="0" smtClean="0">
                <a:solidFill>
                  <a:srgbClr val="000000"/>
                </a:solidFill>
              </a:rPr>
              <a:t>?</a:t>
            </a:r>
            <a:endParaRPr lang="da-DK" sz="1800"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b="1" dirty="0" err="1" smtClean="0"/>
              <a:t>Settling</a:t>
            </a:r>
            <a:r>
              <a:rPr lang="da-DK" b="1" dirty="0" smtClean="0"/>
              <a:t> in urban </a:t>
            </a:r>
            <a:r>
              <a:rPr lang="da-DK" b="1" dirty="0" err="1" smtClean="0"/>
              <a:t>areas</a:t>
            </a:r>
            <a:endParaRPr lang="da-DK" b="1" dirty="0"/>
          </a:p>
        </p:txBody>
      </p:sp>
      <p:pic>
        <p:nvPicPr>
          <p:cNvPr id="6" name="Pladsholder til indhold 5" descr="urban_rural_graph2.jpg"/>
          <p:cNvPicPr>
            <a:picLocks noGrp="1" noChangeAspect="1"/>
          </p:cNvPicPr>
          <p:nvPr>
            <p:ph idx="1"/>
          </p:nvPr>
        </p:nvPicPr>
        <p:blipFill>
          <a:blip r:embed="rId3" cstate="print"/>
          <a:stretch>
            <a:fillRect/>
          </a:stretch>
        </p:blipFill>
        <p:spPr>
          <a:xfrm>
            <a:off x="755576" y="1052736"/>
            <a:ext cx="3888432" cy="2736304"/>
          </a:xfrm>
        </p:spPr>
      </p:pic>
      <p:sp>
        <p:nvSpPr>
          <p:cNvPr id="7" name="Rektangel 6"/>
          <p:cNvSpPr/>
          <p:nvPr/>
        </p:nvSpPr>
        <p:spPr>
          <a:xfrm>
            <a:off x="755576" y="3861048"/>
            <a:ext cx="8136904" cy="2554545"/>
          </a:xfrm>
          <a:prstGeom prst="rect">
            <a:avLst/>
          </a:prstGeom>
        </p:spPr>
        <p:txBody>
          <a:bodyPr wrap="square">
            <a:spAutoFit/>
          </a:bodyPr>
          <a:lstStyle/>
          <a:p>
            <a:pPr>
              <a:buFont typeface="Arial" pitchFamily="34" charset="0"/>
              <a:buChar char="•"/>
            </a:pPr>
            <a:r>
              <a:rPr lang="en-US" sz="2000" dirty="0" smtClean="0"/>
              <a:t> More people on earth now living in urban rather than rural areas</a:t>
            </a:r>
          </a:p>
          <a:p>
            <a:pPr>
              <a:buFont typeface="Arial" pitchFamily="34" charset="0"/>
              <a:buChar char="•"/>
            </a:pPr>
            <a:r>
              <a:rPr lang="en-US" sz="2000" dirty="0" smtClean="0">
                <a:solidFill>
                  <a:srgbClr val="FF0000"/>
                </a:solidFill>
              </a:rPr>
              <a:t> 60% will live in urban areas in 2030 (twice as many as on Earth in 1970)</a:t>
            </a:r>
          </a:p>
          <a:p>
            <a:pPr>
              <a:buFont typeface="Arial" pitchFamily="34" charset="0"/>
              <a:buChar char="•"/>
            </a:pPr>
            <a:r>
              <a:rPr lang="en-US" sz="2000" dirty="0" smtClean="0"/>
              <a:t> 50% in Megacities (&gt;10 mill people) and 50% in small and medium-sized cities</a:t>
            </a:r>
          </a:p>
          <a:p>
            <a:pPr>
              <a:buFont typeface="Arial" pitchFamily="34" charset="0"/>
              <a:buChar char="•"/>
            </a:pPr>
            <a:r>
              <a:rPr lang="en-US" sz="2000" dirty="0" smtClean="0">
                <a:solidFill>
                  <a:srgbClr val="FF0000"/>
                </a:solidFill>
              </a:rPr>
              <a:t> UN predicts 32 megacities in 2025, only 8 in the developed world</a:t>
            </a:r>
          </a:p>
          <a:p>
            <a:pPr>
              <a:buFont typeface="Arial" pitchFamily="34" charset="0"/>
              <a:buChar char="•"/>
            </a:pPr>
            <a:r>
              <a:rPr lang="en-US" sz="2000" dirty="0" smtClean="0"/>
              <a:t> Most in Asia, yet approximately 1 </a:t>
            </a:r>
            <a:r>
              <a:rPr lang="en-US" sz="2000" dirty="0" err="1" smtClean="0"/>
              <a:t>bn</a:t>
            </a:r>
            <a:r>
              <a:rPr lang="en-US" sz="2000" dirty="0" smtClean="0"/>
              <a:t> in cities in Africa</a:t>
            </a:r>
          </a:p>
          <a:p>
            <a:pPr>
              <a:buFont typeface="Arial" pitchFamily="34" charset="0"/>
              <a:buChar char="•"/>
            </a:pPr>
            <a:r>
              <a:rPr lang="en-US" sz="2000" dirty="0" smtClean="0">
                <a:solidFill>
                  <a:srgbClr val="FF0000"/>
                </a:solidFill>
              </a:rPr>
              <a:t> Up to 65% of urban population now live in slums in countries like Bangladesh and Nigeria. Percentage </a:t>
            </a:r>
            <a:r>
              <a:rPr lang="en-US" sz="2000" dirty="0" err="1" smtClean="0">
                <a:solidFill>
                  <a:srgbClr val="FF0000"/>
                </a:solidFill>
              </a:rPr>
              <a:t>slumdwellers</a:t>
            </a:r>
            <a:r>
              <a:rPr lang="en-US" sz="2000" dirty="0" smtClean="0">
                <a:solidFill>
                  <a:srgbClr val="FF0000"/>
                </a:solidFill>
              </a:rPr>
              <a:t> expected to drop.</a:t>
            </a:r>
          </a:p>
          <a:p>
            <a:r>
              <a:rPr lang="en-US" sz="2000" dirty="0" smtClean="0"/>
              <a:t> </a:t>
            </a:r>
            <a:endParaRPr lang="da-DK" sz="2000" dirty="0"/>
          </a:p>
        </p:txBody>
      </p:sp>
      <p:pic>
        <p:nvPicPr>
          <p:cNvPr id="2050" name="Picture 2"/>
          <p:cNvPicPr>
            <a:picLocks noChangeAspect="1" noChangeArrowheads="1"/>
          </p:cNvPicPr>
          <p:nvPr/>
        </p:nvPicPr>
        <p:blipFill>
          <a:blip r:embed="rId4" cstate="print"/>
          <a:srcRect/>
          <a:stretch>
            <a:fillRect/>
          </a:stretch>
        </p:blipFill>
        <p:spPr bwMode="auto">
          <a:xfrm>
            <a:off x="4716016" y="1052736"/>
            <a:ext cx="4052889" cy="2736304"/>
          </a:xfrm>
          <a:prstGeom prst="rect">
            <a:avLst/>
          </a:prstGeom>
          <a:noFill/>
          <a:ln w="9525">
            <a:noFill/>
            <a:miter lim="800000"/>
            <a:headEnd/>
            <a:tailEnd/>
          </a:ln>
        </p:spPr>
      </p:pic>
      <p:sp>
        <p:nvSpPr>
          <p:cNvPr id="8" name="Rektangel 7"/>
          <p:cNvSpPr/>
          <p:nvPr/>
        </p:nvSpPr>
        <p:spPr>
          <a:xfrm>
            <a:off x="0" y="6150114"/>
            <a:ext cx="7020272" cy="584775"/>
          </a:xfrm>
          <a:prstGeom prst="rect">
            <a:avLst/>
          </a:prstGeom>
          <a:solidFill>
            <a:srgbClr val="FFC000">
              <a:alpha val="51000"/>
            </a:srgbClr>
          </a:solidFill>
        </p:spPr>
        <p:txBody>
          <a:bodyPr wrap="square">
            <a:spAutoFit/>
          </a:bodyPr>
          <a:lstStyle/>
          <a:p>
            <a:r>
              <a:rPr lang="en-US" sz="1600" i="1" dirty="0" smtClean="0"/>
              <a:t>Consideration: New risks, new socio-economic dynamics, inequalities and mobility in complex urban areas than in rural settings. Need to </a:t>
            </a:r>
            <a:r>
              <a:rPr lang="en-US" sz="1600" i="1" dirty="0" err="1" smtClean="0"/>
              <a:t>reorientate</a:t>
            </a:r>
            <a:r>
              <a:rPr lang="en-US" sz="1600" i="1" dirty="0" smtClean="0"/>
              <a:t> focus towards urban areas and the ‘hardest to reach’</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406400"/>
            <a:ext cx="8208912" cy="762000"/>
          </a:xfrm>
        </p:spPr>
        <p:txBody>
          <a:bodyPr/>
          <a:lstStyle/>
          <a:p>
            <a:pPr algn="ctr"/>
            <a:r>
              <a:rPr lang="da-DK" sz="3200" b="1" dirty="0" smtClean="0">
                <a:solidFill>
                  <a:srgbClr val="FF0000"/>
                </a:solidFill>
              </a:rPr>
              <a:t>WEALTH/POVERTY, </a:t>
            </a:r>
            <a:br>
              <a:rPr lang="da-DK" sz="3200" b="1" dirty="0" smtClean="0">
                <a:solidFill>
                  <a:srgbClr val="FF0000"/>
                </a:solidFill>
              </a:rPr>
            </a:br>
            <a:r>
              <a:rPr lang="da-DK" sz="3200" b="1" dirty="0" smtClean="0">
                <a:solidFill>
                  <a:srgbClr val="FF0000"/>
                </a:solidFill>
              </a:rPr>
              <a:t>INEQUALITY AND EMPLOYMENT</a:t>
            </a:r>
            <a:endParaRPr lang="da-DK" sz="3200" b="1" dirty="0">
              <a:solidFill>
                <a:srgbClr val="FF0000"/>
              </a:solidFill>
            </a:endParaRPr>
          </a:p>
        </p:txBody>
      </p:sp>
      <p:pic>
        <p:nvPicPr>
          <p:cNvPr id="4" name="Pladsholder til indhold 3" descr="Economist_inequality.jpg"/>
          <p:cNvPicPr>
            <a:picLocks noGrp="1" noChangeAspect="1"/>
          </p:cNvPicPr>
          <p:nvPr>
            <p:ph idx="1"/>
          </p:nvPr>
        </p:nvPicPr>
        <p:blipFill>
          <a:blip r:embed="rId2" cstate="print"/>
          <a:stretch>
            <a:fillRect/>
          </a:stretch>
        </p:blipFill>
        <p:spPr>
          <a:xfrm>
            <a:off x="1331640" y="1772816"/>
            <a:ext cx="3093332" cy="4067734"/>
          </a:xfrm>
        </p:spPr>
      </p:pic>
      <p:pic>
        <p:nvPicPr>
          <p:cNvPr id="5" name="Picture 13"/>
          <p:cNvPicPr>
            <a:picLocks noChangeAspect="1" noChangeArrowheads="1"/>
          </p:cNvPicPr>
          <p:nvPr/>
        </p:nvPicPr>
        <p:blipFill>
          <a:blip r:embed="rId3" cstate="print"/>
          <a:srcRect/>
          <a:stretch>
            <a:fillRect/>
          </a:stretch>
        </p:blipFill>
        <p:spPr bwMode="auto">
          <a:xfrm>
            <a:off x="5364088" y="1772816"/>
            <a:ext cx="2808312" cy="403982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
  <a:themeElements>
    <a:clrScheme name="Powerpoin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Powerpoint">
      <a:majorFont>
        <a:latin typeface="Garamond"/>
        <a:ea typeface=""/>
        <a:cs typeface=""/>
      </a:majorFont>
      <a:minorFont>
        <a:latin typeface="Garamond"/>
        <a:ea typeface=""/>
        <a:cs typeface=""/>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a-DK" altLang="da-DK" sz="36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a-DK" altLang="da-DK" sz="36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Powerpoin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owerpoin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owerpoin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owerpoin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owerpoin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owerpoin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owerpoin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ontort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
  <TotalTime>4439</TotalTime>
  <Words>3439</Words>
  <Application>Microsoft Office PowerPoint</Application>
  <PresentationFormat>Skærmshow (4:3)</PresentationFormat>
  <Paragraphs>333</Paragraphs>
  <Slides>43</Slides>
  <Notes>38</Notes>
  <HiddenSlides>0</HiddenSlides>
  <MMClips>0</MMClips>
  <ScaleCrop>false</ScaleCrop>
  <HeadingPairs>
    <vt:vector size="4" baseType="variant">
      <vt:variant>
        <vt:lpstr>Tema</vt:lpstr>
      </vt:variant>
      <vt:variant>
        <vt:i4>1</vt:i4>
      </vt:variant>
      <vt:variant>
        <vt:lpstr>Diastitler</vt:lpstr>
      </vt:variant>
      <vt:variant>
        <vt:i4>43</vt:i4>
      </vt:variant>
    </vt:vector>
  </HeadingPairs>
  <TitlesOfParts>
    <vt:vector size="44" baseType="lpstr">
      <vt:lpstr>Powerpoint</vt:lpstr>
      <vt:lpstr>A 2025 social fiction: Megatrends &amp; possible implications for Save the Children Looking 10-15 years ahead to start the planning now</vt:lpstr>
      <vt:lpstr>Megatrends </vt:lpstr>
      <vt:lpstr>Inspiration</vt:lpstr>
      <vt:lpstr>DEMOGRAPHICS </vt:lpstr>
      <vt:lpstr>Growing and ageing</vt:lpstr>
      <vt:lpstr>Surviving and living longer</vt:lpstr>
      <vt:lpstr>But getting fatter and sicker</vt:lpstr>
      <vt:lpstr>Settling in urban areas</vt:lpstr>
      <vt:lpstr>WEALTH/POVERTY,  INEQUALITY AND EMPLOYMENT</vt:lpstr>
      <vt:lpstr>Getting richer, more places. Booming middle class </vt:lpstr>
      <vt:lpstr>Sharp decline in poverty</vt:lpstr>
      <vt:lpstr>New distribution of poverty</vt:lpstr>
      <vt:lpstr>But inequality is on the rise</vt:lpstr>
      <vt:lpstr>Is absolut poverty history in 2030?</vt:lpstr>
      <vt:lpstr>Will there be enough jobs?</vt:lpstr>
      <vt:lpstr>What about the youth?</vt:lpstr>
      <vt:lpstr>TECHNOLOGY RESSOURCE SCARCITY AND CLIMATE CHANGE</vt:lpstr>
      <vt:lpstr>Tectonic shift in development </vt:lpstr>
      <vt:lpstr>Age of scarcity?</vt:lpstr>
      <vt:lpstr>The cause of future conflicts?</vt:lpstr>
      <vt:lpstr>Climate Change – a definite cause of strain</vt:lpstr>
      <vt:lpstr>NEW GLOBAL POWER BALANCE</vt:lpstr>
      <vt:lpstr>A polycentric world</vt:lpstr>
      <vt:lpstr>… and a league of ’failed states’</vt:lpstr>
      <vt:lpstr>Rising power of non-state actors</vt:lpstr>
      <vt:lpstr>New powerful actors</vt:lpstr>
      <vt:lpstr>New powerful actors (2)</vt:lpstr>
      <vt:lpstr>IT and empowered individuals</vt:lpstr>
      <vt:lpstr>Impact on global governance</vt:lpstr>
      <vt:lpstr>AID AHEAD</vt:lpstr>
      <vt:lpstr>Institutional aid in a multipolar world</vt:lpstr>
      <vt:lpstr>Middle-Income Country Dilemma</vt:lpstr>
      <vt:lpstr>Middle-Income Country Dilemma (2)</vt:lpstr>
      <vt:lpstr>Dias nummer 34</vt:lpstr>
      <vt:lpstr>Dias nummer 35</vt:lpstr>
      <vt:lpstr>Institutional Aid v 2.0 in the new poverty landscape</vt:lpstr>
      <vt:lpstr>Development aid… not the full story</vt:lpstr>
      <vt:lpstr>New visions, New ventures, New Actors</vt:lpstr>
      <vt:lpstr>A new altruistic economy</vt:lpstr>
      <vt:lpstr>Volatility and shocks</vt:lpstr>
      <vt:lpstr>WHAT DOES ALL THIS MEAN  FOR INGOS LIKE SAVE THE CHILDREN?</vt:lpstr>
      <vt:lpstr>Summary Considerations</vt:lpstr>
      <vt:lpstr>Summary Considerations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Omverdensanalyse Hvor bevæger verden sig hen og hvad betyder det for os?</dc:title>
  <dc:creator>Jonas Keiding Lindholm</dc:creator>
  <cp:lastModifiedBy>Jonas Keiding Lindholm</cp:lastModifiedBy>
  <cp:revision>492</cp:revision>
  <dcterms:created xsi:type="dcterms:W3CDTF">2013-01-14T11:43:07Z</dcterms:created>
  <dcterms:modified xsi:type="dcterms:W3CDTF">2013-02-06T11:24:25Z</dcterms:modified>
</cp:coreProperties>
</file>