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1"/>
  </p:notesMasterIdLst>
  <p:handoutMasterIdLst>
    <p:handoutMasterId r:id="rId42"/>
  </p:handoutMasterIdLst>
  <p:sldIdLst>
    <p:sldId id="291" r:id="rId5"/>
    <p:sldId id="292" r:id="rId6"/>
    <p:sldId id="319" r:id="rId7"/>
    <p:sldId id="289" r:id="rId8"/>
    <p:sldId id="358" r:id="rId9"/>
    <p:sldId id="279" r:id="rId10"/>
    <p:sldId id="310" r:id="rId11"/>
    <p:sldId id="318" r:id="rId12"/>
    <p:sldId id="264" r:id="rId13"/>
    <p:sldId id="265" r:id="rId14"/>
    <p:sldId id="362" r:id="rId15"/>
    <p:sldId id="334" r:id="rId16"/>
    <p:sldId id="333" r:id="rId17"/>
    <p:sldId id="348" r:id="rId18"/>
    <p:sldId id="335" r:id="rId19"/>
    <p:sldId id="324" r:id="rId20"/>
    <p:sldId id="349" r:id="rId21"/>
    <p:sldId id="356" r:id="rId22"/>
    <p:sldId id="350" r:id="rId23"/>
    <p:sldId id="351" r:id="rId24"/>
    <p:sldId id="306" r:id="rId25"/>
    <p:sldId id="330" r:id="rId26"/>
    <p:sldId id="315" r:id="rId27"/>
    <p:sldId id="331" r:id="rId28"/>
    <p:sldId id="327" r:id="rId29"/>
    <p:sldId id="345" r:id="rId30"/>
    <p:sldId id="316" r:id="rId31"/>
    <p:sldId id="300" r:id="rId32"/>
    <p:sldId id="317" r:id="rId33"/>
    <p:sldId id="313" r:id="rId34"/>
    <p:sldId id="361" r:id="rId35"/>
    <p:sldId id="341" r:id="rId36"/>
    <p:sldId id="320" r:id="rId37"/>
    <p:sldId id="342" r:id="rId38"/>
    <p:sldId id="359" r:id="rId39"/>
    <p:sldId id="293"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3">
          <p15:clr>
            <a:srgbClr val="A4A3A4"/>
          </p15:clr>
        </p15:guide>
        <p15:guide id="2" orient="horz" pos="738">
          <p15:clr>
            <a:srgbClr val="A4A3A4"/>
          </p15:clr>
        </p15:guide>
        <p15:guide id="3" orient="horz" pos="997">
          <p15:clr>
            <a:srgbClr val="A4A3A4"/>
          </p15:clr>
        </p15:guide>
        <p15:guide id="4" pos="5658">
          <p15:clr>
            <a:srgbClr val="A4A3A4"/>
          </p15:clr>
        </p15:guide>
        <p15:guide id="5" pos="95">
          <p15:clr>
            <a:srgbClr val="A4A3A4"/>
          </p15:clr>
        </p15:guide>
        <p15:guide id="6" pos="272">
          <p15:clr>
            <a:srgbClr val="A4A3A4"/>
          </p15:clr>
        </p15:guide>
        <p15:guide id="7"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rrell, Alice" initials="BA" lastIdx="4" clrIdx="0">
    <p:extLst>
      <p:ext uri="{19B8F6BF-5375-455C-9EA6-DF929625EA0E}">
        <p15:presenceInfo xmlns:p15="http://schemas.microsoft.com/office/powerpoint/2012/main" userId="S::aburrell@savechildren.org::5cc0b24f-e8b4-42ee-b526-acab743fe68e" providerId="AD"/>
      </p:ext>
    </p:extLst>
  </p:cmAuthor>
  <p:cmAuthor id="2" name="Jouanicot, Virginie" initials="JV [2]" lastIdx="4" clrIdx="1">
    <p:extLst>
      <p:ext uri="{19B8F6BF-5375-455C-9EA6-DF929625EA0E}">
        <p15:presenceInfo xmlns:p15="http://schemas.microsoft.com/office/powerpoint/2012/main" userId="S-1-12-1-1263751597-1226253677-3238796964-3310663150" providerId="AD"/>
      </p:ext>
    </p:extLst>
  </p:cmAuthor>
  <p:cmAuthor id="3" name="O'Flynn, Sarah" initials="OS" lastIdx="8" clrIdx="2">
    <p:extLst>
      <p:ext uri="{19B8F6BF-5375-455C-9EA6-DF929625EA0E}">
        <p15:presenceInfo xmlns:p15="http://schemas.microsoft.com/office/powerpoint/2012/main" userId="S::soflynn@savechildren.org::3bdc2615-c09b-41a7-ab5f-05c5bdee3e8e" providerId="AD"/>
      </p:ext>
    </p:extLst>
  </p:cmAuthor>
  <p:cmAuthor id="4" name="Alice Burrell" initials="AB" lastIdx="2" clrIdx="3">
    <p:extLst>
      <p:ext uri="{19B8F6BF-5375-455C-9EA6-DF929625EA0E}">
        <p15:presenceInfo xmlns:p15="http://schemas.microsoft.com/office/powerpoint/2012/main" userId="b7f5ef171efddf64" providerId="Windows Live"/>
      </p:ext>
    </p:extLst>
  </p:cmAuthor>
  <p:cmAuthor id="5" name="tessa magnuson" initials="tm" lastIdx="1" clrIdx="4">
    <p:extLst>
      <p:ext uri="{19B8F6BF-5375-455C-9EA6-DF929625EA0E}">
        <p15:presenceInfo xmlns:p15="http://schemas.microsoft.com/office/powerpoint/2012/main" userId="b2eb8ff42f53f10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0007"/>
    <a:srgbClr val="F60006"/>
    <a:srgbClr val="F1030A"/>
    <a:srgbClr val="ED0409"/>
    <a:srgbClr val="ED100C"/>
    <a:srgbClr val="ED1C10"/>
    <a:srgbClr val="ED1F13"/>
    <a:srgbClr val="EA1F17"/>
    <a:srgbClr val="E12417"/>
    <a:srgbClr val="DD2B1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4346D9-31E8-62CA-7943-2FDB135A87FF}" v="48" dt="2022-07-21T19:17:45.817"/>
    <p1510:client id="{20F95225-272A-5168-A94D-12BD1F888581}" v="302" dt="2022-07-21T08:01:42.115"/>
    <p1510:client id="{34C5C058-4A04-CCF2-4458-E567F5BC9F4F}" v="84" dt="2022-07-21T17:23:42.162"/>
    <p1510:client id="{3AF2B64A-87E0-91A8-F335-3315B1487E45}" v="87" dt="2022-07-21T14:12:31.931"/>
    <p1510:client id="{4A2C5B5C-4A59-79AD-7903-C6F6C7F5D45E}" v="1" dt="2022-07-06T20:59:22.864"/>
    <p1510:client id="{5D99D204-4669-6FC2-0997-2FE9611D9A0C}" v="228" dt="2022-07-20T19:13:26.049"/>
    <p1510:client id="{72C374C4-3273-2529-FDE0-A078563E3E2C}" v="1" dt="2022-07-15T19:51:45.059"/>
    <p1510:client id="{7F6BFE61-3BF2-4DE6-BA09-EE70D539E83D}" v="2" dt="2022-07-06T21:02:42.268"/>
    <p1510:client id="{81146EEB-189A-0D0F-9958-C9A04CD6B75A}" v="9" dt="2022-07-06T21:01:46.696"/>
    <p1510:client id="{87A44A82-FBDF-9EB6-36C4-7D9B55C5F1F5}" v="11" dt="2022-07-20T07:15:00.433"/>
    <p1510:client id="{D28C872C-0520-35C0-E1CB-10F48E1DCE07}" v="125" dt="2022-07-22T07:12:33.389"/>
    <p1510:client id="{D5FF35C9-426C-5198-1F9D-C340F53E626C}" v="69" dt="2022-07-20T07:03:41.176"/>
    <p1510:client id="{E230EF34-A1AC-9475-462F-CA76AE5202C9}" v="55" dt="2022-07-19T06:32:00.285"/>
    <p1510:client id="{ED7221AA-D3E5-99DE-E2DE-7B1FDC2DD56A}" v="21" dt="2022-07-20T02:40:35.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06" autoAdjust="0"/>
    <p:restoredTop sz="68182" autoAdjust="0"/>
  </p:normalViewPr>
  <p:slideViewPr>
    <p:cSldViewPr snapToObjects="1" showGuides="1">
      <p:cViewPr varScale="1">
        <p:scale>
          <a:sx n="42" d="100"/>
          <a:sy n="42" d="100"/>
        </p:scale>
        <p:origin x="1756" y="32"/>
      </p:cViewPr>
      <p:guideLst>
        <p:guide orient="horz" pos="3973"/>
        <p:guide orient="horz" pos="738"/>
        <p:guide orient="horz" pos="997"/>
        <p:guide pos="5658"/>
        <p:guide pos="95"/>
        <p:guide pos="272"/>
        <p:guide pos="2879"/>
      </p:guideLst>
    </p:cSldViewPr>
  </p:slideViewPr>
  <p:notesTextViewPr>
    <p:cViewPr>
      <p:scale>
        <a:sx n="100" d="100"/>
        <a:sy n="100" d="100"/>
      </p:scale>
      <p:origin x="0" y="-66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Sweeney" userId="0e88ac56-b529-431f-af00-24b2954d0b55" providerId="ADAL" clId="{7F6BFE61-3BF2-4DE6-BA09-EE70D539E83D}"/>
    <pc:docChg chg="modSld">
      <pc:chgData name="Daniel Sweeney" userId="0e88ac56-b529-431f-af00-24b2954d0b55" providerId="ADAL" clId="{7F6BFE61-3BF2-4DE6-BA09-EE70D539E83D}" dt="2022-07-06T21:02:42.268" v="1"/>
      <pc:docMkLst>
        <pc:docMk/>
      </pc:docMkLst>
      <pc:sldChg chg="modAnim">
        <pc:chgData name="Daniel Sweeney" userId="0e88ac56-b529-431f-af00-24b2954d0b55" providerId="ADAL" clId="{7F6BFE61-3BF2-4DE6-BA09-EE70D539E83D}" dt="2022-07-06T21:02:42.268" v="1"/>
        <pc:sldMkLst>
          <pc:docMk/>
          <pc:sldMk cId="1242701873" sldId="264"/>
        </pc:sldMkLst>
      </pc:sldChg>
    </pc:docChg>
  </pc:docChgLst>
  <pc:docChgLst>
    <pc:chgData name="Thami, Pratima" userId="S::pthami@savechildren.org::4d3763cf-a706-4e7e-9740-f66bd8f1b052" providerId="AD" clId="Web-{0C4346D9-31E8-62CA-7943-2FDB135A87FF}"/>
    <pc:docChg chg="delSld modSld">
      <pc:chgData name="Thami, Pratima" userId="S::pthami@savechildren.org::4d3763cf-a706-4e7e-9740-f66bd8f1b052" providerId="AD" clId="Web-{0C4346D9-31E8-62CA-7943-2FDB135A87FF}" dt="2022-07-21T19:17:45.817" v="67"/>
      <pc:docMkLst>
        <pc:docMk/>
      </pc:docMkLst>
      <pc:sldChg chg="modSp">
        <pc:chgData name="Thami, Pratima" userId="S::pthami@savechildren.org::4d3763cf-a706-4e7e-9740-f66bd8f1b052" providerId="AD" clId="Web-{0C4346D9-31E8-62CA-7943-2FDB135A87FF}" dt="2022-07-21T19:17:44.770" v="66" actId="20577"/>
        <pc:sldMkLst>
          <pc:docMk/>
          <pc:sldMk cId="3011039344" sldId="359"/>
        </pc:sldMkLst>
        <pc:spChg chg="mod">
          <ac:chgData name="Thami, Pratima" userId="S::pthami@savechildren.org::4d3763cf-a706-4e7e-9740-f66bd8f1b052" providerId="AD" clId="Web-{0C4346D9-31E8-62CA-7943-2FDB135A87FF}" dt="2022-07-21T19:17:44.770" v="66" actId="20577"/>
          <ac:spMkLst>
            <pc:docMk/>
            <pc:sldMk cId="3011039344" sldId="359"/>
            <ac:spMk id="3" creationId="{615FFB63-6A53-1EF5-2A96-049157B9B257}"/>
          </ac:spMkLst>
        </pc:spChg>
      </pc:sldChg>
      <pc:sldChg chg="modSp del">
        <pc:chgData name="Thami, Pratima" userId="S::pthami@savechildren.org::4d3763cf-a706-4e7e-9740-f66bd8f1b052" providerId="AD" clId="Web-{0C4346D9-31E8-62CA-7943-2FDB135A87FF}" dt="2022-07-21T19:17:45.817" v="67"/>
        <pc:sldMkLst>
          <pc:docMk/>
          <pc:sldMk cId="3201009160" sldId="360"/>
        </pc:sldMkLst>
        <pc:spChg chg="mod">
          <ac:chgData name="Thami, Pratima" userId="S::pthami@savechildren.org::4d3763cf-a706-4e7e-9740-f66bd8f1b052" providerId="AD" clId="Web-{0C4346D9-31E8-62CA-7943-2FDB135A87FF}" dt="2022-07-21T19:17:30.364" v="59" actId="20577"/>
          <ac:spMkLst>
            <pc:docMk/>
            <pc:sldMk cId="3201009160" sldId="360"/>
            <ac:spMk id="3" creationId="{615FFB63-6A53-1EF5-2A96-049157B9B257}"/>
          </ac:spMkLst>
        </pc:spChg>
      </pc:sldChg>
    </pc:docChg>
  </pc:docChgLst>
  <pc:docChgLst>
    <pc:chgData name="Sweeney, Daniel" userId="S::dsweeney@savechildren.org::0e88ac56-b529-431f-af00-24b2954d0b55" providerId="AD" clId="Web-{4A2C5B5C-4A59-79AD-7903-C6F6C7F5D45E}"/>
    <pc:docChg chg="">
      <pc:chgData name="Sweeney, Daniel" userId="S::dsweeney@savechildren.org::0e88ac56-b529-431f-af00-24b2954d0b55" providerId="AD" clId="Web-{4A2C5B5C-4A59-79AD-7903-C6F6C7F5D45E}" dt="2022-07-06T20:59:22.864" v="0"/>
      <pc:docMkLst>
        <pc:docMk/>
      </pc:docMkLst>
      <pc:sldChg chg="delCm">
        <pc:chgData name="Sweeney, Daniel" userId="S::dsweeney@savechildren.org::0e88ac56-b529-431f-af00-24b2954d0b55" providerId="AD" clId="Web-{4A2C5B5C-4A59-79AD-7903-C6F6C7F5D45E}" dt="2022-07-06T20:59:22.864" v="0"/>
        <pc:sldMkLst>
          <pc:docMk/>
          <pc:sldMk cId="3808669339" sldId="279"/>
        </pc:sldMkLst>
      </pc:sldChg>
    </pc:docChg>
  </pc:docChgLst>
  <pc:docChgLst>
    <pc:chgData name="Guest User" userId="S::urn:spo:anon#8070eba42356ab290665d0609fdfdcb5457123826feca12fefa5920dbbf624a6::" providerId="AD" clId="Web-{87A44A82-FBDF-9EB6-36C4-7D9B55C5F1F5}"/>
    <pc:docChg chg="modSld">
      <pc:chgData name="Guest User" userId="S::urn:spo:anon#8070eba42356ab290665d0609fdfdcb5457123826feca12fefa5920dbbf624a6::" providerId="AD" clId="Web-{87A44A82-FBDF-9EB6-36C4-7D9B55C5F1F5}" dt="2022-07-20T07:15:00.433" v="10" actId="20577"/>
      <pc:docMkLst>
        <pc:docMk/>
      </pc:docMkLst>
      <pc:sldChg chg="modSp">
        <pc:chgData name="Guest User" userId="S::urn:spo:anon#8070eba42356ab290665d0609fdfdcb5457123826feca12fefa5920dbbf624a6::" providerId="AD" clId="Web-{87A44A82-FBDF-9EB6-36C4-7D9B55C5F1F5}" dt="2022-07-20T07:15:00.433" v="10" actId="20577"/>
        <pc:sldMkLst>
          <pc:docMk/>
          <pc:sldMk cId="3011039344" sldId="359"/>
        </pc:sldMkLst>
        <pc:spChg chg="mod">
          <ac:chgData name="Guest User" userId="S::urn:spo:anon#8070eba42356ab290665d0609fdfdcb5457123826feca12fefa5920dbbf624a6::" providerId="AD" clId="Web-{87A44A82-FBDF-9EB6-36C4-7D9B55C5F1F5}" dt="2022-07-20T07:15:00.433" v="10" actId="20577"/>
          <ac:spMkLst>
            <pc:docMk/>
            <pc:sldMk cId="3011039344" sldId="359"/>
            <ac:spMk id="3" creationId="{615FFB63-6A53-1EF5-2A96-049157B9B257}"/>
          </ac:spMkLst>
        </pc:spChg>
      </pc:sldChg>
    </pc:docChg>
  </pc:docChgLst>
  <pc:docChgLst>
    <pc:chgData name="Guest User" userId="S::urn:spo:anon#17c5f8a5aac8a981406c27e4092c5ff20dc10e36323499f5de2cf2b8db9f2cad::" providerId="AD" clId="Web-{E230EF34-A1AC-9475-462F-CA76AE5202C9}"/>
    <pc:docChg chg="addSld delSld modSld sldOrd">
      <pc:chgData name="Guest User" userId="S::urn:spo:anon#17c5f8a5aac8a981406c27e4092c5ff20dc10e36323499f5de2cf2b8db9f2cad::" providerId="AD" clId="Web-{E230EF34-A1AC-9475-462F-CA76AE5202C9}" dt="2022-07-19T06:31:58.691" v="43"/>
      <pc:docMkLst>
        <pc:docMk/>
      </pc:docMkLst>
      <pc:sldChg chg="del">
        <pc:chgData name="Guest User" userId="S::urn:spo:anon#17c5f8a5aac8a981406c27e4092c5ff20dc10e36323499f5de2cf2b8db9f2cad::" providerId="AD" clId="Web-{E230EF34-A1AC-9475-462F-CA76AE5202C9}" dt="2022-07-19T06:31:52.675" v="39"/>
        <pc:sldMkLst>
          <pc:docMk/>
          <pc:sldMk cId="1440971003" sldId="299"/>
        </pc:sldMkLst>
      </pc:sldChg>
      <pc:sldChg chg="ord">
        <pc:chgData name="Guest User" userId="S::urn:spo:anon#17c5f8a5aac8a981406c27e4092c5ff20dc10e36323499f5de2cf2b8db9f2cad::" providerId="AD" clId="Web-{E230EF34-A1AC-9475-462F-CA76AE5202C9}" dt="2022-07-19T06:31:12.644" v="0"/>
        <pc:sldMkLst>
          <pc:docMk/>
          <pc:sldMk cId="3730448089" sldId="330"/>
        </pc:sldMkLst>
      </pc:sldChg>
      <pc:sldChg chg="del">
        <pc:chgData name="Guest User" userId="S::urn:spo:anon#17c5f8a5aac8a981406c27e4092c5ff20dc10e36323499f5de2cf2b8db9f2cad::" providerId="AD" clId="Web-{E230EF34-A1AC-9475-462F-CA76AE5202C9}" dt="2022-07-19T06:31:58.691" v="43"/>
        <pc:sldMkLst>
          <pc:docMk/>
          <pc:sldMk cId="2715149039" sldId="346"/>
        </pc:sldMkLst>
      </pc:sldChg>
      <pc:sldChg chg="modSp new">
        <pc:chgData name="Guest User" userId="S::urn:spo:anon#17c5f8a5aac8a981406c27e4092c5ff20dc10e36323499f5de2cf2b8db9f2cad::" providerId="AD" clId="Web-{E230EF34-A1AC-9475-462F-CA76AE5202C9}" dt="2022-07-19T06:31:50.519" v="38" actId="20577"/>
        <pc:sldMkLst>
          <pc:docMk/>
          <pc:sldMk cId="3011039344" sldId="359"/>
        </pc:sldMkLst>
        <pc:spChg chg="mod">
          <ac:chgData name="Guest User" userId="S::urn:spo:anon#17c5f8a5aac8a981406c27e4092c5ff20dc10e36323499f5de2cf2b8db9f2cad::" providerId="AD" clId="Web-{E230EF34-A1AC-9475-462F-CA76AE5202C9}" dt="2022-07-19T06:31:23.659" v="10" actId="20577"/>
          <ac:spMkLst>
            <pc:docMk/>
            <pc:sldMk cId="3011039344" sldId="359"/>
            <ac:spMk id="2" creationId="{D3FDD624-2368-B9D2-C816-34937D1F6D5F}"/>
          </ac:spMkLst>
        </pc:spChg>
        <pc:spChg chg="mod">
          <ac:chgData name="Guest User" userId="S::urn:spo:anon#17c5f8a5aac8a981406c27e4092c5ff20dc10e36323499f5de2cf2b8db9f2cad::" providerId="AD" clId="Web-{E230EF34-A1AC-9475-462F-CA76AE5202C9}" dt="2022-07-19T06:31:50.519" v="38" actId="20577"/>
          <ac:spMkLst>
            <pc:docMk/>
            <pc:sldMk cId="3011039344" sldId="359"/>
            <ac:spMk id="3" creationId="{615FFB63-6A53-1EF5-2A96-049157B9B257}"/>
          </ac:spMkLst>
        </pc:spChg>
        <pc:spChg chg="mod">
          <ac:chgData name="Guest User" userId="S::urn:spo:anon#17c5f8a5aac8a981406c27e4092c5ff20dc10e36323499f5de2cf2b8db9f2cad::" providerId="AD" clId="Web-{E230EF34-A1AC-9475-462F-CA76AE5202C9}" dt="2022-07-19T06:31:44.378" v="35" actId="20577"/>
          <ac:spMkLst>
            <pc:docMk/>
            <pc:sldMk cId="3011039344" sldId="359"/>
            <ac:spMk id="7" creationId="{9B4A65A8-17F7-85FB-6F7E-116C07EF9EF1}"/>
          </ac:spMkLst>
        </pc:spChg>
      </pc:sldChg>
      <pc:sldChg chg="modSp add replId">
        <pc:chgData name="Guest User" userId="S::urn:spo:anon#17c5f8a5aac8a981406c27e4092c5ff20dc10e36323499f5de2cf2b8db9f2cad::" providerId="AD" clId="Web-{E230EF34-A1AC-9475-462F-CA76AE5202C9}" dt="2022-07-19T06:31:57.332" v="42" actId="20577"/>
        <pc:sldMkLst>
          <pc:docMk/>
          <pc:sldMk cId="3201009160" sldId="360"/>
        </pc:sldMkLst>
        <pc:spChg chg="mod">
          <ac:chgData name="Guest User" userId="S::urn:spo:anon#17c5f8a5aac8a981406c27e4092c5ff20dc10e36323499f5de2cf2b8db9f2cad::" providerId="AD" clId="Web-{E230EF34-A1AC-9475-462F-CA76AE5202C9}" dt="2022-07-19T06:31:57.332" v="42" actId="20577"/>
          <ac:spMkLst>
            <pc:docMk/>
            <pc:sldMk cId="3201009160" sldId="360"/>
            <ac:spMk id="3" creationId="{615FFB63-6A53-1EF5-2A96-049157B9B257}"/>
          </ac:spMkLst>
        </pc:spChg>
      </pc:sldChg>
    </pc:docChg>
  </pc:docChgLst>
  <pc:docChgLst>
    <pc:chgData name="Sweeney, Daniel" userId="S::dsweeney@savechildren.org::0e88ac56-b529-431f-af00-24b2954d0b55" providerId="AD" clId="Web-{3AF2B64A-87E0-91A8-F335-3315B1487E45}"/>
    <pc:docChg chg="modSld">
      <pc:chgData name="Sweeney, Daniel" userId="S::dsweeney@savechildren.org::0e88ac56-b529-431f-af00-24b2954d0b55" providerId="AD" clId="Web-{3AF2B64A-87E0-91A8-F335-3315B1487E45}" dt="2022-07-21T14:12:31.931" v="88" actId="20577"/>
      <pc:docMkLst>
        <pc:docMk/>
      </pc:docMkLst>
      <pc:sldChg chg="modSp">
        <pc:chgData name="Sweeney, Daniel" userId="S::dsweeney@savechildren.org::0e88ac56-b529-431f-af00-24b2954d0b55" providerId="AD" clId="Web-{3AF2B64A-87E0-91A8-F335-3315B1487E45}" dt="2022-07-21T14:12:31.931" v="88" actId="20577"/>
        <pc:sldMkLst>
          <pc:docMk/>
          <pc:sldMk cId="3201009160" sldId="360"/>
        </pc:sldMkLst>
        <pc:spChg chg="mod">
          <ac:chgData name="Sweeney, Daniel" userId="S::dsweeney@savechildren.org::0e88ac56-b529-431f-af00-24b2954d0b55" providerId="AD" clId="Web-{3AF2B64A-87E0-91A8-F335-3315B1487E45}" dt="2022-07-21T14:12:31.931" v="88" actId="20577"/>
          <ac:spMkLst>
            <pc:docMk/>
            <pc:sldMk cId="3201009160" sldId="360"/>
            <ac:spMk id="3" creationId="{615FFB63-6A53-1EF5-2A96-049157B9B257}"/>
          </ac:spMkLst>
        </pc:spChg>
      </pc:sldChg>
    </pc:docChg>
  </pc:docChgLst>
  <pc:docChgLst>
    <pc:chgData name="Sweeney, Daniel" userId="S::dsweeney@savechildren.org::0e88ac56-b529-431f-af00-24b2954d0b55" providerId="AD" clId="Web-{81146EEB-189A-0D0F-9958-C9A04CD6B75A}"/>
    <pc:docChg chg="">
      <pc:chgData name="Sweeney, Daniel" userId="S::dsweeney@savechildren.org::0e88ac56-b529-431f-af00-24b2954d0b55" providerId="AD" clId="Web-{81146EEB-189A-0D0F-9958-C9A04CD6B75A}" dt="2022-07-06T21:01:46.696" v="8"/>
      <pc:docMkLst>
        <pc:docMk/>
      </pc:docMkLst>
      <pc:sldChg chg="delCm">
        <pc:chgData name="Sweeney, Daniel" userId="S::dsweeney@savechildren.org::0e88ac56-b529-431f-af00-24b2954d0b55" providerId="AD" clId="Web-{81146EEB-189A-0D0F-9958-C9A04CD6B75A}" dt="2022-07-06T21:01:18.211" v="4"/>
        <pc:sldMkLst>
          <pc:docMk/>
          <pc:sldMk cId="3208809091" sldId="306"/>
        </pc:sldMkLst>
      </pc:sldChg>
      <pc:sldChg chg="delCm">
        <pc:chgData name="Sweeney, Daniel" userId="S::dsweeney@savechildren.org::0e88ac56-b529-431f-af00-24b2954d0b55" providerId="AD" clId="Web-{81146EEB-189A-0D0F-9958-C9A04CD6B75A}" dt="2022-07-06T21:01:43.259" v="7"/>
        <pc:sldMkLst>
          <pc:docMk/>
          <pc:sldMk cId="2181714794" sldId="313"/>
        </pc:sldMkLst>
      </pc:sldChg>
      <pc:sldChg chg="delCm">
        <pc:chgData name="Sweeney, Daniel" userId="S::dsweeney@savechildren.org::0e88ac56-b529-431f-af00-24b2954d0b55" providerId="AD" clId="Web-{81146EEB-189A-0D0F-9958-C9A04CD6B75A}" dt="2022-07-06T21:01:46.696" v="8"/>
        <pc:sldMkLst>
          <pc:docMk/>
          <pc:sldMk cId="1941953601" sldId="320"/>
        </pc:sldMkLst>
      </pc:sldChg>
      <pc:sldChg chg="delCm">
        <pc:chgData name="Sweeney, Daniel" userId="S::dsweeney@savechildren.org::0e88ac56-b529-431f-af00-24b2954d0b55" providerId="AD" clId="Web-{81146EEB-189A-0D0F-9958-C9A04CD6B75A}" dt="2022-07-06T21:01:22.790" v="5"/>
        <pc:sldMkLst>
          <pc:docMk/>
          <pc:sldMk cId="2605543867" sldId="327"/>
        </pc:sldMkLst>
      </pc:sldChg>
      <pc:sldChg chg="delCm">
        <pc:chgData name="Sweeney, Daniel" userId="S::dsweeney@savechildren.org::0e88ac56-b529-431f-af00-24b2954d0b55" providerId="AD" clId="Web-{81146EEB-189A-0D0F-9958-C9A04CD6B75A}" dt="2022-07-06T21:00:51.430" v="2"/>
        <pc:sldMkLst>
          <pc:docMk/>
          <pc:sldMk cId="1636796759" sldId="329"/>
        </pc:sldMkLst>
      </pc:sldChg>
      <pc:sldChg chg="delCm">
        <pc:chgData name="Sweeney, Daniel" userId="S::dsweeney@savechildren.org::0e88ac56-b529-431f-af00-24b2954d0b55" providerId="AD" clId="Web-{81146EEB-189A-0D0F-9958-C9A04CD6B75A}" dt="2022-07-06T21:01:34.024" v="6"/>
        <pc:sldMkLst>
          <pc:docMk/>
          <pc:sldMk cId="2680872233" sldId="345"/>
        </pc:sldMkLst>
      </pc:sldChg>
      <pc:sldChg chg="delCm">
        <pc:chgData name="Sweeney, Daniel" userId="S::dsweeney@savechildren.org::0e88ac56-b529-431f-af00-24b2954d0b55" providerId="AD" clId="Web-{81146EEB-189A-0D0F-9958-C9A04CD6B75A}" dt="2022-07-06T21:01:11.430" v="3"/>
        <pc:sldMkLst>
          <pc:docMk/>
          <pc:sldMk cId="383861120" sldId="356"/>
        </pc:sldMkLst>
      </pc:sldChg>
    </pc:docChg>
  </pc:docChgLst>
  <pc:docChgLst>
    <pc:chgData name="Guest User" userId="S::urn:spo:anon#580d22cbdd31fb2ada24bf169c428fed2ab0f40148ad7663cb88c98637e1d7dd::" providerId="AD" clId="Web-{ED7221AA-D3E5-99DE-E2DE-7B1FDC2DD56A}"/>
    <pc:docChg chg="modSld">
      <pc:chgData name="Guest User" userId="S::urn:spo:anon#580d22cbdd31fb2ada24bf169c428fed2ab0f40148ad7663cb88c98637e1d7dd::" providerId="AD" clId="Web-{ED7221AA-D3E5-99DE-E2DE-7B1FDC2DD56A}" dt="2022-07-20T02:40:33.354" v="19" actId="20577"/>
      <pc:docMkLst>
        <pc:docMk/>
      </pc:docMkLst>
      <pc:sldChg chg="modSp">
        <pc:chgData name="Guest User" userId="S::urn:spo:anon#580d22cbdd31fb2ada24bf169c428fed2ab0f40148ad7663cb88c98637e1d7dd::" providerId="AD" clId="Web-{ED7221AA-D3E5-99DE-E2DE-7B1FDC2DD56A}" dt="2022-07-20T02:40:33.354" v="19" actId="20577"/>
        <pc:sldMkLst>
          <pc:docMk/>
          <pc:sldMk cId="1476106490" sldId="319"/>
        </pc:sldMkLst>
        <pc:spChg chg="mod">
          <ac:chgData name="Guest User" userId="S::urn:spo:anon#580d22cbdd31fb2ada24bf169c428fed2ab0f40148ad7663cb88c98637e1d7dd::" providerId="AD" clId="Web-{ED7221AA-D3E5-99DE-E2DE-7B1FDC2DD56A}" dt="2022-07-20T02:40:33.354" v="19" actId="20577"/>
          <ac:spMkLst>
            <pc:docMk/>
            <pc:sldMk cId="1476106490" sldId="319"/>
            <ac:spMk id="6" creationId="{3E6D5151-0BEE-41AA-A579-047AA749D383}"/>
          </ac:spMkLst>
        </pc:spChg>
      </pc:sldChg>
    </pc:docChg>
  </pc:docChgLst>
  <pc:docChgLst>
    <pc:chgData name="Guest User" userId="S::urn:spo:anon#8070eba42356ab290665d0609fdfdcb5457123826feca12fefa5920dbbf624a6::" providerId="AD" clId="Web-{34C5C058-4A04-CCF2-4458-E567F5BC9F4F}"/>
    <pc:docChg chg="modSld">
      <pc:chgData name="Guest User" userId="S::urn:spo:anon#8070eba42356ab290665d0609fdfdcb5457123826feca12fefa5920dbbf624a6::" providerId="AD" clId="Web-{34C5C058-4A04-CCF2-4458-E567F5BC9F4F}" dt="2022-07-21T17:28:24.615" v="245"/>
      <pc:docMkLst>
        <pc:docMk/>
      </pc:docMkLst>
      <pc:sldChg chg="modNotes">
        <pc:chgData name="Guest User" userId="S::urn:spo:anon#8070eba42356ab290665d0609fdfdcb5457123826feca12fefa5920dbbf624a6::" providerId="AD" clId="Web-{34C5C058-4A04-CCF2-4458-E567F5BC9F4F}" dt="2022-07-21T16:45:43.682" v="44"/>
        <pc:sldMkLst>
          <pc:docMk/>
          <pc:sldMk cId="1242701873" sldId="264"/>
        </pc:sldMkLst>
      </pc:sldChg>
      <pc:sldChg chg="modNotes">
        <pc:chgData name="Guest User" userId="S::urn:spo:anon#8070eba42356ab290665d0609fdfdcb5457123826feca12fefa5920dbbf624a6::" providerId="AD" clId="Web-{34C5C058-4A04-CCF2-4458-E567F5BC9F4F}" dt="2022-07-21T16:46:36.182" v="54"/>
        <pc:sldMkLst>
          <pc:docMk/>
          <pc:sldMk cId="1035673863" sldId="265"/>
        </pc:sldMkLst>
      </pc:sldChg>
      <pc:sldChg chg="modNotes">
        <pc:chgData name="Guest User" userId="S::urn:spo:anon#8070eba42356ab290665d0609fdfdcb5457123826feca12fefa5920dbbf624a6::" providerId="AD" clId="Web-{34C5C058-4A04-CCF2-4458-E567F5BC9F4F}" dt="2022-07-21T16:43:35.808" v="38"/>
        <pc:sldMkLst>
          <pc:docMk/>
          <pc:sldMk cId="3808669339" sldId="279"/>
        </pc:sldMkLst>
      </pc:sldChg>
      <pc:sldChg chg="modNotes">
        <pc:chgData name="Guest User" userId="S::urn:spo:anon#8070eba42356ab290665d0609fdfdcb5457123826feca12fefa5920dbbf624a6::" providerId="AD" clId="Web-{34C5C058-4A04-CCF2-4458-E567F5BC9F4F}" dt="2022-07-21T16:42:34.542" v="34"/>
        <pc:sldMkLst>
          <pc:docMk/>
          <pc:sldMk cId="281556642" sldId="289"/>
        </pc:sldMkLst>
      </pc:sldChg>
      <pc:sldChg chg="modNotes">
        <pc:chgData name="Guest User" userId="S::urn:spo:anon#8070eba42356ab290665d0609fdfdcb5457123826feca12fefa5920dbbf624a6::" providerId="AD" clId="Web-{34C5C058-4A04-CCF2-4458-E567F5BC9F4F}" dt="2022-07-21T16:34:12.887" v="2"/>
        <pc:sldMkLst>
          <pc:docMk/>
          <pc:sldMk cId="0" sldId="291"/>
        </pc:sldMkLst>
      </pc:sldChg>
      <pc:sldChg chg="addSp modSp addAnim delAnim modAnim modNotes">
        <pc:chgData name="Guest User" userId="S::urn:spo:anon#8070eba42356ab290665d0609fdfdcb5457123826feca12fefa5920dbbf624a6::" providerId="AD" clId="Web-{34C5C058-4A04-CCF2-4458-E567F5BC9F4F}" dt="2022-07-21T17:23:42.162" v="239"/>
        <pc:sldMkLst>
          <pc:docMk/>
          <pc:sldMk cId="2940436960" sldId="300"/>
        </pc:sldMkLst>
        <pc:spChg chg="mod">
          <ac:chgData name="Guest User" userId="S::urn:spo:anon#8070eba42356ab290665d0609fdfdcb5457123826feca12fefa5920dbbf624a6::" providerId="AD" clId="Web-{34C5C058-4A04-CCF2-4458-E567F5BC9F4F}" dt="2022-07-21T17:23:14.350" v="232" actId="20577"/>
          <ac:spMkLst>
            <pc:docMk/>
            <pc:sldMk cId="2940436960" sldId="300"/>
            <ac:spMk id="3" creationId="{00000000-0000-0000-0000-000000000000}"/>
          </ac:spMkLst>
        </pc:spChg>
        <pc:spChg chg="add mod">
          <ac:chgData name="Guest User" userId="S::urn:spo:anon#8070eba42356ab290665d0609fdfdcb5457123826feca12fefa5920dbbf624a6::" providerId="AD" clId="Web-{34C5C058-4A04-CCF2-4458-E567F5BC9F4F}" dt="2022-07-21T17:23:29.615" v="236" actId="14100"/>
          <ac:spMkLst>
            <pc:docMk/>
            <pc:sldMk cId="2940436960" sldId="300"/>
            <ac:spMk id="7" creationId="{B4FF065A-F6F1-8A45-E976-3E9C8AB440D1}"/>
          </ac:spMkLst>
        </pc:spChg>
      </pc:sldChg>
      <pc:sldChg chg="modSp modNotes">
        <pc:chgData name="Guest User" userId="S::urn:spo:anon#8070eba42356ab290665d0609fdfdcb5457123826feca12fefa5920dbbf624a6::" providerId="AD" clId="Web-{34C5C058-4A04-CCF2-4458-E567F5BC9F4F}" dt="2022-07-21T17:16:15.460" v="214" actId="20577"/>
        <pc:sldMkLst>
          <pc:docMk/>
          <pc:sldMk cId="3208809091" sldId="306"/>
        </pc:sldMkLst>
        <pc:spChg chg="mod">
          <ac:chgData name="Guest User" userId="S::urn:spo:anon#8070eba42356ab290665d0609fdfdcb5457123826feca12fefa5920dbbf624a6::" providerId="AD" clId="Web-{34C5C058-4A04-CCF2-4458-E567F5BC9F4F}" dt="2022-07-21T17:16:15.460" v="214" actId="20577"/>
          <ac:spMkLst>
            <pc:docMk/>
            <pc:sldMk cId="3208809091" sldId="306"/>
            <ac:spMk id="34" creationId="{423378DE-8711-E444-B90A-4FCF77C6C649}"/>
          </ac:spMkLst>
        </pc:spChg>
      </pc:sldChg>
      <pc:sldChg chg="modNotes">
        <pc:chgData name="Guest User" userId="S::urn:spo:anon#8070eba42356ab290665d0609fdfdcb5457123826feca12fefa5920dbbf624a6::" providerId="AD" clId="Web-{34C5C058-4A04-CCF2-4458-E567F5BC9F4F}" dt="2022-07-21T16:44:40.104" v="41"/>
        <pc:sldMkLst>
          <pc:docMk/>
          <pc:sldMk cId="431501170" sldId="310"/>
        </pc:sldMkLst>
      </pc:sldChg>
      <pc:sldChg chg="modNotes">
        <pc:chgData name="Guest User" userId="S::urn:spo:anon#8070eba42356ab290665d0609fdfdcb5457123826feca12fefa5920dbbf624a6::" providerId="AD" clId="Web-{34C5C058-4A04-CCF2-4458-E567F5BC9F4F}" dt="2022-07-21T17:28:24.615" v="245"/>
        <pc:sldMkLst>
          <pc:docMk/>
          <pc:sldMk cId="2181714794" sldId="313"/>
        </pc:sldMkLst>
      </pc:sldChg>
      <pc:sldChg chg="modNotes">
        <pc:chgData name="Guest User" userId="S::urn:spo:anon#8070eba42356ab290665d0609fdfdcb5457123826feca12fefa5920dbbf624a6::" providerId="AD" clId="Web-{34C5C058-4A04-CCF2-4458-E567F5BC9F4F}" dt="2022-07-21T16:34:37.277" v="4"/>
        <pc:sldMkLst>
          <pc:docMk/>
          <pc:sldMk cId="1476106490" sldId="319"/>
        </pc:sldMkLst>
      </pc:sldChg>
      <pc:sldChg chg="modSp modNotes">
        <pc:chgData name="Guest User" userId="S::urn:spo:anon#8070eba42356ab290665d0609fdfdcb5457123826feca12fefa5920dbbf624a6::" providerId="AD" clId="Web-{34C5C058-4A04-CCF2-4458-E567F5BC9F4F}" dt="2022-07-21T17:12:08.632" v="170" actId="20577"/>
        <pc:sldMkLst>
          <pc:docMk/>
          <pc:sldMk cId="1659017015" sldId="324"/>
        </pc:sldMkLst>
        <pc:spChg chg="mod">
          <ac:chgData name="Guest User" userId="S::urn:spo:anon#8070eba42356ab290665d0609fdfdcb5457123826feca12fefa5920dbbf624a6::" providerId="AD" clId="Web-{34C5C058-4A04-CCF2-4458-E567F5BC9F4F}" dt="2022-07-21T17:12:08.632" v="170" actId="20577"/>
          <ac:spMkLst>
            <pc:docMk/>
            <pc:sldMk cId="1659017015" sldId="324"/>
            <ac:spMk id="3" creationId="{CA812C6E-28BB-4E3E-9D1B-197DEE16F226}"/>
          </ac:spMkLst>
        </pc:spChg>
      </pc:sldChg>
      <pc:sldChg chg="modNotes">
        <pc:chgData name="Guest User" userId="S::urn:spo:anon#8070eba42356ab290665d0609fdfdcb5457123826feca12fefa5920dbbf624a6::" providerId="AD" clId="Web-{34C5C058-4A04-CCF2-4458-E567F5BC9F4F}" dt="2022-07-21T17:20:21.022" v="227"/>
        <pc:sldMkLst>
          <pc:docMk/>
          <pc:sldMk cId="2605543867" sldId="327"/>
        </pc:sldMkLst>
      </pc:sldChg>
      <pc:sldChg chg="modSp modNotes">
        <pc:chgData name="Guest User" userId="S::urn:spo:anon#8070eba42356ab290665d0609fdfdcb5457123826feca12fefa5920dbbf624a6::" providerId="AD" clId="Web-{34C5C058-4A04-CCF2-4458-E567F5BC9F4F}" dt="2022-07-21T17:00:23.165" v="166" actId="1076"/>
        <pc:sldMkLst>
          <pc:docMk/>
          <pc:sldMk cId="1636796759" sldId="329"/>
        </pc:sldMkLst>
        <pc:picChg chg="mod">
          <ac:chgData name="Guest User" userId="S::urn:spo:anon#8070eba42356ab290665d0609fdfdcb5457123826feca12fefa5920dbbf624a6::" providerId="AD" clId="Web-{34C5C058-4A04-CCF2-4458-E567F5BC9F4F}" dt="2022-07-21T17:00:23.165" v="166" actId="1076"/>
          <ac:picMkLst>
            <pc:docMk/>
            <pc:sldMk cId="1636796759" sldId="329"/>
            <ac:picMk id="7" creationId="{E8A64F60-E6FC-462B-8C48-650B1F11A7F7}"/>
          </ac:picMkLst>
        </pc:picChg>
      </pc:sldChg>
      <pc:sldChg chg="modNotes">
        <pc:chgData name="Guest User" userId="S::urn:spo:anon#8070eba42356ab290665d0609fdfdcb5457123826feca12fefa5920dbbf624a6::" providerId="AD" clId="Web-{34C5C058-4A04-CCF2-4458-E567F5BC9F4F}" dt="2022-07-21T17:17:56.741" v="217"/>
        <pc:sldMkLst>
          <pc:docMk/>
          <pc:sldMk cId="2910292375" sldId="331"/>
        </pc:sldMkLst>
      </pc:sldChg>
      <pc:sldChg chg="addAnim delAnim modAnim modNotes">
        <pc:chgData name="Guest User" userId="S::urn:spo:anon#8070eba42356ab290665d0609fdfdcb5457123826feca12fefa5920dbbf624a6::" providerId="AD" clId="Web-{34C5C058-4A04-CCF2-4458-E567F5BC9F4F}" dt="2022-07-21T16:49:42.807" v="82"/>
        <pc:sldMkLst>
          <pc:docMk/>
          <pc:sldMk cId="2106411882" sldId="333"/>
        </pc:sldMkLst>
      </pc:sldChg>
      <pc:sldChg chg="modNotes">
        <pc:chgData name="Guest User" userId="S::urn:spo:anon#8070eba42356ab290665d0609fdfdcb5457123826feca12fefa5920dbbf624a6::" providerId="AD" clId="Web-{34C5C058-4A04-CCF2-4458-E567F5BC9F4F}" dt="2022-07-21T16:47:29.979" v="59"/>
        <pc:sldMkLst>
          <pc:docMk/>
          <pc:sldMk cId="2622622032" sldId="334"/>
        </pc:sldMkLst>
      </pc:sldChg>
      <pc:sldChg chg="modSp">
        <pc:chgData name="Guest User" userId="S::urn:spo:anon#8070eba42356ab290665d0609fdfdcb5457123826feca12fefa5920dbbf624a6::" providerId="AD" clId="Web-{34C5C058-4A04-CCF2-4458-E567F5BC9F4F}" dt="2022-07-21T16:52:42.119" v="102" actId="20577"/>
        <pc:sldMkLst>
          <pc:docMk/>
          <pc:sldMk cId="2802568473" sldId="348"/>
        </pc:sldMkLst>
        <pc:spChg chg="mod">
          <ac:chgData name="Guest User" userId="S::urn:spo:anon#8070eba42356ab290665d0609fdfdcb5457123826feca12fefa5920dbbf624a6::" providerId="AD" clId="Web-{34C5C058-4A04-CCF2-4458-E567F5BC9F4F}" dt="2022-07-21T16:52:42.119" v="102" actId="20577"/>
          <ac:spMkLst>
            <pc:docMk/>
            <pc:sldMk cId="2802568473" sldId="348"/>
            <ac:spMk id="9" creationId="{00000000-0000-0000-0000-000000000000}"/>
          </ac:spMkLst>
        </pc:spChg>
      </pc:sldChg>
      <pc:sldChg chg="modNotes">
        <pc:chgData name="Guest User" userId="S::urn:spo:anon#8070eba42356ab290665d0609fdfdcb5457123826feca12fefa5920dbbf624a6::" providerId="AD" clId="Web-{34C5C058-4A04-CCF2-4458-E567F5BC9F4F}" dt="2022-07-21T17:12:35.663" v="177"/>
        <pc:sldMkLst>
          <pc:docMk/>
          <pc:sldMk cId="383861120" sldId="356"/>
        </pc:sldMkLst>
      </pc:sldChg>
    </pc:docChg>
  </pc:docChgLst>
  <pc:docChgLst>
    <pc:chgData name="Thami, Pratima" userId="S::pthami@savechildren.org::4d3763cf-a706-4e7e-9740-f66bd8f1b052" providerId="AD" clId="Web-{5D99D204-4669-6FC2-0997-2FE9611D9A0C}"/>
    <pc:docChg chg="modSld">
      <pc:chgData name="Thami, Pratima" userId="S::pthami@savechildren.org::4d3763cf-a706-4e7e-9740-f66bd8f1b052" providerId="AD" clId="Web-{5D99D204-4669-6FC2-0997-2FE9611D9A0C}" dt="2022-07-20T19:13:26.049" v="237" actId="20577"/>
      <pc:docMkLst>
        <pc:docMk/>
      </pc:docMkLst>
      <pc:sldChg chg="modSp">
        <pc:chgData name="Thami, Pratima" userId="S::pthami@savechildren.org::4d3763cf-a706-4e7e-9740-f66bd8f1b052" providerId="AD" clId="Web-{5D99D204-4669-6FC2-0997-2FE9611D9A0C}" dt="2022-07-20T19:13:26.049" v="237" actId="20577"/>
        <pc:sldMkLst>
          <pc:docMk/>
          <pc:sldMk cId="3011039344" sldId="359"/>
        </pc:sldMkLst>
        <pc:spChg chg="mod">
          <ac:chgData name="Thami, Pratima" userId="S::pthami@savechildren.org::4d3763cf-a706-4e7e-9740-f66bd8f1b052" providerId="AD" clId="Web-{5D99D204-4669-6FC2-0997-2FE9611D9A0C}" dt="2022-07-20T19:13:26.049" v="237" actId="20577"/>
          <ac:spMkLst>
            <pc:docMk/>
            <pc:sldMk cId="3011039344" sldId="359"/>
            <ac:spMk id="3" creationId="{615FFB63-6A53-1EF5-2A96-049157B9B257}"/>
          </ac:spMkLst>
        </pc:spChg>
      </pc:sldChg>
    </pc:docChg>
  </pc:docChgLst>
  <pc:docChgLst>
    <pc:chgData name="Ward, Delaney" userId="S::dward@savechildren.org::bde064eb-26f8-446c-a458-291869f0c338" providerId="AD" clId="Web-{72C374C4-3273-2529-FDE0-A078563E3E2C}"/>
    <pc:docChg chg="modSld">
      <pc:chgData name="Ward, Delaney" userId="S::dward@savechildren.org::bde064eb-26f8-446c-a458-291869f0c338" providerId="AD" clId="Web-{72C374C4-3273-2529-FDE0-A078563E3E2C}" dt="2022-07-15T19:53:24.846" v="2"/>
      <pc:docMkLst>
        <pc:docMk/>
      </pc:docMkLst>
      <pc:sldChg chg="modNotes">
        <pc:chgData name="Ward, Delaney" userId="S::dward@savechildren.org::bde064eb-26f8-446c-a458-291869f0c338" providerId="AD" clId="Web-{72C374C4-3273-2529-FDE0-A078563E3E2C}" dt="2022-07-15T19:51:39.231" v="0"/>
        <pc:sldMkLst>
          <pc:docMk/>
          <pc:sldMk cId="281556642" sldId="289"/>
        </pc:sldMkLst>
      </pc:sldChg>
      <pc:sldChg chg="modNotes">
        <pc:chgData name="Ward, Delaney" userId="S::dward@savechildren.org::bde064eb-26f8-446c-a458-291869f0c338" providerId="AD" clId="Web-{72C374C4-3273-2529-FDE0-A078563E3E2C}" dt="2022-07-15T19:53:24.846" v="2"/>
        <pc:sldMkLst>
          <pc:docMk/>
          <pc:sldMk cId="2680872233" sldId="345"/>
        </pc:sldMkLst>
      </pc:sldChg>
    </pc:docChg>
  </pc:docChgLst>
  <pc:docChgLst>
    <pc:chgData name="Guest User" userId="S::urn:spo:anon#8070eba42356ab290665d0609fdfdcb5457123826feca12fefa5920dbbf624a6::" providerId="AD" clId="Web-{D5FF35C9-426C-5198-1F9D-C340F53E626C}"/>
    <pc:docChg chg="addSld modSld">
      <pc:chgData name="Guest User" userId="S::urn:spo:anon#8070eba42356ab290665d0609fdfdcb5457123826feca12fefa5920dbbf624a6::" providerId="AD" clId="Web-{D5FF35C9-426C-5198-1F9D-C340F53E626C}" dt="2022-07-20T07:05:40.284" v="152"/>
      <pc:docMkLst>
        <pc:docMk/>
      </pc:docMkLst>
      <pc:sldChg chg="modNotes">
        <pc:chgData name="Guest User" userId="S::urn:spo:anon#8070eba42356ab290665d0609fdfdcb5457123826feca12fefa5920dbbf624a6::" providerId="AD" clId="Web-{D5FF35C9-426C-5198-1F9D-C340F53E626C}" dt="2022-07-20T07:02:30.660" v="120"/>
        <pc:sldMkLst>
          <pc:docMk/>
          <pc:sldMk cId="2181714794" sldId="313"/>
        </pc:sldMkLst>
      </pc:sldChg>
      <pc:sldChg chg="modNotes">
        <pc:chgData name="Guest User" userId="S::urn:spo:anon#8070eba42356ab290665d0609fdfdcb5457123826feca12fefa5920dbbf624a6::" providerId="AD" clId="Web-{D5FF35C9-426C-5198-1F9D-C340F53E626C}" dt="2022-07-20T07:05:35.222" v="151"/>
        <pc:sldMkLst>
          <pc:docMk/>
          <pc:sldMk cId="3815938808" sldId="341"/>
        </pc:sldMkLst>
      </pc:sldChg>
      <pc:sldChg chg="modSp">
        <pc:chgData name="Guest User" userId="S::urn:spo:anon#8070eba42356ab290665d0609fdfdcb5457123826feca12fefa5920dbbf624a6::" providerId="AD" clId="Web-{D5FF35C9-426C-5198-1F9D-C340F53E626C}" dt="2022-07-20T06:51:36.883" v="17" actId="20577"/>
        <pc:sldMkLst>
          <pc:docMk/>
          <pc:sldMk cId="3011039344" sldId="359"/>
        </pc:sldMkLst>
        <pc:spChg chg="mod">
          <ac:chgData name="Guest User" userId="S::urn:spo:anon#8070eba42356ab290665d0609fdfdcb5457123826feca12fefa5920dbbf624a6::" providerId="AD" clId="Web-{D5FF35C9-426C-5198-1F9D-C340F53E626C}" dt="2022-07-20T06:51:36.883" v="17" actId="20577"/>
          <ac:spMkLst>
            <pc:docMk/>
            <pc:sldMk cId="3011039344" sldId="359"/>
            <ac:spMk id="3" creationId="{615FFB63-6A53-1EF5-2A96-049157B9B257}"/>
          </ac:spMkLst>
        </pc:spChg>
      </pc:sldChg>
      <pc:sldChg chg="addSp delSp modSp new modNotes">
        <pc:chgData name="Guest User" userId="S::urn:spo:anon#8070eba42356ab290665d0609fdfdcb5457123826feca12fefa5920dbbf624a6::" providerId="AD" clId="Web-{D5FF35C9-426C-5198-1F9D-C340F53E626C}" dt="2022-07-20T07:05:40.284" v="152"/>
        <pc:sldMkLst>
          <pc:docMk/>
          <pc:sldMk cId="3769985237" sldId="361"/>
        </pc:sldMkLst>
        <pc:spChg chg="mod">
          <ac:chgData name="Guest User" userId="S::urn:spo:anon#8070eba42356ab290665d0609fdfdcb5457123826feca12fefa5920dbbf624a6::" providerId="AD" clId="Web-{D5FF35C9-426C-5198-1F9D-C340F53E626C}" dt="2022-07-20T07:00:52.942" v="21" actId="20577"/>
          <ac:spMkLst>
            <pc:docMk/>
            <pc:sldMk cId="3769985237" sldId="361"/>
            <ac:spMk id="2" creationId="{E8513CA3-3166-BDA8-5073-E8B83D9FA2A3}"/>
          </ac:spMkLst>
        </pc:spChg>
        <pc:spChg chg="add del mod">
          <ac:chgData name="Guest User" userId="S::urn:spo:anon#8070eba42356ab290665d0609fdfdcb5457123826feca12fefa5920dbbf624a6::" providerId="AD" clId="Web-{D5FF35C9-426C-5198-1F9D-C340F53E626C}" dt="2022-07-20T07:02:58.020" v="131"/>
          <ac:spMkLst>
            <pc:docMk/>
            <pc:sldMk cId="3769985237" sldId="361"/>
            <ac:spMk id="3" creationId="{612BB12B-88C6-D3AB-B030-D419AE2D43BA}"/>
          </ac:spMkLst>
        </pc:spChg>
        <pc:spChg chg="mod">
          <ac:chgData name="Guest User" userId="S::urn:spo:anon#8070eba42356ab290665d0609fdfdcb5457123826feca12fefa5920dbbf624a6::" providerId="AD" clId="Web-{D5FF35C9-426C-5198-1F9D-C340F53E626C}" dt="2022-07-20T07:01:44.020" v="50" actId="20577"/>
          <ac:spMkLst>
            <pc:docMk/>
            <pc:sldMk cId="3769985237" sldId="361"/>
            <ac:spMk id="7" creationId="{CEF65BEF-415A-18C1-93AF-D54C7FD61BBF}"/>
          </ac:spMkLst>
        </pc:spChg>
        <pc:spChg chg="del">
          <ac:chgData name="Guest User" userId="S::urn:spo:anon#8070eba42356ab290665d0609fdfdcb5457123826feca12fefa5920dbbf624a6::" providerId="AD" clId="Web-{D5FF35C9-426C-5198-1F9D-C340F53E626C}" dt="2022-07-20T07:02:40.926" v="127"/>
          <ac:spMkLst>
            <pc:docMk/>
            <pc:sldMk cId="3769985237" sldId="361"/>
            <ac:spMk id="8" creationId="{3A514F35-8177-5FCC-9722-4F138FA9F385}"/>
          </ac:spMkLst>
        </pc:spChg>
        <pc:graphicFrameChg chg="add del mod ord modGraphic">
          <ac:chgData name="Guest User" userId="S::urn:spo:anon#8070eba42356ab290665d0609fdfdcb5457123826feca12fefa5920dbbf624a6::" providerId="AD" clId="Web-{D5FF35C9-426C-5198-1F9D-C340F53E626C}" dt="2022-07-20T07:02:45.129" v="129"/>
          <ac:graphicFrameMkLst>
            <pc:docMk/>
            <pc:sldMk cId="3769985237" sldId="361"/>
            <ac:graphicFrameMk id="9" creationId="{48A3016D-A6E5-0548-9B23-1E1F92D4706C}"/>
          </ac:graphicFrameMkLst>
        </pc:graphicFrameChg>
        <pc:picChg chg="add mod ord">
          <ac:chgData name="Guest User" userId="S::urn:spo:anon#8070eba42356ab290665d0609fdfdcb5457123826feca12fefa5920dbbf624a6::" providerId="AD" clId="Web-{D5FF35C9-426C-5198-1F9D-C340F53E626C}" dt="2022-07-20T07:03:04.348" v="133" actId="14100"/>
          <ac:picMkLst>
            <pc:docMk/>
            <pc:sldMk cId="3769985237" sldId="361"/>
            <ac:picMk id="16" creationId="{485E8D9C-037E-4E9B-48AF-7C7F69461903}"/>
          </ac:picMkLst>
        </pc:picChg>
        <pc:picChg chg="add">
          <ac:chgData name="Guest User" userId="S::urn:spo:anon#8070eba42356ab290665d0609fdfdcb5457123826feca12fefa5920dbbf624a6::" providerId="AD" clId="Web-{D5FF35C9-426C-5198-1F9D-C340F53E626C}" dt="2022-07-20T07:03:19.551" v="134"/>
          <ac:picMkLst>
            <pc:docMk/>
            <pc:sldMk cId="3769985237" sldId="361"/>
            <ac:picMk id="18" creationId="{681AA9CA-FBF7-5FCC-E6DB-F804C620DCEE}"/>
          </ac:picMkLst>
        </pc:picChg>
      </pc:sldChg>
    </pc:docChg>
  </pc:docChgLst>
  <pc:docChgLst>
    <pc:chgData name="Guest User" userId="S::urn:spo:anon#07b0c16451a4199ce2d78e7bfb8fb45487b5ee933db8e9be8ad8804fccfeb4d5::" providerId="AD" clId="Web-{027EE93A-F228-6250-6C2D-497127DF2E35}"/>
    <pc:docChg chg="modSld">
      <pc:chgData name="Guest User" userId="S::urn:spo:anon#07b0c16451a4199ce2d78e7bfb8fb45487b5ee933db8e9be8ad8804fccfeb4d5::" providerId="AD" clId="Web-{027EE93A-F228-6250-6C2D-497127DF2E35}" dt="2022-04-27T18:51:44.284" v="8" actId="20577"/>
      <pc:docMkLst>
        <pc:docMk/>
      </pc:docMkLst>
      <pc:sldChg chg="modSp">
        <pc:chgData name="Guest User" userId="S::urn:spo:anon#07b0c16451a4199ce2d78e7bfb8fb45487b5ee933db8e9be8ad8804fccfeb4d5::" providerId="AD" clId="Web-{027EE93A-F228-6250-6C2D-497127DF2E35}" dt="2022-04-27T18:51:44.284" v="8" actId="20577"/>
        <pc:sldMkLst>
          <pc:docMk/>
          <pc:sldMk cId="800488531" sldId="351"/>
        </pc:sldMkLst>
        <pc:spChg chg="mod">
          <ac:chgData name="Guest User" userId="S::urn:spo:anon#07b0c16451a4199ce2d78e7bfb8fb45487b5ee933db8e9be8ad8804fccfeb4d5::" providerId="AD" clId="Web-{027EE93A-F228-6250-6C2D-497127DF2E35}" dt="2022-04-27T18:51:44.284" v="8" actId="20577"/>
          <ac:spMkLst>
            <pc:docMk/>
            <pc:sldMk cId="800488531" sldId="351"/>
            <ac:spMk id="6147" creationId="{00000000-0000-0000-0000-000000000000}"/>
          </ac:spMkLst>
        </pc:spChg>
      </pc:sldChg>
    </pc:docChg>
  </pc:docChgLst>
  <pc:docChgLst>
    <pc:chgData name="Guest User" userId="S::urn:spo:anon#8070eba42356ab290665d0609fdfdcb5457123826feca12fefa5920dbbf624a6::" providerId="AD" clId="Web-{D28C872C-0520-35C0-E1CB-10F48E1DCE07}"/>
    <pc:docChg chg="addSld delSld modSld sldOrd">
      <pc:chgData name="Guest User" userId="S::urn:spo:anon#8070eba42356ab290665d0609fdfdcb5457123826feca12fefa5920dbbf624a6::" providerId="AD" clId="Web-{D28C872C-0520-35C0-E1CB-10F48E1DCE07}" dt="2022-07-22T07:12:32.873" v="459" actId="20577"/>
      <pc:docMkLst>
        <pc:docMk/>
      </pc:docMkLst>
      <pc:sldChg chg="modSp">
        <pc:chgData name="Guest User" userId="S::urn:spo:anon#8070eba42356ab290665d0609fdfdcb5457123826feca12fefa5920dbbf624a6::" providerId="AD" clId="Web-{D28C872C-0520-35C0-E1CB-10F48E1DCE07}" dt="2022-07-22T06:40:58.343" v="402" actId="20577"/>
        <pc:sldMkLst>
          <pc:docMk/>
          <pc:sldMk cId="1659017015" sldId="324"/>
        </pc:sldMkLst>
        <pc:spChg chg="mod">
          <ac:chgData name="Guest User" userId="S::urn:spo:anon#8070eba42356ab290665d0609fdfdcb5457123826feca12fefa5920dbbf624a6::" providerId="AD" clId="Web-{D28C872C-0520-35C0-E1CB-10F48E1DCE07}" dt="2022-07-22T06:40:58.343" v="402" actId="20577"/>
          <ac:spMkLst>
            <pc:docMk/>
            <pc:sldMk cId="1659017015" sldId="324"/>
            <ac:spMk id="3" creationId="{CA812C6E-28BB-4E3E-9D1B-197DEE16F226}"/>
          </ac:spMkLst>
        </pc:spChg>
      </pc:sldChg>
      <pc:sldChg chg="add del modNotes">
        <pc:chgData name="Guest User" userId="S::urn:spo:anon#8070eba42356ab290665d0609fdfdcb5457123826feca12fefa5920dbbf624a6::" providerId="AD" clId="Web-{D28C872C-0520-35C0-E1CB-10F48E1DCE07}" dt="2022-07-22T06:27:03.616" v="378"/>
        <pc:sldMkLst>
          <pc:docMk/>
          <pc:sldMk cId="1636796759" sldId="329"/>
        </pc:sldMkLst>
      </pc:sldChg>
      <pc:sldChg chg="addSp modSp ord modNotes">
        <pc:chgData name="Guest User" userId="S::urn:spo:anon#8070eba42356ab290665d0609fdfdcb5457123826feca12fefa5920dbbf624a6::" providerId="AD" clId="Web-{D28C872C-0520-35C0-E1CB-10F48E1DCE07}" dt="2022-07-22T06:32:14.347" v="398"/>
        <pc:sldMkLst>
          <pc:docMk/>
          <pc:sldMk cId="3730448089" sldId="330"/>
        </pc:sldMkLst>
        <pc:spChg chg="mod">
          <ac:chgData name="Guest User" userId="S::urn:spo:anon#8070eba42356ab290665d0609fdfdcb5457123826feca12fefa5920dbbf624a6::" providerId="AD" clId="Web-{D28C872C-0520-35C0-E1CB-10F48E1DCE07}" dt="2022-07-22T06:31:45.238" v="380" actId="20577"/>
          <ac:spMkLst>
            <pc:docMk/>
            <pc:sldMk cId="3730448089" sldId="330"/>
            <ac:spMk id="2" creationId="{12DBFACF-ADBC-4464-A496-A817C13CBCB8}"/>
          </ac:spMkLst>
        </pc:spChg>
        <pc:spChg chg="mod">
          <ac:chgData name="Guest User" userId="S::urn:spo:anon#8070eba42356ab290665d0609fdfdcb5457123826feca12fefa5920dbbf624a6::" providerId="AD" clId="Web-{D28C872C-0520-35C0-E1CB-10F48E1DCE07}" dt="2022-07-22T06:31:58.222" v="395" actId="20577"/>
          <ac:spMkLst>
            <pc:docMk/>
            <pc:sldMk cId="3730448089" sldId="330"/>
            <ac:spMk id="3" creationId="{89FF293D-6EC8-4438-81AB-A1D1175E5EEE}"/>
          </ac:spMkLst>
        </pc:spChg>
        <pc:spChg chg="add">
          <ac:chgData name="Guest User" userId="S::urn:spo:anon#8070eba42356ab290665d0609fdfdcb5457123826feca12fefa5920dbbf624a6::" providerId="AD" clId="Web-{D28C872C-0520-35C0-E1CB-10F48E1DCE07}" dt="2022-07-22T06:31:36.004" v="379"/>
          <ac:spMkLst>
            <pc:docMk/>
            <pc:sldMk cId="3730448089" sldId="330"/>
            <ac:spMk id="8" creationId="{2402283D-FE4F-F36E-3171-E2BC9239433F}"/>
          </ac:spMkLst>
        </pc:spChg>
      </pc:sldChg>
      <pc:sldChg chg="addSp modNotes">
        <pc:chgData name="Guest User" userId="S::urn:spo:anon#8070eba42356ab290665d0609fdfdcb5457123826feca12fefa5920dbbf624a6::" providerId="AD" clId="Web-{D28C872C-0520-35C0-E1CB-10F48E1DCE07}" dt="2022-07-22T06:18:16.542" v="256"/>
        <pc:sldMkLst>
          <pc:docMk/>
          <pc:sldMk cId="2106411882" sldId="333"/>
        </pc:sldMkLst>
        <pc:picChg chg="add">
          <ac:chgData name="Guest User" userId="S::urn:spo:anon#8070eba42356ab290665d0609fdfdcb5457123826feca12fefa5920dbbf624a6::" providerId="AD" clId="Web-{D28C872C-0520-35C0-E1CB-10F48E1DCE07}" dt="2022-07-22T06:18:16.542" v="256"/>
          <ac:picMkLst>
            <pc:docMk/>
            <pc:sldMk cId="2106411882" sldId="333"/>
            <ac:picMk id="8" creationId="{3C6FB843-C5E0-224D-EE8A-4AD60F7F657B}"/>
          </ac:picMkLst>
        </pc:picChg>
      </pc:sldChg>
      <pc:sldChg chg="modSp">
        <pc:chgData name="Guest User" userId="S::urn:spo:anon#8070eba42356ab290665d0609fdfdcb5457123826feca12fefa5920dbbf624a6::" providerId="AD" clId="Web-{D28C872C-0520-35C0-E1CB-10F48E1DCE07}" dt="2022-07-22T06:40:40.780" v="400"/>
        <pc:sldMkLst>
          <pc:docMk/>
          <pc:sldMk cId="4062914561" sldId="335"/>
        </pc:sldMkLst>
        <pc:picChg chg="mod">
          <ac:chgData name="Guest User" userId="S::urn:spo:anon#8070eba42356ab290665d0609fdfdcb5457123826feca12fefa5920dbbf624a6::" providerId="AD" clId="Web-{D28C872C-0520-35C0-E1CB-10F48E1DCE07}" dt="2022-07-22T06:40:40.780" v="400"/>
          <ac:picMkLst>
            <pc:docMk/>
            <pc:sldMk cId="4062914561" sldId="335"/>
            <ac:picMk id="11" creationId="{000340F2-70B4-304F-BF92-4BA14779542E}"/>
          </ac:picMkLst>
        </pc:picChg>
      </pc:sldChg>
      <pc:sldChg chg="modNotes">
        <pc:chgData name="Guest User" userId="S::urn:spo:anon#8070eba42356ab290665d0609fdfdcb5457123826feca12fefa5920dbbf624a6::" providerId="AD" clId="Web-{D28C872C-0520-35C0-E1CB-10F48E1DCE07}" dt="2022-07-22T06:55:26.523" v="404"/>
        <pc:sldMkLst>
          <pc:docMk/>
          <pc:sldMk cId="844842549" sldId="342"/>
        </pc:sldMkLst>
      </pc:sldChg>
      <pc:sldChg chg="modSp">
        <pc:chgData name="Guest User" userId="S::urn:spo:anon#8070eba42356ab290665d0609fdfdcb5457123826feca12fefa5920dbbf624a6::" providerId="AD" clId="Web-{D28C872C-0520-35C0-E1CB-10F48E1DCE07}" dt="2022-07-22T06:02:49.424" v="5" actId="20577"/>
        <pc:sldMkLst>
          <pc:docMk/>
          <pc:sldMk cId="2802568473" sldId="348"/>
        </pc:sldMkLst>
        <pc:spChg chg="mod">
          <ac:chgData name="Guest User" userId="S::urn:spo:anon#8070eba42356ab290665d0609fdfdcb5457123826feca12fefa5920dbbf624a6::" providerId="AD" clId="Web-{D28C872C-0520-35C0-E1CB-10F48E1DCE07}" dt="2022-07-22T06:02:49.424" v="5" actId="20577"/>
          <ac:spMkLst>
            <pc:docMk/>
            <pc:sldMk cId="2802568473" sldId="348"/>
            <ac:spMk id="9" creationId="{00000000-0000-0000-0000-000000000000}"/>
          </ac:spMkLst>
        </pc:spChg>
      </pc:sldChg>
      <pc:sldChg chg="modSp">
        <pc:chgData name="Guest User" userId="S::urn:spo:anon#8070eba42356ab290665d0609fdfdcb5457123826feca12fefa5920dbbf624a6::" providerId="AD" clId="Web-{D28C872C-0520-35C0-E1CB-10F48E1DCE07}" dt="2022-07-22T07:12:32.873" v="459" actId="20577"/>
        <pc:sldMkLst>
          <pc:docMk/>
          <pc:sldMk cId="3011039344" sldId="359"/>
        </pc:sldMkLst>
        <pc:spChg chg="mod">
          <ac:chgData name="Guest User" userId="S::urn:spo:anon#8070eba42356ab290665d0609fdfdcb5457123826feca12fefa5920dbbf624a6::" providerId="AD" clId="Web-{D28C872C-0520-35C0-E1CB-10F48E1DCE07}" dt="2022-07-22T07:12:32.873" v="459" actId="20577"/>
          <ac:spMkLst>
            <pc:docMk/>
            <pc:sldMk cId="3011039344" sldId="359"/>
            <ac:spMk id="3" creationId="{615FFB63-6A53-1EF5-2A96-049157B9B257}"/>
          </ac:spMkLst>
        </pc:spChg>
      </pc:sldChg>
      <pc:sldChg chg="addSp delSp modSp new modNotes">
        <pc:chgData name="Guest User" userId="S::urn:spo:anon#8070eba42356ab290665d0609fdfdcb5457123826feca12fefa5920dbbf624a6::" providerId="AD" clId="Web-{D28C872C-0520-35C0-E1CB-10F48E1DCE07}" dt="2022-07-22T06:15:56.637" v="221"/>
        <pc:sldMkLst>
          <pc:docMk/>
          <pc:sldMk cId="2243010422" sldId="362"/>
        </pc:sldMkLst>
        <pc:spChg chg="mod">
          <ac:chgData name="Guest User" userId="S::urn:spo:anon#8070eba42356ab290665d0609fdfdcb5457123826feca12fefa5920dbbf624a6::" providerId="AD" clId="Web-{D28C872C-0520-35C0-E1CB-10F48E1DCE07}" dt="2022-07-22T06:04:08.955" v="14" actId="20577"/>
          <ac:spMkLst>
            <pc:docMk/>
            <pc:sldMk cId="2243010422" sldId="362"/>
            <ac:spMk id="2" creationId="{AD063F8A-08B4-9D50-551D-8D07E7B484EA}"/>
          </ac:spMkLst>
        </pc:spChg>
        <pc:spChg chg="del">
          <ac:chgData name="Guest User" userId="S::urn:spo:anon#8070eba42356ab290665d0609fdfdcb5457123826feca12fefa5920dbbf624a6::" providerId="AD" clId="Web-{D28C872C-0520-35C0-E1CB-10F48E1DCE07}" dt="2022-07-22T06:04:59.533" v="16"/>
          <ac:spMkLst>
            <pc:docMk/>
            <pc:sldMk cId="2243010422" sldId="362"/>
            <ac:spMk id="3" creationId="{069E8339-F99D-715C-9963-86C53ACF6668}"/>
          </ac:spMkLst>
        </pc:spChg>
        <pc:spChg chg="mod">
          <ac:chgData name="Guest User" userId="S::urn:spo:anon#8070eba42356ab290665d0609fdfdcb5457123826feca12fefa5920dbbf624a6::" providerId="AD" clId="Web-{D28C872C-0520-35C0-E1CB-10F48E1DCE07}" dt="2022-07-22T06:05:27.470" v="35" actId="20577"/>
          <ac:spMkLst>
            <pc:docMk/>
            <pc:sldMk cId="2243010422" sldId="362"/>
            <ac:spMk id="7" creationId="{B8F40043-C06B-9BB2-CE3E-124F444237DC}"/>
          </ac:spMkLst>
        </pc:spChg>
        <pc:picChg chg="add">
          <ac:chgData name="Guest User" userId="S::urn:spo:anon#8070eba42356ab290665d0609fdfdcb5457123826feca12fefa5920dbbf624a6::" providerId="AD" clId="Web-{D28C872C-0520-35C0-E1CB-10F48E1DCE07}" dt="2022-07-22T06:04:29.267" v="15"/>
          <ac:picMkLst>
            <pc:docMk/>
            <pc:sldMk cId="2243010422" sldId="362"/>
            <ac:picMk id="9" creationId="{B03D7793-FBD3-454A-8F53-97BFC26AB546}"/>
          </ac:picMkLst>
        </pc:picChg>
        <pc:picChg chg="add mod ord">
          <ac:chgData name="Guest User" userId="S::urn:spo:anon#8070eba42356ab290665d0609fdfdcb5457123826feca12fefa5920dbbf624a6::" providerId="AD" clId="Web-{D28C872C-0520-35C0-E1CB-10F48E1DCE07}" dt="2022-07-22T06:05:08.533" v="18" actId="1076"/>
          <ac:picMkLst>
            <pc:docMk/>
            <pc:sldMk cId="2243010422" sldId="362"/>
            <ac:picMk id="10" creationId="{9118575F-6551-2AB4-2A0F-F16CBE74E10B}"/>
          </ac:picMkLst>
        </pc:picChg>
      </pc:sldChg>
      <pc:sldChg chg="new del">
        <pc:chgData name="Guest User" userId="S::urn:spo:anon#8070eba42356ab290665d0609fdfdcb5457123826feca12fefa5920dbbf624a6::" providerId="AD" clId="Web-{D28C872C-0520-35C0-E1CB-10F48E1DCE07}" dt="2022-07-22T06:03:55.143" v="9"/>
        <pc:sldMkLst>
          <pc:docMk/>
          <pc:sldMk cId="2878156541" sldId="362"/>
        </pc:sldMkLst>
      </pc:sldChg>
    </pc:docChg>
  </pc:docChgLst>
  <pc:docChgLst>
    <pc:chgData name="Guest User" userId="S::urn:spo:anon#8070eba42356ab290665d0609fdfdcb5457123826feca12fefa5920dbbf624a6::" providerId="AD" clId="Web-{20F95225-272A-5168-A94D-12BD1F888581}"/>
    <pc:docChg chg="modSld">
      <pc:chgData name="Guest User" userId="S::urn:spo:anon#8070eba42356ab290665d0609fdfdcb5457123826feca12fefa5920dbbf624a6::" providerId="AD" clId="Web-{20F95225-272A-5168-A94D-12BD1F888581}" dt="2022-07-21T08:03:50.411" v="305"/>
      <pc:docMkLst>
        <pc:docMk/>
      </pc:docMkLst>
      <pc:sldChg chg="modSp modNotes">
        <pc:chgData name="Guest User" userId="S::urn:spo:anon#8070eba42356ab290665d0609fdfdcb5457123826feca12fefa5920dbbf624a6::" providerId="AD" clId="Web-{20F95225-272A-5168-A94D-12BD1F888581}" dt="2022-07-21T08:03:50.411" v="305"/>
        <pc:sldMkLst>
          <pc:docMk/>
          <pc:sldMk cId="3730448089" sldId="330"/>
        </pc:sldMkLst>
        <pc:spChg chg="mod">
          <ac:chgData name="Guest User" userId="S::urn:spo:anon#8070eba42356ab290665d0609fdfdcb5457123826feca12fefa5920dbbf624a6::" providerId="AD" clId="Web-{20F95225-272A-5168-A94D-12BD1F888581}" dt="2022-07-21T08:01:39.880" v="294" actId="20577"/>
          <ac:spMkLst>
            <pc:docMk/>
            <pc:sldMk cId="3730448089" sldId="330"/>
            <ac:spMk id="3" creationId="{89FF293D-6EC8-4438-81AB-A1D1175E5EEE}"/>
          </ac:spMkLst>
        </pc:spChg>
      </pc:sldChg>
      <pc:sldChg chg="modSp">
        <pc:chgData name="Guest User" userId="S::urn:spo:anon#8070eba42356ab290665d0609fdfdcb5457123826feca12fefa5920dbbf624a6::" providerId="AD" clId="Web-{20F95225-272A-5168-A94D-12BD1F888581}" dt="2022-07-21T07:33:14.408" v="15" actId="20577"/>
        <pc:sldMkLst>
          <pc:docMk/>
          <pc:sldMk cId="3201009160" sldId="360"/>
        </pc:sldMkLst>
        <pc:spChg chg="mod">
          <ac:chgData name="Guest User" userId="S::urn:spo:anon#8070eba42356ab290665d0609fdfdcb5457123826feca12fefa5920dbbf624a6::" providerId="AD" clId="Web-{20F95225-272A-5168-A94D-12BD1F888581}" dt="2022-07-21T07:33:14.408" v="15" actId="20577"/>
          <ac:spMkLst>
            <pc:docMk/>
            <pc:sldMk cId="3201009160" sldId="360"/>
            <ac:spMk id="3" creationId="{615FFB63-6A53-1EF5-2A96-049157B9B257}"/>
          </ac:spMkLst>
        </pc:spChg>
      </pc:sldChg>
    </pc:docChg>
  </pc:docChgLst>
  <pc:docChgLst>
    <pc:chgData name="O'Flynn, Sarah" userId="S::soflynn@savechildren.org::3bdc2615-c09b-41a7-ab5f-05c5bdee3e8e" providerId="AD" clId="Web-{16D90706-1DF2-D949-8CDD-A2E0D377FCF9}"/>
    <pc:docChg chg="modSld">
      <pc:chgData name="O'Flynn, Sarah" userId="S::soflynn@savechildren.org::3bdc2615-c09b-41a7-ab5f-05c5bdee3e8e" providerId="AD" clId="Web-{16D90706-1DF2-D949-8CDD-A2E0D377FCF9}" dt="2022-03-11T22:08:24.219" v="6"/>
      <pc:docMkLst>
        <pc:docMk/>
      </pc:docMkLst>
      <pc:sldChg chg="addCm">
        <pc:chgData name="O'Flynn, Sarah" userId="S::soflynn@savechildren.org::3bdc2615-c09b-41a7-ab5f-05c5bdee3e8e" providerId="AD" clId="Web-{16D90706-1DF2-D949-8CDD-A2E0D377FCF9}" dt="2022-03-11T22:08:24.219" v="6"/>
        <pc:sldMkLst>
          <pc:docMk/>
          <pc:sldMk cId="1941953601" sldId="320"/>
        </pc:sldMkLst>
      </pc:sldChg>
      <pc:sldChg chg="modSp">
        <pc:chgData name="O'Flynn, Sarah" userId="S::soflynn@savechildren.org::3bdc2615-c09b-41a7-ab5f-05c5bdee3e8e" providerId="AD" clId="Web-{16D90706-1DF2-D949-8CDD-A2E0D377FCF9}" dt="2022-03-11T22:07:27.750" v="5" actId="20577"/>
        <pc:sldMkLst>
          <pc:docMk/>
          <pc:sldMk cId="2910292375" sldId="331"/>
        </pc:sldMkLst>
        <pc:spChg chg="mod">
          <ac:chgData name="O'Flynn, Sarah" userId="S::soflynn@savechildren.org::3bdc2615-c09b-41a7-ab5f-05c5bdee3e8e" providerId="AD" clId="Web-{16D90706-1DF2-D949-8CDD-A2E0D377FCF9}" dt="2022-03-11T22:07:27.750" v="5" actId="20577"/>
          <ac:spMkLst>
            <pc:docMk/>
            <pc:sldMk cId="2910292375" sldId="331"/>
            <ac:spMk id="6" creationId="{AB054E88-5F5E-40C7-A4AB-B1A0906CA826}"/>
          </ac:spMkLst>
        </pc:spChg>
      </pc:sldChg>
      <pc:sldChg chg="delCm">
        <pc:chgData name="O'Flynn, Sarah" userId="S::soflynn@savechildren.org::3bdc2615-c09b-41a7-ab5f-05c5bdee3e8e" providerId="AD" clId="Web-{16D90706-1DF2-D949-8CDD-A2E0D377FCF9}" dt="2022-03-11T22:06:51.982" v="1"/>
        <pc:sldMkLst>
          <pc:docMk/>
          <pc:sldMk cId="864955948" sldId="349"/>
        </pc:sldMkLst>
      </pc:sldChg>
      <pc:sldChg chg="delCm">
        <pc:chgData name="O'Flynn, Sarah" userId="S::soflynn@savechildren.org::3bdc2615-c09b-41a7-ab5f-05c5bdee3e8e" providerId="AD" clId="Web-{16D90706-1DF2-D949-8CDD-A2E0D377FCF9}" dt="2022-03-11T22:05:50.215" v="0"/>
        <pc:sldMkLst>
          <pc:docMk/>
          <pc:sldMk cId="2841873493" sldId="35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0D6A37-291F-4E46-BB73-3B99CE153558}" type="datetimeFigureOut">
              <a:rPr lang="en-US" smtClean="0"/>
              <a:t>7/26/2022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B6E366-02D8-9240-8F65-12E2F8F2864D}" type="slidenum">
              <a:rPr lang="en-US" smtClean="0"/>
              <a:t>‹#›</a:t>
            </a:fld>
            <a:endParaRPr lang="en-US"/>
          </a:p>
        </p:txBody>
      </p:sp>
    </p:spTree>
    <p:extLst>
      <p:ext uri="{BB962C8B-B14F-4D97-AF65-F5344CB8AC3E}">
        <p14:creationId xmlns:p14="http://schemas.microsoft.com/office/powerpoint/2010/main" val="27867992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CCCD24-79A0-1B45-AEA8-F931F4D6188E}" type="datetimeFigureOut">
              <a:rPr lang="en-US" smtClean="0"/>
              <a:t>7/26/2022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FFFF08-BA74-3E4E-B67B-CFCBDE5D9836}" type="slidenum">
              <a:rPr lang="en-US" smtClean="0"/>
              <a:t>‹#›</a:t>
            </a:fld>
            <a:endParaRPr lang="en-US"/>
          </a:p>
        </p:txBody>
      </p:sp>
    </p:spTree>
    <p:extLst>
      <p:ext uri="{BB962C8B-B14F-4D97-AF65-F5344CB8AC3E}">
        <p14:creationId xmlns:p14="http://schemas.microsoft.com/office/powerpoint/2010/main" val="1554738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8lmUK7naddo"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aliveandthrive.shorthandstories.com/breastfeeding-Myanmar/"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cnn.com/2008/WORLD/asiapcf/05/22/china.breastfeed/index.html?_s=PM:WORLD"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Ry9B_RHERdw&amp;list=PL-QMVR1hIPbZZtFeuqKaeGggnUyrMdnrp&amp;index=3"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youtube.com/watch?v=ms1_PzsJULI&amp;list=PL3rKNU-jWPSTsTE2V_pWPS7Ukvv01QTei&amp;index=4"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ennonline.net/attachments/3127/Ops-G_English_04Mar2019_WEB.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cs typeface="Calibri"/>
            </a:endParaRP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E86647AB-7080-4B07-BB14-4FCACCE2A30C}" type="slidenum">
              <a:rPr lang="fr-FR" altLang="en-US" smtClean="0">
                <a:solidFill>
                  <a:prstClr val="black"/>
                </a:solidFill>
              </a:rPr>
              <a:pPr/>
              <a:t>1</a:t>
            </a:fld>
            <a:endParaRPr lang="fr-FR" altLang="en-US">
              <a:solidFill>
                <a:prstClr val="black"/>
              </a:solidFill>
            </a:endParaRPr>
          </a:p>
        </p:txBody>
      </p:sp>
    </p:spTree>
    <p:extLst>
      <p:ext uri="{BB962C8B-B14F-4D97-AF65-F5344CB8AC3E}">
        <p14:creationId xmlns:p14="http://schemas.microsoft.com/office/powerpoint/2010/main" val="1460026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cs typeface="Calibri"/>
              </a:rPr>
              <a:t>ASK: What may be some reasons for re-lactation or induced lactation being needed?</a:t>
            </a:r>
          </a:p>
          <a:p>
            <a:endParaRPr lang="en-GB" b="1" dirty="0">
              <a:cs typeface="Calibri"/>
            </a:endParaRPr>
          </a:p>
          <a:p>
            <a:r>
              <a:rPr lang="en-GB" b="1" dirty="0">
                <a:cs typeface="Calibri"/>
              </a:rPr>
              <a:t>DO: </a:t>
            </a:r>
            <a:r>
              <a:rPr lang="en-GB" i="1" dirty="0">
                <a:cs typeface="Calibri"/>
              </a:rPr>
              <a:t>CLICK to </a:t>
            </a:r>
            <a:r>
              <a:rPr lang="en-GB" dirty="0">
                <a:cs typeface="Calibri"/>
              </a:rPr>
              <a:t>reveal answers on slide and fill any gaps.</a:t>
            </a:r>
            <a:endParaRPr lang="en-GB" dirty="0"/>
          </a:p>
          <a:p>
            <a:r>
              <a:rPr lang="en-GB" b="1" u="sng" dirty="0">
                <a:cs typeface="Calibri"/>
              </a:rPr>
              <a:t>Talking Points</a:t>
            </a:r>
            <a:endParaRPr lang="en-GB" u="sng" dirty="0">
              <a:cs typeface="Calibri"/>
            </a:endParaRPr>
          </a:p>
          <a:p>
            <a:pPr marL="342900" indent="-342900">
              <a:spcAft>
                <a:spcPts val="600"/>
              </a:spcAft>
              <a:buFont typeface="Arial,Sans-Serif"/>
              <a:buChar char="•"/>
            </a:pPr>
            <a:r>
              <a:rPr lang="en-GB" dirty="0"/>
              <a:t>Circumstances that have </a:t>
            </a:r>
            <a:r>
              <a:rPr lang="en-GB" u="sng" dirty="0"/>
              <a:t>interrupted</a:t>
            </a:r>
            <a:r>
              <a:rPr lang="en-GB" dirty="0"/>
              <a:t> breastfeeding e.g. after cessation due to an unresolved breastfeeding challenge, an illness or temporary separation of mother and infant, a mother can re-lactate to return to breastfeeding. Breastfeeding may also have been </a:t>
            </a:r>
            <a:r>
              <a:rPr lang="en-GB" u="sng" dirty="0"/>
              <a:t>prevented</a:t>
            </a:r>
            <a:r>
              <a:rPr lang="en-GB" dirty="0"/>
              <a:t> from being established after birth e.g. due to long term separation following childbirth complications or if a mother is incarcerated. </a:t>
            </a:r>
            <a:endParaRPr lang="en-US" dirty="0">
              <a:cs typeface="Calibri"/>
            </a:endParaRPr>
          </a:p>
          <a:p>
            <a:pPr marL="342900" indent="-342900">
              <a:spcAft>
                <a:spcPts val="600"/>
              </a:spcAft>
              <a:buFont typeface="Arial,Sans-Serif"/>
              <a:buChar char="•"/>
            </a:pPr>
            <a:r>
              <a:rPr lang="en-GB" dirty="0">
                <a:cs typeface="Calibri"/>
              </a:rPr>
              <a:t>Intolerance (e.g. to lactose) or allergy (e.g. cows' milk allergy)</a:t>
            </a:r>
          </a:p>
          <a:p>
            <a:pPr marL="342900" indent="-342900">
              <a:spcAft>
                <a:spcPts val="600"/>
              </a:spcAft>
              <a:buFont typeface="Arial,Sans-Serif"/>
              <a:buChar char="•"/>
            </a:pPr>
            <a:r>
              <a:rPr lang="en-GB" dirty="0"/>
              <a:t>Mother’s disappointment in weaning (stopping breastfeeding) or use of formula. A mother may have chosen to introduce formula or foods and stop breastfeeding before 6-months of age but change her mind and wish to return to (exclusive) breastfeeding. </a:t>
            </a:r>
            <a:endParaRPr lang="en-US" dirty="0">
              <a:cs typeface="Calibri"/>
            </a:endParaRPr>
          </a:p>
          <a:p>
            <a:pPr marL="342900" indent="-342900">
              <a:spcAft>
                <a:spcPts val="600"/>
              </a:spcAft>
              <a:buFont typeface="Arial,Sans-Serif"/>
              <a:buChar char="•"/>
            </a:pPr>
            <a:r>
              <a:rPr lang="en-GB" dirty="0"/>
              <a:t>Wet nursing: A wet nurse may be identified who isn't currently breastfeeding or has never breastfed (e.g. an aunt or grandmother). In this case the wet nurse can be</a:t>
            </a:r>
            <a:r>
              <a:rPr lang="en-GB" baseline="0" dirty="0"/>
              <a:t> supported to </a:t>
            </a:r>
            <a:r>
              <a:rPr lang="en-GB" dirty="0"/>
              <a:t>re-lactate or with induced lactation to be able to wet nurse the baby. </a:t>
            </a:r>
            <a:endParaRPr lang="en-US" dirty="0">
              <a:cs typeface="Calibri"/>
            </a:endParaRPr>
          </a:p>
          <a:p>
            <a:pPr marL="342900" indent="-342900">
              <a:spcAft>
                <a:spcPts val="600"/>
              </a:spcAft>
              <a:buFont typeface="Arial,Sans-Serif"/>
              <a:buChar char="•"/>
            </a:pPr>
            <a:r>
              <a:rPr lang="en-GB" dirty="0">
                <a:cs typeface="Calibri"/>
              </a:rPr>
              <a:t>Adoptive or foster parents may wish to breastfeed an infant e.g. desire to experience all aspects of mothering, infant may have been in poor health or compromised physically or emotionally and therefore especially benefit from breastfeeding, to reduce stress and promote bonding. </a:t>
            </a:r>
          </a:p>
          <a:p>
            <a:pPr marL="342900" indent="-342900">
              <a:spcAft>
                <a:spcPts val="600"/>
              </a:spcAft>
              <a:buFont typeface="Arial,Sans-Serif"/>
              <a:buChar char="•"/>
            </a:pPr>
            <a:r>
              <a:rPr lang="en-GB" dirty="0"/>
              <a:t>Because emergency means that mother wants/needs to breastfeed: A mother may not have been breastfeeding before an emergency, but when an emergency occurs decided that she wants to or needs to breastfeed (e.g. due to increased dangers of using BMS in an emergency, lack of access to BMS, desire to protect baby during an infectious disease outbreak etc.)</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EE7C8864-0D45-443E-A3B0-1B32284A523F}" type="slidenum">
              <a:rPr lang="en-GB" smtClean="0"/>
              <a:t>10</a:t>
            </a:fld>
            <a:endParaRPr lang="en-GB"/>
          </a:p>
        </p:txBody>
      </p:sp>
    </p:spTree>
    <p:extLst>
      <p:ext uri="{BB962C8B-B14F-4D97-AF65-F5344CB8AC3E}">
        <p14:creationId xmlns:p14="http://schemas.microsoft.com/office/powerpoint/2010/main" val="1180718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SAY: </a:t>
            </a:r>
            <a:r>
              <a:rPr lang="en-US" dirty="0">
                <a:cs typeface="Calibri"/>
              </a:rPr>
              <a:t>Now let's hear from relactation expert Dr. Karleen Gribble about </a:t>
            </a:r>
            <a:r>
              <a:rPr lang="en-US" dirty="0" err="1">
                <a:cs typeface="Calibri"/>
              </a:rPr>
              <a:t>relactation</a:t>
            </a:r>
            <a:r>
              <a:rPr lang="en-US" dirty="0">
                <a:cs typeface="Calibri"/>
              </a:rPr>
              <a:t> during emergencies. </a:t>
            </a:r>
          </a:p>
          <a:p>
            <a:endParaRPr lang="en-US" b="1" dirty="0">
              <a:cs typeface="Calibri"/>
            </a:endParaRPr>
          </a:p>
          <a:p>
            <a:r>
              <a:rPr lang="en-US" b="1" dirty="0">
                <a:cs typeface="Calibri"/>
              </a:rPr>
              <a:t>DO: </a:t>
            </a:r>
            <a:r>
              <a:rPr lang="en-US" dirty="0">
                <a:cs typeface="Calibri"/>
              </a:rPr>
              <a:t>Watch the video </a:t>
            </a:r>
            <a:r>
              <a:rPr lang="en-US" dirty="0">
                <a:hlinkClick r:id="rId3"/>
              </a:rPr>
              <a:t>https://www.youtube.com/watch?v=8lmUK7naddo</a:t>
            </a:r>
            <a:r>
              <a:rPr lang="en-US" dirty="0"/>
              <a:t> (5:20)  (Offline version available in module </a:t>
            </a:r>
            <a:r>
              <a:rPr lang="en-US" dirty="0" smtClean="0"/>
              <a:t>folder: 10_Video_Relactation </a:t>
            </a:r>
            <a:r>
              <a:rPr lang="en-US" dirty="0" err="1" smtClean="0"/>
              <a:t>Overview_EN</a:t>
            </a:r>
            <a:r>
              <a:rPr lang="en-US" dirty="0" smtClean="0"/>
              <a:t>)</a:t>
            </a:r>
            <a:endParaRPr lang="en-US" dirty="0"/>
          </a:p>
          <a:p>
            <a:endParaRPr lang="en-US" dirty="0">
              <a:cs typeface="Calibri"/>
            </a:endParaRPr>
          </a:p>
          <a:p>
            <a:r>
              <a:rPr lang="en-US" dirty="0">
                <a:cs typeface="Calibri"/>
              </a:rPr>
              <a:t>Source: La Leche League Italy – Interview with Dr. Karleen Gribble during the COVID-19 Pandemic </a:t>
            </a:r>
          </a:p>
        </p:txBody>
      </p:sp>
      <p:sp>
        <p:nvSpPr>
          <p:cNvPr id="4" name="Slide Number Placeholder 3"/>
          <p:cNvSpPr>
            <a:spLocks noGrp="1"/>
          </p:cNvSpPr>
          <p:nvPr>
            <p:ph type="sldNum" sz="quarter" idx="5"/>
          </p:nvPr>
        </p:nvSpPr>
        <p:spPr/>
        <p:txBody>
          <a:bodyPr/>
          <a:lstStyle/>
          <a:p>
            <a:fld id="{23FFFF08-BA74-3E4E-B67B-CFCBDE5D9836}" type="slidenum">
              <a:rPr lang="en-US" smtClean="0"/>
              <a:t>11</a:t>
            </a:fld>
            <a:endParaRPr lang="en-US"/>
          </a:p>
        </p:txBody>
      </p:sp>
    </p:spTree>
    <p:extLst>
      <p:ext uri="{BB962C8B-B14F-4D97-AF65-F5344CB8AC3E}">
        <p14:creationId xmlns:p14="http://schemas.microsoft.com/office/powerpoint/2010/main" val="1304594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b="1" dirty="0">
                <a:cs typeface="Calibri"/>
              </a:rPr>
              <a:t>SAY: </a:t>
            </a:r>
            <a:r>
              <a:rPr lang="en-GB" b="0" dirty="0">
                <a:cs typeface="Calibri"/>
              </a:rPr>
              <a:t>Frequent breast stimulation</a:t>
            </a:r>
            <a:r>
              <a:rPr lang="en-GB" b="0" baseline="0" dirty="0">
                <a:cs typeface="Calibri"/>
              </a:rPr>
              <a:t> and plenty of skin-to-skin contact is usually all that is needed for </a:t>
            </a:r>
            <a:r>
              <a:rPr lang="en-GB" b="0" baseline="0" dirty="0" err="1">
                <a:cs typeface="Calibri"/>
              </a:rPr>
              <a:t>relactation</a:t>
            </a:r>
            <a:r>
              <a:rPr lang="en-GB" b="0" baseline="0" dirty="0">
                <a:cs typeface="Calibri"/>
              </a:rPr>
              <a:t>.</a:t>
            </a:r>
            <a:r>
              <a:rPr lang="en-GB" dirty="0">
                <a:cs typeface="Calibri"/>
              </a:rPr>
              <a:t> </a:t>
            </a:r>
            <a:endParaRPr lang="en-US" sz="1200" b="1" i="0" u="none" strike="noStrike" kern="1200" dirty="0">
              <a:solidFill>
                <a:schemeClr val="tx1"/>
              </a:solidFill>
              <a:effectLst/>
              <a:latin typeface="+mn-lt"/>
              <a:ea typeface="+mn-ea"/>
              <a:cs typeface="+mn-cs"/>
            </a:endParaRPr>
          </a:p>
          <a:p>
            <a:pPr fontAlgn="base"/>
            <a:r>
              <a:rPr lang="en-US" sz="1200" b="1" i="0" u="none" strike="noStrike" kern="1200" dirty="0">
                <a:solidFill>
                  <a:schemeClr val="tx1"/>
                </a:solidFill>
                <a:effectLst/>
                <a:latin typeface="+mn-lt"/>
                <a:ea typeface="+mn-ea"/>
                <a:cs typeface="+mn-cs"/>
              </a:rPr>
              <a:t>SAY:</a:t>
            </a:r>
            <a:r>
              <a:rPr lang="en-US" sz="1200" b="1"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Skin-to-skin is when</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the baby is placed on the mother’s naked chest.</a:t>
            </a:r>
            <a:r>
              <a:rPr lang="en-US" dirty="0"/>
              <a:t> </a:t>
            </a:r>
            <a:endParaRPr lang="en-US" dirty="0">
              <a:cs typeface="Calibri"/>
            </a:endParaRPr>
          </a:p>
          <a:p>
            <a:pPr fontAlgn="base"/>
            <a:endParaRPr lang="en-US" sz="1200" b="1" i="0" u="none" strike="noStrike" kern="1200" dirty="0">
              <a:solidFill>
                <a:schemeClr val="tx1"/>
              </a:solidFill>
              <a:effectLst/>
              <a:latin typeface="+mn-lt"/>
              <a:cs typeface="Calibri"/>
            </a:endParaRPr>
          </a:p>
          <a:p>
            <a:pPr fontAlgn="base"/>
            <a:r>
              <a:rPr lang="en-US" sz="1200" b="1" i="0" u="none" strike="noStrike" kern="1200" dirty="0">
                <a:solidFill>
                  <a:schemeClr val="tx1"/>
                </a:solidFill>
                <a:effectLst/>
                <a:latin typeface="+mn-lt"/>
                <a:ea typeface="+mn-ea"/>
                <a:cs typeface="+mn-cs"/>
              </a:rPr>
              <a:t>ASK: Does</a:t>
            </a:r>
            <a:r>
              <a:rPr lang="en-US" sz="1200" b="1" i="0" u="none" strike="noStrike" kern="1200" baseline="0" dirty="0">
                <a:solidFill>
                  <a:schemeClr val="tx1"/>
                </a:solidFill>
                <a:effectLst/>
                <a:latin typeface="+mn-lt"/>
                <a:ea typeface="+mn-ea"/>
                <a:cs typeface="+mn-cs"/>
              </a:rPr>
              <a:t> anyone know why this is important for milk production?</a:t>
            </a:r>
            <a:r>
              <a:rPr lang="en-US" b="1" dirty="0"/>
              <a:t> </a:t>
            </a:r>
            <a:endParaRPr lang="en-US" sz="1200" b="1" i="0" u="none" strike="noStrike" kern="1200" baseline="0" dirty="0">
              <a:solidFill>
                <a:schemeClr val="tx1"/>
              </a:solidFill>
              <a:effectLst/>
              <a:latin typeface="+mn-lt"/>
              <a:cs typeface="Calibri"/>
            </a:endParaRPr>
          </a:p>
          <a:p>
            <a:pPr fontAlgn="base"/>
            <a:r>
              <a:rPr lang="en-US" sz="1200" b="1" i="0" u="sng" strike="noStrike" kern="1200" baseline="0" dirty="0">
                <a:solidFill>
                  <a:schemeClr val="tx1"/>
                </a:solidFill>
                <a:effectLst/>
                <a:latin typeface="+mn-lt"/>
                <a:ea typeface="+mn-ea"/>
                <a:cs typeface="+mn-cs"/>
              </a:rPr>
              <a:t>Talking points:</a:t>
            </a:r>
            <a:endParaRPr lang="en-US" sz="1200" b="0" i="0" u="none" strike="noStrike"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Skin</a:t>
            </a:r>
            <a:r>
              <a:rPr lang="en-US" sz="1200" b="0" i="0" u="none" strike="noStrike" kern="1200" baseline="0" dirty="0">
                <a:solidFill>
                  <a:schemeClr val="tx1"/>
                </a:solidFill>
                <a:effectLst/>
                <a:latin typeface="+mn-lt"/>
                <a:ea typeface="+mn-ea"/>
                <a:cs typeface="+mn-cs"/>
              </a:rPr>
              <a:t>-to-skin contact </a:t>
            </a:r>
            <a:r>
              <a:rPr lang="en-US" sz="1200" b="0" i="0" u="none" strike="noStrike" kern="1200" dirty="0">
                <a:solidFill>
                  <a:schemeClr val="tx1"/>
                </a:solidFill>
                <a:effectLst/>
                <a:latin typeface="+mn-lt"/>
                <a:ea typeface="+mn-ea"/>
                <a:cs typeface="+mn-cs"/>
              </a:rPr>
              <a:t>helps initiate and increase milk supply as it helps to release the milk hormones (oxytocin and prolactin).</a:t>
            </a:r>
            <a:endParaRPr lang="en-US" sz="1200" b="0" i="0" u="none" strike="noStrike" kern="1200" dirty="0">
              <a:solidFill>
                <a:schemeClr val="tx1"/>
              </a:solidFill>
              <a:effectLst/>
              <a:latin typeface="+mn-lt"/>
              <a:ea typeface="+mn-ea"/>
              <a:cs typeface="Calibri"/>
            </a:endParaRPr>
          </a:p>
          <a:p>
            <a:pPr marL="171450" indent="-171450" rtl="0" fontAlgn="base">
              <a:buFont typeface="Arial" panose="020B0604020202020204" pitchFamily="34" charset="0"/>
              <a:buChar char="•"/>
            </a:pPr>
            <a:r>
              <a:rPr lang="fr-FR" sz="1200" b="0" i="0" kern="1200" dirty="0">
                <a:solidFill>
                  <a:schemeClr val="tx1"/>
                </a:solidFill>
                <a:effectLst/>
                <a:latin typeface="+mn-lt"/>
                <a:ea typeface="+mn-ea"/>
                <a:cs typeface="+mn-cs"/>
              </a:rPr>
              <a:t>​</a:t>
            </a:r>
            <a:r>
              <a:rPr lang="en-GB" sz="1200" b="0" i="0" u="none" strike="noStrike" kern="1200" dirty="0">
                <a:solidFill>
                  <a:schemeClr val="tx1"/>
                </a:solidFill>
                <a:effectLst/>
                <a:latin typeface="+mn-lt"/>
                <a:ea typeface="+mn-ea"/>
                <a:cs typeface="+mn-cs"/>
              </a:rPr>
              <a:t>Ensures baby gets colostrum</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rtl="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Helps to ensure correct attachment at the breast </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rtl="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Helps establish and maintain breastfeeding</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fontAlgn="base"/>
            <a:endParaRPr lang="en-US" sz="1200" b="0" i="0" u="none" strike="noStrike" kern="1200" baseline="0" dirty="0">
              <a:solidFill>
                <a:schemeClr val="tx1"/>
              </a:solidFill>
              <a:effectLst/>
              <a:latin typeface="+mn-lt"/>
              <a:ea typeface="+mn-ea"/>
              <a:cs typeface="+mn-cs"/>
            </a:endParaRPr>
          </a:p>
          <a:p>
            <a:pPr fontAlgn="base"/>
            <a:r>
              <a:rPr lang="en-US" sz="1200" b="1" i="0" u="none" strike="noStrike" kern="1200" baseline="0" dirty="0">
                <a:solidFill>
                  <a:schemeClr val="tx1"/>
                </a:solidFill>
                <a:effectLst/>
                <a:latin typeface="+mn-lt"/>
                <a:ea typeface="+mn-ea"/>
                <a:cs typeface="+mn-cs"/>
              </a:rPr>
              <a:t>ASK: Does anyone know any of the other benefits of skin-to-skin?</a:t>
            </a:r>
            <a:r>
              <a:rPr lang="en-US" b="1" dirty="0"/>
              <a:t> </a:t>
            </a:r>
            <a:endParaRPr lang="en-US" sz="1200" b="1" i="0" u="none" strike="noStrike" kern="1200" baseline="0" dirty="0">
              <a:solidFill>
                <a:schemeClr val="tx1"/>
              </a:solidFill>
              <a:effectLst/>
              <a:latin typeface="+mn-lt"/>
              <a:cs typeface="Calibri"/>
            </a:endParaRPr>
          </a:p>
          <a:p>
            <a:pPr fontAlgn="base"/>
            <a:r>
              <a:rPr lang="en-US" sz="1200" b="1" i="0" u="sng" strike="noStrike" kern="1200" dirty="0">
                <a:solidFill>
                  <a:schemeClr val="tx1"/>
                </a:solidFill>
                <a:effectLst/>
                <a:latin typeface="+mn-lt"/>
                <a:ea typeface="+mn-ea"/>
                <a:cs typeface="+mn-cs"/>
              </a:rPr>
              <a:t>Talking points:</a:t>
            </a:r>
            <a:endParaRPr lang="en-US" sz="1200" b="1" i="0" u="sng" strike="noStrike" kern="1200" dirty="0">
              <a:solidFill>
                <a:schemeClr val="tx1"/>
              </a:solidFill>
              <a:effectLst/>
              <a:latin typeface="+mn-lt"/>
              <a:cs typeface="Calibri"/>
            </a:endParaRPr>
          </a:p>
          <a:p>
            <a:pPr marL="171450" indent="-171450" rtl="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Helps bonding between mother and baby </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rtl="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Helps calm baby (less crying!) and mother (through release of hormones)</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rtl="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Rooting and nuzzling stimulate baby’s digestion, even if they don’t feed</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Helps regulate baby’s heart rate</a:t>
            </a:r>
            <a:r>
              <a:rPr lang="en-GB" dirty="0"/>
              <a:t>,</a:t>
            </a:r>
            <a:r>
              <a:rPr lang="en-GB" sz="1200" b="0" i="0" u="none" strike="noStrike" kern="1200" dirty="0">
                <a:solidFill>
                  <a:schemeClr val="tx1"/>
                </a:solidFill>
                <a:effectLst/>
                <a:latin typeface="+mn-lt"/>
                <a:ea typeface="+mn-ea"/>
                <a:cs typeface="+mn-cs"/>
              </a:rPr>
              <a:t> breathing </a:t>
            </a:r>
            <a:r>
              <a:rPr lang="en-US" sz="1200" b="0" i="0" kern="1200" dirty="0">
                <a:solidFill>
                  <a:schemeClr val="tx1"/>
                </a:solidFill>
                <a:effectLst/>
                <a:latin typeface="+mn-lt"/>
                <a:ea typeface="+mn-ea"/>
                <a:cs typeface="+mn-cs"/>
              </a:rPr>
              <a:t>​</a:t>
            </a:r>
            <a:r>
              <a:rPr lang="en-US" dirty="0"/>
              <a:t>and temperature</a:t>
            </a:r>
            <a:endParaRPr lang="en-US" sz="1200" b="0" i="0" kern="1200" dirty="0">
              <a:solidFill>
                <a:schemeClr val="tx1"/>
              </a:solidFill>
              <a:effectLst/>
              <a:latin typeface="+mn-lt"/>
              <a:cs typeface="Calibri"/>
            </a:endParaRPr>
          </a:p>
          <a:p>
            <a:pPr marL="171450" indent="-171450" rtl="0" fontAlgn="base">
              <a:buFont typeface="Arial" panose="020B0604020202020204" pitchFamily="34" charset="0"/>
              <a:buChar char="•"/>
            </a:pPr>
            <a:r>
              <a:rPr lang="en-GB" sz="1200" b="0" i="0" u="none" strike="noStrike" kern="1200" dirty="0">
                <a:solidFill>
                  <a:schemeClr val="tx1"/>
                </a:solidFill>
                <a:effectLst/>
                <a:latin typeface="+mn-lt"/>
                <a:ea typeface="+mn-ea"/>
                <a:cs typeface="+mn-cs"/>
              </a:rPr>
              <a:t>Baby is colonised by mother’s skin bacteria (and her family’s) which they will be exposed to once they leave hospital. </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12</a:t>
            </a:fld>
            <a:endParaRPr lang="en-GB"/>
          </a:p>
        </p:txBody>
      </p:sp>
    </p:spTree>
    <p:extLst>
      <p:ext uri="{BB962C8B-B14F-4D97-AF65-F5344CB8AC3E}">
        <p14:creationId xmlns:p14="http://schemas.microsoft.com/office/powerpoint/2010/main" val="3743081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cs typeface="Calibri"/>
              </a:rPr>
              <a:t>SAY: </a:t>
            </a:r>
            <a:r>
              <a:rPr lang="en-GB" b="0" dirty="0">
                <a:cs typeface="Calibri"/>
              </a:rPr>
              <a:t>As we mentioned before, frequent breast stimulation</a:t>
            </a:r>
            <a:r>
              <a:rPr lang="en-GB" b="0" baseline="0" dirty="0">
                <a:cs typeface="Calibri"/>
              </a:rPr>
              <a:t> and plenty of skin-to-skin contact is usually all that is needed for </a:t>
            </a:r>
            <a:r>
              <a:rPr lang="en-GB" b="0" baseline="0" dirty="0" err="1">
                <a:cs typeface="Calibri"/>
              </a:rPr>
              <a:t>relactation</a:t>
            </a:r>
            <a:r>
              <a:rPr lang="en-GB" b="0" baseline="0" dirty="0">
                <a:cs typeface="Calibri"/>
              </a:rPr>
              <a:t>. </a:t>
            </a:r>
            <a:r>
              <a:rPr lang="en-GB" dirty="0">
                <a:cs typeface="Calibri"/>
              </a:rPr>
              <a:t>However, there</a:t>
            </a:r>
            <a:r>
              <a:rPr lang="en-GB" b="0" baseline="0" dirty="0">
                <a:cs typeface="Calibri"/>
              </a:rPr>
              <a:t> are a number of different methods that can support with regular stimulation of the breast.</a:t>
            </a:r>
          </a:p>
          <a:p>
            <a:endParaRPr lang="en-GB" b="1" dirty="0">
              <a:cs typeface="Calibri"/>
            </a:endParaRPr>
          </a:p>
          <a:p>
            <a:r>
              <a:rPr lang="en-GB" b="1" dirty="0">
                <a:cs typeface="Calibri"/>
              </a:rPr>
              <a:t>ASK: What </a:t>
            </a:r>
            <a:r>
              <a:rPr lang="en-GB" b="1" dirty="0" err="1">
                <a:cs typeface="Calibri"/>
              </a:rPr>
              <a:t>relactation</a:t>
            </a:r>
            <a:r>
              <a:rPr lang="en-GB" b="1" dirty="0">
                <a:cs typeface="Calibri"/>
              </a:rPr>
              <a:t> techniques do you know of? </a:t>
            </a:r>
          </a:p>
          <a:p>
            <a:r>
              <a:rPr lang="en-GB" i="1" dirty="0">
                <a:cs typeface="Calibri"/>
              </a:rPr>
              <a:t>CLICK</a:t>
            </a:r>
            <a:endParaRPr lang="en-GB" b="1" i="1" dirty="0">
              <a:cs typeface="Calibri"/>
            </a:endParaRPr>
          </a:p>
          <a:p>
            <a:endParaRPr lang="en-GB" b="1" dirty="0"/>
          </a:p>
          <a:p>
            <a:r>
              <a:rPr lang="en-GB" b="1" u="sng" dirty="0"/>
              <a:t>Talking Points (and use slide)</a:t>
            </a:r>
            <a:endParaRPr lang="en-US" u="sng" dirty="0">
              <a:cs typeface="Calibri"/>
            </a:endParaRPr>
          </a:p>
          <a:p>
            <a:r>
              <a:rPr lang="en-GB" dirty="0" err="1"/>
              <a:t>Relactation</a:t>
            </a:r>
            <a:r>
              <a:rPr lang="en-GB" dirty="0"/>
              <a:t> methods include:</a:t>
            </a:r>
            <a:endParaRPr lang="en-US" dirty="0">
              <a:cs typeface="Calibri"/>
            </a:endParaRPr>
          </a:p>
          <a:p>
            <a:pPr marL="793115" lvl="1" indent="-335915">
              <a:buAutoNum type="arabicPeriod"/>
            </a:pPr>
            <a:r>
              <a:rPr lang="en-GB" dirty="0"/>
              <a:t>Drip-drop method (left)</a:t>
            </a:r>
            <a:endParaRPr lang="en-GB" dirty="0">
              <a:cs typeface="Calibri"/>
            </a:endParaRPr>
          </a:p>
          <a:p>
            <a:pPr marL="793115" lvl="1" indent="-335915">
              <a:buAutoNum type="arabicPeriod"/>
            </a:pPr>
            <a:r>
              <a:rPr lang="en-GB" dirty="0"/>
              <a:t>Syringe (middle)</a:t>
            </a:r>
            <a:endParaRPr lang="en-GB" dirty="0">
              <a:cs typeface="Calibri"/>
            </a:endParaRPr>
          </a:p>
          <a:p>
            <a:pPr marL="793115" lvl="1" indent="-335915">
              <a:buAutoNum type="arabicPeriod"/>
            </a:pPr>
            <a:r>
              <a:rPr lang="en-GB" dirty="0"/>
              <a:t>Supplemental suckling technique (right) – a nasogastric tube and bag/cup. Also referred to as:</a:t>
            </a:r>
            <a:endParaRPr lang="en-US" dirty="0">
              <a:cs typeface="Calibri"/>
            </a:endParaRPr>
          </a:p>
          <a:p>
            <a:pPr marL="1085850" lvl="2" indent="-171450">
              <a:buFont typeface="Arial,Sans-Serif"/>
              <a:buChar char="•"/>
            </a:pPr>
            <a:r>
              <a:rPr lang="en-GB" dirty="0"/>
              <a:t>‘Lactaid System’</a:t>
            </a:r>
            <a:endParaRPr lang="en-US" dirty="0"/>
          </a:p>
          <a:p>
            <a:pPr marL="1085850" lvl="2" indent="-171450">
              <a:buFont typeface="Arial,Sans-Serif"/>
              <a:buChar char="•"/>
            </a:pPr>
            <a:r>
              <a:rPr lang="en-GB" dirty="0"/>
              <a:t>‘Supplemental Nursing System’ (SNS)  (NB! Although "SNS" is commonly used to refer to this technique, this is a brand name specific to </a:t>
            </a:r>
            <a:r>
              <a:rPr lang="en-GB" dirty="0" err="1"/>
              <a:t>Medela</a:t>
            </a:r>
            <a:r>
              <a:rPr lang="en-GB" dirty="0"/>
              <a:t>, a Code violator) </a:t>
            </a:r>
            <a:endParaRPr lang="en-GB" dirty="0">
              <a:cs typeface="Calibri"/>
            </a:endParaRPr>
          </a:p>
          <a:p>
            <a:pPr marL="1085850" lvl="2" indent="-171450">
              <a:buFont typeface="Arial,Sans-Serif"/>
              <a:buChar char="•"/>
            </a:pPr>
            <a:r>
              <a:rPr lang="en-GB" dirty="0"/>
              <a:t>‘At Breast Supplementer’</a:t>
            </a:r>
            <a:endParaRPr lang="en-US" dirty="0"/>
          </a:p>
          <a:p>
            <a:pPr marL="1085850" lvl="2" indent="-171450">
              <a:buFont typeface="Arial,Sans-Serif"/>
              <a:buChar char="•"/>
            </a:pPr>
            <a:r>
              <a:rPr lang="en-GB" b="0" dirty="0">
                <a:cs typeface="Calibri"/>
              </a:rPr>
              <a:t>In the bottom right picture you see a home-made version, using a cup</a:t>
            </a:r>
            <a:endParaRPr lang="en-GB" dirty="0"/>
          </a:p>
          <a:p>
            <a:pPr lvl="2"/>
            <a:endParaRPr lang="en-US" b="1" dirty="0"/>
          </a:p>
          <a:p>
            <a:pPr lvl="2">
              <a:buFont typeface="Arial,Sans-Serif"/>
            </a:pPr>
            <a:r>
              <a:rPr lang="en-US" b="1" dirty="0"/>
              <a:t>DO: </a:t>
            </a:r>
            <a:r>
              <a:rPr lang="en-US" dirty="0"/>
              <a:t>Play Video: Drip Drop Method </a:t>
            </a:r>
            <a:r>
              <a:rPr lang="en-US" dirty="0" smtClean="0"/>
              <a:t>– 0:25 </a:t>
            </a:r>
            <a:r>
              <a:rPr lang="en-US" dirty="0" smtClean="0"/>
              <a:t>sec – if the video does not work on the slide, use </a:t>
            </a:r>
            <a:r>
              <a:rPr lang="en-US" smtClean="0"/>
              <a:t>the file available </a:t>
            </a:r>
            <a:r>
              <a:rPr lang="en-US" dirty="0"/>
              <a:t>in module </a:t>
            </a:r>
            <a:r>
              <a:rPr lang="en-US" smtClean="0"/>
              <a:t>folder </a:t>
            </a:r>
            <a:r>
              <a:rPr lang="en-US" smtClean="0"/>
              <a:t>10_Video_Drip-Drop-Method_EN.</a:t>
            </a:r>
            <a:endParaRPr lang="en-GB" dirty="0">
              <a:cs typeface="Calibri"/>
            </a:endParaRPr>
          </a:p>
          <a:p>
            <a:endParaRPr lang="en-GB" b="1" dirty="0">
              <a:cs typeface="Calibri"/>
            </a:endParaRPr>
          </a:p>
          <a:p>
            <a:r>
              <a:rPr lang="en-GB" b="1" dirty="0">
                <a:cs typeface="Calibri"/>
              </a:rPr>
              <a:t>ASK: </a:t>
            </a:r>
            <a:r>
              <a:rPr lang="en-GB" b="1" dirty="0"/>
              <a:t>Does anyone have any experiences they would like to share of supporting the use of any of </a:t>
            </a:r>
            <a:r>
              <a:rPr lang="en-GB" b="1" dirty="0" err="1"/>
              <a:t>relactation</a:t>
            </a:r>
            <a:r>
              <a:rPr lang="en-GB" b="1" dirty="0"/>
              <a:t> methods?</a:t>
            </a:r>
            <a:endParaRPr lang="en-GB" b="1" dirty="0">
              <a:cs typeface="Calibri"/>
            </a:endParaRPr>
          </a:p>
          <a:p>
            <a:endParaRPr lang="en-GB" dirty="0">
              <a:cs typeface="Calibri"/>
            </a:endParaRPr>
          </a:p>
          <a:p>
            <a:r>
              <a:rPr lang="en-GB" b="1" dirty="0">
                <a:cs typeface="Calibri"/>
              </a:rPr>
              <a:t>ASK: For supplemental suckling technique, what concerns may you have in an emergency context in terms of hygiene? And how might we find solutions for this, minimizing the risks?</a:t>
            </a:r>
          </a:p>
          <a:p>
            <a:r>
              <a:rPr lang="en-GB" b="1" i="1" dirty="0">
                <a:cs typeface="Calibri"/>
              </a:rPr>
              <a:t>Example concerns: </a:t>
            </a:r>
            <a:r>
              <a:rPr lang="en-GB" dirty="0">
                <a:cs typeface="Calibri"/>
              </a:rPr>
              <a:t>N</a:t>
            </a:r>
            <a:r>
              <a:rPr lang="en-GB" dirty="0"/>
              <a:t>eed to flush and very regularly change the NG tube, </a:t>
            </a:r>
            <a:endParaRPr lang="en-GB" b="1" dirty="0"/>
          </a:p>
          <a:p>
            <a:r>
              <a:rPr lang="en-GB" b="1" i="1" dirty="0"/>
              <a:t>Example solutions:</a:t>
            </a:r>
            <a:r>
              <a:rPr lang="en-GB" dirty="0"/>
              <a:t> SST may only be appropriate within inpatient facilities (as admission OR as a day patient) where hygiene can be assured. </a:t>
            </a:r>
            <a:endParaRPr lang="en-GB" b="1"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13</a:t>
            </a:fld>
            <a:endParaRPr lang="en-GB"/>
          </a:p>
        </p:txBody>
      </p:sp>
    </p:spTree>
    <p:extLst>
      <p:ext uri="{BB962C8B-B14F-4D97-AF65-F5344CB8AC3E}">
        <p14:creationId xmlns:p14="http://schemas.microsoft.com/office/powerpoint/2010/main" val="2383616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cs typeface="Calibri"/>
              </a:rPr>
              <a:t>SAY: </a:t>
            </a:r>
            <a:endParaRPr lang="en-GB" dirty="0">
              <a:cs typeface="Calibri"/>
            </a:endParaRPr>
          </a:p>
          <a:p>
            <a:pPr marL="171450" indent="-171450">
              <a:buFont typeface="Arial"/>
              <a:buChar char="•"/>
            </a:pPr>
            <a:r>
              <a:rPr lang="en-GB" dirty="0">
                <a:cs typeface="Calibri"/>
              </a:rPr>
              <a:t>Whilst the mother/ caregivers breast milk supply is becoming establishing it's essential that the infant is receiving adequate nourishment.</a:t>
            </a:r>
          </a:p>
          <a:p>
            <a:pPr marL="171450" indent="-171450">
              <a:buFont typeface="Arial"/>
              <a:buChar char="•"/>
            </a:pPr>
            <a:r>
              <a:rPr lang="en-GB" dirty="0">
                <a:cs typeface="Calibri"/>
              </a:rPr>
              <a:t>If expressed donor breast milk is available, this is the best alternative.  </a:t>
            </a:r>
            <a:r>
              <a:rPr lang="en-GB" dirty="0"/>
              <a:t>This could be expressed breast milk, donated from a breastfeeding woman in the family or community, or sourced through an official donor human milk bank, which we will cover later in the session.</a:t>
            </a:r>
            <a:endParaRPr lang="en-GB" dirty="0">
              <a:cs typeface="Calibri"/>
            </a:endParaRPr>
          </a:p>
          <a:p>
            <a:pPr marL="171450" indent="-171450">
              <a:buFont typeface="Arial"/>
              <a:buChar char="•"/>
            </a:pPr>
            <a:r>
              <a:rPr lang="en-GB" dirty="0">
                <a:cs typeface="Calibri"/>
              </a:rPr>
              <a:t>If expressed breast milk is not available, it will be necessary to temporarily use an adequate, suitable breast milk substitute. </a:t>
            </a:r>
            <a:endParaRPr lang="en-GB" baseline="0" dirty="0">
              <a:cs typeface="Calibri"/>
            </a:endParaRPr>
          </a:p>
          <a:p>
            <a:pPr marL="171450" indent="-171450">
              <a:buFont typeface="Arial"/>
              <a:buChar char="•"/>
            </a:pPr>
            <a:r>
              <a:rPr lang="en-GB" dirty="0">
                <a:cs typeface="Calibri"/>
              </a:rPr>
              <a:t>This may be F75 or F100 in a stabilisation centre of inpatient unit</a:t>
            </a:r>
            <a:endParaRPr lang="en-GB" baseline="0" dirty="0">
              <a:cs typeface="Calibri"/>
            </a:endParaRPr>
          </a:p>
          <a:p>
            <a:pPr marL="171450" indent="-171450">
              <a:buFont typeface="Arial"/>
              <a:buChar char="•"/>
            </a:pPr>
            <a:r>
              <a:rPr lang="en-GB" dirty="0">
                <a:cs typeface="Calibri"/>
              </a:rPr>
              <a:t>Or this may be infant formula in an outpatient setting. If infant formula is used, as a last resort, in an outpatient setting, then this must be accompanied by a full package of adequate support to minimize all associated risks. </a:t>
            </a:r>
          </a:p>
          <a:p>
            <a:endParaRPr lang="en-GB" b="1" i="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i="1" dirty="0">
                <a:cs typeface="Calibri"/>
              </a:rPr>
              <a:t>Photo source: </a:t>
            </a:r>
            <a:r>
              <a:rPr lang="en-GB" i="1" dirty="0">
                <a:hlinkClick r:id="rId3"/>
              </a:rPr>
              <a:t>https://aliveandthrive.shorthandstories.com/breastfeeding-Myanmar/</a:t>
            </a:r>
            <a:r>
              <a:rPr lang="en-GB" i="1" dirty="0"/>
              <a:t> </a:t>
            </a:r>
            <a:endParaRPr lang="en-GB" i="1" dirty="0">
              <a:cs typeface="Calibri"/>
            </a:endParaRPr>
          </a:p>
          <a:p>
            <a:endParaRPr lang="en-GB" b="0"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14</a:t>
            </a:fld>
            <a:endParaRPr lang="en-GB"/>
          </a:p>
        </p:txBody>
      </p:sp>
    </p:spTree>
    <p:extLst>
      <p:ext uri="{BB962C8B-B14F-4D97-AF65-F5344CB8AC3E}">
        <p14:creationId xmlns:p14="http://schemas.microsoft.com/office/powerpoint/2010/main" val="1797981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SAY: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dirty="0">
                <a:cs typeface="Calibri"/>
              </a:rPr>
              <a:t>Lactation massage is a good example of a low cost, low-tech intervention which can be used to support the </a:t>
            </a:r>
            <a:r>
              <a:rPr lang="en-US" dirty="0" err="1">
                <a:cs typeface="Calibri"/>
              </a:rPr>
              <a:t>relactation</a:t>
            </a:r>
            <a:r>
              <a:rPr lang="en-US" dirty="0">
                <a:cs typeface="Calibri"/>
              </a:rPr>
              <a:t> process </a:t>
            </a:r>
          </a:p>
          <a:p>
            <a:pPr marL="171450" indent="-171450">
              <a:buFont typeface="Arial"/>
              <a:buChar char="•"/>
            </a:pPr>
            <a:r>
              <a:rPr lang="en-US" dirty="0"/>
              <a:t>In resource-limited settings, the focus should be on equipping counsellors with the competencies required for simple, effective, low-cost, low-technology interventions such as listening and reassurance, skin-to-skin contact, hand expression and cup feeding and massage. (Source: OG-BFC/E)</a:t>
            </a:r>
            <a:endParaRPr lang="en-US" dirty="0">
              <a:cs typeface="Calibri"/>
            </a:endParaRPr>
          </a:p>
          <a:p>
            <a:pPr marL="171450" indent="-171450">
              <a:buFont typeface="Arial"/>
              <a:buChar char="•"/>
            </a:pPr>
            <a:r>
              <a:rPr lang="en-US" dirty="0">
                <a:cs typeface="Calibri"/>
              </a:rPr>
              <a:t>This may be an adjustment for practitioners/ volunteers who normally work in high resource settings and typically work with lots of gadgets, at the breast </a:t>
            </a:r>
            <a:r>
              <a:rPr lang="en-US" dirty="0" err="1">
                <a:cs typeface="Calibri"/>
              </a:rPr>
              <a:t>supplementers</a:t>
            </a:r>
            <a:r>
              <a:rPr lang="en-US" dirty="0">
                <a:cs typeface="Calibri"/>
              </a:rPr>
              <a:t>, pharmaceutical </a:t>
            </a:r>
            <a:r>
              <a:rPr lang="en-US" dirty="0" err="1">
                <a:cs typeface="Calibri"/>
              </a:rPr>
              <a:t>galactagogues</a:t>
            </a:r>
            <a:r>
              <a:rPr lang="en-US" dirty="0">
                <a:cs typeface="Calibri"/>
              </a:rPr>
              <a:t> etc. when supporting </a:t>
            </a:r>
            <a:r>
              <a:rPr lang="en-US" dirty="0" err="1">
                <a:cs typeface="Calibri"/>
              </a:rPr>
              <a:t>relactation</a:t>
            </a:r>
            <a:endParaRPr lang="en-US" dirty="0">
              <a:cs typeface="Calibri"/>
            </a:endParaRPr>
          </a:p>
          <a:p>
            <a:pPr marL="171450" indent="-171450">
              <a:buFont typeface="Arial"/>
              <a:buChar char="•"/>
            </a:pPr>
            <a:r>
              <a:rPr lang="en-US" dirty="0">
                <a:cs typeface="Calibri"/>
              </a:rPr>
              <a:t>Do not underestimate the power of praise, encouragement and confidence-building! </a:t>
            </a:r>
          </a:p>
          <a:p>
            <a:endParaRPr lang="en-US" dirty="0">
              <a:cs typeface="Calibri"/>
            </a:endParaRPr>
          </a:p>
          <a:p>
            <a:r>
              <a:rPr lang="en-US" b="1" i="1" dirty="0">
                <a:cs typeface="Calibri"/>
              </a:rPr>
              <a:t>Technical notes in case of questions about massage:</a:t>
            </a:r>
          </a:p>
          <a:p>
            <a:pPr marL="171450" indent="-171450">
              <a:buFont typeface="Arial"/>
              <a:buChar char="•"/>
            </a:pPr>
            <a:r>
              <a:rPr lang="en-US" dirty="0">
                <a:cs typeface="Calibri"/>
              </a:rPr>
              <a:t>Breast massage (before/during) and breast compressions (during BF) can help to </a:t>
            </a:r>
            <a:r>
              <a:rPr lang="en-US" dirty="0" err="1">
                <a:cs typeface="Calibri"/>
              </a:rPr>
              <a:t>optimise</a:t>
            </a:r>
            <a:r>
              <a:rPr lang="en-US" dirty="0">
                <a:cs typeface="Calibri"/>
              </a:rPr>
              <a:t> milk removal / drain the breast more thoroughly, especially when milk production is low. </a:t>
            </a:r>
          </a:p>
          <a:p>
            <a:pPr marL="171450" indent="-171450">
              <a:buFont typeface="Arial"/>
              <a:buChar char="•"/>
            </a:pPr>
            <a:r>
              <a:rPr lang="en-US" dirty="0">
                <a:cs typeface="Calibri"/>
              </a:rPr>
              <a:t>There are also other points on the body that, when stimulated, seem to trigger the letdown reflex (e.g. see women's backs being massaged in the photo)</a:t>
            </a:r>
          </a:p>
          <a:p>
            <a:pPr marL="171450" indent="-171450">
              <a:buFont typeface="Arial"/>
              <a:buChar char="•"/>
            </a:pPr>
            <a:r>
              <a:rPr lang="en-US" dirty="0">
                <a:cs typeface="Calibri"/>
              </a:rPr>
              <a:t>An innovative study from India compared back and spine massage on mothers 4 x daily for 3 days starting 2 hours after birth against regular postpartum care. </a:t>
            </a:r>
          </a:p>
          <a:p>
            <a:pPr marL="171450" indent="-171450">
              <a:buFont typeface="Arial"/>
              <a:buChar char="•"/>
            </a:pPr>
            <a:r>
              <a:rPr lang="en-US" dirty="0">
                <a:cs typeface="Calibri"/>
              </a:rPr>
              <a:t>Babies from the massage group transferred more colostrum or milk than babies from the other group. </a:t>
            </a:r>
          </a:p>
          <a:p>
            <a:pPr marL="0" indent="0">
              <a:buFont typeface="Arial"/>
              <a:buNone/>
            </a:pPr>
            <a:r>
              <a:rPr lang="en-US" i="1" dirty="0">
                <a:cs typeface="Calibri"/>
              </a:rPr>
              <a:t>(Source: </a:t>
            </a:r>
            <a:r>
              <a:rPr lang="en-US" i="1" dirty="0"/>
              <a:t>Patel U, </a:t>
            </a:r>
            <a:r>
              <a:rPr lang="en-US" i="1" dirty="0" err="1"/>
              <a:t>Gedam</a:t>
            </a:r>
            <a:r>
              <a:rPr lang="en-US" i="1" dirty="0"/>
              <a:t> DS, </a:t>
            </a:r>
            <a:r>
              <a:rPr lang="en-US" i="1" dirty="0" err="1"/>
              <a:t>Verma</a:t>
            </a:r>
            <a:r>
              <a:rPr lang="en-US" i="1" dirty="0"/>
              <a:t> M. Effect of back Massage on Lactation among Postnatal Mothers. </a:t>
            </a:r>
            <a:r>
              <a:rPr lang="en-US" i="1" dirty="0" err="1"/>
              <a:t>Int</a:t>
            </a:r>
            <a:r>
              <a:rPr lang="en-US" i="1" dirty="0"/>
              <a:t> J Med Res Rev [Internet]. 2013Mar.31) </a:t>
            </a:r>
          </a:p>
        </p:txBody>
      </p:sp>
      <p:sp>
        <p:nvSpPr>
          <p:cNvPr id="4" name="Slide Number Placeholder 3"/>
          <p:cNvSpPr>
            <a:spLocks noGrp="1"/>
          </p:cNvSpPr>
          <p:nvPr>
            <p:ph type="sldNum" sz="quarter" idx="5"/>
          </p:nvPr>
        </p:nvSpPr>
        <p:spPr/>
        <p:txBody>
          <a:bodyPr/>
          <a:lstStyle/>
          <a:p>
            <a:fld id="{EE7C8864-0D45-443E-A3B0-1B32284A523F}" type="slidenum">
              <a:rPr lang="en-GB" smtClean="0"/>
              <a:t>15</a:t>
            </a:fld>
            <a:endParaRPr lang="en-GB"/>
          </a:p>
        </p:txBody>
      </p:sp>
    </p:spTree>
    <p:extLst>
      <p:ext uri="{BB962C8B-B14F-4D97-AF65-F5344CB8AC3E}">
        <p14:creationId xmlns:p14="http://schemas.microsoft.com/office/powerpoint/2010/main" val="2827256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cs typeface="Calibri"/>
              </a:rPr>
              <a:t>SAY: </a:t>
            </a:r>
            <a:r>
              <a:rPr lang="en-GB" dirty="0">
                <a:cs typeface="Calibri"/>
              </a:rPr>
              <a:t>Culturally, some local foods or herbs may be used to support breast milk production. These are termed as 'galactagogues'. </a:t>
            </a:r>
            <a:endParaRPr lang="en-US" dirty="0"/>
          </a:p>
          <a:p>
            <a:r>
              <a:rPr lang="en-GB" b="1" dirty="0"/>
              <a:t>Definition: </a:t>
            </a:r>
            <a:r>
              <a:rPr lang="en-GB" dirty="0"/>
              <a:t>A galactagogue is a food or drug that promotes or increases the production of breastmilk.</a:t>
            </a:r>
            <a:endParaRPr lang="en-GB" dirty="0">
              <a:cs typeface="Calibri"/>
            </a:endParaRPr>
          </a:p>
          <a:p>
            <a:endParaRPr lang="en-GB" b="1" dirty="0">
              <a:cs typeface="Calibri"/>
            </a:endParaRPr>
          </a:p>
          <a:p>
            <a:pPr>
              <a:spcAft>
                <a:spcPts val="600"/>
              </a:spcAft>
            </a:pPr>
            <a:r>
              <a:rPr lang="en-GB" b="1" dirty="0"/>
              <a:t>ASK: Are there local foods or herbs that are believed to boost milk supply? </a:t>
            </a:r>
            <a:endParaRPr lang="en-US" b="1" dirty="0">
              <a:cs typeface="Calibri"/>
            </a:endParaRPr>
          </a:p>
          <a:p>
            <a:endParaRPr lang="en-GB" dirty="0">
              <a:cs typeface="Calibri"/>
            </a:endParaRPr>
          </a:p>
          <a:p>
            <a:r>
              <a:rPr lang="en-GB" b="1" dirty="0"/>
              <a:t>SAY:</a:t>
            </a:r>
            <a:r>
              <a:rPr lang="en-GB" b="1" dirty="0">
                <a:cs typeface="Calibri"/>
              </a:rPr>
              <a:t> </a:t>
            </a:r>
            <a:r>
              <a:rPr lang="en-GB" dirty="0">
                <a:cs typeface="Calibri"/>
              </a:rPr>
              <a:t>The impact of traditional galactagogues (foods, herbs) is unclear and there is concern that galactagogues can take attention away from what we know works/ core practice of breast feeding: frequency stimulation of the breast and removal of breastmilk/ emptying the breast to produce more breast milk. </a:t>
            </a:r>
            <a:endParaRPr lang="en-GB" dirty="0"/>
          </a:p>
          <a:p>
            <a:endParaRPr lang="en-GB" dirty="0">
              <a:cs typeface="Calibri"/>
            </a:endParaRPr>
          </a:p>
          <a:p>
            <a:r>
              <a:rPr lang="en-GB" b="1" dirty="0">
                <a:cs typeface="Calibri"/>
              </a:rPr>
              <a:t>SAY:</a:t>
            </a:r>
            <a:r>
              <a:rPr lang="en-GB" dirty="0">
                <a:cs typeface="Calibri"/>
              </a:rPr>
              <a:t> However, it is likely that galactagogues, if not working directly, may play an important role in making mothers feel more confident in breastfeeding, with a consequent impact on their psychosocial state, relaxation, and positive breastfeeding practice, and </a:t>
            </a:r>
            <a:r>
              <a:rPr lang="en-GB" dirty="0"/>
              <a:t>galactagogues are part of a holistic model of culturally-informed postpartum and lactation support around the world.</a:t>
            </a:r>
            <a:endParaRPr lang="en-GB" dirty="0">
              <a:cs typeface="Calibri"/>
            </a:endParaRPr>
          </a:p>
          <a:p>
            <a:endParaRPr lang="en-GB" dirty="0">
              <a:cs typeface="Calibri"/>
            </a:endParaRPr>
          </a:p>
          <a:p>
            <a:endParaRPr lang="en-GB" b="1" dirty="0">
              <a:cs typeface="Calibri"/>
            </a:endParaRPr>
          </a:p>
          <a:p>
            <a:r>
              <a:rPr lang="en-GB" b="1" dirty="0">
                <a:cs typeface="Calibri"/>
              </a:rPr>
              <a:t>ASK: </a:t>
            </a:r>
          </a:p>
          <a:p>
            <a:pPr marL="171450" indent="-171450">
              <a:spcAft>
                <a:spcPts val="600"/>
              </a:spcAft>
              <a:buFont typeface="Arial"/>
              <a:buChar char="•"/>
            </a:pPr>
            <a:r>
              <a:rPr lang="en-GB" b="1" dirty="0">
                <a:cs typeface="Calibri"/>
              </a:rPr>
              <a:t>Are </a:t>
            </a:r>
            <a:r>
              <a:rPr lang="en-GB" b="1" dirty="0"/>
              <a:t>these foods and herbs currently available? </a:t>
            </a:r>
            <a:endParaRPr lang="en-GB" b="1" dirty="0">
              <a:cs typeface="Calibri"/>
            </a:endParaRPr>
          </a:p>
          <a:p>
            <a:pPr marL="171450" indent="-171450">
              <a:spcAft>
                <a:spcPts val="600"/>
              </a:spcAft>
              <a:buFont typeface="Arial"/>
              <a:buChar char="•"/>
            </a:pPr>
            <a:r>
              <a:rPr lang="en-GB" b="1" dirty="0"/>
              <a:t>What impact do you think this might have if these foods or herbs are no longer available because of the emergency? </a:t>
            </a:r>
            <a:endParaRPr lang="en-US" b="1" dirty="0">
              <a:cs typeface="Calibri"/>
            </a:endParaRPr>
          </a:p>
          <a:p>
            <a:pPr>
              <a:spcAft>
                <a:spcPts val="600"/>
              </a:spcAft>
            </a:pPr>
            <a:endParaRPr lang="en-GB" b="1" dirty="0">
              <a:cs typeface="Calibri"/>
            </a:endParaRPr>
          </a:p>
          <a:p>
            <a:pPr>
              <a:spcAft>
                <a:spcPts val="600"/>
              </a:spcAft>
            </a:pPr>
            <a:r>
              <a:rPr lang="en-GB" b="1" u="sng" dirty="0">
                <a:cs typeface="+mn-lt"/>
              </a:rPr>
              <a:t>Talking points:</a:t>
            </a:r>
          </a:p>
          <a:p>
            <a:pPr marL="628650" lvl="1" indent="-171450">
              <a:spcAft>
                <a:spcPts val="600"/>
              </a:spcAft>
              <a:buFont typeface="Arial"/>
              <a:buChar char="•"/>
            </a:pPr>
            <a:r>
              <a:rPr lang="en-GB" dirty="0">
                <a:cs typeface="+mn-lt"/>
              </a:rPr>
              <a:t>A loss of access to traditional foods may impact a women's confidence in her ability</a:t>
            </a:r>
            <a:r>
              <a:rPr lang="en-GB" dirty="0"/>
              <a:t> to breastfeed</a:t>
            </a:r>
            <a:endParaRPr lang="en-GB" dirty="0">
              <a:cs typeface="Calibri"/>
            </a:endParaRPr>
          </a:p>
          <a:p>
            <a:pPr marL="628650" lvl="1" indent="-171450">
              <a:spcAft>
                <a:spcPts val="600"/>
              </a:spcAft>
              <a:buFont typeface="Arial"/>
              <a:buChar char="•"/>
            </a:pPr>
            <a:r>
              <a:rPr lang="en-GB" dirty="0">
                <a:cs typeface="Calibri"/>
              </a:rPr>
              <a:t>This can make it less likely for re-lactation to succeed </a:t>
            </a:r>
            <a:endParaRPr lang="en-GB" dirty="0"/>
          </a:p>
          <a:p>
            <a:pPr marL="628650" lvl="1" indent="-171450">
              <a:spcAft>
                <a:spcPts val="600"/>
              </a:spcAft>
              <a:buFont typeface="Arial"/>
              <a:buChar char="•"/>
            </a:pPr>
            <a:r>
              <a:rPr lang="en-GB" dirty="0"/>
              <a:t>As part of IYCF-E situational analysis, it is important to explore whether mothers typically consume certain foods, herbs or drinks while breastfeeding and to understand what impact it may have if they can't access these. </a:t>
            </a:r>
            <a:endParaRPr lang="en-GB" dirty="0">
              <a:cs typeface="Calibri"/>
            </a:endParaRPr>
          </a:p>
          <a:p>
            <a:pPr marL="628650" indent="-171450">
              <a:buFont typeface="Arial"/>
              <a:buChar char="•"/>
            </a:pPr>
            <a:r>
              <a:rPr lang="en-GB" dirty="0">
                <a:cs typeface="Calibri"/>
              </a:rPr>
              <a:t>However, it is also important</a:t>
            </a:r>
            <a:r>
              <a:rPr lang="en-GB" dirty="0"/>
              <a:t> to reassure mothers that galactagogues are not essential for breastmilk production and provide useful information on how lactation works, and the paramount importance of milk removal from the breast in driving milk production above all else</a:t>
            </a:r>
            <a:endParaRPr lang="en-GB" dirty="0">
              <a:cs typeface="Calibri"/>
            </a:endParaRPr>
          </a:p>
          <a:p>
            <a:pPr marL="628650" indent="-171450">
              <a:buFont typeface="Arial"/>
              <a:buChar char="•"/>
            </a:pPr>
            <a:r>
              <a:rPr lang="en-GB" dirty="0"/>
              <a:t>Frequent breast stimulation and plenty of skin-to- skin contact is usually </a:t>
            </a:r>
            <a:r>
              <a:rPr lang="en-GB" u="sng" dirty="0"/>
              <a:t>all</a:t>
            </a:r>
            <a:r>
              <a:rPr lang="en-GB" dirty="0"/>
              <a:t> that is needed for </a:t>
            </a:r>
            <a:r>
              <a:rPr lang="en-GB" dirty="0" err="1"/>
              <a:t>relactation</a:t>
            </a:r>
            <a:r>
              <a:rPr lang="en-GB" dirty="0"/>
              <a:t> and for sufficient breastmilk supply. </a:t>
            </a:r>
          </a:p>
          <a:p>
            <a:pPr marL="628650" lvl="1" indent="-171450">
              <a:spcAft>
                <a:spcPts val="600"/>
              </a:spcAft>
              <a:buFont typeface="Arial"/>
              <a:buChar char="•"/>
            </a:pPr>
            <a:r>
              <a:rPr lang="en-GB" dirty="0">
                <a:cs typeface="Calibri"/>
              </a:rPr>
              <a:t>However, where possible, we can enable mothers to continue with helpful traditional practices which although may not directly stimulate breast milk production may have a positive impact on their wellbeing and breastfeeding confidence. </a:t>
            </a:r>
          </a:p>
          <a:p>
            <a:pPr>
              <a:spcAft>
                <a:spcPts val="600"/>
              </a:spcAft>
            </a:pPr>
            <a:endParaRPr lang="en-GB" dirty="0">
              <a:cs typeface="Calibri"/>
            </a:endParaRPr>
          </a:p>
          <a:p>
            <a:r>
              <a:rPr lang="en-GB" b="1" dirty="0"/>
              <a:t>SAY: </a:t>
            </a:r>
            <a:endParaRPr lang="en-GB" dirty="0"/>
          </a:p>
          <a:p>
            <a:r>
              <a:rPr lang="en-GB" b="1" dirty="0"/>
              <a:t>REMEMBER!</a:t>
            </a:r>
            <a:endParaRPr lang="en-GB" dirty="0">
              <a:cs typeface="Calibri"/>
            </a:endParaRPr>
          </a:p>
          <a:p>
            <a:pPr marL="171450" indent="-171450">
              <a:buFont typeface="Arial,Sans-Serif"/>
              <a:buChar char="•"/>
            </a:pPr>
            <a:r>
              <a:rPr lang="en-GB" dirty="0"/>
              <a:t>Galactagogues are not essential to producing enough milk for baby! </a:t>
            </a:r>
            <a:endParaRPr lang="en-US" dirty="0"/>
          </a:p>
          <a:p>
            <a:pPr marL="171450" indent="-171450">
              <a:buFont typeface="Arial,Sans-Serif"/>
              <a:buChar char="•"/>
            </a:pPr>
            <a:r>
              <a:rPr lang="en-GB" dirty="0"/>
              <a:t>They cannot replace frequent milk removal. </a:t>
            </a:r>
            <a:endParaRPr lang="en-US" dirty="0"/>
          </a:p>
          <a:p>
            <a:pPr marL="171450" indent="-171450">
              <a:buFont typeface="Arial,Sans-Serif"/>
              <a:buChar char="•"/>
            </a:pPr>
            <a:r>
              <a:rPr lang="en-GB" dirty="0"/>
              <a:t>Any galactagogue will be </a:t>
            </a:r>
            <a:r>
              <a:rPr lang="en-GB" i="1" dirty="0"/>
              <a:t>most</a:t>
            </a:r>
            <a:r>
              <a:rPr lang="en-GB" dirty="0"/>
              <a:t> effective in increasing milk supply when combined with increased breastfeeding frequency and milk removal and plenty of skin to skin contact. </a:t>
            </a:r>
            <a:endParaRPr lang="en-US" dirty="0"/>
          </a:p>
          <a:p>
            <a:pPr>
              <a:spcAft>
                <a:spcPts val="600"/>
              </a:spcAft>
            </a:pPr>
            <a:endParaRPr lang="en-GB" dirty="0">
              <a:cs typeface="Calibri"/>
            </a:endParaRPr>
          </a:p>
          <a:p>
            <a:pPr>
              <a:spcAft>
                <a:spcPts val="600"/>
              </a:spcAft>
            </a:pPr>
            <a:endParaRPr lang="en-GB" dirty="0">
              <a:cs typeface="Calibri"/>
            </a:endParaRPr>
          </a:p>
          <a:p>
            <a:pPr>
              <a:spcAft>
                <a:spcPts val="600"/>
              </a:spcAft>
            </a:pPr>
            <a:r>
              <a:rPr lang="en-GB" b="1" u="sng" dirty="0">
                <a:cs typeface="Calibri"/>
              </a:rPr>
              <a:t>EXTRA NOTES IF NEEDED</a:t>
            </a:r>
            <a:endParaRPr lang="en-GB" u="sng" dirty="0">
              <a:cs typeface="Calibri"/>
            </a:endParaRPr>
          </a:p>
          <a:p>
            <a:pPr marL="171450" indent="-171450">
              <a:spcAft>
                <a:spcPts val="600"/>
              </a:spcAft>
              <a:buFont typeface="Arial"/>
              <a:buChar char="•"/>
            </a:pPr>
            <a:r>
              <a:rPr lang="it-IT" b="1" dirty="0" err="1"/>
              <a:t>Pharmaceutical</a:t>
            </a:r>
            <a:r>
              <a:rPr lang="it-IT" b="1" dirty="0"/>
              <a:t> </a:t>
            </a:r>
            <a:r>
              <a:rPr lang="it-IT" b="1" dirty="0" err="1"/>
              <a:t>Galactagogues</a:t>
            </a:r>
            <a:r>
              <a:rPr lang="it-IT" b="1" dirty="0"/>
              <a:t>:</a:t>
            </a:r>
            <a:r>
              <a:rPr lang="it-IT" dirty="0"/>
              <a:t>  </a:t>
            </a:r>
            <a:r>
              <a:rPr lang="it-IT" dirty="0" err="1"/>
              <a:t>while</a:t>
            </a:r>
            <a:r>
              <a:rPr lang="it-IT" dirty="0"/>
              <a:t> </a:t>
            </a:r>
            <a:r>
              <a:rPr lang="it-IT" dirty="0" err="1"/>
              <a:t>there</a:t>
            </a:r>
            <a:r>
              <a:rPr lang="it-IT" dirty="0"/>
              <a:t> are no </a:t>
            </a:r>
            <a:r>
              <a:rPr lang="it-IT" dirty="0" err="1"/>
              <a:t>medicines</a:t>
            </a:r>
            <a:r>
              <a:rPr lang="it-IT" dirty="0"/>
              <a:t> </a:t>
            </a:r>
            <a:r>
              <a:rPr lang="it-IT" dirty="0" err="1"/>
              <a:t>specifically</a:t>
            </a:r>
            <a:r>
              <a:rPr lang="it-IT" dirty="0"/>
              <a:t> </a:t>
            </a:r>
            <a:r>
              <a:rPr lang="it-IT" dirty="0" err="1"/>
              <a:t>designed</a:t>
            </a:r>
            <a:r>
              <a:rPr lang="it-IT" dirty="0"/>
              <a:t> to </a:t>
            </a:r>
            <a:r>
              <a:rPr lang="it-IT" dirty="0" err="1"/>
              <a:t>stimulate</a:t>
            </a:r>
            <a:r>
              <a:rPr lang="it-IT" dirty="0"/>
              <a:t> </a:t>
            </a:r>
            <a:r>
              <a:rPr lang="it-IT" dirty="0" err="1"/>
              <a:t>milk</a:t>
            </a:r>
            <a:r>
              <a:rPr lang="it-IT" dirty="0"/>
              <a:t> production, </a:t>
            </a:r>
            <a:r>
              <a:rPr lang="it-IT" dirty="0" err="1"/>
              <a:t>several</a:t>
            </a:r>
            <a:r>
              <a:rPr lang="it-IT" dirty="0"/>
              <a:t> do </a:t>
            </a:r>
            <a:r>
              <a:rPr lang="it-IT" dirty="0" err="1"/>
              <a:t>have</a:t>
            </a:r>
            <a:r>
              <a:rPr lang="it-IT" dirty="0"/>
              <a:t> </a:t>
            </a:r>
            <a:r>
              <a:rPr lang="it-IT" dirty="0" err="1"/>
              <a:t>this</a:t>
            </a:r>
            <a:r>
              <a:rPr lang="it-IT" dirty="0"/>
              <a:t> side </a:t>
            </a:r>
            <a:r>
              <a:rPr lang="it-IT" dirty="0" err="1"/>
              <a:t>effect</a:t>
            </a:r>
            <a:r>
              <a:rPr lang="it-IT" dirty="0"/>
              <a:t> ("off label" use). </a:t>
            </a:r>
            <a:r>
              <a:rPr lang="it-IT" dirty="0" err="1"/>
              <a:t>These</a:t>
            </a:r>
            <a:r>
              <a:rPr lang="it-IT" dirty="0"/>
              <a:t> </a:t>
            </a:r>
            <a:r>
              <a:rPr lang="it-IT" dirty="0" err="1"/>
              <a:t>medicines</a:t>
            </a:r>
            <a:r>
              <a:rPr lang="it-IT" dirty="0"/>
              <a:t> work by </a:t>
            </a:r>
            <a:r>
              <a:rPr lang="it-IT" dirty="0" err="1"/>
              <a:t>boosting</a:t>
            </a:r>
            <a:r>
              <a:rPr lang="it-IT" dirty="0"/>
              <a:t> </a:t>
            </a:r>
            <a:r>
              <a:rPr lang="it-IT" dirty="0" err="1"/>
              <a:t>prolactin</a:t>
            </a:r>
            <a:r>
              <a:rPr lang="it-IT" dirty="0"/>
              <a:t>, the </a:t>
            </a:r>
            <a:r>
              <a:rPr lang="it-IT" dirty="0" err="1"/>
              <a:t>milk</a:t>
            </a:r>
            <a:r>
              <a:rPr lang="it-IT" dirty="0"/>
              <a:t> making </a:t>
            </a:r>
            <a:r>
              <a:rPr lang="it-IT" dirty="0" err="1"/>
              <a:t>hormone</a:t>
            </a:r>
            <a:r>
              <a:rPr lang="it-IT" dirty="0"/>
              <a:t>. </a:t>
            </a:r>
            <a:r>
              <a:rPr lang="it-IT" b="1" dirty="0" err="1"/>
              <a:t>Important</a:t>
            </a:r>
            <a:r>
              <a:rPr lang="it-IT" b="1" dirty="0"/>
              <a:t>! </a:t>
            </a:r>
            <a:r>
              <a:rPr lang="it-IT" dirty="0" err="1"/>
              <a:t>These</a:t>
            </a:r>
            <a:r>
              <a:rPr lang="it-IT" dirty="0"/>
              <a:t> </a:t>
            </a:r>
            <a:r>
              <a:rPr lang="it-IT" dirty="0" err="1"/>
              <a:t>should</a:t>
            </a:r>
            <a:r>
              <a:rPr lang="it-IT" dirty="0"/>
              <a:t> </a:t>
            </a:r>
            <a:r>
              <a:rPr lang="it-IT" dirty="0" err="1"/>
              <a:t>only</a:t>
            </a:r>
            <a:r>
              <a:rPr lang="it-IT" dirty="0"/>
              <a:t> be </a:t>
            </a:r>
            <a:r>
              <a:rPr lang="it-IT" dirty="0" err="1"/>
              <a:t>provided</a:t>
            </a:r>
            <a:r>
              <a:rPr lang="it-IT" dirty="0"/>
              <a:t> under </a:t>
            </a:r>
            <a:r>
              <a:rPr lang="it-IT" dirty="0" err="1"/>
              <a:t>prescription</a:t>
            </a:r>
            <a:r>
              <a:rPr lang="it-IT" dirty="0"/>
              <a:t> and </a:t>
            </a:r>
            <a:r>
              <a:rPr lang="it-IT" dirty="0" err="1"/>
              <a:t>medical</a:t>
            </a:r>
            <a:r>
              <a:rPr lang="it-IT" dirty="0"/>
              <a:t> review. </a:t>
            </a:r>
            <a:endParaRPr lang="it-IT" dirty="0">
              <a:cs typeface="Calibri"/>
            </a:endParaRPr>
          </a:p>
          <a:p>
            <a:pPr>
              <a:spcAft>
                <a:spcPts val="600"/>
              </a:spcAft>
            </a:pPr>
            <a:endParaRPr lang="it-IT" dirty="0">
              <a:cs typeface="Calibri"/>
            </a:endParaRPr>
          </a:p>
          <a:p>
            <a:pPr marL="171450" indent="-171450">
              <a:spcAft>
                <a:spcPts val="600"/>
              </a:spcAft>
              <a:buFont typeface="Arial"/>
              <a:buChar char="•"/>
            </a:pPr>
            <a:r>
              <a:rPr lang="it-IT" b="1" dirty="0" err="1"/>
              <a:t>Herbal</a:t>
            </a:r>
            <a:r>
              <a:rPr lang="it-IT" b="1" dirty="0"/>
              <a:t> </a:t>
            </a:r>
            <a:r>
              <a:rPr lang="it-IT" b="1" dirty="0" err="1"/>
              <a:t>Galactagogues</a:t>
            </a:r>
            <a:r>
              <a:rPr lang="it-IT" b="1" dirty="0"/>
              <a:t>  </a:t>
            </a:r>
            <a:r>
              <a:rPr lang="it-IT" dirty="0"/>
              <a:t>(e.g.</a:t>
            </a:r>
            <a:r>
              <a:rPr lang="en-GB" dirty="0"/>
              <a:t> Fenugreek and Blessed Thistle*). These can work in 3 ways:</a:t>
            </a:r>
            <a:endParaRPr lang="en-GB" b="1" dirty="0">
              <a:cs typeface="Calibri"/>
            </a:endParaRPr>
          </a:p>
          <a:p>
            <a:pPr marL="457200" indent="-457200">
              <a:spcAft>
                <a:spcPts val="600"/>
              </a:spcAft>
              <a:buAutoNum type="arabicPeriod"/>
            </a:pPr>
            <a:r>
              <a:rPr lang="en-GB" dirty="0"/>
              <a:t>Stimulating lactation directly</a:t>
            </a:r>
            <a:endParaRPr lang="en-GB" dirty="0">
              <a:cs typeface="Calibri"/>
            </a:endParaRPr>
          </a:p>
          <a:p>
            <a:pPr marL="457200" indent="-457200">
              <a:spcAft>
                <a:spcPts val="600"/>
              </a:spcAft>
              <a:buAutoNum type="arabicPeriod"/>
            </a:pPr>
            <a:r>
              <a:rPr lang="en-GB" dirty="0"/>
              <a:t>Stimulating lactation indirectly by aiding the let-down reflex for more milk removal (particularly helpful in high stress situations) (e.g. ashwagandha) </a:t>
            </a:r>
            <a:endParaRPr lang="en-GB" dirty="0">
              <a:cs typeface="Calibri"/>
            </a:endParaRPr>
          </a:p>
          <a:p>
            <a:pPr marL="457200" indent="-457200">
              <a:spcAft>
                <a:spcPts val="600"/>
              </a:spcAft>
              <a:buAutoNum type="arabicPeriod"/>
            </a:pPr>
            <a:r>
              <a:rPr lang="en-GB" dirty="0"/>
              <a:t>Helping hormonal imbalances or nutritional deficiencies that may be interfering with good production.</a:t>
            </a:r>
            <a:endParaRPr lang="en-US" dirty="0"/>
          </a:p>
          <a:p>
            <a:pPr>
              <a:spcAft>
                <a:spcPts val="600"/>
              </a:spcAft>
            </a:pPr>
            <a:endParaRPr lang="en-GB" dirty="0">
              <a:cs typeface="Calibri"/>
            </a:endParaRPr>
          </a:p>
          <a:p>
            <a:r>
              <a:rPr lang="en-GB" i="1" dirty="0">
                <a:cs typeface="Calibri"/>
              </a:rPr>
              <a:t>NOTE. Although most of the better known herbs appear to be safe, it is important to note that just because something is natural, does not mean it is necessarily safe, especially when taken in large amounts. Where available, </a:t>
            </a:r>
            <a:r>
              <a:rPr lang="en-GB" i="1" dirty="0"/>
              <a:t>the guidance of herbalists, naturopaths and TCM practitioners can be helpful. </a:t>
            </a:r>
            <a:endParaRPr lang="en-GB" i="1"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16</a:t>
            </a:fld>
            <a:endParaRPr lang="en-GB"/>
          </a:p>
        </p:txBody>
      </p:sp>
    </p:spTree>
    <p:extLst>
      <p:ext uri="{BB962C8B-B14F-4D97-AF65-F5344CB8AC3E}">
        <p14:creationId xmlns:p14="http://schemas.microsoft.com/office/powerpoint/2010/main" val="2026017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b="1" dirty="0">
                <a:latin typeface="Gill Sans MT"/>
              </a:rPr>
              <a:t>SAY: </a:t>
            </a:r>
            <a:r>
              <a:rPr lang="en-US" dirty="0">
                <a:latin typeface="Gill Sans MT"/>
              </a:rPr>
              <a:t>We will now hear from Save the Children Jordan on two success stories of supporting mothers to re-lactate </a:t>
            </a:r>
          </a:p>
        </p:txBody>
      </p:sp>
      <p:sp>
        <p:nvSpPr>
          <p:cNvPr id="15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sz="1200">
                <a:solidFill>
                  <a:schemeClr val="tx1"/>
                </a:solidFill>
                <a:latin typeface="Arial" panose="020B0604020202020204" pitchFamily="34" charset="0"/>
                <a:cs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cs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cs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cs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F682F28-AC1C-4A33-B327-F735D86D3C9A}" type="slidenum">
              <a:rPr lang="en-GB" altLang="en-US"/>
              <a:pPr>
                <a:spcBef>
                  <a:spcPct val="0"/>
                </a:spcBef>
              </a:pPr>
              <a:t>17</a:t>
            </a:fld>
            <a:endParaRPr lang="en-GB" altLang="en-US"/>
          </a:p>
        </p:txBody>
      </p:sp>
    </p:spTree>
    <p:extLst>
      <p:ext uri="{BB962C8B-B14F-4D97-AF65-F5344CB8AC3E}">
        <p14:creationId xmlns:p14="http://schemas.microsoft.com/office/powerpoint/2010/main" val="2510026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b="1" dirty="0" smtClean="0">
                <a:latin typeface="Gill Sans MT"/>
              </a:rPr>
              <a:t>There is recorded sound on the slide. If you prefer to explain</a:t>
            </a:r>
            <a:r>
              <a:rPr lang="en-US" b="1" baseline="0" dirty="0" smtClean="0">
                <a:latin typeface="Gill Sans MT"/>
              </a:rPr>
              <a:t> the case study</a:t>
            </a:r>
            <a:r>
              <a:rPr lang="en-US" b="1" dirty="0" smtClean="0">
                <a:latin typeface="Gill Sans MT"/>
              </a:rPr>
              <a:t> using the footnote, remove the</a:t>
            </a:r>
            <a:r>
              <a:rPr lang="en-US" b="1" baseline="0" dirty="0" smtClean="0">
                <a:latin typeface="Gill Sans MT"/>
              </a:rPr>
              <a:t> SOUND ICON on the slide.</a:t>
            </a:r>
          </a:p>
          <a:p>
            <a:pPr>
              <a:defRPr/>
            </a:pPr>
            <a:endParaRPr lang="en-US" b="1" dirty="0">
              <a:latin typeface="Gill Sans MT"/>
            </a:endParaRPr>
          </a:p>
          <a:p>
            <a:pPr marL="285750" indent="-285750">
              <a:buFont typeface="Wingdings" panose="05000000000000000000" pitchFamily="2" charset="2"/>
              <a:buChar char="v"/>
              <a:defRPr/>
            </a:pPr>
            <a:r>
              <a:rPr lang="en-US" dirty="0">
                <a:latin typeface="Gill Sans MT"/>
              </a:rPr>
              <a:t>Rima is 20 year old, this was her first child, and she breastfed him for the first few days only.</a:t>
            </a:r>
          </a:p>
          <a:p>
            <a:pPr marL="285750" indent="-285750">
              <a:buFont typeface="Wingdings" panose="05000000000000000000" pitchFamily="2" charset="2"/>
              <a:buChar char="v"/>
              <a:defRPr/>
            </a:pPr>
            <a:endParaRPr lang="en-US" dirty="0">
              <a:latin typeface="Gill Sans MT" panose="020B0502020104020203" pitchFamily="34" charset="0"/>
            </a:endParaRPr>
          </a:p>
          <a:p>
            <a:pPr marL="285750" indent="-285750">
              <a:buFont typeface="Wingdings" panose="05000000000000000000" pitchFamily="2" charset="2"/>
              <a:buChar char="v"/>
              <a:defRPr/>
            </a:pPr>
            <a:r>
              <a:rPr lang="en-US" dirty="0">
                <a:latin typeface="Gill Sans MT" panose="020B0502020104020203" pitchFamily="34" charset="0"/>
              </a:rPr>
              <a:t>She was suffering from Puerperal fever(</a:t>
            </a:r>
            <a:r>
              <a:rPr lang="ar-JO" dirty="0">
                <a:latin typeface="Gill Sans MT" panose="020B0502020104020203" pitchFamily="34" charset="0"/>
              </a:rPr>
              <a:t>حمى النفاس </a:t>
            </a:r>
            <a:r>
              <a:rPr lang="en-US" dirty="0">
                <a:latin typeface="Gill Sans MT" panose="020B0502020104020203" pitchFamily="34" charset="0"/>
              </a:rPr>
              <a:t>) since delivery &amp; a severe UTI , the doctor give her Anti-inflammatory drugs and  his advice was to stop breast feeding, the mother stayed at  hospital for 40 days without her baby .</a:t>
            </a:r>
          </a:p>
          <a:p>
            <a:pPr marL="285750" indent="-285750">
              <a:buFont typeface="Wingdings" panose="05000000000000000000" pitchFamily="2" charset="2"/>
              <a:buChar char="v"/>
              <a:defRPr/>
            </a:pPr>
            <a:endParaRPr lang="en-US" dirty="0">
              <a:latin typeface="Gill Sans MT" panose="020B0502020104020203" pitchFamily="34" charset="0"/>
            </a:endParaRPr>
          </a:p>
          <a:p>
            <a:pPr marL="285750" indent="-285750">
              <a:buFont typeface="Wingdings" panose="05000000000000000000" pitchFamily="2" charset="2"/>
              <a:buChar char="v"/>
              <a:defRPr/>
            </a:pPr>
            <a:r>
              <a:rPr lang="en-US" dirty="0">
                <a:latin typeface="Gill Sans MT" panose="020B0502020104020203" pitchFamily="34" charset="0"/>
              </a:rPr>
              <a:t>When we met </a:t>
            </a:r>
            <a:r>
              <a:rPr lang="en-US" dirty="0" err="1">
                <a:latin typeface="Gill Sans MT" panose="020B0502020104020203" pitchFamily="34" charset="0"/>
              </a:rPr>
              <a:t>rima</a:t>
            </a:r>
            <a:r>
              <a:rPr lang="en-US" dirty="0">
                <a:latin typeface="Gill Sans MT" panose="020B0502020104020203" pitchFamily="34" charset="0"/>
              </a:rPr>
              <a:t>, her baby was 2 months old, and she was giving 60 ml feeds around 10 times a day in addition to 30 ml of anise.</a:t>
            </a:r>
          </a:p>
          <a:p>
            <a:pPr>
              <a:defRPr/>
            </a:pPr>
            <a:endParaRPr lang="en-US" dirty="0">
              <a:latin typeface="Gill Sans MT" panose="020B0502020104020203" pitchFamily="34" charset="0"/>
            </a:endParaRPr>
          </a:p>
          <a:p>
            <a:pPr>
              <a:defRPr/>
            </a:pPr>
            <a:r>
              <a:rPr lang="en-US" i="1" dirty="0">
                <a:latin typeface="Gill Sans MT" panose="020B0502020104020203" pitchFamily="34" charset="0"/>
              </a:rPr>
              <a:t>***Should be 90-120ml/7 feeds a day</a:t>
            </a:r>
          </a:p>
          <a:p>
            <a:pPr>
              <a:defRPr/>
            </a:pPr>
            <a:endParaRPr lang="en-US" dirty="0"/>
          </a:p>
        </p:txBody>
      </p:sp>
      <p:sp>
        <p:nvSpPr>
          <p:cNvPr id="15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sz="1200">
                <a:solidFill>
                  <a:schemeClr val="tx1"/>
                </a:solidFill>
                <a:latin typeface="Arial" panose="020B0604020202020204" pitchFamily="34" charset="0"/>
                <a:cs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cs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cs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cs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F682F28-AC1C-4A33-B327-F735D86D3C9A}" type="slidenum">
              <a:rPr lang="en-GB" altLang="en-US"/>
              <a:pPr>
                <a:spcBef>
                  <a:spcPct val="0"/>
                </a:spcBef>
              </a:pPr>
              <a:t>18</a:t>
            </a:fld>
            <a:endParaRPr lang="en-GB" altLang="en-US"/>
          </a:p>
        </p:txBody>
      </p:sp>
    </p:spTree>
    <p:extLst>
      <p:ext uri="{BB962C8B-B14F-4D97-AF65-F5344CB8AC3E}">
        <p14:creationId xmlns:p14="http://schemas.microsoft.com/office/powerpoint/2010/main" val="3654143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b="1" dirty="0" smtClean="0">
                <a:latin typeface="Gill Sans MT"/>
              </a:rPr>
              <a:t>There is recorded sound on the slide. If you prefer to explain</a:t>
            </a:r>
            <a:r>
              <a:rPr lang="en-US" b="1" baseline="0" dirty="0" smtClean="0">
                <a:latin typeface="Gill Sans MT"/>
              </a:rPr>
              <a:t> the case study</a:t>
            </a:r>
            <a:r>
              <a:rPr lang="en-US" b="1" dirty="0" smtClean="0">
                <a:latin typeface="Gill Sans MT"/>
              </a:rPr>
              <a:t> using the footnote, remove the</a:t>
            </a:r>
            <a:r>
              <a:rPr lang="en-US" b="1" baseline="0" dirty="0" smtClean="0">
                <a:latin typeface="Gill Sans MT"/>
              </a:rPr>
              <a:t> SOUND ICON on the slide.</a:t>
            </a:r>
          </a:p>
          <a:p>
            <a:pPr marL="0" indent="0">
              <a:buFont typeface="Wingdings" panose="05000000000000000000" pitchFamily="2" charset="2"/>
              <a:buNone/>
              <a:defRPr/>
            </a:pPr>
            <a:endParaRPr lang="en-US" dirty="0" smtClean="0">
              <a:latin typeface="Gill Sans MT" panose="020B0502020104020203" pitchFamily="34" charset="0"/>
            </a:endParaRPr>
          </a:p>
          <a:p>
            <a:pPr marL="285750" indent="-285750">
              <a:buFont typeface="Wingdings" panose="05000000000000000000" pitchFamily="2" charset="2"/>
              <a:buChar char="v"/>
              <a:defRPr/>
            </a:pPr>
            <a:r>
              <a:rPr lang="en-US" dirty="0" smtClean="0">
                <a:latin typeface="Gill Sans MT" panose="020B0502020104020203" pitchFamily="34" charset="0"/>
              </a:rPr>
              <a:t>The </a:t>
            </a:r>
            <a:r>
              <a:rPr lang="en-US" dirty="0">
                <a:latin typeface="Gill Sans MT" panose="020B0502020104020203" pitchFamily="34" charset="0"/>
              </a:rPr>
              <a:t>counselor advised her to stop the anise feeds and she did during the 1</a:t>
            </a:r>
            <a:r>
              <a:rPr lang="en-US" baseline="30000" dirty="0">
                <a:latin typeface="Gill Sans MT" panose="020B0502020104020203" pitchFamily="34" charset="0"/>
              </a:rPr>
              <a:t>st</a:t>
            </a:r>
            <a:r>
              <a:rPr lang="en-US" dirty="0">
                <a:latin typeface="Gill Sans MT" panose="020B0502020104020203" pitchFamily="34" charset="0"/>
              </a:rPr>
              <a:t> week.</a:t>
            </a:r>
          </a:p>
          <a:p>
            <a:pPr>
              <a:defRPr/>
            </a:pPr>
            <a:endParaRPr lang="en-US" dirty="0">
              <a:latin typeface="Gill Sans MT" panose="020B0502020104020203" pitchFamily="34" charset="0"/>
            </a:endParaRPr>
          </a:p>
          <a:p>
            <a:pPr marL="285750" indent="-285750">
              <a:buFont typeface="Wingdings" panose="05000000000000000000" pitchFamily="2" charset="2"/>
              <a:buChar char="v"/>
              <a:defRPr/>
            </a:pPr>
            <a:r>
              <a:rPr lang="en-US" dirty="0">
                <a:latin typeface="Gill Sans MT" panose="020B0502020104020203" pitchFamily="34" charset="0"/>
              </a:rPr>
              <a:t>During the 2</a:t>
            </a:r>
            <a:r>
              <a:rPr lang="en-US" baseline="30000" dirty="0">
                <a:latin typeface="Gill Sans MT" panose="020B0502020104020203" pitchFamily="34" charset="0"/>
              </a:rPr>
              <a:t>nd</a:t>
            </a:r>
            <a:r>
              <a:rPr lang="en-US" dirty="0">
                <a:latin typeface="Gill Sans MT" panose="020B0502020104020203" pitchFamily="34" charset="0"/>
              </a:rPr>
              <a:t> week the mother was encouraged to  :</a:t>
            </a:r>
          </a:p>
          <a:p>
            <a:pPr marL="285750" indent="-285750">
              <a:buFont typeface="Wingdings" panose="05000000000000000000" pitchFamily="2" charset="2"/>
              <a:buChar char="ü"/>
              <a:defRPr/>
            </a:pPr>
            <a:r>
              <a:rPr lang="en-US" dirty="0">
                <a:latin typeface="Gill Sans MT" panose="020B0502020104020203" pitchFamily="34" charset="0"/>
              </a:rPr>
              <a:t>Put her baby on her breast as often as possible for suckling to enhance the stimulation of the hormones   , but the baby was refusing that , so we started putting drops of milk on the breast , which facilitated the process.</a:t>
            </a:r>
          </a:p>
          <a:p>
            <a:pPr marL="285750" indent="-285750">
              <a:buFont typeface="Wingdings" panose="05000000000000000000" pitchFamily="2" charset="2"/>
              <a:buChar char="ü"/>
              <a:defRPr/>
            </a:pPr>
            <a:r>
              <a:rPr lang="en-US" dirty="0">
                <a:latin typeface="Gill Sans MT" panose="020B0502020104020203" pitchFamily="34" charset="0"/>
              </a:rPr>
              <a:t>Stop using the bottle and use a cup ( she started using a spoon on the 2</a:t>
            </a:r>
            <a:r>
              <a:rPr lang="en-US" baseline="30000" dirty="0">
                <a:latin typeface="Gill Sans MT" panose="020B0502020104020203" pitchFamily="34" charset="0"/>
              </a:rPr>
              <a:t>nd</a:t>
            </a:r>
            <a:r>
              <a:rPr lang="en-US" dirty="0">
                <a:latin typeface="Gill Sans MT" panose="020B0502020104020203" pitchFamily="34" charset="0"/>
              </a:rPr>
              <a:t> visit as she finds it easier ) </a:t>
            </a:r>
          </a:p>
          <a:p>
            <a:pPr marL="285750" indent="-285750">
              <a:buFont typeface="Wingdings" panose="05000000000000000000" pitchFamily="2" charset="2"/>
              <a:buChar char="ü"/>
              <a:defRPr/>
            </a:pPr>
            <a:r>
              <a:rPr lang="en-US" dirty="0">
                <a:latin typeface="Gill Sans MT" panose="020B0502020104020203" pitchFamily="34" charset="0"/>
              </a:rPr>
              <a:t>Skin to skin contact , and kangaroo position all  the night ( the mother noticed that this method was so helpful and she felt some Numbness in her breast ).</a:t>
            </a:r>
          </a:p>
          <a:p>
            <a:pPr>
              <a:defRPr/>
            </a:pPr>
            <a:endParaRPr lang="en-US" dirty="0"/>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sz="1200">
                <a:solidFill>
                  <a:schemeClr val="tx1"/>
                </a:solidFill>
                <a:latin typeface="Arial" panose="020B0604020202020204" pitchFamily="34" charset="0"/>
                <a:cs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cs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cs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cs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56B021F-A559-450B-99D7-E5BA4049AF64}" type="slidenum">
              <a:rPr lang="en-GB" altLang="en-US"/>
              <a:pPr>
                <a:spcBef>
                  <a:spcPct val="0"/>
                </a:spcBef>
              </a:pPr>
              <a:t>19</a:t>
            </a:fld>
            <a:endParaRPr lang="en-GB" altLang="en-US"/>
          </a:p>
        </p:txBody>
      </p:sp>
    </p:spTree>
    <p:extLst>
      <p:ext uri="{BB962C8B-B14F-4D97-AF65-F5344CB8AC3E}">
        <p14:creationId xmlns:p14="http://schemas.microsoft.com/office/powerpoint/2010/main" val="2225456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10"/>
          </p:nvPr>
        </p:nvSpPr>
        <p:spPr/>
        <p:txBody>
          <a:bodyPr/>
          <a:lstStyle/>
          <a:p>
            <a:fld id="{EE7C8864-0D45-443E-A3B0-1B32284A523F}" type="slidenum">
              <a:rPr lang="en-GB" smtClean="0"/>
              <a:t>2</a:t>
            </a:fld>
            <a:endParaRPr lang="en-GB"/>
          </a:p>
        </p:txBody>
      </p:sp>
    </p:spTree>
    <p:extLst>
      <p:ext uri="{BB962C8B-B14F-4D97-AF65-F5344CB8AC3E}">
        <p14:creationId xmlns:p14="http://schemas.microsoft.com/office/powerpoint/2010/main" val="2113151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b="1" dirty="0" smtClean="0">
                <a:latin typeface="Gill Sans MT"/>
              </a:rPr>
              <a:t>There is recorded sound on the slide. If you prefer to explain</a:t>
            </a:r>
            <a:r>
              <a:rPr lang="en-US" b="1" baseline="0" dirty="0" smtClean="0">
                <a:latin typeface="Gill Sans MT"/>
              </a:rPr>
              <a:t> the case study</a:t>
            </a:r>
            <a:r>
              <a:rPr lang="en-US" b="1" dirty="0" smtClean="0">
                <a:latin typeface="Gill Sans MT"/>
              </a:rPr>
              <a:t> using the content of the slide, remove the</a:t>
            </a:r>
            <a:r>
              <a:rPr lang="en-US" b="1" baseline="0" dirty="0" smtClean="0">
                <a:latin typeface="Gill Sans MT"/>
              </a:rPr>
              <a:t> SOUND ICON on the slide.</a:t>
            </a:r>
          </a:p>
          <a:p>
            <a:endParaRPr lang="en-US" altLang="en-US" dirty="0" smtClean="0">
              <a:latin typeface="Gill Sans MT" panose="020B0502020104020203" pitchFamily="34" charset="0"/>
              <a:cs typeface="Arial" panose="020B0604020202020204" pitchFamily="34" charset="0"/>
            </a:endParaRPr>
          </a:p>
          <a:p>
            <a:r>
              <a:rPr lang="en-US" altLang="en-US" dirty="0" smtClean="0">
                <a:latin typeface="Gill Sans MT" panose="020B0502020104020203" pitchFamily="34" charset="0"/>
                <a:cs typeface="Arial" panose="020B0604020202020204" pitchFamily="34" charset="0"/>
              </a:rPr>
              <a:t>(</a:t>
            </a:r>
            <a:r>
              <a:rPr lang="en-US" altLang="en-US" dirty="0">
                <a:latin typeface="Gill Sans MT" panose="020B0502020104020203" pitchFamily="34" charset="0"/>
                <a:cs typeface="Arial" panose="020B0604020202020204" pitchFamily="34" charset="0"/>
              </a:rPr>
              <a:t>we faced a problem that the mother refused to decrease until she could actually express the same amount !)</a:t>
            </a:r>
          </a:p>
          <a:p>
            <a:endParaRPr lang="en-US" altLang="en-US" dirty="0">
              <a:latin typeface="Arial" panose="020B0604020202020204" pitchFamily="34" charset="0"/>
              <a:cs typeface="Arial" panose="020B0604020202020204" pitchFamily="34" charset="0"/>
            </a:endParaRP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sz="1200">
                <a:solidFill>
                  <a:schemeClr val="tx1"/>
                </a:solidFill>
                <a:latin typeface="Arial" panose="020B0604020202020204" pitchFamily="34" charset="0"/>
                <a:cs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cs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cs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cs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648AFA2-47D0-40B9-B571-6C9D6E262351}" type="slidenum">
              <a:rPr lang="en-GB" altLang="en-US"/>
              <a:pPr>
                <a:spcBef>
                  <a:spcPct val="0"/>
                </a:spcBef>
              </a:pPr>
              <a:t>20</a:t>
            </a:fld>
            <a:endParaRPr lang="en-GB" altLang="en-US"/>
          </a:p>
        </p:txBody>
      </p:sp>
    </p:spTree>
    <p:extLst>
      <p:ext uri="{BB962C8B-B14F-4D97-AF65-F5344CB8AC3E}">
        <p14:creationId xmlns:p14="http://schemas.microsoft.com/office/powerpoint/2010/main" val="4200563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90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600" b="1" dirty="0">
                <a:ea typeface="MS PGothic"/>
                <a:cs typeface="Calibri"/>
              </a:rPr>
              <a:t>Instructions for Activity:</a:t>
            </a:r>
          </a:p>
          <a:p>
            <a:pPr marL="285750" indent="-285750">
              <a:buFont typeface="Arial"/>
              <a:buChar char="•"/>
            </a:pPr>
            <a:r>
              <a:rPr lang="en-US" sz="1600" dirty="0">
                <a:ea typeface="MS PGothic"/>
                <a:cs typeface="Calibri"/>
              </a:rPr>
              <a:t>Split in to 3 groups</a:t>
            </a:r>
          </a:p>
          <a:p>
            <a:pPr marL="285750" indent="-285750">
              <a:buFont typeface="Arial"/>
              <a:buChar char="•"/>
            </a:pPr>
            <a:r>
              <a:rPr lang="en-US" sz="1600" dirty="0">
                <a:ea typeface="MS PGothic"/>
                <a:cs typeface="Calibri"/>
              </a:rPr>
              <a:t>Groups have 15 minutes to put together a flipchart on how we can support mothers/ caregivers in successful </a:t>
            </a:r>
            <a:r>
              <a:rPr lang="en-US" sz="1600" dirty="0" err="1">
                <a:ea typeface="MS PGothic"/>
                <a:cs typeface="Calibri"/>
              </a:rPr>
              <a:t>relactation</a:t>
            </a:r>
            <a:r>
              <a:rPr lang="en-US" sz="1600" dirty="0">
                <a:ea typeface="MS PGothic"/>
                <a:cs typeface="Calibri"/>
              </a:rPr>
              <a:t> through our </a:t>
            </a:r>
            <a:r>
              <a:rPr lang="en-US" sz="1600" dirty="0" err="1">
                <a:ea typeface="MS PGothic"/>
                <a:cs typeface="Calibri"/>
              </a:rPr>
              <a:t>programmes</a:t>
            </a:r>
            <a:r>
              <a:rPr lang="en-US" sz="1600" dirty="0">
                <a:ea typeface="MS PGothic"/>
                <a:cs typeface="Calibri"/>
              </a:rPr>
              <a:t> and services?</a:t>
            </a:r>
          </a:p>
          <a:p>
            <a:pPr marL="285750" indent="-285750">
              <a:buFont typeface="Arial"/>
              <a:buChar char="•"/>
            </a:pPr>
            <a:r>
              <a:rPr lang="en-US" sz="1600" dirty="0">
                <a:ea typeface="MS PGothic"/>
                <a:cs typeface="Calibri"/>
              </a:rPr>
              <a:t>Answer the following questions:</a:t>
            </a:r>
          </a:p>
          <a:p>
            <a:pPr marL="857250" lvl="1" indent="-228600">
              <a:spcBef>
                <a:spcPts val="700"/>
              </a:spcBef>
              <a:spcAft>
                <a:spcPct val="0"/>
              </a:spcAft>
              <a:buAutoNum type="arabicPeriod"/>
            </a:pPr>
            <a:r>
              <a:rPr lang="en-GB" dirty="0"/>
              <a:t>How can we support mothers to practice proximity and skin</a:t>
            </a:r>
            <a:r>
              <a:rPr lang="en-GB" baseline="0" dirty="0"/>
              <a:t> to skin with their child?</a:t>
            </a:r>
            <a:endParaRPr lang="en-GB" baseline="0" dirty="0">
              <a:cs typeface="Calibri"/>
            </a:endParaRPr>
          </a:p>
          <a:p>
            <a:pPr marL="857250" lvl="1" indent="-228600">
              <a:spcBef>
                <a:spcPts val="700"/>
              </a:spcBef>
              <a:spcAft>
                <a:spcPct val="0"/>
              </a:spcAft>
              <a:buAutoNum type="arabicPeriod"/>
            </a:pPr>
            <a:r>
              <a:rPr lang="en-GB" dirty="0"/>
              <a:t>What do we need to be able to support a mother to practice re-lactation techniques (e.g. drip-drop, syringe and/or SST)? </a:t>
            </a:r>
            <a:endParaRPr lang="en-GB" dirty="0">
              <a:cs typeface="Calibri"/>
            </a:endParaRPr>
          </a:p>
          <a:p>
            <a:pPr marL="857250" lvl="1" indent="-228600">
              <a:spcBef>
                <a:spcPts val="700"/>
              </a:spcBef>
              <a:spcAft>
                <a:spcPct val="0"/>
              </a:spcAft>
              <a:buAutoNum type="arabicPeriod"/>
            </a:pPr>
            <a:r>
              <a:rPr lang="en-US" dirty="0"/>
              <a:t>Supplies and equipment?</a:t>
            </a:r>
            <a:endParaRPr lang="en-US" dirty="0">
              <a:cs typeface="Calibri"/>
            </a:endParaRPr>
          </a:p>
          <a:p>
            <a:pPr marL="1543050" lvl="3" indent="-171450">
              <a:buFont typeface="Arial" panose="020B0604020202020204" pitchFamily="34" charset="0"/>
              <a:buChar char="•"/>
            </a:pPr>
            <a:r>
              <a:rPr lang="en-US" dirty="0"/>
              <a:t>Breastfeeding support/ counselling competencies?</a:t>
            </a:r>
            <a:endParaRPr lang="en-US" dirty="0">
              <a:cs typeface="Calibri"/>
            </a:endParaRPr>
          </a:p>
          <a:p>
            <a:pPr marL="1543050" lvl="3" indent="-171450">
              <a:buFont typeface="Arial" panose="020B0604020202020204" pitchFamily="34" charset="0"/>
              <a:buChar char="•"/>
            </a:pPr>
            <a:r>
              <a:rPr lang="en-US" dirty="0"/>
              <a:t>HR needs (considering follow-up/close monitoring, weight checks etc.)?</a:t>
            </a:r>
            <a:endParaRPr lang="en-US" dirty="0">
              <a:cs typeface="Calibri"/>
            </a:endParaRP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Linkages to other services?</a:t>
            </a:r>
            <a:endParaRPr lang="en-US" dirty="0">
              <a:cs typeface="Calibri"/>
            </a:endParaRP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Certain</a:t>
            </a:r>
            <a:r>
              <a:rPr lang="en-US" baseline="0" dirty="0"/>
              <a:t> activities as part of the </a:t>
            </a:r>
            <a:r>
              <a:rPr lang="en-US" baseline="0" dirty="0" err="1"/>
              <a:t>programme</a:t>
            </a:r>
            <a:r>
              <a:rPr lang="en-US" baseline="0" dirty="0"/>
              <a:t>?</a:t>
            </a:r>
            <a:endParaRPr lang="en-US" dirty="0">
              <a:cs typeface="Calibri"/>
            </a:endParaRPr>
          </a:p>
          <a:p>
            <a:pPr marL="1085850" lvl="2">
              <a:spcBef>
                <a:spcPts val="700"/>
              </a:spcBef>
              <a:spcAft>
                <a:spcPct val="0"/>
              </a:spcAft>
            </a:pPr>
            <a:endParaRPr lang="en-US" dirty="0">
              <a:cs typeface="Calibri"/>
            </a:endParaRPr>
          </a:p>
          <a:p>
            <a:r>
              <a:rPr lang="en-US" sz="1600" b="1" dirty="0">
                <a:ea typeface="MS PGothic"/>
                <a:cs typeface="Calibri"/>
              </a:rPr>
              <a:t>Have groups present back (3 minutes each) and fill in gaps using talking points below:</a:t>
            </a:r>
          </a:p>
          <a:p>
            <a:pPr marL="0" indent="0">
              <a:buFont typeface="Arial"/>
              <a:buNone/>
            </a:pPr>
            <a:endParaRPr lang="en-US" sz="1600" dirty="0">
              <a:ea typeface="MS PGothic"/>
              <a:cs typeface="Calibri"/>
            </a:endParaRPr>
          </a:p>
          <a:p>
            <a:pPr marL="0" indent="0">
              <a:buFont typeface="Arial"/>
              <a:buNone/>
            </a:pPr>
            <a:r>
              <a:rPr lang="en-US" sz="1600" b="0" u="sng" dirty="0">
                <a:ea typeface="MS PGothic"/>
                <a:cs typeface="Calibri"/>
              </a:rPr>
              <a:t>Proximity</a:t>
            </a:r>
            <a:r>
              <a:rPr lang="en-US" sz="1600" b="0" u="sng" baseline="0" dirty="0">
                <a:ea typeface="MS PGothic"/>
                <a:cs typeface="Calibri"/>
              </a:rPr>
              <a:t> and skin-to-skin</a:t>
            </a:r>
          </a:p>
          <a:p>
            <a:pPr marL="628650" lvl="1" indent="-285750">
              <a:buFont typeface="Arial" panose="020B0604020202020204" pitchFamily="34" charset="0"/>
              <a:buChar char="•"/>
            </a:pPr>
            <a:r>
              <a:rPr lang="en-US" sz="1600" dirty="0">
                <a:ea typeface="MS PGothic"/>
              </a:rPr>
              <a:t>P</a:t>
            </a:r>
            <a:r>
              <a:rPr lang="en-US" dirty="0"/>
              <a:t>roviding slings (or cloths/ culturally appropriate carrying device), establishing supportive spaces, keeping mother and baby together, talking with family members to support/</a:t>
            </a:r>
            <a:r>
              <a:rPr lang="en-US" baseline="0" dirty="0"/>
              <a:t> take on mothers tasks that create separation from baby/ raising awareness on the benefits of skin-to-skin contact</a:t>
            </a:r>
            <a:endParaRPr lang="en-US" dirty="0">
              <a:cs typeface="Calibri"/>
            </a:endParaRPr>
          </a:p>
          <a:p>
            <a:pPr marL="628650" lvl="1" indent="-171450">
              <a:buFont typeface="Arial" panose="020B0604020202020204" pitchFamily="34" charset="0"/>
              <a:buChar char="•"/>
            </a:pPr>
            <a:endParaRPr lang="en-US" u="sng" dirty="0">
              <a:cs typeface="Calibri"/>
            </a:endParaRPr>
          </a:p>
          <a:p>
            <a:pPr marL="0" lvl="0" indent="0">
              <a:buFont typeface="Arial" panose="020B0604020202020204" pitchFamily="34" charset="0"/>
              <a:buNone/>
            </a:pPr>
            <a:r>
              <a:rPr lang="en-US" b="0" u="sng" dirty="0">
                <a:cs typeface="Calibri"/>
              </a:rPr>
              <a:t>To</a:t>
            </a:r>
            <a:r>
              <a:rPr lang="en-US" b="0" u="sng" baseline="0" dirty="0">
                <a:cs typeface="Calibri"/>
              </a:rPr>
              <a:t> support </a:t>
            </a:r>
            <a:r>
              <a:rPr lang="en-US" b="0" u="sng" baseline="0" dirty="0" err="1">
                <a:cs typeface="Calibri"/>
              </a:rPr>
              <a:t>relactation</a:t>
            </a:r>
            <a:r>
              <a:rPr lang="en-US" b="0" u="sng" baseline="0" dirty="0">
                <a:cs typeface="Calibri"/>
              </a:rPr>
              <a:t> techniques</a:t>
            </a:r>
          </a:p>
          <a:p>
            <a:pPr marL="171450" lvl="0" indent="-171450">
              <a:buFont typeface="Arial" panose="020B0604020202020204" pitchFamily="34" charset="0"/>
              <a:buChar char="•"/>
            </a:pPr>
            <a:r>
              <a:rPr lang="en-US" b="0" baseline="0" dirty="0">
                <a:cs typeface="Calibri"/>
              </a:rPr>
              <a:t>Supplies and equipment: </a:t>
            </a:r>
            <a:r>
              <a:rPr lang="en-US" dirty="0"/>
              <a:t>NG tubes, hygiene materials, potentially herbs and/or medication </a:t>
            </a:r>
            <a:r>
              <a:rPr lang="en-US" dirty="0" err="1"/>
              <a:t>etc</a:t>
            </a:r>
            <a:endParaRPr lang="en-US" b="1" baseline="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cs typeface="Calibri"/>
              </a:rPr>
              <a:t>Staff competencies: </a:t>
            </a:r>
            <a:r>
              <a:rPr lang="en-US" sz="1600" dirty="0">
                <a:ea typeface="MS PGothic"/>
                <a:cs typeface="Calibri"/>
              </a:rPr>
              <a:t>Trained staff</a:t>
            </a:r>
            <a:r>
              <a:rPr lang="en-US" sz="1600" baseline="0" dirty="0">
                <a:ea typeface="MS PGothic"/>
                <a:cs typeface="Calibri"/>
              </a:rPr>
              <a:t>. </a:t>
            </a:r>
            <a:r>
              <a:rPr lang="en-US" sz="1600" dirty="0">
                <a:ea typeface="MS PGothic"/>
                <a:cs typeface="Calibri"/>
              </a:rPr>
              <a:t>Clinical issues to train on include: 1. Creating / re-establishing milk supply  2. Feeding the baby &amp; managing supplements 3. Getting the baby to the breast</a:t>
            </a:r>
          </a:p>
          <a:p>
            <a:pPr marL="171450" lvl="0" indent="-171450">
              <a:buFont typeface="Arial" panose="020B0604020202020204" pitchFamily="34" charset="0"/>
              <a:buChar char="•"/>
            </a:pPr>
            <a:r>
              <a:rPr lang="en-US" dirty="0"/>
              <a:t>HR capacity for regular follow up visits, ability to do home visits where possible </a:t>
            </a:r>
            <a:endParaRPr lang="en-US" dirty="0">
              <a:ea typeface="MS PGothic"/>
              <a:cs typeface="Calibri"/>
            </a:endParaRPr>
          </a:p>
          <a:p>
            <a:pPr marL="57150" lvl="0" indent="-171450">
              <a:buFont typeface="Arial" panose="020B0604020202020204" pitchFamily="34" charset="0"/>
              <a:buChar char="•"/>
            </a:pPr>
            <a:r>
              <a:rPr lang="en-US" dirty="0">
                <a:ea typeface="MS PGothic"/>
                <a:cs typeface="Calibri"/>
              </a:rPr>
              <a:t>Linkages with other services:</a:t>
            </a:r>
            <a:r>
              <a:rPr lang="en-US" baseline="0" dirty="0">
                <a:ea typeface="MS PGothic"/>
                <a:cs typeface="Calibri"/>
              </a:rPr>
              <a:t> l</a:t>
            </a:r>
            <a:r>
              <a:rPr lang="en-US" dirty="0">
                <a:ea typeface="MS PGothic"/>
                <a:cs typeface="Calibri"/>
              </a:rPr>
              <a:t>inking </a:t>
            </a:r>
            <a:r>
              <a:rPr lang="en-US" dirty="0" err="1">
                <a:ea typeface="MS PGothic"/>
                <a:cs typeface="Calibri"/>
              </a:rPr>
              <a:t>relactating</a:t>
            </a:r>
            <a:r>
              <a:rPr lang="en-US" dirty="0">
                <a:ea typeface="MS PGothic"/>
                <a:cs typeface="Calibri"/>
              </a:rPr>
              <a:t> mothers with supplementary feeding </a:t>
            </a:r>
            <a:r>
              <a:rPr lang="en-US" dirty="0" err="1">
                <a:ea typeface="MS PGothic"/>
                <a:cs typeface="Calibri"/>
              </a:rPr>
              <a:t>programmes</a:t>
            </a:r>
            <a:r>
              <a:rPr lang="en-US" dirty="0">
                <a:ea typeface="MS PGothic"/>
                <a:cs typeface="Calibri"/>
              </a:rPr>
              <a:t>/ additional food sources</a:t>
            </a:r>
          </a:p>
          <a:p>
            <a:pPr marL="57150" indent="-171450">
              <a:buFont typeface="Arial" panose="020B0604020202020204" pitchFamily="34" charset="0"/>
              <a:buChar char="•"/>
            </a:pPr>
            <a:r>
              <a:rPr lang="en-US" dirty="0">
                <a:ea typeface="MS PGothic"/>
                <a:cs typeface="Calibri"/>
              </a:rPr>
              <a:t>Activities: </a:t>
            </a:r>
            <a:endParaRPr lang="en-US" baseline="0" dirty="0">
              <a:ea typeface="MS PGothic"/>
              <a:cs typeface="Calibri"/>
            </a:endParaRPr>
          </a:p>
          <a:p>
            <a:pPr marL="514350" lvl="1" indent="-171450">
              <a:buFont typeface="Arial" panose="020B0604020202020204" pitchFamily="34" charset="0"/>
              <a:buChar char="•"/>
            </a:pPr>
            <a:r>
              <a:rPr lang="en-US" dirty="0">
                <a:ea typeface="MS PGothic"/>
                <a:cs typeface="Calibri"/>
              </a:rPr>
              <a:t>Teaching mothers how to do breast massage and hand express</a:t>
            </a:r>
          </a:p>
          <a:p>
            <a:pPr marL="514350" lvl="1" indent="-171450">
              <a:buFont typeface="Arial" panose="020B0604020202020204" pitchFamily="34" charset="0"/>
              <a:buChar char="•"/>
            </a:pPr>
            <a:r>
              <a:rPr lang="en-US" dirty="0">
                <a:ea typeface="MS PGothic"/>
                <a:cs typeface="Calibri"/>
              </a:rPr>
              <a:t>Providing validation, encouragement, praise, continued support</a:t>
            </a:r>
          </a:p>
          <a:p>
            <a:pPr marL="514350" lvl="1" indent="-171450">
              <a:buFont typeface="Arial" panose="020B0604020202020204" pitchFamily="34" charset="0"/>
              <a:buChar char="•"/>
            </a:pPr>
            <a:r>
              <a:rPr lang="en-US" dirty="0">
                <a:ea typeface="MS PGothic"/>
                <a:cs typeface="Calibri"/>
              </a:rPr>
              <a:t>Providing factual &amp; accurate information (there are many myths and misconceptions surrounding </a:t>
            </a:r>
            <a:r>
              <a:rPr lang="en-US" dirty="0" err="1">
                <a:ea typeface="MS PGothic"/>
                <a:cs typeface="Calibri"/>
              </a:rPr>
              <a:t>relactation</a:t>
            </a:r>
            <a:r>
              <a:rPr lang="en-US" dirty="0">
                <a:ea typeface="MS PGothic"/>
                <a:cs typeface="Calibri"/>
              </a:rPr>
              <a:t>!)</a:t>
            </a:r>
          </a:p>
          <a:p>
            <a:pPr marL="514350" lvl="1" indent="-171450">
              <a:buFont typeface="Arial" panose="020B0604020202020204" pitchFamily="34" charset="0"/>
              <a:buChar char="•"/>
            </a:pPr>
            <a:r>
              <a:rPr lang="en-US" dirty="0">
                <a:ea typeface="MS PGothic"/>
                <a:cs typeface="Calibri"/>
              </a:rPr>
              <a:t>Regular weight checks to assure baby is gaining well during the process and to dictate the safety of reducing supplements. During growth checks,</a:t>
            </a:r>
            <a:r>
              <a:rPr lang="en-US" dirty="0">
                <a:ea typeface="MS PGothic"/>
              </a:rPr>
              <a:t> counsellors should use this opportunity to build mother/caregivers confidence.</a:t>
            </a:r>
            <a:endParaRPr lang="en-US" dirty="0">
              <a:cs typeface="Calibri"/>
            </a:endParaRPr>
          </a:p>
          <a:p>
            <a:pPr marL="628650" lvl="1" indent="-285750">
              <a:buFont typeface="Arial"/>
              <a:buChar char="•"/>
            </a:pPr>
            <a:endParaRPr lang="en-US" sz="1600" dirty="0">
              <a:ea typeface="MS PGothic"/>
              <a:cs typeface="Calibri"/>
            </a:endParaRPr>
          </a:p>
        </p:txBody>
      </p:sp>
      <p:sp>
        <p:nvSpPr>
          <p:cNvPr id="8909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CF29429-EFBC-704B-8712-04055D6C9464}" type="slidenum">
              <a:rPr lang="fr-FR" sz="1200"/>
              <a:pPr eaLnBrk="1" hangingPunct="1"/>
              <a:t>21</a:t>
            </a:fld>
            <a:endParaRPr lang="fr-FR" sz="1200"/>
          </a:p>
        </p:txBody>
      </p:sp>
    </p:spTree>
    <p:extLst>
      <p:ext uri="{BB962C8B-B14F-4D97-AF65-F5344CB8AC3E}">
        <p14:creationId xmlns:p14="http://schemas.microsoft.com/office/powerpoint/2010/main" val="1807769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Here are some examples of simple job aids that can be used by frontline workers. They are available in multiple languages. </a:t>
            </a:r>
          </a:p>
          <a:p>
            <a:endParaRPr lang="en-US" dirty="0">
              <a:cs typeface="Calibri"/>
            </a:endParaRPr>
          </a:p>
          <a:p>
            <a:r>
              <a:rPr lang="en-US" b="1" dirty="0">
                <a:cs typeface="Calibri"/>
              </a:rPr>
              <a:t>DO: </a:t>
            </a:r>
            <a:r>
              <a:rPr lang="en-US" dirty="0"/>
              <a:t>Request 4 participants to hang up the 4 printed posters:</a:t>
            </a:r>
          </a:p>
          <a:p>
            <a:r>
              <a:rPr lang="en-US" dirty="0">
                <a:cs typeface="Calibri"/>
              </a:rPr>
              <a:t>1. Cup Feeding</a:t>
            </a:r>
          </a:p>
          <a:p>
            <a:r>
              <a:rPr lang="en-US" dirty="0">
                <a:cs typeface="Calibri"/>
              </a:rPr>
              <a:t>2. Skin to Skin </a:t>
            </a:r>
          </a:p>
          <a:p>
            <a:r>
              <a:rPr lang="en-US" dirty="0">
                <a:cs typeface="Calibri"/>
              </a:rPr>
              <a:t>3. Increasing Breastmilk Supply </a:t>
            </a:r>
          </a:p>
          <a:p>
            <a:r>
              <a:rPr lang="en-US" dirty="0">
                <a:cs typeface="Calibri"/>
              </a:rPr>
              <a:t>4. Drip drop feeding </a:t>
            </a:r>
          </a:p>
          <a:p>
            <a:endParaRPr lang="en-US"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22</a:t>
            </a:fld>
            <a:endParaRPr lang="en-GB"/>
          </a:p>
        </p:txBody>
      </p:sp>
    </p:spTree>
    <p:extLst>
      <p:ext uri="{BB962C8B-B14F-4D97-AF65-F5344CB8AC3E}">
        <p14:creationId xmlns:p14="http://schemas.microsoft.com/office/powerpoint/2010/main" val="1013787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10"/>
          </p:nvPr>
        </p:nvSpPr>
        <p:spPr/>
        <p:txBody>
          <a:bodyPr/>
          <a:lstStyle/>
          <a:p>
            <a:fld id="{EE7C8864-0D45-443E-A3B0-1B32284A523F}" type="slidenum">
              <a:rPr lang="en-GB" smtClean="0"/>
              <a:t>23</a:t>
            </a:fld>
            <a:endParaRPr lang="en-GB"/>
          </a:p>
        </p:txBody>
      </p:sp>
    </p:spTree>
    <p:extLst>
      <p:ext uri="{BB962C8B-B14F-4D97-AF65-F5344CB8AC3E}">
        <p14:creationId xmlns:p14="http://schemas.microsoft.com/office/powerpoint/2010/main" val="2521173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ASK: What is wet nursing?</a:t>
            </a:r>
            <a:endParaRPr lang="en-GB" b="1" dirty="0">
              <a:cs typeface="Calibri"/>
            </a:endParaRPr>
          </a:p>
          <a:p>
            <a:r>
              <a:rPr lang="en-GB" b="1" dirty="0"/>
              <a:t>DO: </a:t>
            </a:r>
            <a:r>
              <a:rPr lang="en-GB" dirty="0"/>
              <a:t>allow time for participants to give responses. </a:t>
            </a:r>
          </a:p>
          <a:p>
            <a:endParaRPr lang="en-GB" dirty="0"/>
          </a:p>
          <a:p>
            <a:r>
              <a:rPr lang="en-GB" b="1" i="1" dirty="0"/>
              <a:t>CLICK</a:t>
            </a:r>
            <a:r>
              <a:rPr lang="en-GB" i="1" dirty="0"/>
              <a:t>--&gt;</a:t>
            </a:r>
            <a:endParaRPr lang="en-GB" dirty="0"/>
          </a:p>
          <a:p>
            <a:r>
              <a:rPr lang="en-GB" b="1" dirty="0"/>
              <a:t>SAY: </a:t>
            </a:r>
            <a:r>
              <a:rPr lang="en-GB" i="1" dirty="0"/>
              <a:t>Wet nursing: when a woman breastfeeds someone else’s baby.</a:t>
            </a:r>
            <a:endParaRPr lang="en-GB" dirty="0"/>
          </a:p>
          <a:p>
            <a:endParaRPr lang="en-GB" b="1" dirty="0">
              <a:solidFill>
                <a:srgbClr val="FF0000"/>
              </a:solidFill>
              <a:cs typeface="Calibri"/>
            </a:endParaRPr>
          </a:p>
          <a:p>
            <a:r>
              <a:rPr lang="en-GB" b="1" i="1" dirty="0"/>
              <a:t>Photo details: </a:t>
            </a:r>
            <a:r>
              <a:rPr lang="en-GB" i="1" dirty="0"/>
              <a:t>Twenty-nine year old </a:t>
            </a:r>
            <a:r>
              <a:rPr lang="en-US" i="1" dirty="0"/>
              <a:t>police officer, Jiang Xiaojuan, left her </a:t>
            </a:r>
            <a:r>
              <a:rPr lang="en-GB" i="1" dirty="0"/>
              <a:t>six </a:t>
            </a:r>
            <a:r>
              <a:rPr lang="en-US" i="1" dirty="0"/>
              <a:t>month old</a:t>
            </a:r>
            <a:r>
              <a:rPr lang="en-GB" i="1" dirty="0"/>
              <a:t> baby with </a:t>
            </a:r>
            <a:r>
              <a:rPr lang="en-US" i="1" dirty="0"/>
              <a:t>her mother to take part in disaster relief efforts, after the 2008 earthquake.</a:t>
            </a:r>
            <a:r>
              <a:rPr lang="en-GB" i="1" dirty="0"/>
              <a:t>   </a:t>
            </a:r>
            <a:r>
              <a:rPr lang="en-US" i="1" dirty="0" err="1"/>
              <a:t>Xiaojaun</a:t>
            </a:r>
            <a:r>
              <a:rPr lang="en-US" i="1" dirty="0"/>
              <a:t> </a:t>
            </a:r>
            <a:r>
              <a:rPr lang="en-US" i="1" dirty="0">
                <a:hlinkClick r:id="rId3"/>
              </a:rPr>
              <a:t>breastfed nine babies</a:t>
            </a:r>
            <a:r>
              <a:rPr lang="en-US" i="1" dirty="0"/>
              <a:t> during her relief work and was nicknamed “The police mom”.  She was awarded the titles of “hero and model police officer” for all for her breastfeeding efforts in the field.  </a:t>
            </a:r>
            <a:endParaRPr lang="en-GB" i="1" dirty="0">
              <a:cs typeface="Calibri"/>
            </a:endParaRPr>
          </a:p>
          <a:p>
            <a:r>
              <a:rPr lang="en-US" dirty="0"/>
              <a:t>  </a:t>
            </a:r>
            <a:endParaRPr lang="en-GB" baseline="0" dirty="0">
              <a:solidFill>
                <a:srgbClr val="FF0000"/>
              </a:solidFill>
              <a:cs typeface="Calibri"/>
            </a:endParaRPr>
          </a:p>
          <a:p>
            <a:r>
              <a:rPr lang="en-GB" b="1" i="1" dirty="0"/>
              <a:t>Note that the term wet nursing term should be used with caution</a:t>
            </a:r>
            <a:r>
              <a:rPr lang="en-GB" i="1" dirty="0"/>
              <a:t> given its negative connotations in certain historical/cultural settings. For example, in the past in the USA, enslaved mothers were forced to breastfeed their "owners'" babies, so that these white women could quickly fall pregnant again. Cow or goat milk was fed as a substitute to the enslaved mothers' own babies, often resulting in their death or illness. In line with taking a "trauma-informed approach" to IYCF-E programming, it would therefore not be appropriate to use this terminology in the USA. </a:t>
            </a:r>
            <a:endParaRPr lang="en-GB" dirty="0"/>
          </a:p>
          <a:p>
            <a:pPr marL="171450" indent="-171450">
              <a:buFont typeface="Arial,Sans-Serif"/>
              <a:buChar char="•"/>
            </a:pPr>
            <a:r>
              <a:rPr lang="en-GB" i="1" dirty="0"/>
              <a:t>There is currently no alternative terminology which fully replaces this practice, but you can simply describe the practice rather than using the term "wet nursing"</a:t>
            </a:r>
            <a:endParaRPr lang="en-US" dirty="0"/>
          </a:p>
          <a:p>
            <a:pPr marL="171450" indent="-171450">
              <a:buFont typeface="Arial,Sans-Serif"/>
              <a:buChar char="•"/>
            </a:pPr>
            <a:r>
              <a:rPr lang="en-GB" i="1" dirty="0"/>
              <a:t>When the child’s mother also continues to breastfeed the child, this practice can also be referred to as co-nursing. </a:t>
            </a:r>
            <a:endParaRPr lang="en-GB" dirty="0"/>
          </a:p>
          <a:p>
            <a:pPr marL="171450" indent="-171450">
              <a:buFont typeface="Arial,Sans-Serif"/>
              <a:buChar char="•"/>
            </a:pPr>
            <a:r>
              <a:rPr lang="en-GB" i="1" dirty="0"/>
              <a:t>When a lactating woman provides expressed breastmilk for feed a child that is not her own, this practice can also be referred to as expressed breastmilk sharing (‘milk sharing’).</a:t>
            </a:r>
            <a:endParaRPr lang="en-GB" dirty="0">
              <a:cs typeface="Calibri"/>
            </a:endParaRPr>
          </a:p>
          <a:p>
            <a:pPr marL="171450" indent="-171450">
              <a:buFont typeface="Arial,Sans-Serif"/>
              <a:buChar char="•"/>
            </a:pPr>
            <a:endParaRPr lang="en-GB" i="1" dirty="0">
              <a:cs typeface="Calibri"/>
            </a:endParaRPr>
          </a:p>
          <a:p>
            <a:r>
              <a:rPr lang="en-GB" i="1" dirty="0">
                <a:cs typeface="Calibri"/>
              </a:rPr>
              <a:t>Photo Source: </a:t>
            </a:r>
            <a:r>
              <a:rPr lang="en-GB" i="1" dirty="0"/>
              <a:t>http://edition.cnn.com/2008/WORLD/asiapcf/05/22/china.breastfeed/</a:t>
            </a:r>
            <a:endParaRPr lang="en-GB" i="1" dirty="0">
              <a:cs typeface="Calibri"/>
            </a:endParaRPr>
          </a:p>
        </p:txBody>
      </p:sp>
      <p:sp>
        <p:nvSpPr>
          <p:cNvPr id="4" name="Slide Number Placeholder 3"/>
          <p:cNvSpPr>
            <a:spLocks noGrp="1"/>
          </p:cNvSpPr>
          <p:nvPr>
            <p:ph type="sldNum" sz="quarter" idx="10"/>
          </p:nvPr>
        </p:nvSpPr>
        <p:spPr/>
        <p:txBody>
          <a:bodyPr/>
          <a:lstStyle/>
          <a:p>
            <a:fld id="{EE7C8864-0D45-443E-A3B0-1B32284A523F}" type="slidenum">
              <a:rPr lang="en-GB" smtClean="0"/>
              <a:t>24</a:t>
            </a:fld>
            <a:endParaRPr lang="en-GB"/>
          </a:p>
        </p:txBody>
      </p:sp>
    </p:spTree>
    <p:extLst>
      <p:ext uri="{BB962C8B-B14F-4D97-AF65-F5344CB8AC3E}">
        <p14:creationId xmlns:p14="http://schemas.microsoft.com/office/powerpoint/2010/main" val="24595228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ASK: Is wet nursing accepted and/or appropriate in your context?</a:t>
            </a:r>
          </a:p>
          <a:p>
            <a:endParaRPr lang="en-GB" b="1" dirty="0"/>
          </a:p>
          <a:p>
            <a:r>
              <a:rPr lang="en-GB" dirty="0"/>
              <a:t>DO:</a:t>
            </a:r>
            <a:r>
              <a:rPr lang="en-GB" baseline="0" dirty="0"/>
              <a:t> Facilitate a discussion. Use notes on milk kindship below, if relevant.</a:t>
            </a:r>
            <a:endParaRPr lang="en-US" dirty="0">
              <a:cs typeface="Calibri"/>
            </a:endParaRPr>
          </a:p>
          <a:p>
            <a:endParaRPr lang="en-GB" dirty="0">
              <a:cs typeface="Calibri"/>
            </a:endParaRPr>
          </a:p>
          <a:p>
            <a:r>
              <a:rPr lang="en-GB" b="1" dirty="0">
                <a:cs typeface="Calibri"/>
              </a:rPr>
              <a:t>DO: </a:t>
            </a:r>
            <a:r>
              <a:rPr lang="en-GB" dirty="0">
                <a:cs typeface="Calibri"/>
              </a:rPr>
              <a:t>For contexts where Milk Kinship</a:t>
            </a:r>
            <a:r>
              <a:rPr lang="en-GB" baseline="0" dirty="0">
                <a:cs typeface="Calibri"/>
              </a:rPr>
              <a:t> is a cultural norm, include a conversation about Milk Kindship.</a:t>
            </a:r>
          </a:p>
          <a:p>
            <a:r>
              <a:rPr lang="en-GB" b="1" baseline="0" dirty="0">
                <a:cs typeface="Calibri"/>
              </a:rPr>
              <a:t>ASK: Can someone explain Milk Kinship?</a:t>
            </a:r>
          </a:p>
          <a:p>
            <a:r>
              <a:rPr lang="en-GB" sz="1200" b="1" i="0" kern="1200" dirty="0">
                <a:solidFill>
                  <a:schemeClr val="tx1"/>
                </a:solidFill>
                <a:effectLst/>
                <a:latin typeface="+mn-lt"/>
                <a:ea typeface="+mn-ea"/>
                <a:cs typeface="+mn-cs"/>
              </a:rPr>
              <a:t>Definition:</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Milk kinship is an Islamic belief that human milk creates a kinship between the breastfeeding woman and her nonbiological nursing infant (as well as the woman's biological nursing infants) prohibiting future marriages between "milk brothers and sisters.“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t>Note: </a:t>
            </a:r>
            <a:r>
              <a:rPr lang="en-GB" i="1" dirty="0"/>
              <a:t>The prophet Mohamed was wet nursed. This therefore may be appropriate for this to be discussed as an option in Muslim contexts. This should be discussed sensitively with locals to determine if and how this can be approached. In some Muslim contexts it has worked very well as a discussion point, in others it was not deemed appropriate. </a:t>
            </a:r>
            <a:endParaRPr lang="en-GB" sz="1200" b="0" i="1" kern="1200" dirty="0">
              <a:solidFill>
                <a:schemeClr val="tx1"/>
              </a:solidFill>
              <a:effectLst/>
              <a:latin typeface="+mn-lt"/>
              <a:ea typeface="+mn-ea"/>
              <a:cs typeface="+mn-cs"/>
            </a:endParaRPr>
          </a:p>
          <a:p>
            <a:endParaRPr lang="en-GB" i="1" baseline="0" dirty="0">
              <a:cs typeface="Calibri"/>
            </a:endParaRPr>
          </a:p>
          <a:p>
            <a:r>
              <a:rPr lang="en-GB" b="1" dirty="0">
                <a:cs typeface="Calibri"/>
              </a:rPr>
              <a:t>ASK: How can we support wet nursing in a context where Milk Kinship is the cultural norm?</a:t>
            </a:r>
          </a:p>
          <a:p>
            <a:r>
              <a:rPr lang="en-GB" b="1" i="1" dirty="0">
                <a:cs typeface="Calibri"/>
              </a:rPr>
              <a:t>Suggested</a:t>
            </a:r>
            <a:r>
              <a:rPr lang="en-GB" b="1" i="1" baseline="0" dirty="0">
                <a:cs typeface="Calibri"/>
              </a:rPr>
              <a:t> answers</a:t>
            </a:r>
            <a:r>
              <a:rPr lang="en-GB" b="1" i="1" dirty="0">
                <a:cs typeface="Calibri"/>
              </a:rPr>
              <a:t>:</a:t>
            </a:r>
            <a:r>
              <a:rPr lang="en-GB" b="1" i="1" baseline="0" dirty="0">
                <a:cs typeface="Calibri"/>
              </a:rPr>
              <a:t> </a:t>
            </a:r>
            <a:r>
              <a:rPr lang="en-GB" dirty="0">
                <a:cs typeface="Calibri"/>
              </a:rPr>
              <a:t>The families take the lead in finding wet nursing situations, the fathers and grandparents are very much involved if appropriate, the two children of the mother and wet nurse are the same gender (this is usually the most common and easy solution).</a:t>
            </a:r>
            <a:endParaRPr lang="en-GB" b="1" dirty="0">
              <a:cs typeface="Calibri"/>
            </a:endParaRPr>
          </a:p>
          <a:p>
            <a:endParaRPr lang="en-GB" b="1" dirty="0">
              <a:cs typeface="Calibri"/>
            </a:endParaRPr>
          </a:p>
          <a:p>
            <a:r>
              <a:rPr lang="en-GB" b="1" dirty="0">
                <a:cs typeface="Calibri"/>
              </a:rPr>
              <a:t>IF APPROPRIATE</a:t>
            </a:r>
            <a:r>
              <a:rPr lang="en-GB" b="1" baseline="0" dirty="0">
                <a:cs typeface="Calibri"/>
              </a:rPr>
              <a:t> FOR THE CONTEXT, SHARE THE FOLLOWING EXAMPLE:</a:t>
            </a:r>
            <a:endParaRPr lang="en-GB" b="1" dirty="0">
              <a:cs typeface="Calibri"/>
            </a:endParaRPr>
          </a:p>
          <a:p>
            <a:r>
              <a:rPr lang="en-GB" b="1" dirty="0">
                <a:cs typeface="Calibri"/>
              </a:rPr>
              <a:t>SAY: </a:t>
            </a:r>
            <a:r>
              <a:rPr lang="en-GB" dirty="0">
                <a:cs typeface="Calibri"/>
              </a:rPr>
              <a:t>In some contexts wet nursing has been very successful as an approach. For example, in the Philippines wet nursing is part of normal cultural practice. </a:t>
            </a:r>
            <a:endParaRPr lang="en-US" dirty="0">
              <a:cs typeface="Calibri"/>
            </a:endParaRPr>
          </a:p>
          <a:p>
            <a:endParaRPr lang="en-US" b="1" dirty="0">
              <a:cs typeface="Calibri"/>
            </a:endParaRPr>
          </a:p>
          <a:p>
            <a:r>
              <a:rPr lang="en-US" b="1" dirty="0">
                <a:cs typeface="Calibri"/>
              </a:rPr>
              <a:t>SAY: </a:t>
            </a:r>
          </a:p>
          <a:p>
            <a:pPr marL="171450" indent="-171450">
              <a:buFont typeface="Arial"/>
              <a:buChar char="•"/>
            </a:pPr>
            <a:r>
              <a:rPr lang="en-US" dirty="0">
                <a:cs typeface="Calibri"/>
              </a:rPr>
              <a:t>An example from </a:t>
            </a:r>
            <a:r>
              <a:rPr lang="en-US" dirty="0" err="1">
                <a:cs typeface="Calibri"/>
              </a:rPr>
              <a:t>Arugaan</a:t>
            </a:r>
            <a:r>
              <a:rPr lang="en-US" dirty="0">
                <a:cs typeface="Calibri"/>
              </a:rPr>
              <a:t> (a breastfeeding support </a:t>
            </a:r>
            <a:r>
              <a:rPr lang="en-US" dirty="0" err="1">
                <a:cs typeface="Calibri"/>
              </a:rPr>
              <a:t>organisation</a:t>
            </a:r>
            <a:r>
              <a:rPr lang="en-US" dirty="0">
                <a:cs typeface="Calibri"/>
              </a:rPr>
              <a:t> in the Philippines). They use the following approach: </a:t>
            </a:r>
            <a:endParaRPr lang="en-US" dirty="0"/>
          </a:p>
          <a:p>
            <a:pPr marL="171450" indent="-171450">
              <a:buFont typeface="Arial"/>
              <a:buChar char="•"/>
            </a:pPr>
            <a:r>
              <a:rPr lang="en-US" dirty="0"/>
              <a:t>A healthy wet nurse from the Mother Support Group, expresses her milk into a shot glass and the “drip-drop” technique is used to get baby back onto the breast and stimulate milk production. </a:t>
            </a:r>
          </a:p>
          <a:p>
            <a:pPr marL="171450" indent="-171450">
              <a:buFont typeface="Arial"/>
              <a:buChar char="•"/>
            </a:pPr>
            <a:r>
              <a:rPr lang="en-US" dirty="0"/>
              <a:t>The mother also receives lactation massage. </a:t>
            </a:r>
            <a:endParaRPr lang="en-US" dirty="0">
              <a:cs typeface="Calibri"/>
            </a:endParaRPr>
          </a:p>
          <a:p>
            <a:pPr marL="171450" indent="-171450">
              <a:buFont typeface="Arial"/>
              <a:buChar char="•"/>
            </a:pPr>
            <a:r>
              <a:rPr lang="en-US" dirty="0"/>
              <a:t>In some cases, "switch nursing" is practiced where the wet nurse feeds the non-breastfed baby at her breast, while her baby is latched onto the mother who is trying to </a:t>
            </a:r>
            <a:r>
              <a:rPr lang="en-US" dirty="0" err="1"/>
              <a:t>relactate</a:t>
            </a:r>
            <a:r>
              <a:rPr lang="en-US" dirty="0"/>
              <a:t>. </a:t>
            </a:r>
            <a:endParaRPr lang="en-US" dirty="0">
              <a:cs typeface="Calibri"/>
            </a:endParaRPr>
          </a:p>
          <a:p>
            <a:pPr marL="171450" indent="-171450">
              <a:buFont typeface="Arial"/>
              <a:buChar char="•"/>
            </a:pPr>
            <a:r>
              <a:rPr lang="en-US" dirty="0"/>
              <a:t>This means that the non-breastfed baby is breastfed and "learns" how to breastfeed, while the mother's breasts are stimulated to produce breastmilk by an "experienced" baby. </a:t>
            </a:r>
            <a:endParaRPr lang="en-US" dirty="0">
              <a:cs typeface="Calibri"/>
            </a:endParaRPr>
          </a:p>
          <a:p>
            <a:pPr marL="171450" indent="-171450">
              <a:buFont typeface="Arial"/>
              <a:buChar char="•"/>
            </a:pPr>
            <a:endParaRPr lang="en-US" dirty="0">
              <a:cs typeface="Calibri"/>
            </a:endParaRPr>
          </a:p>
          <a:p>
            <a:pPr marL="0" indent="0">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25</a:t>
            </a:fld>
            <a:endParaRPr lang="en-GB"/>
          </a:p>
        </p:txBody>
      </p:sp>
    </p:spTree>
    <p:extLst>
      <p:ext uri="{BB962C8B-B14F-4D97-AF65-F5344CB8AC3E}">
        <p14:creationId xmlns:p14="http://schemas.microsoft.com/office/powerpoint/2010/main" val="33193239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Instructions</a:t>
            </a:r>
            <a:r>
              <a:rPr lang="en-GB" b="1" u="sng" baseline="0" dirty="0"/>
              <a:t> for activity:</a:t>
            </a:r>
            <a:endParaRPr lang="en-GB" b="1" u="sng" dirty="0"/>
          </a:p>
          <a:p>
            <a:r>
              <a:rPr lang="en-GB" b="1" dirty="0">
                <a:cs typeface="Calibri"/>
              </a:rPr>
              <a:t>DO: Provide Participant Handout: Wet Nursing Article Abstract – 1 per person</a:t>
            </a:r>
            <a:endParaRPr lang="en-GB" b="1" u="sng" dirty="0"/>
          </a:p>
          <a:p>
            <a:endParaRPr lang="en-GB" b="1" dirty="0"/>
          </a:p>
          <a:p>
            <a:r>
              <a:rPr lang="en-GB" b="1" u="none" dirty="0"/>
              <a:t>SAY:</a:t>
            </a:r>
            <a:endParaRPr lang="en-GB" b="1" u="none" dirty="0">
              <a:cs typeface="Calibri"/>
            </a:endParaRPr>
          </a:p>
          <a:p>
            <a:pPr marL="171450" indent="-171450">
              <a:buFont typeface="Arial" panose="020B0604020202020204" pitchFamily="34" charset="0"/>
              <a:buChar char="•"/>
            </a:pPr>
            <a:r>
              <a:rPr lang="en-GB" b="0" u="none" dirty="0"/>
              <a:t>We</a:t>
            </a:r>
            <a:r>
              <a:rPr lang="en-GB" b="0" u="none" baseline="0" dirty="0"/>
              <a:t> will give you 5 minutes to read the handout, whilst reading make notes on the following 3 questions:</a:t>
            </a:r>
            <a:endParaRPr lang="en-GB" b="0" u="none" baseline="0" dirty="0">
              <a:cs typeface="Calibri"/>
            </a:endParaRPr>
          </a:p>
          <a:p>
            <a:pPr marL="685800" lvl="1" indent="-228600">
              <a:buFont typeface="+mj-lt"/>
              <a:buAutoNum type="arabicPeriod"/>
            </a:pPr>
            <a:r>
              <a:rPr lang="en-GB" b="0" u="none" baseline="0" dirty="0"/>
              <a:t>What are some of the common challenges for wet nursing?</a:t>
            </a:r>
            <a:endParaRPr lang="en-GB" b="0" u="none" baseline="0" dirty="0">
              <a:cs typeface="Calibri"/>
            </a:endParaRPr>
          </a:p>
          <a:p>
            <a:pPr marL="685800" lvl="1" indent="-228600">
              <a:buFont typeface="+mj-lt"/>
              <a:buAutoNum type="arabicPeriod"/>
            </a:pPr>
            <a:r>
              <a:rPr lang="en-GB" b="0" u="none" baseline="0" dirty="0"/>
              <a:t>How can we design our IYCF-E programmes to overcome these challenges and support wet nursing?</a:t>
            </a:r>
            <a:endParaRPr lang="en-GB" b="0" u="none" baseline="0" dirty="0">
              <a:cs typeface="Calibri"/>
            </a:endParaRPr>
          </a:p>
          <a:p>
            <a:pPr marL="685800" lvl="1" indent="-228600">
              <a:buFont typeface="+mj-lt"/>
              <a:buAutoNum type="arabicPeriod"/>
            </a:pPr>
            <a:r>
              <a:rPr lang="en-GB" b="0" u="none" baseline="0" dirty="0"/>
              <a:t>What criteria or characteristics may an appropriate wet nurse have?</a:t>
            </a:r>
            <a:endParaRPr lang="en-GB" b="0" u="none" dirty="0">
              <a:cs typeface="Calibri"/>
            </a:endParaRPr>
          </a:p>
          <a:p>
            <a:endParaRPr lang="en-GB" b="1" u="sng" dirty="0"/>
          </a:p>
          <a:p>
            <a:r>
              <a:rPr lang="en-GB" b="1" u="none" dirty="0"/>
              <a:t>DO: Ask for volunteers to feedback</a:t>
            </a:r>
            <a:r>
              <a:rPr lang="en-GB" b="1" u="none" baseline="0" dirty="0"/>
              <a:t> for each question and use the talking points below to fill any gaps. You will find example criteria for a wet nurse on the next slide.</a:t>
            </a:r>
            <a:r>
              <a:rPr lang="en-GB" b="1" dirty="0"/>
              <a:t> </a:t>
            </a:r>
          </a:p>
          <a:p>
            <a:endParaRPr lang="en-GB" b="1" u="sng" dirty="0">
              <a:cs typeface="Calibri"/>
            </a:endParaRPr>
          </a:p>
          <a:p>
            <a:r>
              <a:rPr lang="en-GB" b="1" u="sng" dirty="0"/>
              <a:t>Talking points </a:t>
            </a:r>
            <a:endParaRPr lang="en-GB" b="1" u="sng" dirty="0">
              <a:cs typeface="Calibri"/>
            </a:endParaRPr>
          </a:p>
          <a:p>
            <a:pPr marL="228600" indent="-228600">
              <a:buFont typeface="+mj-lt"/>
              <a:buAutoNum type="arabicPeriod"/>
            </a:pPr>
            <a:r>
              <a:rPr lang="en-GB" b="1" dirty="0"/>
              <a:t>What are some common challenges? </a:t>
            </a:r>
            <a:endParaRPr lang="en-US" dirty="0"/>
          </a:p>
          <a:p>
            <a:pPr marL="628650" lvl="1" indent="-171450">
              <a:buFont typeface="Arial,Sans-Serif"/>
              <a:buChar char="•"/>
            </a:pPr>
            <a:r>
              <a:rPr lang="en-US" dirty="0"/>
              <a:t>Misunderstandings with the infant’s family</a:t>
            </a:r>
            <a:endParaRPr lang="en-US" dirty="0">
              <a:cs typeface="Calibri"/>
            </a:endParaRPr>
          </a:p>
          <a:p>
            <a:pPr marL="628650" lvl="1" indent="-171450">
              <a:buFont typeface="Arial,Sans-Serif"/>
              <a:buChar char="•"/>
            </a:pPr>
            <a:r>
              <a:rPr lang="en-US" dirty="0"/>
              <a:t>Family workload and time limitations </a:t>
            </a:r>
            <a:endParaRPr lang="en-US" dirty="0">
              <a:cs typeface="Calibri"/>
            </a:endParaRPr>
          </a:p>
          <a:p>
            <a:pPr marL="628650" lvl="1" indent="-171450">
              <a:buFont typeface="Arial,Sans-Serif"/>
              <a:buChar char="•"/>
            </a:pPr>
            <a:r>
              <a:rPr lang="en-US" dirty="0"/>
              <a:t>Household distance between wet nurse + infants family</a:t>
            </a:r>
            <a:endParaRPr lang="en-US" dirty="0">
              <a:cs typeface="Calibri"/>
            </a:endParaRPr>
          </a:p>
          <a:p>
            <a:pPr marL="628650" lvl="1" indent="-171450">
              <a:buFont typeface="Arial,Sans-Serif"/>
              <a:buChar char="•"/>
            </a:pPr>
            <a:r>
              <a:rPr lang="en-US" dirty="0"/>
              <a:t>Availability of infant formula: when widely available, this can hinder the success of wet nursing.</a:t>
            </a:r>
            <a:endParaRPr lang="en-US" dirty="0">
              <a:cs typeface="Calibri"/>
            </a:endParaRPr>
          </a:p>
          <a:p>
            <a:pPr marL="628650" lvl="1" indent="-171450">
              <a:buFont typeface="Arial,Sans-Serif"/>
              <a:buChar char="•"/>
            </a:pPr>
            <a:r>
              <a:rPr lang="en-US" dirty="0"/>
              <a:t>Fear of transmission of HIV</a:t>
            </a:r>
            <a:endParaRPr lang="en-US" dirty="0">
              <a:cs typeface="Calibri"/>
            </a:endParaRPr>
          </a:p>
          <a:p>
            <a:pPr marL="628650" lvl="1" indent="-171450">
              <a:buFont typeface="Arial,Sans-Serif"/>
              <a:buChar char="•"/>
            </a:pPr>
            <a:r>
              <a:rPr lang="en-US" dirty="0"/>
              <a:t>Night feeds</a:t>
            </a:r>
            <a:endParaRPr lang="en-US" dirty="0">
              <a:cs typeface="Calibri"/>
            </a:endParaRPr>
          </a:p>
          <a:p>
            <a:pPr marL="628650" lvl="1" indent="-171450">
              <a:buFont typeface="Arial,Sans-Serif"/>
              <a:buChar char="•"/>
            </a:pPr>
            <a:r>
              <a:rPr lang="en-US" dirty="0"/>
              <a:t>In Islam it is not possible to marry milk siblings (milk kinship)</a:t>
            </a:r>
            <a:r>
              <a:rPr lang="en-US" baseline="0" dirty="0"/>
              <a:t> </a:t>
            </a:r>
            <a:r>
              <a:rPr lang="en-US" dirty="0"/>
              <a:t>and as a result women are willing to be wet nurse only for close friends and relatives. </a:t>
            </a:r>
            <a:endParaRPr lang="en-US" dirty="0">
              <a:cs typeface="Calibri"/>
            </a:endParaRPr>
          </a:p>
          <a:p>
            <a:pPr marL="457200" lvl="1" indent="0">
              <a:buFont typeface="Arial,Sans-Serif"/>
              <a:buNone/>
            </a:pPr>
            <a:endParaRPr lang="en-US" dirty="0"/>
          </a:p>
          <a:p>
            <a:pPr marL="228600" indent="-228600">
              <a:buFont typeface="+mj-lt"/>
              <a:buAutoNum type="arabicPeriod"/>
            </a:pPr>
            <a:r>
              <a:rPr lang="en-GB" b="1" dirty="0"/>
              <a:t>How can we design an IYCF-E programme to support successful wet nursing?</a:t>
            </a:r>
            <a:endParaRPr lang="en-US" dirty="0"/>
          </a:p>
          <a:p>
            <a:pPr marL="685800" lvl="1" indent="-228600">
              <a:buFont typeface="Arial,Sans-Serif"/>
              <a:buChar char="•"/>
            </a:pPr>
            <a:r>
              <a:rPr lang="en-GB" dirty="0"/>
              <a:t>Skilled and regular support from community workers/ counsellors/ health workers</a:t>
            </a:r>
            <a:endParaRPr lang="en-US" dirty="0"/>
          </a:p>
          <a:p>
            <a:pPr marL="685800" lvl="1" indent="-228600">
              <a:buFont typeface="Arial,Sans-Serif"/>
              <a:buChar char="•"/>
            </a:pPr>
            <a:r>
              <a:rPr lang="en-GB" dirty="0"/>
              <a:t>Supplies and equipment</a:t>
            </a:r>
            <a:endParaRPr lang="en-US" dirty="0"/>
          </a:p>
          <a:p>
            <a:pPr marL="685800" lvl="1" indent="-228600">
              <a:buFont typeface="Arial,Sans-Serif"/>
              <a:buChar char="•"/>
            </a:pPr>
            <a:r>
              <a:rPr lang="en-GB" dirty="0"/>
              <a:t>Supplementary food for wet nurses/ referral to SFP</a:t>
            </a:r>
            <a:endParaRPr lang="en-US" dirty="0"/>
          </a:p>
          <a:p>
            <a:pPr marL="685800" lvl="1" indent="-228600">
              <a:buFont typeface="Arial,Sans-Serif"/>
              <a:buChar char="•"/>
            </a:pPr>
            <a:r>
              <a:rPr lang="en-US" dirty="0"/>
              <a:t>Mediation by community leaders has been shown to help success, so involved community leaders in wet nurse projects </a:t>
            </a:r>
            <a:endParaRPr lang="en-US" dirty="0">
              <a:cs typeface="Calibri"/>
            </a:endParaRPr>
          </a:p>
          <a:p>
            <a:pPr marL="685800" lvl="1" indent="-228600">
              <a:buFont typeface="Arial,Sans-Serif"/>
              <a:buChar char="•"/>
            </a:pPr>
            <a:r>
              <a:rPr lang="en-US" dirty="0"/>
              <a:t>religious inspiration has been found to be a motivator, so engagement of religious leaders may help in some contexts</a:t>
            </a:r>
            <a:endParaRPr lang="en-US" dirty="0">
              <a:cs typeface="Calibri"/>
            </a:endParaRPr>
          </a:p>
          <a:p>
            <a:pPr marL="0" indent="0">
              <a:buFont typeface="Arial,Sans-Serif"/>
              <a:buNone/>
            </a:pPr>
            <a:endParaRPr lang="en-US" dirty="0"/>
          </a:p>
          <a:p>
            <a:r>
              <a:rPr lang="en-US" b="1" dirty="0"/>
              <a:t>3. </a:t>
            </a:r>
            <a:r>
              <a:rPr lang="en-GB" b="1" dirty="0"/>
              <a:t>What characteristics or criteria does an appropriate wet nurse have? </a:t>
            </a:r>
            <a:endParaRPr lang="en-US" dirty="0"/>
          </a:p>
          <a:p>
            <a:pPr marL="628650" lvl="1" indent="-171450">
              <a:buFont typeface="Arial,Sans-Serif"/>
              <a:buChar char="•"/>
            </a:pPr>
            <a:r>
              <a:rPr lang="en-GB" dirty="0"/>
              <a:t>See next slide</a:t>
            </a:r>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26</a:t>
            </a:fld>
            <a:endParaRPr lang="en-GB"/>
          </a:p>
        </p:txBody>
      </p:sp>
    </p:spTree>
    <p:extLst>
      <p:ext uri="{BB962C8B-B14F-4D97-AF65-F5344CB8AC3E}">
        <p14:creationId xmlns:p14="http://schemas.microsoft.com/office/powerpoint/2010/main" val="3166248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SAY:</a:t>
            </a:r>
            <a:r>
              <a:rPr lang="en-GB" b="1" baseline="0"/>
              <a:t> </a:t>
            </a:r>
            <a:r>
              <a:rPr lang="en-GB"/>
              <a:t>These are example wet nurse criteria from Bangladesh </a:t>
            </a:r>
            <a:r>
              <a:rPr lang="en-GB" err="1"/>
              <a:t>Rohingya</a:t>
            </a:r>
            <a:r>
              <a:rPr lang="en-GB" baseline="0"/>
              <a:t> response guidelines </a:t>
            </a:r>
          </a:p>
          <a:p>
            <a:endParaRPr lang="en-GB" baseline="0"/>
          </a:p>
          <a:p>
            <a:r>
              <a:rPr lang="en-GB" b="1" baseline="0"/>
              <a:t>DO: </a:t>
            </a:r>
            <a:r>
              <a:rPr lang="en-GB" baseline="0"/>
              <a:t>Briefly read through the criteria and ask if there are any reflections</a:t>
            </a:r>
            <a:endParaRPr lang="en-GB"/>
          </a:p>
        </p:txBody>
      </p:sp>
      <p:sp>
        <p:nvSpPr>
          <p:cNvPr id="4" name="Slide Number Placeholder 3"/>
          <p:cNvSpPr>
            <a:spLocks noGrp="1"/>
          </p:cNvSpPr>
          <p:nvPr>
            <p:ph type="sldNum" sz="quarter" idx="10"/>
          </p:nvPr>
        </p:nvSpPr>
        <p:spPr/>
        <p:txBody>
          <a:bodyPr/>
          <a:lstStyle/>
          <a:p>
            <a:fld id="{EE7C8864-0D45-443E-A3B0-1B32284A523F}" type="slidenum">
              <a:rPr lang="en-GB" smtClean="0"/>
              <a:t>27</a:t>
            </a:fld>
            <a:endParaRPr lang="en-GB"/>
          </a:p>
        </p:txBody>
      </p:sp>
    </p:spTree>
    <p:extLst>
      <p:ext uri="{BB962C8B-B14F-4D97-AF65-F5344CB8AC3E}">
        <p14:creationId xmlns:p14="http://schemas.microsoft.com/office/powerpoint/2010/main" val="42312070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eaLnBrk="0" fontAlgn="base" hangingPunct="0">
              <a:spcBef>
                <a:spcPct val="30000"/>
              </a:spcBef>
              <a:spcAft>
                <a:spcPct val="0"/>
              </a:spcAft>
              <a:defRPr/>
            </a:pPr>
            <a:r>
              <a:rPr lang="en-GB" b="1" dirty="0"/>
              <a:t>Ask: What is the recommendation for breastfeeding if the mother has HIV, or</a:t>
            </a:r>
            <a:r>
              <a:rPr lang="en-GB" b="1" baseline="0" dirty="0"/>
              <a:t> her HIV status is unknown</a:t>
            </a:r>
            <a:r>
              <a:rPr lang="en-GB" b="1" dirty="0"/>
              <a:t>?</a:t>
            </a:r>
            <a:endParaRPr lang="en-GB" b="1" baseline="0" dirty="0">
              <a:cs typeface="Calibri"/>
            </a:endParaRPr>
          </a:p>
          <a:p>
            <a:pPr defTabSz="897301" eaLnBrk="0" fontAlgn="base" hangingPunct="0">
              <a:spcBef>
                <a:spcPct val="30000"/>
              </a:spcBef>
              <a:spcAft>
                <a:spcPct val="0"/>
              </a:spcAft>
              <a:defRPr/>
            </a:pPr>
            <a:endParaRPr lang="en-GB" b="1" baseline="0" dirty="0"/>
          </a:p>
          <a:p>
            <a:pPr defTabSz="897301" eaLnBrk="0" fontAlgn="base" hangingPunct="0">
              <a:spcBef>
                <a:spcPct val="30000"/>
              </a:spcBef>
              <a:spcAft>
                <a:spcPct val="0"/>
              </a:spcAft>
              <a:defRPr/>
            </a:pPr>
            <a:r>
              <a:rPr lang="en-GB" b="1" baseline="0" dirty="0"/>
              <a:t>Facilitate discussion on local recommendations (briefly – as this is not the session on HIV and IYCF), and then go through international recommendations, noting if there are any differences.</a:t>
            </a:r>
            <a:r>
              <a:rPr lang="en-GB" b="1" dirty="0"/>
              <a:t> </a:t>
            </a:r>
            <a:endParaRPr lang="en-GB" b="1" dirty="0">
              <a:cs typeface="Calibri"/>
            </a:endParaRPr>
          </a:p>
          <a:p>
            <a:pPr defTabSz="897301" eaLnBrk="0" fontAlgn="base" hangingPunct="0">
              <a:spcBef>
                <a:spcPct val="30000"/>
              </a:spcBef>
              <a:spcAft>
                <a:spcPct val="0"/>
              </a:spcAft>
              <a:buFont typeface="Arial"/>
              <a:defRPr/>
            </a:pPr>
            <a:endParaRPr lang="en-GB" b="1" i="1" dirty="0">
              <a:cs typeface="Calibri"/>
            </a:endParaRPr>
          </a:p>
          <a:p>
            <a:pPr defTabSz="897301" eaLnBrk="0" fontAlgn="base" hangingPunct="0">
              <a:spcBef>
                <a:spcPct val="30000"/>
              </a:spcBef>
              <a:spcAft>
                <a:spcPct val="0"/>
              </a:spcAft>
              <a:defRPr/>
            </a:pPr>
            <a:r>
              <a:rPr lang="en-GB" b="1" i="1" baseline="0" dirty="0">
                <a:cs typeface="Calibri"/>
              </a:rPr>
              <a:t>WHO recommendation for breastfeeding in the context of HIV:</a:t>
            </a:r>
            <a:endParaRPr lang="en-US" dirty="0"/>
          </a:p>
          <a:p>
            <a:pPr marL="628650" lvl="1" indent="-171450" defTabSz="897301" eaLnBrk="0" fontAlgn="base" hangingPunct="0">
              <a:spcBef>
                <a:spcPct val="30000"/>
              </a:spcBef>
              <a:spcAft>
                <a:spcPct val="0"/>
              </a:spcAft>
              <a:buFont typeface="Arial"/>
              <a:buChar char="•"/>
              <a:defRPr/>
            </a:pPr>
            <a:r>
              <a:rPr lang="en-US" dirty="0"/>
              <a:t>Mothers and breastfeeding women living with HIV (and whose infants are HIV uninfected or of unknown HIV status) should exclusively breastfeed (their) infants for the first 6 months of life, introducing appropriate complementary foods thereafter, and continue breastfeeding for at least 12 months and up to 24 months or longer, while being fully supported for ART adherence.</a:t>
            </a:r>
            <a:endParaRPr lang="en-US" dirty="0">
              <a:cs typeface="Calibri"/>
            </a:endParaRPr>
          </a:p>
          <a:p>
            <a:pPr marL="628650" lvl="1" indent="-171450" defTabSz="897301" eaLnBrk="0" fontAlgn="base" hangingPunct="0">
              <a:spcBef>
                <a:spcPct val="30000"/>
              </a:spcBef>
              <a:spcAft>
                <a:spcPct val="0"/>
              </a:spcAft>
              <a:buFont typeface="Arial"/>
              <a:buChar char="•"/>
              <a:defRPr/>
            </a:pPr>
            <a:r>
              <a:rPr lang="en-US" dirty="0"/>
              <a:t>Breastfeeding should then only stop once a nutritionally adequate and safe diet without breast milk can be provided</a:t>
            </a:r>
            <a:endParaRPr lang="en-US" dirty="0">
              <a:cs typeface="Calibri"/>
            </a:endParaRPr>
          </a:p>
          <a:p>
            <a:pPr marL="628650" lvl="1" indent="-171450" defTabSz="897301" eaLnBrk="0" fontAlgn="base" hangingPunct="0">
              <a:spcBef>
                <a:spcPct val="30000"/>
              </a:spcBef>
              <a:spcAft>
                <a:spcPct val="0"/>
              </a:spcAft>
              <a:buFont typeface="Arial"/>
              <a:buChar char="•"/>
              <a:defRPr/>
            </a:pPr>
            <a:r>
              <a:rPr lang="en-US" dirty="0"/>
              <a:t>When ARVs are not (immediately) available, breastfeeding may still provide infants born to mothers living with HIV with a greater chance of HIV-free survival. Every effort should be made to accelerate access to ARVs, for both maternal health and also prevention of HIV transmission to infants.</a:t>
            </a:r>
            <a:endParaRPr lang="en-US" dirty="0">
              <a:cs typeface="Calibri"/>
            </a:endParaRPr>
          </a:p>
          <a:p>
            <a:pPr marL="628650" lvl="1" indent="-171450" defTabSz="897301" eaLnBrk="0" fontAlgn="base" hangingPunct="0">
              <a:spcBef>
                <a:spcPct val="30000"/>
              </a:spcBef>
              <a:spcAft>
                <a:spcPct val="0"/>
              </a:spcAft>
              <a:buFont typeface="Arial"/>
              <a:buChar char="•"/>
              <a:defRPr/>
            </a:pPr>
            <a:r>
              <a:rPr lang="en-US" dirty="0"/>
              <a:t>In emergencies, ARV supplies may be disrupted, or no ARVs may be available at all.</a:t>
            </a:r>
            <a:r>
              <a:rPr lang="en-US" baseline="0" dirty="0"/>
              <a:t> </a:t>
            </a:r>
            <a:r>
              <a:rPr lang="en-US" dirty="0"/>
              <a:t>In general, when ARVs are not available, mothers should be advised and supported to breastfeed as per the general population, that is, exclusive breastfeeding for the first 6 months of life and continued breastfeeding until 2 years of age or beyond. </a:t>
            </a:r>
            <a:endParaRPr lang="en-GB" b="1" i="1" baseline="0" dirty="0">
              <a:cs typeface="Calibri"/>
            </a:endParaRPr>
          </a:p>
          <a:p>
            <a:pPr marL="628650" lvl="1" indent="-171450" defTabSz="897301" eaLnBrk="0" fontAlgn="base" hangingPunct="0">
              <a:spcBef>
                <a:spcPct val="30000"/>
              </a:spcBef>
              <a:spcAft>
                <a:spcPct val="0"/>
              </a:spcAft>
              <a:buFont typeface="Arial"/>
              <a:buChar char="•"/>
              <a:defRPr/>
            </a:pPr>
            <a:endParaRPr lang="en-US" dirty="0"/>
          </a:p>
          <a:p>
            <a:pPr defTabSz="897301" eaLnBrk="0" fontAlgn="base" hangingPunct="0">
              <a:spcBef>
                <a:spcPct val="30000"/>
              </a:spcBef>
              <a:spcAft>
                <a:spcPct val="0"/>
              </a:spcAft>
              <a:defRPr/>
            </a:pPr>
            <a:r>
              <a:rPr lang="en-US" b="1" dirty="0">
                <a:cs typeface="Calibri"/>
              </a:rPr>
              <a:t>SAY: Concerns about HIV transmission are frequently raised as a barrier to wet nursing. </a:t>
            </a:r>
            <a:endParaRPr lang="en-US" b="1" dirty="0"/>
          </a:p>
          <a:p>
            <a:pPr marL="0" lvl="0" indent="0" defTabSz="897301">
              <a:spcBef>
                <a:spcPct val="30000"/>
              </a:spcBef>
              <a:spcAft>
                <a:spcPct val="0"/>
              </a:spcAft>
              <a:buFont typeface="Arial"/>
              <a:buNone/>
              <a:defRPr/>
            </a:pPr>
            <a:r>
              <a:rPr lang="en-US" b="1" dirty="0"/>
              <a:t>Considerations of</a:t>
            </a:r>
            <a:r>
              <a:rPr lang="en-US" b="1" baseline="0" dirty="0"/>
              <a:t> HIV for initiating wet nursing for an infant who is not breastfed:</a:t>
            </a:r>
            <a:endParaRPr lang="en-US" dirty="0"/>
          </a:p>
          <a:p>
            <a:pPr marL="628650" marR="0" lvl="1" indent="-171450" algn="l" defTabSz="897301" rtl="0" eaLnBrk="0" fontAlgn="base" latinLnBrk="0" hangingPunct="0">
              <a:lnSpc>
                <a:spcPct val="100000"/>
              </a:lnSpc>
              <a:spcBef>
                <a:spcPct val="30000"/>
              </a:spcBef>
              <a:spcAft>
                <a:spcPct val="0"/>
              </a:spcAft>
              <a:buClrTx/>
              <a:buSzTx/>
              <a:buFont typeface="Arial"/>
              <a:buChar char="•"/>
              <a:tabLst/>
              <a:defRPr/>
            </a:pPr>
            <a:r>
              <a:rPr lang="en-US" dirty="0"/>
              <a:t>Wet-nursing in emergencies can be life saving, providing an immediate source of breast milk for infants, and is likely to carry a small risk of HIV transmission</a:t>
            </a:r>
            <a:endParaRPr lang="en-US" dirty="0">
              <a:cs typeface="Calibri"/>
            </a:endParaRPr>
          </a:p>
          <a:p>
            <a:pPr marL="628650" marR="0" lvl="1" indent="-171450" algn="l" defTabSz="897301" rtl="0" eaLnBrk="0" fontAlgn="base" latinLnBrk="0" hangingPunct="0">
              <a:lnSpc>
                <a:spcPct val="100000"/>
              </a:lnSpc>
              <a:spcBef>
                <a:spcPct val="30000"/>
              </a:spcBef>
              <a:spcAft>
                <a:spcPct val="0"/>
              </a:spcAft>
              <a:buClrTx/>
              <a:buSzTx/>
              <a:buFont typeface="Arial"/>
              <a:buChar char="•"/>
              <a:tabLst/>
              <a:defRPr/>
            </a:pPr>
            <a:r>
              <a:rPr lang="en-US" dirty="0"/>
              <a:t>Ideally, wet-nurses should be tested for HIV and counselled, and efforts should be made to make testing available for this and other reasons. Many women, even in an emergency setting, will have had an HIV test at some point.</a:t>
            </a:r>
            <a:endParaRPr lang="en-US" dirty="0">
              <a:cs typeface="Calibri"/>
            </a:endParaRPr>
          </a:p>
          <a:p>
            <a:pPr marL="628650" lvl="1" indent="-171450" defTabSz="897301" eaLnBrk="0" fontAlgn="base" hangingPunct="0">
              <a:spcBef>
                <a:spcPct val="30000"/>
              </a:spcBef>
              <a:spcAft>
                <a:spcPct val="0"/>
              </a:spcAft>
              <a:buFont typeface="Arial"/>
              <a:buChar char="•"/>
              <a:defRPr/>
            </a:pPr>
            <a:r>
              <a:rPr lang="en-US" dirty="0"/>
              <a:t>The dangers of not breastfeeding are greater among infants aged less than 6 months; the younger the infant, the more vulnerable he or she will be. </a:t>
            </a:r>
            <a:endParaRPr lang="en-US" dirty="0">
              <a:cs typeface="Calibri"/>
            </a:endParaRPr>
          </a:p>
          <a:p>
            <a:pPr marL="628650" lvl="1" indent="-171450" defTabSz="897301" eaLnBrk="0" fontAlgn="base" hangingPunct="0">
              <a:spcBef>
                <a:spcPct val="30000"/>
              </a:spcBef>
              <a:spcAft>
                <a:spcPct val="0"/>
              </a:spcAft>
              <a:buFont typeface="Arial"/>
              <a:buChar char="•"/>
              <a:defRPr/>
            </a:pPr>
            <a:r>
              <a:rPr lang="en-US" dirty="0"/>
              <a:t>For older infants and young children, a decision on stopping/not breastfeeding (if no ARVs are available) will depend on the child’s general health, age, availability of and access to a nutritionally safe and adequate diet, counselling services and other support available, and the risk of other infectious diseases, malnutrition and death if breastfeeding ceases. </a:t>
            </a:r>
            <a:endParaRPr lang="en-US" i="1" baseline="0" dirty="0">
              <a:cs typeface="Calibri"/>
            </a:endParaRPr>
          </a:p>
          <a:p>
            <a:pPr marL="628650" lvl="1" indent="-171450" defTabSz="897301">
              <a:spcBef>
                <a:spcPct val="30000"/>
              </a:spcBef>
              <a:spcAft>
                <a:spcPct val="0"/>
              </a:spcAft>
              <a:buFont typeface="Arial"/>
              <a:buChar char="•"/>
              <a:defRPr/>
            </a:pPr>
            <a:r>
              <a:rPr lang="en-GB" baseline="0" dirty="0"/>
              <a:t>The issue of </a:t>
            </a:r>
            <a:r>
              <a:rPr lang="en-GB" dirty="0"/>
              <a:t>breastfeeding</a:t>
            </a:r>
            <a:r>
              <a:rPr lang="en-GB" baseline="0" dirty="0"/>
              <a:t> in HIV context came up in Haiti and this information helped produce a guidance note</a:t>
            </a:r>
            <a:r>
              <a:rPr lang="en-GB" b="1" baseline="0" dirty="0"/>
              <a:t>:</a:t>
            </a:r>
            <a:r>
              <a:rPr lang="en-GB" b="1" dirty="0"/>
              <a:t> </a:t>
            </a:r>
            <a:endParaRPr lang="en-GB" b="1" dirty="0">
              <a:latin typeface="+mn-lt"/>
              <a:ea typeface="MS PGothic"/>
              <a:cs typeface="Calibri"/>
            </a:endParaRPr>
          </a:p>
          <a:p>
            <a:pPr marL="1085850" lvl="2" indent="-171450" defTabSz="897301">
              <a:spcBef>
                <a:spcPct val="30000"/>
              </a:spcBef>
              <a:spcAft>
                <a:spcPct val="0"/>
              </a:spcAft>
              <a:buFont typeface="Arial"/>
              <a:buChar char="•"/>
              <a:defRPr/>
            </a:pPr>
            <a:r>
              <a:rPr lang="en-GB" dirty="0">
                <a:latin typeface="Gill Sans Infant Std"/>
                <a:ea typeface="MS PGothic"/>
                <a:cs typeface="MS PGothic" charset="0"/>
              </a:rPr>
              <a:t>Given that HIV prevalence among women in Haiti is 3% it means that if a child is breastfed by another woman, there is a 97% chance that the woman will be HIV negative. </a:t>
            </a:r>
            <a:endParaRPr lang="en-GB" dirty="0">
              <a:latin typeface="+mn-lt"/>
              <a:ea typeface="MS PGothic"/>
              <a:cs typeface="Calibri"/>
            </a:endParaRPr>
          </a:p>
          <a:p>
            <a:pPr marL="1085850" lvl="2" indent="-171450" defTabSz="897301">
              <a:spcBef>
                <a:spcPct val="30000"/>
              </a:spcBef>
              <a:spcAft>
                <a:spcPct val="0"/>
              </a:spcAft>
              <a:buFont typeface="Arial"/>
              <a:buChar char="•"/>
              <a:defRPr/>
            </a:pPr>
            <a:r>
              <a:rPr lang="en-GB" dirty="0">
                <a:latin typeface="Gill Sans Infant Std"/>
                <a:ea typeface="MS PGothic"/>
                <a:cs typeface="MS PGothic" charset="0"/>
              </a:rPr>
              <a:t>If she breastfeeds, the monthly risk of transmission for that individual child will be about 0.6%</a:t>
            </a:r>
          </a:p>
          <a:p>
            <a:pPr marL="457200" lvl="1" indent="0" defTabSz="897301">
              <a:spcBef>
                <a:spcPct val="30000"/>
              </a:spcBef>
              <a:spcAft>
                <a:spcPct val="0"/>
              </a:spcAft>
              <a:buFont typeface="Arial"/>
              <a:buNone/>
              <a:defRPr/>
            </a:pPr>
            <a:endParaRPr lang="en-GB" b="1" dirty="0">
              <a:latin typeface="Gill Sans Infant Std"/>
              <a:ea typeface="MS PGothic"/>
              <a:cs typeface="Calibri"/>
            </a:endParaRPr>
          </a:p>
          <a:p>
            <a:pPr defTabSz="897301">
              <a:spcBef>
                <a:spcPct val="30000"/>
              </a:spcBef>
              <a:spcAft>
                <a:spcPct val="0"/>
              </a:spcAft>
              <a:defRPr/>
            </a:pPr>
            <a:r>
              <a:rPr lang="en-GB" b="1" dirty="0">
                <a:latin typeface="Gill Sans Infant Std"/>
                <a:ea typeface="MS PGothic"/>
                <a:cs typeface="Calibri"/>
              </a:rPr>
              <a:t>Ask:</a:t>
            </a:r>
            <a:r>
              <a:rPr lang="en-GB" b="1" baseline="0" dirty="0">
                <a:latin typeface="Gill Sans Infant Std"/>
                <a:ea typeface="MS PGothic"/>
                <a:cs typeface="Calibri"/>
              </a:rPr>
              <a:t> What is the likelihood of HIV transmission </a:t>
            </a:r>
            <a:r>
              <a:rPr lang="en-GB" b="1" u="sng" baseline="0" dirty="0">
                <a:latin typeface="Gill Sans Infant Std"/>
                <a:ea typeface="MS PGothic"/>
                <a:cs typeface="Calibri"/>
              </a:rPr>
              <a:t>per month</a:t>
            </a:r>
            <a:r>
              <a:rPr lang="en-GB" b="1" baseline="0" dirty="0">
                <a:latin typeface="Gill Sans Infant Std"/>
                <a:ea typeface="MS PGothic"/>
                <a:cs typeface="Calibri"/>
              </a:rPr>
              <a:t>, </a:t>
            </a:r>
            <a:r>
              <a:rPr lang="en-GB" b="1" dirty="0">
                <a:latin typeface="Gill Sans Infant Std"/>
                <a:ea typeface="MS PGothic"/>
                <a:cs typeface="MS PGothic" charset="0"/>
              </a:rPr>
              <a:t>if a child is breastfed by a woman whose HIV status is not known in this scenario? </a:t>
            </a:r>
          </a:p>
          <a:p>
            <a:pPr marL="0" lvl="0" indent="0" defTabSz="897301">
              <a:spcBef>
                <a:spcPct val="30000"/>
              </a:spcBef>
              <a:spcAft>
                <a:spcPct val="0"/>
              </a:spcAft>
              <a:buFont typeface="Arial"/>
              <a:buNone/>
              <a:defRPr/>
            </a:pPr>
            <a:r>
              <a:rPr lang="en-GB" b="1" dirty="0">
                <a:latin typeface="Gill Sans Infant Std"/>
                <a:ea typeface="MS PGothic"/>
                <a:cs typeface="MS PGothic" charset="0"/>
              </a:rPr>
              <a:t>Wait for some answers.</a:t>
            </a:r>
          </a:p>
          <a:p>
            <a:pPr defTabSz="897301">
              <a:spcBef>
                <a:spcPct val="30000"/>
              </a:spcBef>
              <a:spcAft>
                <a:spcPct val="0"/>
              </a:spcAft>
              <a:defRPr/>
            </a:pPr>
            <a:r>
              <a:rPr lang="en-GB" b="1" i="1" dirty="0">
                <a:latin typeface="Gill Sans Infant Std"/>
                <a:ea typeface="MS PGothic"/>
                <a:cs typeface="MS PGothic" charset="0"/>
              </a:rPr>
              <a:t>Answer (CLICK):</a:t>
            </a:r>
            <a:r>
              <a:rPr lang="en-GB" b="1" i="1" baseline="0" dirty="0">
                <a:latin typeface="Gill Sans Infant Std"/>
                <a:ea typeface="MS PGothic"/>
                <a:cs typeface="MS PGothic" charset="0"/>
              </a:rPr>
              <a:t> </a:t>
            </a:r>
            <a:r>
              <a:rPr lang="en-GB" i="1" dirty="0">
                <a:latin typeface="Gill Sans Infant Std"/>
                <a:ea typeface="MS PGothic"/>
                <a:cs typeface="MS PGothic" charset="0"/>
              </a:rPr>
              <a:t>HIV transmission per month </a:t>
            </a:r>
            <a:r>
              <a:rPr lang="en-GB" b="1" i="1" dirty="0">
                <a:latin typeface="Gill Sans Infant Std"/>
                <a:ea typeface="MS PGothic"/>
                <a:cs typeface="MS PGothic" charset="0"/>
              </a:rPr>
              <a:t>x</a:t>
            </a:r>
            <a:r>
              <a:rPr lang="en-GB" i="1" baseline="0" dirty="0">
                <a:latin typeface="Gill Sans Infant Std"/>
                <a:ea typeface="MS PGothic"/>
                <a:cs typeface="MS PGothic" charset="0"/>
              </a:rPr>
              <a:t> risk of having HIV:</a:t>
            </a:r>
            <a:r>
              <a:rPr lang="en-GB" i="1" dirty="0">
                <a:latin typeface="Gill Sans Infant Std"/>
                <a:ea typeface="MS PGothic"/>
                <a:cs typeface="MS PGothic" charset="0"/>
              </a:rPr>
              <a:t> </a:t>
            </a:r>
            <a:r>
              <a:rPr lang="en-GB" i="1" baseline="0" dirty="0">
                <a:latin typeface="Gill Sans Infant Std"/>
                <a:ea typeface="MS PGothic"/>
                <a:cs typeface="MS PGothic" charset="0"/>
              </a:rPr>
              <a:t> </a:t>
            </a:r>
            <a:r>
              <a:rPr lang="en-GB" i="1" dirty="0">
                <a:latin typeface="Gill Sans Infant Std"/>
                <a:ea typeface="MS PGothic"/>
                <a:cs typeface="MS PGothic" charset="0"/>
              </a:rPr>
              <a:t>0.6% </a:t>
            </a:r>
            <a:r>
              <a:rPr lang="en-GB" b="1" i="1" dirty="0">
                <a:latin typeface="Gill Sans Infant Std"/>
                <a:ea typeface="MS PGothic"/>
                <a:cs typeface="MS PGothic" charset="0"/>
              </a:rPr>
              <a:t>x</a:t>
            </a:r>
            <a:r>
              <a:rPr lang="en-GB" i="1" dirty="0">
                <a:latin typeface="Gill Sans Infant Std"/>
                <a:ea typeface="MS PGothic"/>
                <a:cs typeface="MS PGothic" charset="0"/>
              </a:rPr>
              <a:t> 3% (0.03) = 0.018% (~ 2/10,000).</a:t>
            </a:r>
            <a:endParaRPr lang="en-GB" i="1" dirty="0">
              <a:ea typeface="MS PGothic"/>
              <a:cs typeface="Calibri"/>
            </a:endParaRPr>
          </a:p>
          <a:p>
            <a:pPr marL="628650" lvl="1" indent="-171450" defTabSz="897301" eaLnBrk="0" fontAlgn="base" hangingPunct="0">
              <a:spcBef>
                <a:spcPct val="30000"/>
              </a:spcBef>
              <a:spcAft>
                <a:spcPct val="0"/>
              </a:spcAft>
              <a:buFont typeface="Arial"/>
              <a:buChar char="•"/>
              <a:defRPr/>
            </a:pPr>
            <a:endParaRPr lang="en-GB" i="1" baseline="0" dirty="0">
              <a:cs typeface="Calibri"/>
            </a:endParaRPr>
          </a:p>
          <a:p>
            <a:pPr marL="628650" lvl="1" indent="-171450" defTabSz="897301" eaLnBrk="0" fontAlgn="base" hangingPunct="0">
              <a:spcBef>
                <a:spcPct val="30000"/>
              </a:spcBef>
              <a:spcAft>
                <a:spcPct val="0"/>
              </a:spcAft>
              <a:buFont typeface="Arial"/>
              <a:buChar char="•"/>
              <a:defRPr/>
            </a:pPr>
            <a:r>
              <a:rPr lang="en-GB" b="1" baseline="0" dirty="0"/>
              <a:t>(click) </a:t>
            </a:r>
            <a:r>
              <a:rPr lang="en-GB" b="0" baseline="0" dirty="0"/>
              <a:t>What is critical to reduce the risk as much as we can is what the </a:t>
            </a:r>
            <a:r>
              <a:rPr lang="en-GB" baseline="0" dirty="0"/>
              <a:t>OG 2017 outlines:</a:t>
            </a:r>
            <a:r>
              <a:rPr lang="en-GB" dirty="0"/>
              <a:t> </a:t>
            </a:r>
            <a:endParaRPr lang="en-GB" baseline="0" dirty="0">
              <a:cs typeface="Calibri"/>
            </a:endParaRPr>
          </a:p>
          <a:p>
            <a:pPr marL="1143000" lvl="2" indent="-228600" defTabSz="897301" eaLnBrk="0" fontAlgn="base" hangingPunct="0">
              <a:spcBef>
                <a:spcPct val="30000"/>
              </a:spcBef>
              <a:spcAft>
                <a:spcPct val="0"/>
              </a:spcAft>
              <a:buFont typeface="+mj-lt"/>
              <a:buAutoNum type="arabicPeriod"/>
              <a:defRPr/>
            </a:pPr>
            <a:r>
              <a:rPr lang="en-US" b="0" baseline="0" dirty="0"/>
              <a:t>Ideally, wet nurses should receive </a:t>
            </a:r>
            <a:r>
              <a:rPr lang="en-US" b="1" baseline="0" dirty="0"/>
              <a:t>HIV testing and HIV counseling</a:t>
            </a:r>
            <a:r>
              <a:rPr lang="en-US" b="0" baseline="0" dirty="0"/>
              <a:t>.</a:t>
            </a:r>
            <a:r>
              <a:rPr lang="en-US" dirty="0"/>
              <a:t> </a:t>
            </a:r>
            <a:endParaRPr lang="en-US" b="0" baseline="0" dirty="0">
              <a:cs typeface="Calibri"/>
            </a:endParaRPr>
          </a:p>
          <a:p>
            <a:pPr marL="1143000" lvl="2" indent="-228600" defTabSz="897301" eaLnBrk="0" fontAlgn="base" hangingPunct="0">
              <a:spcBef>
                <a:spcPct val="30000"/>
              </a:spcBef>
              <a:spcAft>
                <a:spcPct val="0"/>
              </a:spcAft>
              <a:buFont typeface="+mj-lt"/>
              <a:buAutoNum type="arabicPeriod"/>
              <a:defRPr/>
            </a:pPr>
            <a:r>
              <a:rPr lang="en-US" b="0" baseline="0" dirty="0"/>
              <a:t>If testing is not available then we can </a:t>
            </a:r>
            <a:r>
              <a:rPr lang="en-US" b="1" baseline="0" dirty="0"/>
              <a:t>HIV risk assessment</a:t>
            </a:r>
            <a:r>
              <a:rPr lang="en-US" b="0" baseline="0" dirty="0"/>
              <a:t>: </a:t>
            </a:r>
            <a:r>
              <a:rPr lang="en-US" dirty="0"/>
              <a:t>An assessment should consider the HIV status of current or previous partners, the practice of unprotected sex, the history of sexually transmitted disease, and whether the woman appears to be in good health. The decision on an infant feeding practice requires a balance of risk factors that influence HIV-free survival of the child. In addition to the above assessment of the wet-nurse, this will include consideration of the prevalence of HIV, the likely duration of wet-nursing, the HIV test history of the wet-nurse (e.g. during previous pregnancy), and other factors such as the risks of not breastfeeding and the feasibility and safety of artificial feeding in the specific circumstance.</a:t>
            </a:r>
            <a:endParaRPr lang="en-US" b="0" baseline="0" dirty="0">
              <a:cs typeface="Calibri"/>
            </a:endParaRPr>
          </a:p>
          <a:p>
            <a:pPr marL="1143000" lvl="2" indent="-228600" defTabSz="897301" eaLnBrk="0" fontAlgn="base" hangingPunct="0">
              <a:spcBef>
                <a:spcPct val="30000"/>
              </a:spcBef>
              <a:spcAft>
                <a:spcPct val="0"/>
              </a:spcAft>
              <a:buFont typeface="+mj-lt"/>
              <a:buAutoNum type="arabicPeriod"/>
              <a:defRPr/>
            </a:pPr>
            <a:r>
              <a:rPr lang="en-US" b="0" baseline="0" dirty="0"/>
              <a:t>If risk assessment/counselling is not possible then facilitate and support wet nursing and give counseling on preventing HIV transmission during breastfeeding.</a:t>
            </a:r>
            <a:endParaRPr lang="en-US" b="0" baseline="0" dirty="0">
              <a:cs typeface="Calibri"/>
            </a:endParaRPr>
          </a:p>
        </p:txBody>
      </p:sp>
      <p:sp>
        <p:nvSpPr>
          <p:cNvPr id="4" name="Slide Number Placeholder 3"/>
          <p:cNvSpPr>
            <a:spLocks noGrp="1"/>
          </p:cNvSpPr>
          <p:nvPr>
            <p:ph type="sldNum" sz="quarter" idx="10"/>
          </p:nvPr>
        </p:nvSpPr>
        <p:spPr/>
        <p:txBody>
          <a:bodyPr/>
          <a:lstStyle/>
          <a:p>
            <a:fld id="{D70FEA00-E1F8-498F-896E-6665D75E08AD}" type="slidenum">
              <a:rPr lang="en-GB" altLang="en-US" smtClean="0"/>
              <a:pPr/>
              <a:t>28</a:t>
            </a:fld>
            <a:endParaRPr lang="en-GB" altLang="en-US"/>
          </a:p>
        </p:txBody>
      </p:sp>
    </p:spTree>
    <p:extLst>
      <p:ext uri="{BB962C8B-B14F-4D97-AF65-F5344CB8AC3E}">
        <p14:creationId xmlns:p14="http://schemas.microsoft.com/office/powerpoint/2010/main" val="15748357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10"/>
          </p:nvPr>
        </p:nvSpPr>
        <p:spPr/>
        <p:txBody>
          <a:bodyPr/>
          <a:lstStyle/>
          <a:p>
            <a:fld id="{EE7C8864-0D45-443E-A3B0-1B32284A523F}" type="slidenum">
              <a:rPr lang="en-GB" smtClean="0"/>
              <a:t>29</a:t>
            </a:fld>
            <a:endParaRPr lang="en-GB"/>
          </a:p>
        </p:txBody>
      </p:sp>
    </p:spTree>
    <p:extLst>
      <p:ext uri="{BB962C8B-B14F-4D97-AF65-F5344CB8AC3E}">
        <p14:creationId xmlns:p14="http://schemas.microsoft.com/office/powerpoint/2010/main" val="3198162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SAY: </a:t>
            </a:r>
            <a:r>
              <a:rPr lang="en-US" dirty="0">
                <a:cs typeface="Calibri"/>
              </a:rPr>
              <a:t>Let's consider when we may need to explore alternative feeding options, let's think about some scenarios that we may encounter when an infant  is not being breastfed. </a:t>
            </a:r>
          </a:p>
          <a:p>
            <a:endParaRPr lang="en-US" dirty="0">
              <a:cs typeface="Calibri"/>
            </a:endParaRPr>
          </a:p>
          <a:p>
            <a:r>
              <a:rPr lang="en-US" b="1" dirty="0">
                <a:cs typeface="Calibri"/>
              </a:rPr>
              <a:t>SAY:</a:t>
            </a:r>
            <a:r>
              <a:rPr lang="en-US" dirty="0">
                <a:cs typeface="Calibri"/>
              </a:rPr>
              <a:t> We will watch a short video of one real life scenario from the Rohingya response in Bangladesh and the feeding options that were explored with the caregiver and the infant. </a:t>
            </a:r>
          </a:p>
          <a:p>
            <a:endParaRPr lang="en-US" b="1" dirty="0">
              <a:cs typeface="Calibri"/>
            </a:endParaRPr>
          </a:p>
          <a:p>
            <a:r>
              <a:rPr lang="en-US" b="1" dirty="0">
                <a:cs typeface="Calibri"/>
              </a:rPr>
              <a:t>DO: play video </a:t>
            </a:r>
            <a:r>
              <a:rPr lang="en-US" dirty="0"/>
              <a:t>(3:04).</a:t>
            </a:r>
            <a:endParaRPr lang="en-US" b="1" dirty="0">
              <a:cs typeface="Calibri"/>
            </a:endParaRPr>
          </a:p>
          <a:p>
            <a:r>
              <a:rPr lang="en-US" b="1" i="1" dirty="0">
                <a:cs typeface="Calibri"/>
              </a:rPr>
              <a:t>If needed, video link:</a:t>
            </a:r>
            <a:r>
              <a:rPr lang="en-US" i="1" dirty="0">
                <a:cs typeface="Calibri"/>
              </a:rPr>
              <a:t> </a:t>
            </a:r>
            <a:r>
              <a:rPr lang="en-US" i="1" dirty="0">
                <a:hlinkClick r:id="rId3"/>
              </a:rPr>
              <a:t>https://www.youtube.com/watch?v=Ry9B_RHERdw&amp;list=PL-QMVR1hIPbZZtFeuqKaeGggnUyrMdnrp&amp;index=3</a:t>
            </a:r>
            <a:r>
              <a:rPr lang="en-US" i="1" dirty="0"/>
              <a:t>  </a:t>
            </a:r>
            <a:endParaRPr lang="en-US" i="1" dirty="0" smtClean="0"/>
          </a:p>
          <a:p>
            <a:r>
              <a:rPr lang="en-US" i="1" dirty="0" smtClean="0"/>
              <a:t>Also available offline: 10_Video_Anjuman-in-Bangladesh_EN</a:t>
            </a:r>
            <a:endParaRPr lang="en-US" i="1" dirty="0"/>
          </a:p>
          <a:p>
            <a:endParaRPr lang="en-US" dirty="0">
              <a:cs typeface="Calibri"/>
            </a:endParaRPr>
          </a:p>
          <a:p>
            <a:r>
              <a:rPr lang="en-US" b="1" dirty="0">
                <a:cs typeface="Calibri"/>
              </a:rPr>
              <a:t>ASK: What feeding options did they explore? What feeding option was found for the infant? </a:t>
            </a:r>
          </a:p>
          <a:p>
            <a:r>
              <a:rPr lang="en-US" b="1" i="1" dirty="0">
                <a:cs typeface="Calibri"/>
              </a:rPr>
              <a:t>Answer: </a:t>
            </a:r>
            <a:r>
              <a:rPr lang="en-US" i="1" dirty="0">
                <a:cs typeface="Calibri"/>
              </a:rPr>
              <a:t>Wet nursing by the (adopted) grandmother.</a:t>
            </a:r>
          </a:p>
          <a:p>
            <a:r>
              <a:rPr lang="en-US" i="1" dirty="0">
                <a:cs typeface="Calibri"/>
              </a:rPr>
              <a:t> </a:t>
            </a:r>
            <a:endParaRPr lang="en-US" dirty="0"/>
          </a:p>
          <a:p>
            <a:r>
              <a:rPr lang="en-US" b="1" dirty="0">
                <a:cs typeface="Calibri"/>
              </a:rPr>
              <a:t>SAY:</a:t>
            </a:r>
            <a:r>
              <a:rPr lang="en-US" dirty="0">
                <a:cs typeface="Calibri"/>
              </a:rPr>
              <a:t> We will look at this as one of the feeding options and how we can support this through our </a:t>
            </a:r>
            <a:r>
              <a:rPr lang="en-US" dirty="0" err="1">
                <a:cs typeface="Calibri"/>
              </a:rPr>
              <a:t>programmes</a:t>
            </a:r>
            <a:r>
              <a:rPr lang="en-US" dirty="0">
                <a:cs typeface="Calibri"/>
              </a:rPr>
              <a:t> in more detail during this session. </a:t>
            </a:r>
            <a:endParaRPr lang="en-US" i="1" dirty="0">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3</a:t>
            </a:fld>
            <a:endParaRPr lang="en-GB"/>
          </a:p>
        </p:txBody>
      </p:sp>
    </p:spTree>
    <p:extLst>
      <p:ext uri="{BB962C8B-B14F-4D97-AF65-F5344CB8AC3E}">
        <p14:creationId xmlns:p14="http://schemas.microsoft.com/office/powerpoint/2010/main" val="659346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DEFINITIONS</a:t>
            </a:r>
            <a:endParaRPr lang="en-US" dirty="0"/>
          </a:p>
          <a:p>
            <a:r>
              <a:rPr lang="en-GB" b="1" dirty="0"/>
              <a:t>Donor Human Milk Definition (OG-IFE 2017): </a:t>
            </a:r>
            <a:r>
              <a:rPr lang="en-GB" dirty="0"/>
              <a:t>Expressed breastmilk voluntarily provided by a lactating woman to feed a child other than her own. Informal donor human milk involves informal milk sharing (e.g. peer-to-peer, community-based) to breastmilk-feed a child with unprocessed, expressed breastmilk. Formal donor human milk is sourced from a human milk bank to breastmilk-feed a child with screened and processed, expressed breastmilk</a:t>
            </a:r>
            <a:endParaRPr lang="en-GB" dirty="0">
              <a:cs typeface="Calibri"/>
            </a:endParaRPr>
          </a:p>
          <a:p>
            <a:endParaRPr lang="en-GB"/>
          </a:p>
          <a:p>
            <a:r>
              <a:rPr lang="en-GB" b="1" dirty="0"/>
              <a:t>Human milk bank (HMB): </a:t>
            </a:r>
            <a:r>
              <a:rPr lang="en-GB" dirty="0"/>
              <a:t>A service established to recruit breastmilk donors, collect donated milk, and then process, screen, store and distribute the milk to meet infants’ specific needs for optimal health. (PATH, 2013)</a:t>
            </a:r>
            <a:endParaRPr lang="en-GB" dirty="0">
              <a:cs typeface="Calibri"/>
            </a:endParaRPr>
          </a:p>
          <a:p>
            <a:endParaRPr lang="en-GB" b="1">
              <a:cs typeface="Calibri"/>
            </a:endParaRPr>
          </a:p>
          <a:p>
            <a:r>
              <a:rPr lang="en-GB" b="1" dirty="0">
                <a:cs typeface="Calibri"/>
              </a:rPr>
              <a:t>SAY:</a:t>
            </a:r>
            <a:endParaRPr lang="en-GB" b="1" u="sng" dirty="0">
              <a:cs typeface="Calibri"/>
            </a:endParaRPr>
          </a:p>
          <a:p>
            <a:pPr marL="171450" indent="-171450">
              <a:buFont typeface="Arial"/>
              <a:buChar char="•"/>
            </a:pPr>
            <a:r>
              <a:rPr lang="en-GB" dirty="0"/>
              <a:t>There is little experience with the use of formal and informal </a:t>
            </a:r>
            <a:r>
              <a:rPr lang="en-GB" b="1" dirty="0"/>
              <a:t>donor human milk</a:t>
            </a:r>
            <a:r>
              <a:rPr lang="en-GB" dirty="0"/>
              <a:t> in emergency settings. </a:t>
            </a:r>
            <a:endParaRPr lang="en-US" dirty="0">
              <a:cs typeface="Calibri"/>
            </a:endParaRPr>
          </a:p>
          <a:p>
            <a:pPr marL="171450" indent="-171450">
              <a:buFont typeface="Arial"/>
              <a:buChar char="•"/>
            </a:pPr>
            <a:r>
              <a:rPr lang="en-GB" dirty="0"/>
              <a:t>Donor human milk is likely a more viable option where there are existing human milk banks in an emergency-affected area, that are integrated into broader </a:t>
            </a:r>
            <a:r>
              <a:rPr lang="en-GB" dirty="0" err="1"/>
              <a:t>newborn</a:t>
            </a:r>
            <a:r>
              <a:rPr lang="en-GB" dirty="0"/>
              <a:t>/infant feeding programmes, and where key conditions can be met.  </a:t>
            </a:r>
            <a:endParaRPr lang="en-US" dirty="0">
              <a:cs typeface="Calibri"/>
            </a:endParaRPr>
          </a:p>
          <a:p>
            <a:endParaRPr lang="en-GB" b="1" dirty="0">
              <a:cs typeface="Calibri"/>
            </a:endParaRPr>
          </a:p>
          <a:p>
            <a:pPr>
              <a:buFont typeface="Arial"/>
            </a:pPr>
            <a:r>
              <a:rPr lang="en-GB" b="1" dirty="0">
                <a:cs typeface="Calibri"/>
              </a:rPr>
              <a:t>ASK: Do human milk banks exist in your context?</a:t>
            </a:r>
            <a:endParaRPr lang="en-US" b="1" dirty="0">
              <a:cs typeface="Calibri"/>
            </a:endParaRPr>
          </a:p>
          <a:p>
            <a:endParaRPr lang="en-GB">
              <a:cs typeface="Calibri"/>
            </a:endParaRPr>
          </a:p>
          <a:p>
            <a:r>
              <a:rPr lang="en-GB" b="1" dirty="0">
                <a:cs typeface="Calibri"/>
              </a:rPr>
              <a:t>If no: </a:t>
            </a:r>
            <a:r>
              <a:rPr lang="en-GB" dirty="0">
                <a:cs typeface="Calibri"/>
              </a:rPr>
              <a:t>note that it is very complex to establish new milk banking systems during an emergency.</a:t>
            </a:r>
            <a:endParaRPr lang="en-GB" dirty="0"/>
          </a:p>
          <a:p>
            <a:pPr marL="171450" indent="-171450">
              <a:buFont typeface="Arial"/>
              <a:buChar char="•"/>
            </a:pPr>
            <a:endParaRPr lang="en-GB">
              <a:cs typeface="Calibri"/>
            </a:endParaRPr>
          </a:p>
          <a:p>
            <a:r>
              <a:rPr lang="en-GB" b="1" dirty="0">
                <a:cs typeface="Calibri"/>
              </a:rPr>
              <a:t>If yes, ASK:   Have they been impacted by the emergency? Do you think using donor human milk is a viable option in this setting? Can key conditions that are required for safe use </a:t>
            </a:r>
            <a:r>
              <a:rPr lang="en-GB" dirty="0">
                <a:cs typeface="Calibri"/>
              </a:rPr>
              <a:t>be met?</a:t>
            </a:r>
            <a:endParaRPr lang="en-US" dirty="0">
              <a:cs typeface="Calibri"/>
            </a:endParaRPr>
          </a:p>
          <a:p>
            <a:pPr>
              <a:buFont typeface="Arial"/>
            </a:pPr>
            <a:r>
              <a:rPr lang="en-GB" i="1" dirty="0">
                <a:cs typeface="Calibri"/>
              </a:rPr>
              <a:t>Issues to consider: absence/presence of government policy on use of donor human milk, adequacy of supply for the response, whether quality assurance systems and the cold chain can be maintained.</a:t>
            </a:r>
          </a:p>
          <a:p>
            <a:endParaRPr lang="en-GB">
              <a:cs typeface="Calibri"/>
            </a:endParaRPr>
          </a:p>
          <a:p>
            <a:r>
              <a:rPr lang="en-GB" b="1" i="1" dirty="0"/>
              <a:t>Note – if not a viable option in the context, the next 3 slides could be skipped and this discussion could be shortened. </a:t>
            </a:r>
            <a:endParaRPr lang="en-US" dirty="0"/>
          </a:p>
          <a:p>
            <a:r>
              <a:rPr lang="en-GB" b="1" i="1" dirty="0"/>
              <a:t>Emphasise that donations of donor human milk should not be called for or accepted in this case. </a:t>
            </a:r>
            <a:endParaRPr lang="en-US"/>
          </a:p>
          <a:p>
            <a:endParaRPr lang="en-US" b="1" dirty="0"/>
          </a:p>
          <a:p>
            <a:r>
              <a:rPr lang="en-US" b="1" dirty="0"/>
              <a:t>Do not send supplies of donor human milk to an emergency that is not based on identified need and part of a coordinated, managed intervention (OG-IFE, 2017)</a:t>
            </a:r>
            <a:endParaRPr lang="en-US" dirty="0">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30</a:t>
            </a:fld>
            <a:endParaRPr lang="en-GB"/>
          </a:p>
        </p:txBody>
      </p:sp>
    </p:spTree>
    <p:extLst>
      <p:ext uri="{BB962C8B-B14F-4D97-AF65-F5344CB8AC3E}">
        <p14:creationId xmlns:p14="http://schemas.microsoft.com/office/powerpoint/2010/main" val="26877517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SAY: We will now watch one mother's story of her experience with donating milk </a:t>
            </a:r>
          </a:p>
          <a:p>
            <a:endParaRPr lang="en-US" b="1" dirty="0">
              <a:cs typeface="Calibri"/>
            </a:endParaRPr>
          </a:p>
          <a:p>
            <a:r>
              <a:rPr lang="en-US" b="1" dirty="0">
                <a:cs typeface="Calibri"/>
              </a:rPr>
              <a:t>DO: Watch the video : </a:t>
            </a:r>
            <a:r>
              <a:rPr lang="en-US" dirty="0">
                <a:hlinkClick r:id="rId3"/>
              </a:rPr>
              <a:t>https://www.youtube.com/watch?v=ms1_PzsJULI&amp;list=PL3rKNU-jWPSTsTE2V_pWPS7Ukvv01QTei&amp;index=4</a:t>
            </a:r>
            <a:r>
              <a:rPr lang="en-US" dirty="0"/>
              <a:t>  (2:47) </a:t>
            </a:r>
          </a:p>
          <a:p>
            <a:endParaRPr lang="en-US" b="1" dirty="0">
              <a:cs typeface="Calibri"/>
            </a:endParaRPr>
          </a:p>
          <a:p>
            <a:r>
              <a:rPr lang="en-US" b="1" dirty="0"/>
              <a:t>ASK: What might we need to do or establish to ensure safe use of donor human milk?</a:t>
            </a:r>
            <a:endParaRPr lang="en-US" b="1" dirty="0">
              <a:cs typeface="Calibri"/>
            </a:endParaRPr>
          </a:p>
          <a:p>
            <a:r>
              <a:rPr lang="en-US" dirty="0"/>
              <a:t>Example answers: </a:t>
            </a:r>
          </a:p>
          <a:p>
            <a:pPr marL="285750" indent="-285750">
              <a:buFont typeface="Arial,Sans-Serif"/>
              <a:buChar char="•"/>
            </a:pPr>
            <a:r>
              <a:rPr lang="en-US" dirty="0"/>
              <a:t>Conduct a needs assessment (e.g. exploring acceptability and feasibility of safely using donor human milk, an estimate of need)</a:t>
            </a:r>
          </a:p>
          <a:p>
            <a:pPr marL="285750" indent="-285750">
              <a:buFont typeface="Arial,Sans-Serif"/>
              <a:buChar char="•"/>
            </a:pPr>
            <a:r>
              <a:rPr lang="en-US" dirty="0"/>
              <a:t>Establish and maintain a cold chain  (including ability for caregivers to refrigerate donor human milk)</a:t>
            </a:r>
          </a:p>
          <a:p>
            <a:pPr marL="285750" indent="-285750">
              <a:buFont typeface="Arial,Sans-Serif"/>
              <a:buChar char="•"/>
            </a:pPr>
            <a:r>
              <a:rPr lang="en-US" dirty="0"/>
              <a:t>Establish and maintain a strong management system to preserve quality and safety </a:t>
            </a:r>
          </a:p>
          <a:p>
            <a:pPr marL="285750" indent="-285750">
              <a:buFont typeface="Arial,Sans-Serif"/>
              <a:buChar char="•"/>
            </a:pPr>
            <a:r>
              <a:rPr lang="en-US" dirty="0"/>
              <a:t>Put in place quality assurance, including donor screening and pasteurization processes </a:t>
            </a:r>
          </a:p>
          <a:p>
            <a:pPr marL="285750" indent="-285750">
              <a:buFont typeface="Arial,Sans-Serif"/>
              <a:buChar char="•"/>
            </a:pPr>
            <a:r>
              <a:rPr lang="en-US" dirty="0"/>
              <a:t>Define eligibility criteria and duration of provision for targeted provision </a:t>
            </a:r>
          </a:p>
          <a:p>
            <a:pPr marL="285750" indent="-285750">
              <a:buFont typeface="Arial,Sans-Serif"/>
              <a:buChar char="•"/>
            </a:pPr>
            <a:r>
              <a:rPr lang="en-US" dirty="0"/>
              <a:t>Training counsellors on counselling for caregivers on 1-1 assessment and safe and appropriate use of donor human milk. </a:t>
            </a:r>
          </a:p>
          <a:p>
            <a:endParaRPr lang="en-US" dirty="0"/>
          </a:p>
          <a:p>
            <a:endParaRPr lang="en-US" b="1" dirty="0">
              <a:cs typeface="Calibri"/>
            </a:endParaRPr>
          </a:p>
          <a:p>
            <a:endParaRPr lang="en-US" b="1" dirty="0">
              <a:cs typeface="Calibri"/>
            </a:endParaRPr>
          </a:p>
          <a:p>
            <a:endParaRPr lang="en-US" b="1" dirty="0">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31</a:t>
            </a:fld>
            <a:endParaRPr lang="en-US"/>
          </a:p>
        </p:txBody>
      </p:sp>
    </p:spTree>
    <p:extLst>
      <p:ext uri="{BB962C8B-B14F-4D97-AF65-F5344CB8AC3E}">
        <p14:creationId xmlns:p14="http://schemas.microsoft.com/office/powerpoint/2010/main" val="30152415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Where human milk banks do exist, it is likely donor human milk will be in short supply. </a:t>
            </a:r>
          </a:p>
          <a:p>
            <a:r>
              <a:rPr lang="en-US" b="1" dirty="0"/>
              <a:t>ASK: "Who should we </a:t>
            </a:r>
            <a:r>
              <a:rPr lang="en-US" b="1" dirty="0" err="1"/>
              <a:t>prioritise</a:t>
            </a:r>
            <a:r>
              <a:rPr lang="en-US" b="1" dirty="0"/>
              <a:t> for the donor human milk, where it is available?"</a:t>
            </a:r>
            <a:endParaRPr lang="en-US" b="1" dirty="0">
              <a:cs typeface="Calibri"/>
            </a:endParaRPr>
          </a:p>
          <a:p>
            <a:endParaRPr lang="en-US"/>
          </a:p>
          <a:p>
            <a:r>
              <a:rPr lang="en-US" b="1" dirty="0"/>
              <a:t>Say: </a:t>
            </a:r>
            <a:r>
              <a:rPr lang="en-US" dirty="0"/>
              <a:t>The reason for </a:t>
            </a:r>
            <a:r>
              <a:rPr lang="en-US" dirty="0" err="1"/>
              <a:t>prioritising</a:t>
            </a:r>
            <a:r>
              <a:rPr lang="en-US" dirty="0"/>
              <a:t> donor human milk for these groups is that they are especially vulnerable and at high risk of NEC if given formula. </a:t>
            </a:r>
            <a:endParaRPr lang="en-US" dirty="0">
              <a:cs typeface="Calibri"/>
            </a:endParaRPr>
          </a:p>
          <a:p>
            <a:endParaRPr lang="en-US"/>
          </a:p>
          <a:p>
            <a:r>
              <a:rPr lang="en-US" b="1" dirty="0"/>
              <a:t>NEC: </a:t>
            </a:r>
            <a:endParaRPr lang="en-US" dirty="0"/>
          </a:p>
          <a:p>
            <a:r>
              <a:rPr lang="en-US" i="1" dirty="0" err="1"/>
              <a:t>Necrotising</a:t>
            </a:r>
            <a:r>
              <a:rPr lang="en-US" i="1" dirty="0"/>
              <a:t> enterocolitis (</a:t>
            </a:r>
            <a:r>
              <a:rPr lang="en-US" b="1" i="1" dirty="0"/>
              <a:t>NEC</a:t>
            </a:r>
            <a:r>
              <a:rPr lang="en-US" i="1" dirty="0"/>
              <a:t>) is a serious condition that can affect </a:t>
            </a:r>
            <a:r>
              <a:rPr lang="en-US" b="1" i="1" dirty="0"/>
              <a:t>newborn babies. </a:t>
            </a:r>
            <a:r>
              <a:rPr lang="en-US" i="1" dirty="0"/>
              <a:t>Any newborn can get NEC. But it’s most common in very sick or premature babies. Any premature baby is at risk for NEC, but babies who don't get human milk are more likely to get NEC.  Human milk is easier to digest. It also contains substances that help fight infection and help intestinal cells mature.</a:t>
            </a:r>
            <a:endParaRPr lang="en-US" dirty="0"/>
          </a:p>
          <a:p>
            <a:endParaRPr lang="en-GB">
              <a:cs typeface="Calibri"/>
            </a:endParaRPr>
          </a:p>
        </p:txBody>
      </p:sp>
      <p:sp>
        <p:nvSpPr>
          <p:cNvPr id="4" name="Slide Number Placeholder 3"/>
          <p:cNvSpPr>
            <a:spLocks noGrp="1"/>
          </p:cNvSpPr>
          <p:nvPr>
            <p:ph type="sldNum" sz="quarter" idx="5"/>
          </p:nvPr>
        </p:nvSpPr>
        <p:spPr/>
        <p:txBody>
          <a:bodyPr/>
          <a:lstStyle/>
          <a:p>
            <a:fld id="{EE7C8864-0D45-443E-A3B0-1B32284A523F}" type="slidenum">
              <a:rPr lang="en-GB" smtClean="0"/>
              <a:t>32</a:t>
            </a:fld>
            <a:endParaRPr lang="en-GB"/>
          </a:p>
        </p:txBody>
      </p:sp>
    </p:spTree>
    <p:extLst>
      <p:ext uri="{BB962C8B-B14F-4D97-AF65-F5344CB8AC3E}">
        <p14:creationId xmlns:p14="http://schemas.microsoft.com/office/powerpoint/2010/main" val="867570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cs typeface="Calibri"/>
              </a:rPr>
              <a:t>Talking points for the case study:</a:t>
            </a:r>
            <a:endParaRPr lang="en-US" b="1" u="sng" dirty="0"/>
          </a:p>
          <a:p>
            <a:r>
              <a:rPr lang="en-US" sz="1200" b="1" i="0" kern="1200" dirty="0">
                <a:solidFill>
                  <a:schemeClr val="tx1"/>
                </a:solidFill>
                <a:effectLst/>
                <a:latin typeface="+mn-lt"/>
                <a:ea typeface="+mn-ea"/>
                <a:cs typeface="+mn-cs"/>
              </a:rPr>
              <a:t>The Cold Chain project</a:t>
            </a:r>
            <a:endParaRPr lang="en-US" dirty="0">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Provision of </a:t>
            </a:r>
            <a:r>
              <a:rPr lang="en-US" sz="1200" b="0" i="0" kern="1200" dirty="0" err="1">
                <a:solidFill>
                  <a:schemeClr val="tx1"/>
                </a:solidFill>
                <a:effectLst/>
                <a:latin typeface="+mn-lt"/>
                <a:ea typeface="+mn-ea"/>
                <a:cs typeface="+mn-cs"/>
              </a:rPr>
              <a:t>pasteurised</a:t>
            </a:r>
            <a:r>
              <a:rPr lang="en-US" sz="1200" b="0" i="0" kern="1200" dirty="0">
                <a:solidFill>
                  <a:schemeClr val="tx1"/>
                </a:solidFill>
                <a:effectLst/>
                <a:latin typeface="+mn-lt"/>
                <a:ea typeface="+mn-ea"/>
                <a:cs typeface="+mn-cs"/>
              </a:rPr>
              <a:t> donor breastmilk proved helpful in the absence of mechanisms to address non-breastfed babies’ needs.</a:t>
            </a:r>
            <a:r>
              <a:rPr lang="en-US" dirty="0"/>
              <a: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Donor breastmilk on standby weakened this loophole in our promotion of IYCF-E practices.</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Volunteers attended to mothers whose breastfeeding had been disrupted. NB reinvigorated a campaign for donor human milk.</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response from donors and from milk banks at the Dr. Jose Fabella Memorial Hospital, Philippine General Hospital, and Philippine Children’s Medical Centre was overwhelming.</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When volunteer wet nurses were not available, the </a:t>
            </a:r>
            <a:r>
              <a:rPr lang="en-US" sz="1200" b="0" i="0" kern="1200" dirty="0" err="1">
                <a:solidFill>
                  <a:schemeClr val="tx1"/>
                </a:solidFill>
                <a:effectLst/>
                <a:latin typeface="+mn-lt"/>
                <a:ea typeface="+mn-ea"/>
                <a:cs typeface="+mn-cs"/>
              </a:rPr>
              <a:t>pasteurised</a:t>
            </a:r>
            <a:r>
              <a:rPr lang="en-US" sz="1200" b="0" i="0" kern="1200" dirty="0">
                <a:solidFill>
                  <a:schemeClr val="tx1"/>
                </a:solidFill>
                <a:effectLst/>
                <a:latin typeface="+mn-lt"/>
                <a:ea typeface="+mn-ea"/>
                <a:cs typeface="+mn-cs"/>
              </a:rPr>
              <a:t> donor milk was cup-fed to priority recipients, e.g. orphans, sick infants, or hungry infants whose mothers needed </a:t>
            </a:r>
            <a:r>
              <a:rPr lang="en-US" sz="1200" b="0" i="0" kern="1200" dirty="0" err="1">
                <a:solidFill>
                  <a:schemeClr val="tx1"/>
                </a:solidFill>
                <a:effectLst/>
                <a:latin typeface="+mn-lt"/>
                <a:ea typeface="+mn-ea"/>
                <a:cs typeface="+mn-cs"/>
              </a:rPr>
              <a:t>relactation</a:t>
            </a:r>
            <a:r>
              <a:rPr lang="en-US" sz="1200" b="0" i="0" kern="1200" dirty="0">
                <a:solidFill>
                  <a:schemeClr val="tx1"/>
                </a:solidFill>
                <a:effectLst/>
                <a:latin typeface="+mn-lt"/>
                <a:ea typeface="+mn-ea"/>
                <a:cs typeface="+mn-cs"/>
              </a:rPr>
              <a:t> support. Due to limited capacity with staff stretched to their limits in</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Donor breastmilk was also airlifted on military planes for 40 infants, some preterm babies in the Neonatal Intensive Care Unit (NICU) but mostly older </a:t>
            </a:r>
            <a:r>
              <a:rPr lang="en-US" sz="1200" b="0" i="0" kern="1200" dirty="0" err="1">
                <a:solidFill>
                  <a:schemeClr val="tx1"/>
                </a:solidFill>
                <a:effectLst/>
                <a:latin typeface="+mn-lt"/>
                <a:ea typeface="+mn-ea"/>
                <a:cs typeface="+mn-cs"/>
              </a:rPr>
              <a:t>diarrhoeic</a:t>
            </a:r>
            <a:r>
              <a:rPr lang="en-US" sz="1200" b="0" i="0" kern="1200" dirty="0">
                <a:solidFill>
                  <a:schemeClr val="tx1"/>
                </a:solidFill>
                <a:effectLst/>
                <a:latin typeface="+mn-lt"/>
                <a:ea typeface="+mn-ea"/>
                <a:cs typeface="+mn-cs"/>
              </a:rPr>
              <a:t> infants at the Eastern Visayas Medical Centre (EVRMC) in Tacloban which had made an urgent call for donor milk.</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Through the network of individuals and </a:t>
            </a:r>
            <a:r>
              <a:rPr lang="en-US" sz="1200" b="0" i="0" kern="1200" dirty="0" err="1">
                <a:solidFill>
                  <a:schemeClr val="tx1"/>
                </a:solidFill>
                <a:effectLst/>
                <a:latin typeface="+mn-lt"/>
                <a:ea typeface="+mn-ea"/>
                <a:cs typeface="+mn-cs"/>
              </a:rPr>
              <a:t>organisations</a:t>
            </a:r>
            <a:r>
              <a:rPr lang="en-US" sz="1200" b="0" i="0" kern="1200" dirty="0">
                <a:solidFill>
                  <a:schemeClr val="tx1"/>
                </a:solidFill>
                <a:effectLst/>
                <a:latin typeface="+mn-lt"/>
                <a:ea typeface="+mn-ea"/>
                <a:cs typeface="+mn-cs"/>
              </a:rPr>
              <a:t>, a generator was procured and sent to EVRMC.</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need for donor breastmilk was addressed through multiple agencies (Armed Forces of the Philippines, DOH, NGOs, hospitals).</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It was feasible to collect, transport and store </a:t>
            </a:r>
            <a:r>
              <a:rPr lang="en-US" sz="1200" b="0" i="0" kern="1200" dirty="0" err="1">
                <a:solidFill>
                  <a:schemeClr val="tx1"/>
                </a:solidFill>
                <a:effectLst/>
                <a:latin typeface="+mn-lt"/>
                <a:ea typeface="+mn-ea"/>
                <a:cs typeface="+mn-cs"/>
              </a:rPr>
              <a:t>pasteurised</a:t>
            </a:r>
            <a:r>
              <a:rPr lang="en-US" sz="1200" b="0" i="0" kern="1200" dirty="0">
                <a:solidFill>
                  <a:schemeClr val="tx1"/>
                </a:solidFill>
                <a:effectLst/>
                <a:latin typeface="+mn-lt"/>
                <a:ea typeface="+mn-ea"/>
                <a:cs typeface="+mn-cs"/>
              </a:rPr>
              <a:t> breastmilk in a cold chain meeting the requirements of survivors without needing to solicit formula donations.</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In the transit areas, where mother-infant dyads’ stay was short term, the </a:t>
            </a:r>
            <a:r>
              <a:rPr lang="en-US" sz="1200" b="0" i="0" kern="1200" dirty="0" err="1">
                <a:solidFill>
                  <a:schemeClr val="tx1"/>
                </a:solidFill>
                <a:effectLst/>
                <a:latin typeface="+mn-lt"/>
                <a:ea typeface="+mn-ea"/>
                <a:cs typeface="+mn-cs"/>
              </a:rPr>
              <a:t>pasteurised</a:t>
            </a:r>
            <a:r>
              <a:rPr lang="en-US" sz="1200" b="0" i="0" kern="1200" dirty="0">
                <a:solidFill>
                  <a:schemeClr val="tx1"/>
                </a:solidFill>
                <a:effectLst/>
                <a:latin typeface="+mn-lt"/>
                <a:ea typeface="+mn-ea"/>
                <a:cs typeface="+mn-cs"/>
              </a:rPr>
              <a:t> donor milk was used for any young infant that needed to be fed acutely (whether exclusively breastfeeding, exclusively formula feeding or mixed feeding), after consent, via cup feeding.</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It was also used for the mothers who needed to be </a:t>
            </a:r>
            <a:r>
              <a:rPr lang="en-US" sz="1200" b="0" i="0" kern="1200" dirty="0" err="1">
                <a:solidFill>
                  <a:schemeClr val="tx1"/>
                </a:solidFill>
                <a:effectLst/>
                <a:latin typeface="+mn-lt"/>
                <a:ea typeface="+mn-ea"/>
                <a:cs typeface="+mn-cs"/>
              </a:rPr>
              <a:t>relactated</a:t>
            </a:r>
            <a:r>
              <a:rPr lang="en-US" sz="1200" b="0" i="0" kern="1200" dirty="0">
                <a:solidFill>
                  <a:schemeClr val="tx1"/>
                </a:solidFill>
                <a:effectLst/>
                <a:latin typeface="+mn-lt"/>
                <a:ea typeface="+mn-ea"/>
                <a:cs typeface="+mn-cs"/>
              </a:rPr>
              <a:t> using drip drop and cross nursing techniques.</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In the recipient hospital in Tacloban (EVRMC), the pasteurized donor milk (requested by the hospital chief) was fed via tube or cup feeding to mostly older formula feeding infants being treated for gastroenteritis in their </a:t>
            </a:r>
            <a:r>
              <a:rPr lang="en-US" sz="1200" b="0" i="0" kern="1200" dirty="0" err="1">
                <a:solidFill>
                  <a:schemeClr val="tx1"/>
                </a:solidFill>
                <a:effectLst/>
                <a:latin typeface="+mn-lt"/>
                <a:ea typeface="+mn-ea"/>
                <a:cs typeface="+mn-cs"/>
              </a:rPr>
              <a:t>paediatric</a:t>
            </a:r>
            <a:r>
              <a:rPr lang="en-US" sz="1200" b="0" i="0" kern="1200" dirty="0">
                <a:solidFill>
                  <a:schemeClr val="tx1"/>
                </a:solidFill>
                <a:effectLst/>
                <a:latin typeface="+mn-lt"/>
                <a:ea typeface="+mn-ea"/>
                <a:cs typeface="+mn-cs"/>
              </a:rPr>
              <a:t> wards.</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We also highlighted the shortage of breastmilk in referral hospitals, and the existence of mother support groups. the response, it was not feasible to gather data systematically.</a:t>
            </a:r>
            <a:endParaRPr lang="en-US" sz="1200" b="0" i="0" kern="1200" dirty="0">
              <a:solidFill>
                <a:schemeClr val="tx1"/>
              </a:solidFill>
              <a:effectLst/>
              <a:latin typeface="+mn-lt"/>
              <a:cs typeface="Calibri"/>
            </a:endParaRP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The Busuanga experience</a:t>
            </a:r>
            <a:endParaRPr lang="en-US" sz="1200" b="1"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Medical mission to Busuanga</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2 surgeons, 1 obstetrician and 3 other doctors, 2 nurses and a pharmacist</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Conducted IYCF-E efforts, bringing cups, syringes and </a:t>
            </a:r>
            <a:r>
              <a:rPr lang="en-US" sz="1200" b="0" i="0" kern="1200" dirty="0" err="1">
                <a:solidFill>
                  <a:schemeClr val="tx1"/>
                </a:solidFill>
                <a:effectLst/>
                <a:latin typeface="+mn-lt"/>
                <a:ea typeface="+mn-ea"/>
                <a:cs typeface="+mn-cs"/>
              </a:rPr>
              <a:t>pasteurised</a:t>
            </a:r>
            <a:r>
              <a:rPr lang="en-US" sz="1200" b="0" i="0" kern="1200" dirty="0">
                <a:solidFill>
                  <a:schemeClr val="tx1"/>
                </a:solidFill>
                <a:effectLst/>
                <a:latin typeface="+mn-lt"/>
                <a:ea typeface="+mn-ea"/>
                <a:cs typeface="+mn-cs"/>
              </a:rPr>
              <a:t> donor milk along with medical supplies.</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Networked with the municipal health officer and his wife, a nutritionist.</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Travelling by small boats between islands so arranged to leave most back-up donor milk in the health unit’s vaccine freezer and transport aliquots of milk in coolers (see</a:t>
            </a:r>
            <a:r>
              <a:rPr lang="en-US" sz="1200" b="0" i="0" kern="1200" baseline="0" dirty="0">
                <a:solidFill>
                  <a:schemeClr val="tx1"/>
                </a:solidFill>
                <a:effectLst/>
                <a:latin typeface="+mn-lt"/>
                <a:ea typeface="+mn-ea"/>
                <a:cs typeface="+mn-cs"/>
              </a:rPr>
              <a:t> picture)</a:t>
            </a:r>
            <a:r>
              <a:rPr lang="en-US" sz="1200" b="0" i="0" kern="1200" dirty="0">
                <a:solidFill>
                  <a:schemeClr val="tx1"/>
                </a:solidFill>
                <a:effectLst/>
                <a:latin typeface="+mn-lt"/>
                <a:ea typeface="+mn-ea"/>
                <a:cs typeface="+mn-cs"/>
              </a:rPr>
              <a:t>.</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Worked with the nutritionist and the “barangay nutrition scholars” to ensure sustainability, doing </a:t>
            </a:r>
            <a:r>
              <a:rPr lang="en-US" sz="1200" b="0" i="0" kern="1200" dirty="0" err="1">
                <a:solidFill>
                  <a:schemeClr val="tx1"/>
                </a:solidFill>
                <a:effectLst/>
                <a:latin typeface="+mn-lt"/>
                <a:ea typeface="+mn-ea"/>
                <a:cs typeface="+mn-cs"/>
              </a:rPr>
              <a:t>individualised</a:t>
            </a:r>
            <a:r>
              <a:rPr lang="en-US" sz="1200" b="0" i="0" kern="1200" dirty="0">
                <a:solidFill>
                  <a:schemeClr val="tx1"/>
                </a:solidFill>
                <a:effectLst/>
                <a:latin typeface="+mn-lt"/>
                <a:ea typeface="+mn-ea"/>
                <a:cs typeface="+mn-cs"/>
              </a:rPr>
              <a:t> feeding assessments and demonstrating methods to support </a:t>
            </a:r>
            <a:r>
              <a:rPr lang="en-US" sz="1200" b="0" i="0" kern="1200" dirty="0" err="1">
                <a:solidFill>
                  <a:schemeClr val="tx1"/>
                </a:solidFill>
                <a:effectLst/>
                <a:latin typeface="+mn-lt"/>
                <a:ea typeface="+mn-ea"/>
                <a:cs typeface="+mn-cs"/>
              </a:rPr>
              <a:t>relactation</a:t>
            </a:r>
            <a:r>
              <a:rPr lang="en-US" sz="1200" b="0" i="0" kern="1200" dirty="0">
                <a:solidFill>
                  <a:schemeClr val="tx1"/>
                </a:solidFill>
                <a:effectLst/>
                <a:latin typeface="+mn-lt"/>
                <a:ea typeface="+mn-ea"/>
                <a:cs typeface="+mn-cs"/>
              </a:rPr>
              <a:t>, i.e. the drip-drop method, tandem nursing, cup and syringe feeding, hand expression and proper storage of breastmilk.</a:t>
            </a:r>
            <a:r>
              <a:rPr lang="en-US" dirty="0"/>
              <a:t> </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Also counselled on appropriate complementary feeding, handed out vegetables, and advised them to plant the seeds.</a:t>
            </a:r>
            <a:endParaRPr lang="en-US" sz="1200" b="0" i="0" kern="1200" dirty="0">
              <a:solidFill>
                <a:schemeClr val="tx1"/>
              </a:solidFill>
              <a:effectLst/>
              <a:latin typeface="+mn-lt"/>
              <a:cs typeface="Calibri"/>
            </a:endParaRP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Source:</a:t>
            </a:r>
            <a:r>
              <a:rPr lang="en-US" sz="1200" b="0" i="1" kern="1200" baseline="0" dirty="0">
                <a:solidFill>
                  <a:schemeClr val="tx1"/>
                </a:solidFill>
                <a:effectLst/>
                <a:latin typeface="+mn-lt"/>
                <a:ea typeface="+mn-ea"/>
                <a:cs typeface="+mn-cs"/>
              </a:rPr>
              <a:t> https://www.ennonline.net/fex/50/iycfphilippines</a:t>
            </a:r>
            <a:r>
              <a:rPr lang="en-US" i="1" dirty="0"/>
              <a:t> </a:t>
            </a:r>
            <a:endParaRPr lang="en-US" sz="1200" b="0" i="1" kern="1200" dirty="0">
              <a:solidFill>
                <a:schemeClr val="tx1"/>
              </a:solidFill>
              <a:effectLst/>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EE7C8864-0D45-443E-A3B0-1B32284A523F}" type="slidenum">
              <a:rPr lang="en-GB" smtClean="0"/>
              <a:t>33</a:t>
            </a:fld>
            <a:endParaRPr lang="en-GB"/>
          </a:p>
        </p:txBody>
      </p:sp>
    </p:spTree>
    <p:extLst>
      <p:ext uri="{BB962C8B-B14F-4D97-AF65-F5344CB8AC3E}">
        <p14:creationId xmlns:p14="http://schemas.microsoft.com/office/powerpoint/2010/main" val="17556232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OPTIONAL SLIDE IF HUMAN MILK BANKS EXIST IN TRAINING CONTEXT. OTHERWISE DELETE SLIDE.</a:t>
            </a:r>
          </a:p>
          <a:p>
            <a:endParaRPr lang="en-US" b="1" dirty="0">
              <a:cs typeface="Calibri"/>
            </a:endParaRPr>
          </a:p>
          <a:p>
            <a:r>
              <a:rPr lang="en-US" b="1" dirty="0">
                <a:cs typeface="Calibri"/>
              </a:rPr>
              <a:t>Ask: How can we incorporate the existing human milk bank system into the IYCF-E Response?</a:t>
            </a:r>
            <a:endParaRPr lang="en-US" b="1"/>
          </a:p>
        </p:txBody>
      </p:sp>
      <p:sp>
        <p:nvSpPr>
          <p:cNvPr id="4" name="Slide Number Placeholder 3"/>
          <p:cNvSpPr>
            <a:spLocks noGrp="1"/>
          </p:cNvSpPr>
          <p:nvPr>
            <p:ph type="sldNum" sz="quarter" idx="5"/>
          </p:nvPr>
        </p:nvSpPr>
        <p:spPr/>
        <p:txBody>
          <a:bodyPr/>
          <a:lstStyle/>
          <a:p>
            <a:fld id="{EE7C8864-0D45-443E-A3B0-1B32284A523F}" type="slidenum">
              <a:rPr lang="en-GB" smtClean="0"/>
              <a:t>34</a:t>
            </a:fld>
            <a:endParaRPr lang="en-GB"/>
          </a:p>
        </p:txBody>
      </p:sp>
    </p:spTree>
    <p:extLst>
      <p:ext uri="{BB962C8B-B14F-4D97-AF65-F5344CB8AC3E}">
        <p14:creationId xmlns:p14="http://schemas.microsoft.com/office/powerpoint/2010/main" val="2162326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SAY: </a:t>
            </a:r>
            <a:r>
              <a:rPr lang="en-US" dirty="0">
                <a:cs typeface="Calibri"/>
              </a:rPr>
              <a:t>Let's take a look at another real life scenario, this time from Nigeria..</a:t>
            </a:r>
            <a:endParaRPr lang="en-US" dirty="0"/>
          </a:p>
          <a:p>
            <a:endParaRPr lang="en-US" dirty="0">
              <a:cs typeface="Calibri"/>
            </a:endParaRPr>
          </a:p>
          <a:p>
            <a:r>
              <a:rPr lang="en-US" b="1" dirty="0"/>
              <a:t>SAY:</a:t>
            </a:r>
            <a:r>
              <a:rPr lang="en-US" dirty="0"/>
              <a:t> Aisha* is a grandmother from </a:t>
            </a:r>
            <a:r>
              <a:rPr lang="en-US" dirty="0" err="1"/>
              <a:t>Borno</a:t>
            </a:r>
            <a:r>
              <a:rPr lang="en-US" dirty="0"/>
              <a:t> State in north-east Nigeria. Her granddaughter – also named Aisha* - is three</a:t>
            </a:r>
            <a:endParaRPr lang="en-US" dirty="0">
              <a:cs typeface="Calibri"/>
            </a:endParaRPr>
          </a:p>
          <a:p>
            <a:r>
              <a:rPr lang="en-US" dirty="0"/>
              <a:t>months old. Baby Aisha*’s mother – Aisha*’s daughter – died following a short illness only forty days after giving birth. Her</a:t>
            </a:r>
            <a:endParaRPr lang="en-US" dirty="0">
              <a:cs typeface="Calibri"/>
            </a:endParaRPr>
          </a:p>
          <a:p>
            <a:r>
              <a:rPr lang="en-US" dirty="0"/>
              <a:t>death was the beginning of a terrifying ordeal for the family during which the baby’s father was abducted by insurgents</a:t>
            </a:r>
            <a:endParaRPr lang="en-US" dirty="0">
              <a:cs typeface="Calibri"/>
            </a:endParaRPr>
          </a:p>
          <a:p>
            <a:r>
              <a:rPr lang="en-US" dirty="0"/>
              <a:t>and Aisha* was forced to flee on-foot with her granddaughter after her village was attacked.</a:t>
            </a:r>
            <a:endParaRPr lang="en-US" dirty="0">
              <a:cs typeface="Calibri"/>
            </a:endParaRPr>
          </a:p>
          <a:p>
            <a:endParaRPr lang="en-US" dirty="0">
              <a:cs typeface="Calibri"/>
            </a:endParaRPr>
          </a:p>
          <a:p>
            <a:r>
              <a:rPr lang="en-US" b="1" dirty="0">
                <a:cs typeface="Calibri"/>
              </a:rPr>
              <a:t>ASK: </a:t>
            </a:r>
            <a:r>
              <a:rPr lang="en-US" dirty="0">
                <a:cs typeface="Calibri"/>
              </a:rPr>
              <a:t>Can I have 2 volunteers please to read a short paragraph each of the story?</a:t>
            </a:r>
          </a:p>
          <a:p>
            <a:endParaRPr lang="en-US" dirty="0">
              <a:cs typeface="Calibri"/>
            </a:endParaRPr>
          </a:p>
          <a:p>
            <a:r>
              <a:rPr lang="en-US" b="1" dirty="0">
                <a:cs typeface="Calibri"/>
              </a:rPr>
              <a:t>DO: provide each volunteer with 1 of the following from the Activity Material: Case Scenario and ask them to read in the following order:</a:t>
            </a:r>
          </a:p>
          <a:p>
            <a:pPr marL="228600" indent="-228600">
              <a:buAutoNum type="arabicPeriod"/>
            </a:pPr>
            <a:r>
              <a:rPr lang="en-US" dirty="0">
                <a:cs typeface="Calibri"/>
              </a:rPr>
              <a:t>Grandmother's story </a:t>
            </a:r>
            <a:r>
              <a:rPr lang="en-US" b="1" i="1" dirty="0">
                <a:cs typeface="Calibri"/>
              </a:rPr>
              <a:t>*PROVIDE A TRIGGER WARNING AS THE STORY CONTAINS DESCRIPTIONS OF CONFLICT AND LOSS THAT MAY BE DISTRESSING OR TRIGGERING*</a:t>
            </a:r>
          </a:p>
          <a:p>
            <a:pPr marL="228600" indent="-228600">
              <a:buAutoNum type="arabicPeriod"/>
            </a:pPr>
            <a:r>
              <a:rPr lang="en-US" dirty="0">
                <a:cs typeface="Calibri"/>
              </a:rPr>
              <a:t>Doctor's story</a:t>
            </a:r>
          </a:p>
          <a:p>
            <a:pPr marL="228600" indent="-228600">
              <a:buAutoNum type="arabicPeriod"/>
            </a:pPr>
            <a:endParaRPr lang="en-US" dirty="0">
              <a:cs typeface="Calibri"/>
            </a:endParaRPr>
          </a:p>
          <a:p>
            <a:r>
              <a:rPr lang="en-US" b="1" dirty="0">
                <a:cs typeface="Calibri"/>
              </a:rPr>
              <a:t>DO: Ask for any reflections on the story. </a:t>
            </a:r>
          </a:p>
          <a:p>
            <a:r>
              <a:rPr lang="en-US" i="1" dirty="0">
                <a:cs typeface="Calibri"/>
              </a:rPr>
              <a:t>Note. If technical questions are raised on </a:t>
            </a:r>
            <a:r>
              <a:rPr lang="en-US" i="1" dirty="0" err="1">
                <a:cs typeface="Calibri"/>
              </a:rPr>
              <a:t>relactation</a:t>
            </a:r>
            <a:r>
              <a:rPr lang="en-US" i="1" dirty="0">
                <a:cs typeface="Calibri"/>
              </a:rPr>
              <a:t> or wet nursing, explain that we will cover these during the session. </a:t>
            </a:r>
          </a:p>
        </p:txBody>
      </p:sp>
      <p:sp>
        <p:nvSpPr>
          <p:cNvPr id="4" name="Slide Number Placeholder 3"/>
          <p:cNvSpPr>
            <a:spLocks noGrp="1"/>
          </p:cNvSpPr>
          <p:nvPr>
            <p:ph type="sldNum" sz="quarter" idx="10"/>
          </p:nvPr>
        </p:nvSpPr>
        <p:spPr/>
        <p:txBody>
          <a:bodyPr/>
          <a:lstStyle/>
          <a:p>
            <a:fld id="{EE7C8864-0D45-443E-A3B0-1B32284A523F}" type="slidenum">
              <a:rPr lang="en-GB" smtClean="0"/>
              <a:t>4</a:t>
            </a:fld>
            <a:endParaRPr lang="en-GB"/>
          </a:p>
        </p:txBody>
      </p:sp>
    </p:spTree>
    <p:extLst>
      <p:ext uri="{BB962C8B-B14F-4D97-AF65-F5344CB8AC3E}">
        <p14:creationId xmlns:p14="http://schemas.microsoft.com/office/powerpoint/2010/main" val="2313044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SAY: </a:t>
            </a:r>
            <a:r>
              <a:rPr lang="en-GB" dirty="0"/>
              <a:t>We have thought through some of the scenarios where we may encounter an infant who is not breastfed or partially breastfed, but the scenarios we encounter will be diverse. It's important that each mother/ caregiver and infant is assessed individually and their individual situation is explored and the most feasible and least risky option found and agreed with them. </a:t>
            </a:r>
            <a:endParaRPr lang="en-US" dirty="0">
              <a:cs typeface="Calibri"/>
            </a:endParaRPr>
          </a:p>
          <a:p>
            <a:endParaRPr lang="en-GB" dirty="0">
              <a:cs typeface="Calibri"/>
            </a:endParaRPr>
          </a:p>
          <a:p>
            <a:r>
              <a:rPr lang="en-GB" b="1" dirty="0">
                <a:cs typeface="Calibri"/>
              </a:rPr>
              <a:t>SAY:</a:t>
            </a:r>
            <a:r>
              <a:rPr lang="en-GB" dirty="0">
                <a:cs typeface="Calibri"/>
              </a:rPr>
              <a:t> Decision trees can be helpful for IYCF Counsellors/ health workers when they encounter a non breastfed or partially breastfed infant to guide this decision making process. However, they should be used as an aid and not as a rule book. The most important thing is to discuss the options, the risks, the pros and cons with the caregiver and family and support them in making the decision that is right for them and their child, and then providing the support they need to be successful in that feeding option and to reduce any associated risks. </a:t>
            </a:r>
          </a:p>
        </p:txBody>
      </p:sp>
      <p:sp>
        <p:nvSpPr>
          <p:cNvPr id="4" name="Slide Number Placeholder 3"/>
          <p:cNvSpPr>
            <a:spLocks noGrp="1"/>
          </p:cNvSpPr>
          <p:nvPr>
            <p:ph type="sldNum" sz="quarter" idx="5"/>
          </p:nvPr>
        </p:nvSpPr>
        <p:spPr/>
        <p:txBody>
          <a:bodyPr/>
          <a:lstStyle/>
          <a:p>
            <a:fld id="{EE7C8864-0D45-443E-A3B0-1B32284A523F}" type="slidenum">
              <a:rPr lang="en-GB" smtClean="0"/>
              <a:t>5</a:t>
            </a:fld>
            <a:endParaRPr lang="en-GB"/>
          </a:p>
        </p:txBody>
      </p:sp>
    </p:spTree>
    <p:extLst>
      <p:ext uri="{BB962C8B-B14F-4D97-AF65-F5344CB8AC3E}">
        <p14:creationId xmlns:p14="http://schemas.microsoft.com/office/powerpoint/2010/main" val="3959288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ASK: We have already seen the feeding options that minimise risk for a non-breastfed infant, in which order do you think we prioritise exploring these options/ which feeding option do we explore first? Which minimises risk for the infant the most? </a:t>
            </a:r>
            <a:endParaRPr lang="en-US" b="1" dirty="0">
              <a:cs typeface="Calibri"/>
            </a:endParaRPr>
          </a:p>
          <a:p>
            <a:endParaRPr lang="en-GB" dirty="0">
              <a:cs typeface="Calibri"/>
            </a:endParaRPr>
          </a:p>
          <a:p>
            <a:r>
              <a:rPr lang="en-GB" b="1" dirty="0">
                <a:cs typeface="Calibri"/>
              </a:rPr>
              <a:t>DO: Allow time for responses.</a:t>
            </a:r>
            <a:endParaRPr lang="en-US" b="1" dirty="0">
              <a:cs typeface="Calibri"/>
            </a:endParaRPr>
          </a:p>
          <a:p>
            <a:endParaRPr lang="en-GB" i="1"/>
          </a:p>
          <a:p>
            <a:r>
              <a:rPr lang="en-GB" b="1" dirty="0">
                <a:cs typeface="Calibri"/>
              </a:rPr>
              <a:t>SAY:</a:t>
            </a:r>
            <a:endParaRPr lang="en-GB" dirty="0"/>
          </a:p>
          <a:p>
            <a:r>
              <a:rPr lang="en-GB" dirty="0"/>
              <a:t>The feeding options for a non-breastfed infant that minimise risk are explored in the following order:</a:t>
            </a:r>
            <a:endParaRPr lang="en-US" dirty="0"/>
          </a:p>
          <a:p>
            <a:pPr marL="971550" lvl="1" indent="-342900">
              <a:buAutoNum type="arabicPeriod"/>
            </a:pPr>
            <a:r>
              <a:rPr lang="en-GB" dirty="0"/>
              <a:t>Re-lactation</a:t>
            </a:r>
            <a:endParaRPr lang="en-GB" dirty="0" err="1">
              <a:cs typeface="Calibri"/>
            </a:endParaRPr>
          </a:p>
          <a:p>
            <a:pPr marL="971550" lvl="1" indent="-342900">
              <a:buAutoNum type="arabicPeriod"/>
            </a:pPr>
            <a:r>
              <a:rPr lang="en-GB" dirty="0">
                <a:cs typeface="Calibri"/>
              </a:rPr>
              <a:t>Breastfeeding by another healthy lactating woman (wet nursing) and use of donor human milk </a:t>
            </a:r>
          </a:p>
          <a:p>
            <a:pPr marL="971550" lvl="1" indent="-342900">
              <a:buAutoNum type="arabicPeriod"/>
            </a:pPr>
            <a:r>
              <a:rPr lang="en-GB" dirty="0">
                <a:cs typeface="Calibri"/>
              </a:rPr>
              <a:t>As a LAST RESORT: a breastmilk substitute. (For an infant under 6 months, the only appropriate BMS is infant formula)</a:t>
            </a:r>
          </a:p>
          <a:p>
            <a:endParaRPr lang="en-GB" sz="1200" kern="1200">
              <a:solidFill>
                <a:schemeClr val="tx1"/>
              </a:solidFill>
              <a:effectLst/>
              <a:latin typeface="+mn-lt"/>
              <a:cs typeface="Calibri"/>
            </a:endParaRPr>
          </a:p>
          <a:p>
            <a:r>
              <a:rPr lang="en-GB" dirty="0"/>
              <a:t>The Operational Guidance on IFE (v. 3 2017) 5.11 Where an infant is not breastfed by their mother, quickly explore, in priority order, the viability of </a:t>
            </a:r>
            <a:r>
              <a:rPr lang="en-GB" dirty="0" err="1"/>
              <a:t>relactation</a:t>
            </a:r>
            <a:r>
              <a:rPr lang="en-GB" dirty="0"/>
              <a:t>, wet nursing and donor human milk, informed by cultural context, current acceptability to mothers and service availability. </a:t>
            </a:r>
            <a:endParaRPr lang="en-GB" dirty="0">
              <a:cs typeface="Calibri"/>
            </a:endParaRPr>
          </a:p>
          <a:p>
            <a:endParaRPr lang="en-GB" b="1">
              <a:cs typeface="Calibri"/>
            </a:endParaRPr>
          </a:p>
          <a:p>
            <a:r>
              <a:rPr lang="en-GB" b="1" dirty="0">
                <a:cs typeface="Calibri"/>
              </a:rPr>
              <a:t>ASK: Have you seen non-breastfed infants &lt;6 months that are fed in other ways in [context]? How/ with what? </a:t>
            </a:r>
          </a:p>
          <a:p>
            <a:endParaRPr lang="en-GB" b="1">
              <a:cs typeface="Calibri"/>
            </a:endParaRPr>
          </a:p>
          <a:p>
            <a:r>
              <a:rPr lang="en-GB" b="1" dirty="0">
                <a:cs typeface="Calibri"/>
              </a:rPr>
              <a:t>DO: encourage participants to share experiences.</a:t>
            </a:r>
            <a:endParaRPr lang="en-GB" dirty="0"/>
          </a:p>
          <a:p>
            <a:endParaRPr lang="en-GB" b="1">
              <a:cs typeface="Calibri"/>
            </a:endParaRPr>
          </a:p>
          <a:p>
            <a:r>
              <a:rPr lang="en-GB" b="1" dirty="0">
                <a:cs typeface="Calibri"/>
              </a:rPr>
              <a:t>SAY:</a:t>
            </a:r>
            <a:endParaRPr lang="en-GB" dirty="0"/>
          </a:p>
          <a:p>
            <a:pPr marL="285750" indent="-285750">
              <a:buFont typeface="Arial"/>
              <a:buChar char="•"/>
            </a:pPr>
            <a:r>
              <a:rPr lang="en-GB" dirty="0">
                <a:cs typeface="Calibri"/>
              </a:rPr>
              <a:t>During emergencies, caregivers may not have access to (e.g. prohibitive cost of formula) or be aware of the recommended alternative ways to feed an infant with no option to be breastfed by their mother </a:t>
            </a:r>
            <a:r>
              <a:rPr lang="en-GB" dirty="0"/>
              <a:t>(e.g. know that a grandmother can </a:t>
            </a:r>
            <a:r>
              <a:rPr lang="en-GB" dirty="0" err="1"/>
              <a:t>relactate</a:t>
            </a:r>
            <a:r>
              <a:rPr lang="en-GB" dirty="0"/>
              <a:t>)</a:t>
            </a:r>
            <a:r>
              <a:rPr lang="en-GB" dirty="0">
                <a:cs typeface="Calibri"/>
              </a:rPr>
              <a:t>. </a:t>
            </a:r>
          </a:p>
          <a:p>
            <a:pPr marL="285750" indent="-285750">
              <a:buFont typeface="Arial"/>
              <a:buChar char="•"/>
            </a:pPr>
            <a:r>
              <a:rPr lang="en-GB" dirty="0">
                <a:latin typeface="Calibri"/>
                <a:ea typeface="MS PGothic"/>
                <a:cs typeface="Calibri"/>
              </a:rPr>
              <a:t>As a result, infants may be fed in risky or inappropriate ways e.g. introducing foods before 6 months, giving powdered milk or coffee creamer or cow's milk. </a:t>
            </a:r>
            <a:endParaRPr lang="en-GB" sz="1200" dirty="0">
              <a:latin typeface="Calibri"/>
              <a:ea typeface="MS PGothic" pitchFamily="34" charset="-128"/>
              <a:cs typeface="Calibri"/>
            </a:endParaRPr>
          </a:p>
          <a:p>
            <a:pPr marL="285750" indent="-285750">
              <a:buFont typeface="Arial"/>
              <a:buChar char="•"/>
            </a:pPr>
            <a:r>
              <a:rPr lang="en-GB" dirty="0">
                <a:latin typeface="Calibri"/>
                <a:ea typeface="MS PGothic"/>
                <a:cs typeface="Calibri"/>
              </a:rPr>
              <a:t>Without appropriate support, these infants are at high risk of malnutrition, illness and death. </a:t>
            </a:r>
            <a:endParaRPr lang="en-GB" dirty="0">
              <a:latin typeface="Calibri"/>
              <a:ea typeface="MS PGothic" pitchFamily="34" charset="-128"/>
              <a:cs typeface="Calibri"/>
            </a:endParaRPr>
          </a:p>
          <a:p>
            <a:pPr marL="285750" indent="-285750">
              <a:buFont typeface="Arial"/>
              <a:buChar char="•"/>
            </a:pPr>
            <a:r>
              <a:rPr lang="en-GB" dirty="0">
                <a:latin typeface="Calibri"/>
                <a:ea typeface="MS PGothic"/>
                <a:cs typeface="Calibri"/>
              </a:rPr>
              <a:t>The younger the infant, the more vulnerable they are. Infants under 6 months rely fully on breastmilk or an appropriate BMS for their nutrition. But remember – under 1 year of age, breastmilk / BMS meets the majority of an infant's nutritional needs. </a:t>
            </a:r>
            <a:endParaRPr lang="en-GB" dirty="0">
              <a:latin typeface="Calibri"/>
              <a:ea typeface="MS PGothic" pitchFamily="34" charset="-128"/>
              <a:cs typeface="Calibri"/>
            </a:endParaRPr>
          </a:p>
          <a:p>
            <a:pPr marL="285750" indent="-285750">
              <a:buFont typeface="Arial"/>
              <a:buChar char="•"/>
            </a:pPr>
            <a:r>
              <a:rPr lang="en-GB" dirty="0">
                <a:latin typeface="Calibri"/>
                <a:ea typeface="MS PGothic"/>
                <a:cs typeface="Calibri"/>
              </a:rPr>
              <a:t>It is therefore vital to find alternatives that carry less risk for infants who are not breastfed by their mothers. </a:t>
            </a:r>
            <a:endParaRPr lang="en-GB" dirty="0">
              <a:latin typeface="Calibri"/>
              <a:ea typeface="MS PGothic" pitchFamily="34" charset="-128"/>
              <a:cs typeface="Calibri"/>
            </a:endParaRPr>
          </a:p>
          <a:p>
            <a:endParaRPr lang="en-GB">
              <a:latin typeface="Calibri"/>
              <a:ea typeface="MS PGothic" pitchFamily="34" charset="-128"/>
              <a:cs typeface="Calibri"/>
            </a:endParaRPr>
          </a:p>
          <a:p>
            <a:r>
              <a:rPr lang="en-GB" i="1" dirty="0">
                <a:latin typeface="Calibri"/>
                <a:ea typeface="MS PGothic"/>
                <a:cs typeface="Calibri"/>
              </a:rPr>
              <a:t>Link to IFE-OG: </a:t>
            </a:r>
            <a:r>
              <a:rPr lang="en-GB" i="1" dirty="0">
                <a:hlinkClick r:id="rId3"/>
              </a:rPr>
              <a:t>https://www.ennonline.net/attachments/3127/Ops-G_English_04Mar2019_WEB.pdf</a:t>
            </a:r>
            <a:r>
              <a:rPr lang="en-GB" i="1" dirty="0"/>
              <a:t> </a:t>
            </a:r>
            <a:endParaRPr lang="en-GB" i="1" dirty="0">
              <a:latin typeface="Calibri"/>
              <a:ea typeface="MS PGothic" pitchFamily="34" charset="-128"/>
              <a:cs typeface="Calibri"/>
            </a:endParaRPr>
          </a:p>
        </p:txBody>
      </p:sp>
      <p:sp>
        <p:nvSpPr>
          <p:cNvPr id="4" name="Slide Number Placeholder 3"/>
          <p:cNvSpPr>
            <a:spLocks noGrp="1"/>
          </p:cNvSpPr>
          <p:nvPr>
            <p:ph type="sldNum" sz="quarter" idx="10"/>
          </p:nvPr>
        </p:nvSpPr>
        <p:spPr/>
        <p:txBody>
          <a:bodyPr/>
          <a:lstStyle/>
          <a:p>
            <a:fld id="{DD091CF9-53B5-4CBC-9C0A-B8F42887DAF2}" type="slidenum">
              <a:rPr lang="en-GB" altLang="en-US" smtClean="0">
                <a:solidFill>
                  <a:prstClr val="black"/>
                </a:solidFill>
              </a:rPr>
              <a:pPr/>
              <a:t>6</a:t>
            </a:fld>
            <a:endParaRPr lang="en-GB" altLang="en-US">
              <a:solidFill>
                <a:prstClr val="black"/>
              </a:solidFill>
            </a:endParaRPr>
          </a:p>
        </p:txBody>
      </p:sp>
    </p:spTree>
    <p:extLst>
      <p:ext uri="{BB962C8B-B14F-4D97-AF65-F5344CB8AC3E}">
        <p14:creationId xmlns:p14="http://schemas.microsoft.com/office/powerpoint/2010/main" val="39636857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3058B32-5B4C-45C8-893A-E614F32916DD}" type="slidenum">
              <a:rPr lang="en-GB" altLang="en-US">
                <a:latin typeface="Arial" panose="020B0604020202020204" pitchFamily="34" charset="0"/>
              </a:rPr>
              <a:pPr>
                <a:spcBef>
                  <a:spcPct val="0"/>
                </a:spcBef>
              </a:pPr>
              <a:t>7</a:t>
            </a:fld>
            <a:endParaRPr lang="en-GB" altLang="en-US">
              <a:latin typeface="Arial" panose="020B0604020202020204" pitchFamily="34" charset="0"/>
            </a:endParaRPr>
          </a:p>
        </p:txBody>
      </p:sp>
      <p:sp>
        <p:nvSpPr>
          <p:cNvPr id="135171" name="Rectangle 7"/>
          <p:cNvSpPr txBox="1">
            <a:spLocks noGrp="1" noChangeArrowheads="1"/>
          </p:cNvSpPr>
          <p:nvPr/>
        </p:nvSpPr>
        <p:spPr bwMode="auto">
          <a:xfrm>
            <a:off x="3973819" y="8831418"/>
            <a:ext cx="3036581" cy="4649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pPr>
            <a:fld id="{8BED1BB6-4DA6-485C-8A1E-3CFCABCE32D8}" type="slidenum">
              <a:rPr lang="fr-FR" altLang="en-US">
                <a:latin typeface="Times New Roman" panose="02020603050405020304" pitchFamily="18" charset="0"/>
              </a:rPr>
              <a:pPr algn="r" eaLnBrk="1" hangingPunct="1">
                <a:spcBef>
                  <a:spcPct val="0"/>
                </a:spcBef>
              </a:pPr>
              <a:t>7</a:t>
            </a:fld>
            <a:endParaRPr lang="fr-FR" altLang="en-US">
              <a:latin typeface="Times New Roman" panose="02020603050405020304" pitchFamily="18" charset="0"/>
            </a:endParaRPr>
          </a:p>
        </p:txBody>
      </p:sp>
      <p:sp>
        <p:nvSpPr>
          <p:cNvPr id="135172" name="Rectangle 2"/>
          <p:cNvSpPr>
            <a:spLocks noGrp="1" noRot="1" noChangeAspect="1" noChangeArrowheads="1" noTextEdit="1"/>
          </p:cNvSpPr>
          <p:nvPr>
            <p:ph type="sldImg"/>
          </p:nvPr>
        </p:nvSpPr>
        <p:spPr bwMode="auto">
          <a:xfrm>
            <a:off x="1130300" y="717550"/>
            <a:ext cx="4643438" cy="3484563"/>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5173" name="Rectangle 3"/>
          <p:cNvSpPr>
            <a:spLocks noGrp="1" noChangeArrowheads="1"/>
          </p:cNvSpPr>
          <p:nvPr>
            <p:ph type="body" idx="1"/>
          </p:nvPr>
        </p:nvSpPr>
        <p:spPr bwMode="auto">
          <a:xfrm>
            <a:off x="905785" y="4444973"/>
            <a:ext cx="5140646" cy="418321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spcAft>
                <a:spcPct val="0"/>
              </a:spcAft>
              <a:defRPr/>
            </a:pPr>
            <a:r>
              <a:rPr lang="en-US" b="1" dirty="0">
                <a:latin typeface="Calibri"/>
                <a:ea typeface="MS PGothic"/>
                <a:cs typeface="Calibri"/>
              </a:rPr>
              <a:t>SAY: </a:t>
            </a:r>
            <a:r>
              <a:rPr lang="en-US" dirty="0">
                <a:latin typeface="Calibri"/>
                <a:ea typeface="MS PGothic"/>
                <a:cs typeface="Calibri"/>
              </a:rPr>
              <a:t>Let's consider why we explore options other than use of breast milk substitutes first, for a non-breastfed or for a partially breastfed infant.</a:t>
            </a:r>
          </a:p>
          <a:p>
            <a:pPr>
              <a:spcBef>
                <a:spcPct val="0"/>
              </a:spcBef>
              <a:spcAft>
                <a:spcPct val="0"/>
              </a:spcAft>
              <a:defRPr/>
            </a:pPr>
            <a:endParaRPr lang="en-US" b="1" dirty="0">
              <a:latin typeface="Calibri"/>
              <a:ea typeface="MS PGothic"/>
              <a:cs typeface="Calibri"/>
            </a:endParaRPr>
          </a:p>
          <a:p>
            <a:pPr>
              <a:spcBef>
                <a:spcPct val="0"/>
              </a:spcBef>
              <a:spcAft>
                <a:spcPct val="0"/>
              </a:spcAft>
              <a:defRPr/>
            </a:pPr>
            <a:r>
              <a:rPr lang="en-US" b="1" dirty="0">
                <a:latin typeface="Calibri"/>
                <a:ea typeface="MS PGothic"/>
                <a:cs typeface="Calibri"/>
              </a:rPr>
              <a:t>ASK: What are the risks for infants when they are fed a BMS such as infant formula in an emergency setting?</a:t>
            </a:r>
            <a:endParaRPr lang="en-US" b="1" dirty="0"/>
          </a:p>
          <a:p>
            <a:pPr>
              <a:spcBef>
                <a:spcPct val="0"/>
              </a:spcBef>
              <a:spcAft>
                <a:spcPct val="0"/>
              </a:spcAft>
              <a:defRPr/>
            </a:pPr>
            <a:r>
              <a:rPr lang="en-US" b="1" u="sng" dirty="0">
                <a:latin typeface="Calibri"/>
                <a:ea typeface="MS PGothic"/>
                <a:cs typeface="Calibri"/>
              </a:rPr>
              <a:t>Talking points:</a:t>
            </a:r>
          </a:p>
          <a:p>
            <a:pPr marL="171450" indent="-171450">
              <a:spcBef>
                <a:spcPct val="0"/>
              </a:spcBef>
              <a:spcAft>
                <a:spcPct val="0"/>
              </a:spcAft>
              <a:buFont typeface="Arial"/>
              <a:buChar char="•"/>
              <a:defRPr/>
            </a:pPr>
            <a:r>
              <a:rPr lang="en-US" dirty="0">
                <a:latin typeface="Calibri"/>
                <a:ea typeface="MS PGothic"/>
                <a:cs typeface="Calibri"/>
              </a:rPr>
              <a:t>Use of BMS </a:t>
            </a:r>
            <a:r>
              <a:rPr lang="en-US" u="sng" dirty="0">
                <a:latin typeface="Calibri"/>
                <a:ea typeface="MS PGothic"/>
                <a:cs typeface="Calibri"/>
              </a:rPr>
              <a:t>always </a:t>
            </a:r>
            <a:r>
              <a:rPr lang="en-US" dirty="0">
                <a:latin typeface="Calibri"/>
                <a:ea typeface="MS PGothic"/>
                <a:cs typeface="Calibri"/>
              </a:rPr>
              <a:t>carries risks, in emergency and non-emergency settings</a:t>
            </a:r>
          </a:p>
          <a:p>
            <a:pPr marL="171450" indent="-171450">
              <a:spcBef>
                <a:spcPct val="0"/>
              </a:spcBef>
              <a:spcAft>
                <a:spcPct val="0"/>
              </a:spcAft>
              <a:buFont typeface="Arial"/>
              <a:buChar char="•"/>
              <a:defRPr/>
            </a:pPr>
            <a:r>
              <a:rPr lang="en-US" dirty="0">
                <a:latin typeface="Calibri"/>
                <a:ea typeface="MS PGothic"/>
                <a:cs typeface="Calibri"/>
              </a:rPr>
              <a:t>However, the consequences can be far more severe during an emergency (e.g. if a mother is unable to access healthcare for her sick baby because the health system has been disrupted)</a:t>
            </a:r>
          </a:p>
          <a:p>
            <a:pPr marL="171450" indent="-171450">
              <a:spcBef>
                <a:spcPct val="0"/>
              </a:spcBef>
              <a:spcAft>
                <a:spcPct val="0"/>
              </a:spcAft>
              <a:buFont typeface="Arial"/>
              <a:buChar char="•"/>
              <a:defRPr/>
            </a:pPr>
            <a:r>
              <a:rPr lang="en-US" dirty="0">
                <a:latin typeface="Calibri"/>
                <a:ea typeface="MS PGothic"/>
                <a:cs typeface="Calibri"/>
              </a:rPr>
              <a:t>The risks include:</a:t>
            </a:r>
          </a:p>
          <a:p>
            <a:pPr marL="1143000" indent="-171450">
              <a:spcBef>
                <a:spcPct val="0"/>
              </a:spcBef>
              <a:spcAft>
                <a:spcPct val="0"/>
              </a:spcAft>
              <a:buFont typeface="Arial,Sans-Serif"/>
              <a:buChar char="•"/>
              <a:defRPr/>
            </a:pPr>
            <a:r>
              <a:rPr lang="en-US" dirty="0"/>
              <a:t>No active immune protection and immune support against disease </a:t>
            </a:r>
            <a:endParaRPr lang="en-US" dirty="0">
              <a:cs typeface="Calibri"/>
            </a:endParaRPr>
          </a:p>
          <a:p>
            <a:pPr marL="1143000" indent="-171450">
              <a:spcBef>
                <a:spcPct val="0"/>
              </a:spcBef>
              <a:spcAft>
                <a:spcPct val="0"/>
              </a:spcAft>
              <a:buFont typeface="Arial,Sans-Serif"/>
              <a:buChar char="•"/>
              <a:defRPr/>
            </a:pPr>
            <a:r>
              <a:rPr lang="en-US" dirty="0"/>
              <a:t>Infant formula also damages and disrupts infants' immature gut, making it easier for pathogens to enter their system </a:t>
            </a:r>
            <a:endParaRPr lang="en-US" dirty="0">
              <a:cs typeface="Calibri"/>
            </a:endParaRPr>
          </a:p>
          <a:p>
            <a:pPr marL="1143000" indent="-171450">
              <a:spcBef>
                <a:spcPct val="0"/>
              </a:spcBef>
              <a:spcAft>
                <a:spcPct val="0"/>
              </a:spcAft>
              <a:buFont typeface="Arial,Sans-Serif"/>
              <a:buChar char="•"/>
              <a:defRPr/>
            </a:pPr>
            <a:r>
              <a:rPr lang="en-US" dirty="0"/>
              <a:t>Bottles and teats are very difficult to clean – especially during an emergency – and can easily be contaminated with pathogens (disease-causing organisms e.g. bacteria)</a:t>
            </a:r>
            <a:endParaRPr lang="en-US" dirty="0">
              <a:cs typeface="Calibri"/>
            </a:endParaRPr>
          </a:p>
          <a:p>
            <a:pPr marL="1143000" indent="-171450">
              <a:spcBef>
                <a:spcPct val="0"/>
              </a:spcBef>
              <a:spcAft>
                <a:spcPct val="0"/>
              </a:spcAft>
              <a:buFont typeface="Arial,Sans-Serif"/>
              <a:buChar char="•"/>
              <a:defRPr/>
            </a:pPr>
            <a:r>
              <a:rPr lang="en-US" dirty="0"/>
              <a:t>BMS itself can also be contaminated with pathogens, often acting as a breeding ground in which pathogens rapidly multiply </a:t>
            </a:r>
            <a:endParaRPr lang="en-US" dirty="0">
              <a:cs typeface="Calibri"/>
            </a:endParaRPr>
          </a:p>
          <a:p>
            <a:pPr marL="1143000" indent="-171450">
              <a:spcBef>
                <a:spcPct val="0"/>
              </a:spcBef>
              <a:spcAft>
                <a:spcPct val="0"/>
              </a:spcAft>
              <a:buFont typeface="Arial,Sans-Serif"/>
              <a:buChar char="•"/>
              <a:defRPr/>
            </a:pPr>
            <a:r>
              <a:rPr lang="en-US" dirty="0"/>
              <a:t>Water is required to prepare BMS such as powdered infant formula. The water used may not be safe and carry water-borne pathogens</a:t>
            </a:r>
            <a:endParaRPr lang="en-US" dirty="0">
              <a:cs typeface="Calibri"/>
            </a:endParaRPr>
          </a:p>
          <a:p>
            <a:pPr marL="1143000" indent="-171450">
              <a:spcBef>
                <a:spcPct val="0"/>
              </a:spcBef>
              <a:spcAft>
                <a:spcPct val="0"/>
              </a:spcAft>
              <a:buFont typeface="Arial,Sans-Serif"/>
              <a:buChar char="•"/>
              <a:defRPr/>
            </a:pPr>
            <a:r>
              <a:rPr lang="en-US" dirty="0"/>
              <a:t>Hygiene and sanitation is often an issue during emergencies. It may be very difficult for a caregiver to hygienically prepare, store and use BMS. </a:t>
            </a:r>
            <a:endParaRPr lang="en-US" dirty="0">
              <a:cs typeface="Calibri"/>
            </a:endParaRPr>
          </a:p>
          <a:p>
            <a:pPr marL="1143000" indent="-171450">
              <a:spcBef>
                <a:spcPct val="0"/>
              </a:spcBef>
              <a:spcAft>
                <a:spcPct val="0"/>
              </a:spcAft>
              <a:buFont typeface="Arial,Sans-Serif"/>
              <a:buChar char="•"/>
              <a:defRPr/>
            </a:pPr>
            <a:r>
              <a:rPr lang="en-US" dirty="0"/>
              <a:t>Use of BMS increases a family's dependency and food insecurity </a:t>
            </a:r>
            <a:endParaRPr lang="en-US" dirty="0">
              <a:cs typeface="Calibri"/>
            </a:endParaRPr>
          </a:p>
          <a:p>
            <a:pPr marL="1143000" indent="-171450">
              <a:spcBef>
                <a:spcPct val="0"/>
              </a:spcBef>
              <a:spcAft>
                <a:spcPct val="0"/>
              </a:spcAft>
              <a:buFont typeface="Arial,Sans-Serif"/>
              <a:buChar char="•"/>
              <a:defRPr/>
            </a:pPr>
            <a:r>
              <a:rPr lang="en-US" dirty="0"/>
              <a:t>Families spend more in terms of time, resources and care (e.g. on preparing BMS, caring for sick children etc.)</a:t>
            </a:r>
            <a:endParaRPr lang="en-US" dirty="0">
              <a:ea typeface="MS PGothic"/>
            </a:endParaRPr>
          </a:p>
          <a:p>
            <a:pPr marL="1143000" indent="-171450">
              <a:spcBef>
                <a:spcPct val="0"/>
              </a:spcBef>
              <a:spcAft>
                <a:spcPct val="0"/>
              </a:spcAft>
              <a:buFont typeface="Arial,Sans-Serif"/>
              <a:buChar char="•"/>
              <a:defRPr/>
            </a:pPr>
            <a:r>
              <a:rPr lang="en-US" dirty="0"/>
              <a:t>Nurturing a baby at the breast supports the mother-baby bond, use of a BMS reduces this important closeness and contact between mother and infant. Especially risky in emergencies when risks such as neglect and abandonment rise.</a:t>
            </a:r>
            <a:endParaRPr lang="en-US" dirty="0">
              <a:ea typeface="MS PGothic"/>
              <a:cs typeface="Calibri"/>
            </a:endParaRPr>
          </a:p>
          <a:p>
            <a:pPr indent="-171450">
              <a:spcBef>
                <a:spcPct val="0"/>
              </a:spcBef>
              <a:spcAft>
                <a:spcPct val="0"/>
              </a:spcAft>
              <a:buFont typeface="Arial,Sans-Serif"/>
              <a:buChar char="•"/>
              <a:defRPr/>
            </a:pPr>
            <a:r>
              <a:rPr lang="en-US" dirty="0"/>
              <a:t>Many of the risks here ultimately increase the infant's risk of </a:t>
            </a:r>
            <a:r>
              <a:rPr lang="en-US" dirty="0" err="1"/>
              <a:t>diarrhoea</a:t>
            </a:r>
            <a:r>
              <a:rPr lang="en-US" dirty="0"/>
              <a:t>, illness, malnutrition and death.</a:t>
            </a:r>
            <a:endParaRPr lang="en-US" dirty="0">
              <a:latin typeface="Calibri"/>
              <a:ea typeface="MS PGothic"/>
              <a:cs typeface="Calibri"/>
            </a:endParaRPr>
          </a:p>
          <a:p>
            <a:pPr indent="-171450">
              <a:spcBef>
                <a:spcPct val="0"/>
              </a:spcBef>
              <a:spcAft>
                <a:spcPct val="0"/>
              </a:spcAft>
              <a:buFont typeface="Arial,Sans-Serif"/>
              <a:buChar char="•"/>
              <a:defRPr/>
            </a:pPr>
            <a:endParaRPr lang="en-US" dirty="0">
              <a:latin typeface="Calibri"/>
              <a:ea typeface="MS PGothic"/>
              <a:cs typeface="Calibri"/>
            </a:endParaRPr>
          </a:p>
          <a:p>
            <a:pPr>
              <a:spcBef>
                <a:spcPct val="0"/>
              </a:spcBef>
              <a:spcAft>
                <a:spcPct val="0"/>
              </a:spcAft>
              <a:defRPr/>
            </a:pPr>
            <a:r>
              <a:rPr lang="en-US" b="1" dirty="0">
                <a:latin typeface="Calibri"/>
                <a:ea typeface="MS PGothic"/>
                <a:cs typeface="Calibri"/>
              </a:rPr>
              <a:t>A case study:</a:t>
            </a:r>
          </a:p>
          <a:p>
            <a:pPr marL="171450" indent="-171450">
              <a:spcBef>
                <a:spcPct val="0"/>
              </a:spcBef>
              <a:spcAft>
                <a:spcPct val="0"/>
              </a:spcAft>
              <a:buFont typeface="Arial"/>
              <a:buChar char="•"/>
              <a:defRPr/>
            </a:pPr>
            <a:r>
              <a:rPr lang="en-US" dirty="0">
                <a:latin typeface="Calibri"/>
                <a:ea typeface="MS PGothic"/>
                <a:cs typeface="Calibri"/>
              </a:rPr>
              <a:t>In</a:t>
            </a:r>
            <a:r>
              <a:rPr lang="en-US" dirty="0"/>
              <a:t> 2006, heavy rains and floods hit Botswana, coinciding with a pediatric diarrhea outbreak. </a:t>
            </a:r>
            <a:endParaRPr lang="en-US" i="1" dirty="0">
              <a:ea typeface="MS PGothic"/>
            </a:endParaRPr>
          </a:p>
          <a:p>
            <a:pPr marL="171450" indent="-171450">
              <a:spcBef>
                <a:spcPct val="0"/>
              </a:spcBef>
              <a:spcAft>
                <a:spcPct val="0"/>
              </a:spcAft>
              <a:buFont typeface="Arial"/>
              <a:buChar char="•"/>
              <a:defRPr/>
            </a:pPr>
            <a:r>
              <a:rPr lang="en-US" dirty="0"/>
              <a:t>A 3 times increase in diarrhea cases and a 25 fold increase in deaths was recorded between January and March. </a:t>
            </a:r>
            <a:endParaRPr lang="en-US" i="1" dirty="0">
              <a:ea typeface="MS PGothic"/>
            </a:endParaRPr>
          </a:p>
          <a:p>
            <a:pPr marL="171450" indent="-171450">
              <a:spcBef>
                <a:spcPct val="0"/>
              </a:spcBef>
              <a:spcAft>
                <a:spcPct val="0"/>
              </a:spcAft>
              <a:buFont typeface="Arial"/>
              <a:buChar char="•"/>
              <a:defRPr/>
            </a:pPr>
            <a:r>
              <a:rPr lang="en-US" dirty="0"/>
              <a:t>Of the total of 153 hospitalized children hospitalized with diarrhea, 97% were less than 2 years old. </a:t>
            </a:r>
            <a:endParaRPr lang="en-US" i="1" dirty="0">
              <a:ea typeface="MS PGothic"/>
            </a:endParaRPr>
          </a:p>
          <a:p>
            <a:pPr marL="171450" indent="-171450">
              <a:spcBef>
                <a:spcPct val="0"/>
              </a:spcBef>
              <a:spcAft>
                <a:spcPct val="0"/>
              </a:spcAft>
              <a:buFont typeface="Arial"/>
              <a:buChar char="•"/>
              <a:defRPr/>
            </a:pPr>
            <a:r>
              <a:rPr lang="en-US" dirty="0"/>
              <a:t>88% of these were not breastfeeding. </a:t>
            </a:r>
            <a:endParaRPr lang="en-US" i="1" dirty="0">
              <a:ea typeface="MS PGothic"/>
            </a:endParaRPr>
          </a:p>
          <a:p>
            <a:pPr>
              <a:spcBef>
                <a:spcPct val="0"/>
              </a:spcBef>
              <a:spcAft>
                <a:spcPct val="0"/>
              </a:spcAft>
              <a:defRPr/>
            </a:pPr>
            <a:r>
              <a:rPr lang="en-US" i="1" dirty="0"/>
              <a:t>Source: Creek TL et al. Hospitalization and mortality among primarily non breastfed children during a large outbreak of diarrhea and malnutrition in Botswana, 2006. J </a:t>
            </a:r>
            <a:r>
              <a:rPr lang="en-US" i="1" dirty="0" err="1"/>
              <a:t>Acquir</a:t>
            </a:r>
            <a:r>
              <a:rPr lang="en-US" i="1" dirty="0"/>
              <a:t> Immune </a:t>
            </a:r>
            <a:r>
              <a:rPr lang="en-US" i="1" dirty="0" err="1"/>
              <a:t>Defic</a:t>
            </a:r>
            <a:r>
              <a:rPr lang="en-US" i="1" dirty="0"/>
              <a:t> </a:t>
            </a:r>
            <a:r>
              <a:rPr lang="en-US" i="1" dirty="0" err="1"/>
              <a:t>Syndr</a:t>
            </a:r>
            <a:r>
              <a:rPr lang="en-US" i="1" dirty="0"/>
              <a:t>. 2010 Jan;53(1):14-9. </a:t>
            </a:r>
            <a:r>
              <a:rPr lang="en-US" i="1" dirty="0" err="1"/>
              <a:t>doi</a:t>
            </a:r>
            <a:r>
              <a:rPr lang="en-US" i="1" dirty="0"/>
              <a:t>: 10.1097/QAI.0b013e3181bdf676 </a:t>
            </a:r>
            <a:endParaRPr lang="en-US" i="1" dirty="0">
              <a:ea typeface="MS PGothic"/>
              <a:cs typeface="Calibri"/>
            </a:endParaRPr>
          </a:p>
          <a:p>
            <a:pPr>
              <a:spcBef>
                <a:spcPct val="0"/>
              </a:spcBef>
              <a:spcAft>
                <a:spcPct val="0"/>
              </a:spcAft>
              <a:defRPr/>
            </a:pPr>
            <a:endParaRPr lang="en-US" dirty="0">
              <a:ea typeface="MS PGothic"/>
              <a:cs typeface="Calibri"/>
            </a:endParaRPr>
          </a:p>
        </p:txBody>
      </p:sp>
    </p:spTree>
    <p:extLst>
      <p:ext uri="{BB962C8B-B14F-4D97-AF65-F5344CB8AC3E}">
        <p14:creationId xmlns:p14="http://schemas.microsoft.com/office/powerpoint/2010/main" val="602250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cs typeface="Calibri"/>
              </a:rPr>
              <a:t>SAY:</a:t>
            </a:r>
            <a:r>
              <a:rPr lang="en-GB">
                <a:cs typeface="Calibri"/>
              </a:rPr>
              <a:t> So now we have an idea of what type of situations may require us to explore alternative feeding options for an infant, and we know why we need to explore alternative options than BMS first. Let's take a look at the available feeding options that minimise risk. First – </a:t>
            </a:r>
            <a:r>
              <a:rPr lang="en-GB" err="1">
                <a:cs typeface="Calibri"/>
              </a:rPr>
              <a:t>relactation</a:t>
            </a:r>
            <a:r>
              <a:rPr lang="en-GB">
                <a:cs typeface="Calibri"/>
              </a:rPr>
              <a:t>. </a:t>
            </a:r>
          </a:p>
        </p:txBody>
      </p:sp>
      <p:sp>
        <p:nvSpPr>
          <p:cNvPr id="4" name="Slide Number Placeholder 3"/>
          <p:cNvSpPr>
            <a:spLocks noGrp="1"/>
          </p:cNvSpPr>
          <p:nvPr>
            <p:ph type="sldNum" sz="quarter" idx="10"/>
          </p:nvPr>
        </p:nvSpPr>
        <p:spPr/>
        <p:txBody>
          <a:bodyPr/>
          <a:lstStyle/>
          <a:p>
            <a:fld id="{EE7C8864-0D45-443E-A3B0-1B32284A523F}" type="slidenum">
              <a:rPr lang="en-GB" smtClean="0"/>
              <a:t>8</a:t>
            </a:fld>
            <a:endParaRPr lang="en-GB"/>
          </a:p>
        </p:txBody>
      </p:sp>
    </p:spTree>
    <p:extLst>
      <p:ext uri="{BB962C8B-B14F-4D97-AF65-F5344CB8AC3E}">
        <p14:creationId xmlns:p14="http://schemas.microsoft.com/office/powerpoint/2010/main" val="2841061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DO: Ask participants</a:t>
            </a:r>
            <a:r>
              <a:rPr lang="en-GB" b="1" baseline="0" dirty="0"/>
              <a:t> to answer the questions on the screen on a piece of paper, </a:t>
            </a:r>
            <a:r>
              <a:rPr lang="en-GB" b="1" dirty="0"/>
              <a:t>Y (for Yes) or N (for No):</a:t>
            </a:r>
            <a:endParaRPr lang="en-US" b="1" dirty="0"/>
          </a:p>
          <a:p>
            <a:pPr marL="228600" indent="-228600">
              <a:buFont typeface="+mj-lt"/>
              <a:buAutoNum type="arabicPeriod"/>
            </a:pPr>
            <a:r>
              <a:rPr lang="en-GB" dirty="0"/>
              <a:t>Can a woman who has stopped breastfeeding resume breastmilk production?</a:t>
            </a:r>
            <a:endParaRPr lang="en-US" dirty="0"/>
          </a:p>
          <a:p>
            <a:pPr marL="228600" indent="-228600">
              <a:buFont typeface="+mj-lt"/>
              <a:buAutoNum type="arabicPeriod"/>
            </a:pPr>
            <a:r>
              <a:rPr lang="en-GB" dirty="0"/>
              <a:t>Can a woman who has not previously breastfed stimulate breastmilk production? </a:t>
            </a:r>
            <a:endParaRPr lang="en-GB" dirty="0">
              <a:cs typeface="Calibri"/>
            </a:endParaRPr>
          </a:p>
          <a:p>
            <a:pPr marL="228600" indent="-228600">
              <a:buFont typeface="+mj-lt"/>
              <a:buAutoNum type="arabicPeriod"/>
            </a:pPr>
            <a:r>
              <a:rPr lang="en-GB" dirty="0"/>
              <a:t>Can a woman who has gone through menopause stimulate breastmilk production?</a:t>
            </a:r>
            <a:endParaRPr lang="en-US" dirty="0">
              <a:cs typeface="Calibri"/>
            </a:endParaRPr>
          </a:p>
          <a:p>
            <a:endParaRPr lang="en-GB" b="1" dirty="0"/>
          </a:p>
          <a:p>
            <a:r>
              <a:rPr lang="en-GB" b="1" dirty="0"/>
              <a:t>DO: Ask participants to check the most common combination (probably YYN).</a:t>
            </a:r>
            <a:endParaRPr lang="en-GB" b="1" dirty="0">
              <a:cs typeface="Calibri"/>
            </a:endParaRPr>
          </a:p>
          <a:p>
            <a:r>
              <a:rPr lang="en-GB" b="1" dirty="0"/>
              <a:t>SAY:</a:t>
            </a:r>
            <a:r>
              <a:rPr lang="en-GB" b="1" baseline="0" dirty="0"/>
              <a:t> </a:t>
            </a:r>
            <a:r>
              <a:rPr lang="en-GB" baseline="0" dirty="0"/>
              <a:t>the answer is YYY</a:t>
            </a:r>
            <a:r>
              <a:rPr lang="en-GB" dirty="0"/>
              <a:t>.</a:t>
            </a:r>
            <a:endParaRPr lang="en-GB" dirty="0">
              <a:cs typeface="Calibri"/>
            </a:endParaRPr>
          </a:p>
          <a:p>
            <a:endParaRPr lang="en-GB" b="1" dirty="0">
              <a:cs typeface="Calibri"/>
            </a:endParaRPr>
          </a:p>
          <a:p>
            <a:r>
              <a:rPr lang="en-GB" b="1" dirty="0"/>
              <a:t>DO: </a:t>
            </a:r>
            <a:r>
              <a:rPr lang="en-GB" b="1" i="1" dirty="0"/>
              <a:t>(CLICK) --&gt; </a:t>
            </a:r>
            <a:endParaRPr lang="en-GB" dirty="0">
              <a:cs typeface="Calibri"/>
            </a:endParaRPr>
          </a:p>
          <a:p>
            <a:r>
              <a:rPr lang="en-GB" b="1" dirty="0"/>
              <a:t>SAY: </a:t>
            </a:r>
            <a:r>
              <a:rPr lang="en-GB" dirty="0" err="1"/>
              <a:t>Relactation</a:t>
            </a:r>
            <a:r>
              <a:rPr lang="en-GB" dirty="0"/>
              <a:t> is the resumption of breastmilk production (lactation) in a woman who has stopped lactating, recently or in the past, in order to breastfeed her own or another infant, even without a further pregnancy. </a:t>
            </a:r>
            <a:endParaRPr lang="en-GB" dirty="0">
              <a:cs typeface="+mn-lt"/>
            </a:endParaRPr>
          </a:p>
          <a:p>
            <a:endParaRPr lang="en-US" dirty="0">
              <a:cs typeface="Calibri"/>
            </a:endParaRPr>
          </a:p>
          <a:p>
            <a:r>
              <a:rPr lang="en-GB" b="1" dirty="0">
                <a:cs typeface="Calibri"/>
              </a:rPr>
              <a:t>SAY: </a:t>
            </a:r>
            <a:r>
              <a:rPr lang="en-GB" dirty="0">
                <a:cs typeface="Calibri"/>
              </a:rPr>
              <a:t>A women who has not previously breastfed can stimulate breastmilk production. This is called </a:t>
            </a:r>
            <a:r>
              <a:rPr lang="en-GB" b="1" u="sng" dirty="0">
                <a:cs typeface="Calibri"/>
              </a:rPr>
              <a:t>Induced lactation.</a:t>
            </a:r>
            <a:r>
              <a:rPr lang="en-GB" dirty="0">
                <a:cs typeface="Calibri"/>
              </a:rPr>
              <a:t> This is t</a:t>
            </a:r>
            <a:r>
              <a:rPr lang="en-GB" dirty="0"/>
              <a:t>he stimulation of breastmilk production in a woman who has not previously lactated I.e. been pregnant or breastfed.  For example, a woman who is adopting a baby may wish to induce lactation so that she can breastfeed them.</a:t>
            </a:r>
            <a:endParaRPr lang="en-GB" dirty="0">
              <a:cs typeface="Calibri"/>
            </a:endParaRPr>
          </a:p>
          <a:p>
            <a:r>
              <a:rPr lang="en-GB" i="1" dirty="0">
                <a:cs typeface="Calibri"/>
              </a:rPr>
              <a:t>*There are further reading resources on induced lactation on the last slide.</a:t>
            </a:r>
          </a:p>
          <a:p>
            <a:r>
              <a:rPr lang="en-US" b="1" i="1" dirty="0"/>
              <a:t>Additional information in case of questions: </a:t>
            </a:r>
            <a:r>
              <a:rPr lang="en-US" i="1" dirty="0"/>
              <a:t>breastmilk production (lactation) begins in pregnancy. </a:t>
            </a:r>
            <a:endParaRPr lang="en-GB" dirty="0"/>
          </a:p>
          <a:p>
            <a:endParaRPr lang="en-GB" dirty="0">
              <a:cs typeface="Calibri"/>
            </a:endParaRPr>
          </a:p>
          <a:p>
            <a:r>
              <a:rPr lang="en-GB" b="1" dirty="0">
                <a:cs typeface="Calibri"/>
              </a:rPr>
              <a:t>SAY: </a:t>
            </a:r>
            <a:r>
              <a:rPr lang="en-GB" dirty="0">
                <a:cs typeface="Calibri"/>
              </a:rPr>
              <a:t>I</a:t>
            </a:r>
            <a:r>
              <a:rPr lang="en-GB" dirty="0"/>
              <a:t>t is possible for a woman to </a:t>
            </a:r>
            <a:r>
              <a:rPr lang="en-GB" dirty="0" err="1"/>
              <a:t>relactate</a:t>
            </a:r>
            <a:r>
              <a:rPr lang="en-GB" dirty="0"/>
              <a:t> or induce lactation, even after menopause or if she has never been pregnant. However, this requires comprehensive support, which is a very important component.</a:t>
            </a:r>
            <a:endParaRPr lang="en-GB" i="1" baseline="0" dirty="0">
              <a:cs typeface="Calibri"/>
            </a:endParaRPr>
          </a:p>
          <a:p>
            <a:r>
              <a:rPr lang="en-US" b="1" i="1" dirty="0"/>
              <a:t>Additional information in case of questions: </a:t>
            </a:r>
            <a:r>
              <a:rPr lang="en-US" i="1" dirty="0"/>
              <a:t>Pituitary glands are necessary in the production of breastmilk (by producing prolactin). Menopause does not restrict the pituitary glands ability to function. Therefore, even after menopause, it is still possible to produce enough breast milk to nourish a baby.</a:t>
            </a:r>
            <a:endParaRPr lang="en-GB" i="1" dirty="0"/>
          </a:p>
          <a:p>
            <a:endParaRPr lang="en-GB" i="1" dirty="0">
              <a:cs typeface="Calibri"/>
            </a:endParaRPr>
          </a:p>
          <a:p>
            <a:r>
              <a:rPr lang="en-GB" b="1" dirty="0">
                <a:cs typeface="Calibri"/>
              </a:rPr>
              <a:t>ASK: Does anyone have experience they would like to share on supporting </a:t>
            </a:r>
            <a:r>
              <a:rPr lang="en-GB" b="1" dirty="0" err="1">
                <a:cs typeface="Calibri"/>
              </a:rPr>
              <a:t>relactation</a:t>
            </a:r>
            <a:r>
              <a:rPr lang="en-GB" b="1" dirty="0">
                <a:cs typeface="Calibri"/>
              </a:rPr>
              <a:t>?</a:t>
            </a:r>
          </a:p>
          <a:p>
            <a:r>
              <a:rPr lang="en-GB" b="1" dirty="0">
                <a:cs typeface="Calibri"/>
              </a:rPr>
              <a:t>DO: </a:t>
            </a:r>
            <a:r>
              <a:rPr lang="en-GB" dirty="0">
                <a:cs typeface="Calibri"/>
              </a:rPr>
              <a:t>Allow time for sharing of experiences. If none, provide some of your own (if applicable).</a:t>
            </a:r>
          </a:p>
          <a:p>
            <a:endParaRPr lang="en-GB" dirty="0">
              <a:cs typeface="Calibri"/>
            </a:endParaRPr>
          </a:p>
          <a:p>
            <a:r>
              <a:rPr lang="en-GB" b="1" dirty="0">
                <a:cs typeface="Calibri"/>
              </a:rPr>
              <a:t>SAY: </a:t>
            </a:r>
            <a:r>
              <a:rPr lang="en-GB" dirty="0"/>
              <a:t>Breastfeeding is important for infant survival and is extremely flexible. The ability of a woman to </a:t>
            </a:r>
            <a:r>
              <a:rPr lang="en-GB" dirty="0" err="1"/>
              <a:t>relactate</a:t>
            </a:r>
            <a:r>
              <a:rPr lang="en-GB" dirty="0"/>
              <a:t> is an example of the flexibility of lactation. </a:t>
            </a:r>
            <a:endParaRPr lang="en-GB" dirty="0">
              <a:cs typeface="Calibri"/>
            </a:endParaRPr>
          </a:p>
        </p:txBody>
      </p:sp>
      <p:sp>
        <p:nvSpPr>
          <p:cNvPr id="4" name="Slide Number Placeholder 3"/>
          <p:cNvSpPr>
            <a:spLocks noGrp="1"/>
          </p:cNvSpPr>
          <p:nvPr>
            <p:ph type="sldNum" sz="quarter" idx="10"/>
          </p:nvPr>
        </p:nvSpPr>
        <p:spPr/>
        <p:txBody>
          <a:bodyPr/>
          <a:lstStyle/>
          <a:p>
            <a:fld id="{EE7C8864-0D45-443E-A3B0-1B32284A523F}" type="slidenum">
              <a:rPr lang="en-GB" smtClean="0"/>
              <a:t>9</a:t>
            </a:fld>
            <a:endParaRPr lang="en-GB"/>
          </a:p>
        </p:txBody>
      </p:sp>
    </p:spTree>
    <p:extLst>
      <p:ext uri="{BB962C8B-B14F-4D97-AF65-F5344CB8AC3E}">
        <p14:creationId xmlns:p14="http://schemas.microsoft.com/office/powerpoint/2010/main" val="6875475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8" name="Rectangle 7"/>
          <p:cNvSpPr/>
          <p:nvPr userDrawn="1"/>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1"/>
          <p:cNvSpPr>
            <a:spLocks noGrp="1"/>
          </p:cNvSpPr>
          <p:nvPr>
            <p:ph type="ctrTitle" hasCustomPrompt="1"/>
          </p:nvPr>
        </p:nvSpPr>
        <p:spPr>
          <a:xfrm>
            <a:off x="381000" y="866775"/>
            <a:ext cx="8423969" cy="1197787"/>
          </a:xfrm>
        </p:spPr>
        <p:txBody>
          <a:bodyPr anchor="t">
            <a:normAutofit/>
          </a:bodyPr>
          <a:lstStyle>
            <a:lvl1pPr>
              <a:lnSpc>
                <a:spcPct val="95000"/>
              </a:lnSpc>
              <a:defRPr sz="4400" b="0" i="0" cap="none">
                <a:latin typeface="Oswald Medium" pitchFamily="2" charset="77"/>
                <a:cs typeface="Oswald Medium" pitchFamily="2" charset="77"/>
              </a:defRPr>
            </a:lvl1pPr>
          </a:lstStyle>
          <a:p>
            <a:r>
              <a:rPr lang="en-GB" dirty="0"/>
              <a:t>CLICK TO EDIT MASTER TITLE STYLE</a:t>
            </a:r>
            <a:endParaRPr lang="en-US" dirty="0"/>
          </a:p>
        </p:txBody>
      </p:sp>
      <p:sp>
        <p:nvSpPr>
          <p:cNvPr id="11" name="Picture Placeholder 10"/>
          <p:cNvSpPr>
            <a:spLocks noGrp="1"/>
          </p:cNvSpPr>
          <p:nvPr>
            <p:ph type="pic" sz="quarter" idx="10"/>
          </p:nvPr>
        </p:nvSpPr>
        <p:spPr>
          <a:xfrm>
            <a:off x="381000" y="2213627"/>
            <a:ext cx="8423969" cy="4263373"/>
          </a:xfrm>
        </p:spPr>
        <p:txBody>
          <a:bodyPr>
            <a:normAutofit/>
          </a:bodyPr>
          <a:lstStyle>
            <a:lvl1pPr>
              <a:defRPr>
                <a:solidFill>
                  <a:schemeClr val="tx1"/>
                </a:solidFill>
              </a:defRPr>
            </a:lvl1pPr>
          </a:lstStyle>
          <a:p>
            <a:r>
              <a:rPr lang="en-US"/>
              <a:t>Click icon to add picture</a:t>
            </a:r>
            <a:endParaRPr lang="en-US" dirty="0"/>
          </a:p>
        </p:txBody>
      </p:sp>
      <p:sp>
        <p:nvSpPr>
          <p:cNvPr id="12" name="Date Placeholder 11"/>
          <p:cNvSpPr>
            <a:spLocks noGrp="1"/>
          </p:cNvSpPr>
          <p:nvPr>
            <p:ph type="dt" sz="half" idx="11"/>
          </p:nvPr>
        </p:nvSpPr>
        <p:spPr>
          <a:xfrm>
            <a:off x="7223650" y="344650"/>
            <a:ext cx="1581319" cy="365125"/>
          </a:xfrm>
        </p:spPr>
        <p:txBody>
          <a:bodyPr/>
          <a:lstStyle>
            <a:lvl1pPr algn="r">
              <a:defRPr/>
            </a:lvl1pPr>
          </a:lstStyle>
          <a:p>
            <a:r>
              <a:rPr lang="en-US"/>
              <a:t>Version 2 – 2022 </a:t>
            </a:r>
            <a:endParaRPr lang="en-US" dirty="0"/>
          </a:p>
        </p:txBody>
      </p:sp>
      <p:pic>
        <p:nvPicPr>
          <p:cNvPr id="9" name="Picture 8">
            <a:extLst>
              <a:ext uri="{FF2B5EF4-FFF2-40B4-BE49-F238E27FC236}">
                <a16:creationId xmlns:a16="http://schemas.microsoft.com/office/drawing/2014/main" id="{46C8EAA4-F848-4547-B214-9E4FB79F8C5B}"/>
              </a:ext>
            </a:extLst>
          </p:cNvPr>
          <p:cNvPicPr>
            <a:picLocks noChangeAspect="1"/>
          </p:cNvPicPr>
          <p:nvPr userDrawn="1"/>
        </p:nvPicPr>
        <p:blipFill>
          <a:blip r:embed="rId2"/>
          <a:stretch>
            <a:fillRect/>
          </a:stretch>
        </p:blipFill>
        <p:spPr>
          <a:xfrm>
            <a:off x="292781" y="228600"/>
            <a:ext cx="2264799" cy="582714"/>
          </a:xfrm>
          <a:prstGeom prst="rect">
            <a:avLst/>
          </a:prstGeom>
        </p:spPr>
      </p:pic>
    </p:spTree>
    <p:extLst>
      <p:ext uri="{BB962C8B-B14F-4D97-AF65-F5344CB8AC3E}">
        <p14:creationId xmlns:p14="http://schemas.microsoft.com/office/powerpoint/2010/main" val="2538566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x2 Content">
    <p:spTree>
      <p:nvGrpSpPr>
        <p:cNvPr id="1" name=""/>
        <p:cNvGrpSpPr/>
        <p:nvPr/>
      </p:nvGrpSpPr>
      <p:grpSpPr>
        <a:xfrm>
          <a:off x="0" y="0"/>
          <a:ext cx="0" cy="0"/>
          <a:chOff x="0" y="0"/>
          <a:chExt cx="0" cy="0"/>
        </a:xfrm>
      </p:grpSpPr>
      <p:sp>
        <p:nvSpPr>
          <p:cNvPr id="2" name="Title 1"/>
          <p:cNvSpPr>
            <a:spLocks noGrp="1"/>
          </p:cNvSpPr>
          <p:nvPr>
            <p:ph type="title"/>
          </p:nvPr>
        </p:nvSpPr>
        <p:spPr>
          <a:xfrm>
            <a:off x="424634" y="202995"/>
            <a:ext cx="8282640" cy="866142"/>
          </a:xfrm>
        </p:spPr>
        <p:txBody>
          <a:bodyPr anchor="b" anchorCtr="0">
            <a:normAutofit/>
          </a:bodyPr>
          <a:lstStyle/>
          <a:p>
            <a:r>
              <a:rPr lang="en-US"/>
              <a:t>Click to edit Master title style</a:t>
            </a:r>
            <a:endParaRPr lang="en-US" dirty="0"/>
          </a:p>
        </p:txBody>
      </p:sp>
      <p:sp>
        <p:nvSpPr>
          <p:cNvPr id="3" name="Content Placeholder 2"/>
          <p:cNvSpPr>
            <a:spLocks noGrp="1"/>
          </p:cNvSpPr>
          <p:nvPr>
            <p:ph idx="1"/>
          </p:nvPr>
        </p:nvSpPr>
        <p:spPr>
          <a:xfrm>
            <a:off x="431147"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9" name="Content Placeholder 2"/>
          <p:cNvSpPr>
            <a:spLocks noGrp="1"/>
          </p:cNvSpPr>
          <p:nvPr>
            <p:ph idx="14"/>
          </p:nvPr>
        </p:nvSpPr>
        <p:spPr>
          <a:xfrm>
            <a:off x="4709703"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34437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Tree>
    <p:extLst>
      <p:ext uri="{BB962C8B-B14F-4D97-AF65-F5344CB8AC3E}">
        <p14:creationId xmlns:p14="http://schemas.microsoft.com/office/powerpoint/2010/main" val="3227624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sp>
        <p:nvSpPr>
          <p:cNvPr id="5" name="Rectangle 4"/>
          <p:cNvSpPr/>
          <p:nvPr userDrawn="1"/>
        </p:nvSpPr>
        <p:spPr>
          <a:xfrm>
            <a:off x="345179" y="1081128"/>
            <a:ext cx="8458854" cy="18235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Tree>
    <p:extLst>
      <p:ext uri="{BB962C8B-B14F-4D97-AF65-F5344CB8AC3E}">
        <p14:creationId xmlns:p14="http://schemas.microsoft.com/office/powerpoint/2010/main" val="428106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amp; imag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sp>
        <p:nvSpPr>
          <p:cNvPr id="5" name="Rectangle 4"/>
          <p:cNvSpPr/>
          <p:nvPr userDrawn="1"/>
        </p:nvSpPr>
        <p:spPr>
          <a:xfrm>
            <a:off x="345179" y="1081128"/>
            <a:ext cx="8458854" cy="18235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9" name="Picture Placeholder 6"/>
          <p:cNvSpPr>
            <a:spLocks noGrp="1"/>
          </p:cNvSpPr>
          <p:nvPr>
            <p:ph type="pic" sz="quarter" idx="13"/>
          </p:nvPr>
        </p:nvSpPr>
        <p:spPr>
          <a:xfrm>
            <a:off x="147637" y="147638"/>
            <a:ext cx="8837613" cy="6159500"/>
          </a:xfrm>
        </p:spPr>
        <p:txBody>
          <a:bodyPr/>
          <a:lstStyle/>
          <a:p>
            <a:r>
              <a:rPr lang="en-US"/>
              <a:t>Click icon to add picture</a:t>
            </a:r>
          </a:p>
        </p:txBody>
      </p:sp>
    </p:spTree>
    <p:extLst>
      <p:ext uri="{BB962C8B-B14F-4D97-AF65-F5344CB8AC3E}">
        <p14:creationId xmlns:p14="http://schemas.microsoft.com/office/powerpoint/2010/main" val="524379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ement 1">
    <p:spTree>
      <p:nvGrpSpPr>
        <p:cNvPr id="1" name=""/>
        <p:cNvGrpSpPr/>
        <p:nvPr/>
      </p:nvGrpSpPr>
      <p:grpSpPr>
        <a:xfrm>
          <a:off x="0" y="0"/>
          <a:ext cx="0" cy="0"/>
          <a:chOff x="0" y="0"/>
          <a:chExt cx="0" cy="0"/>
        </a:xfrm>
      </p:grpSpPr>
      <p:sp>
        <p:nvSpPr>
          <p:cNvPr id="8" name="Rectangle 7"/>
          <p:cNvSpPr/>
          <p:nvPr userDrawn="1"/>
        </p:nvSpPr>
        <p:spPr>
          <a:xfrm>
            <a:off x="0" y="1171574"/>
            <a:ext cx="9144000" cy="568642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5" name="Rectangle 4"/>
          <p:cNvSpPr/>
          <p:nvPr userDrawn="1"/>
        </p:nvSpPr>
        <p:spPr>
          <a:xfrm>
            <a:off x="147638" y="147638"/>
            <a:ext cx="8832850" cy="6710362"/>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cxnSp>
        <p:nvCxnSpPr>
          <p:cNvPr id="13" name="Straight Connector 12"/>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C5436676-7B24-464E-B881-86760B6A2125}"/>
              </a:ext>
            </a:extLst>
          </p:cNvPr>
          <p:cNvPicPr>
            <a:picLocks noChangeAspect="1"/>
          </p:cNvPicPr>
          <p:nvPr userDrawn="1"/>
        </p:nvPicPr>
        <p:blipFill>
          <a:blip r:embed="rId2"/>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3159389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tement 2">
    <p:spTree>
      <p:nvGrpSpPr>
        <p:cNvPr id="1" name=""/>
        <p:cNvGrpSpPr/>
        <p:nvPr/>
      </p:nvGrpSpPr>
      <p:grpSpPr>
        <a:xfrm>
          <a:off x="0" y="0"/>
          <a:ext cx="0" cy="0"/>
          <a:chOff x="0" y="0"/>
          <a:chExt cx="0" cy="0"/>
        </a:xfrm>
      </p:grpSpPr>
      <p:sp>
        <p:nvSpPr>
          <p:cNvPr id="13" name="Rectangle 12"/>
          <p:cNvSpPr/>
          <p:nvPr userDrawn="1"/>
        </p:nvSpPr>
        <p:spPr>
          <a:xfrm>
            <a:off x="0" y="0"/>
            <a:ext cx="9144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spTree>
    <p:extLst>
      <p:ext uri="{BB962C8B-B14F-4D97-AF65-F5344CB8AC3E}">
        <p14:creationId xmlns:p14="http://schemas.microsoft.com/office/powerpoint/2010/main" val="70759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tement 3">
    <p:spTree>
      <p:nvGrpSpPr>
        <p:cNvPr id="1" name=""/>
        <p:cNvGrpSpPr/>
        <p:nvPr/>
      </p:nvGrpSpPr>
      <p:grpSpPr>
        <a:xfrm>
          <a:off x="0" y="0"/>
          <a:ext cx="0" cy="0"/>
          <a:chOff x="0" y="0"/>
          <a:chExt cx="0" cy="0"/>
        </a:xfrm>
      </p:grpSpPr>
      <p:sp>
        <p:nvSpPr>
          <p:cNvPr id="14" name="Rectangle 13"/>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6" name="Picture Placeholder 5"/>
          <p:cNvSpPr>
            <a:spLocks noGrp="1"/>
          </p:cNvSpPr>
          <p:nvPr>
            <p:ph type="pic" sz="quarter" idx="14"/>
          </p:nvPr>
        </p:nvSpPr>
        <p:spPr>
          <a:xfrm>
            <a:off x="4910667" y="4233416"/>
            <a:ext cx="2253884" cy="625148"/>
          </a:xfrm>
        </p:spPr>
        <p:txBody>
          <a:bodyPr/>
          <a:lstStyle>
            <a:lvl1pPr>
              <a:defRPr b="1" i="0">
                <a:solidFill>
                  <a:srgbClr val="222221"/>
                </a:solidFill>
                <a:latin typeface="Lato" panose="020F0502020204030203" pitchFamily="34" charset="77"/>
              </a:defRPr>
            </a:lvl1pPr>
          </a:lstStyle>
          <a:p>
            <a:r>
              <a:rPr lang="en-US"/>
              <a:t>Click icon to add picture</a:t>
            </a:r>
            <a:endParaRPr lang="en-US" dirty="0"/>
          </a:p>
        </p:txBody>
      </p:sp>
    </p:spTree>
    <p:extLst>
      <p:ext uri="{BB962C8B-B14F-4D97-AF65-F5344CB8AC3E}">
        <p14:creationId xmlns:p14="http://schemas.microsoft.com/office/powerpoint/2010/main" val="1456836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16" name="Rectangle 15"/>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pic>
        <p:nvPicPr>
          <p:cNvPr id="11" name="Picture 15" descr="Thank_you_STC_logo_lockup.png">
            <a:extLst>
              <a:ext uri="{FF2B5EF4-FFF2-40B4-BE49-F238E27FC236}">
                <a16:creationId xmlns:a16="http://schemas.microsoft.com/office/drawing/2014/main" id="{8343916C-50F7-6748-8CD3-5DA581AC0F8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92363" y="2112963"/>
            <a:ext cx="4356100" cy="2024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12905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ave the Children header">
    <p:spTree>
      <p:nvGrpSpPr>
        <p:cNvPr id="1" name=""/>
        <p:cNvGrpSpPr/>
        <p:nvPr/>
      </p:nvGrpSpPr>
      <p:grpSpPr>
        <a:xfrm>
          <a:off x="0" y="0"/>
          <a:ext cx="0" cy="0"/>
          <a:chOff x="0" y="0"/>
          <a:chExt cx="0" cy="0"/>
        </a:xfrm>
      </p:grpSpPr>
      <p:sp>
        <p:nvSpPr>
          <p:cNvPr id="16" name="Rectangle 15"/>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6" name="Rounded Rectangle 5">
            <a:extLst>
              <a:ext uri="{FF2B5EF4-FFF2-40B4-BE49-F238E27FC236}">
                <a16:creationId xmlns:a16="http://schemas.microsoft.com/office/drawing/2014/main" id="{86F6834B-2352-FF49-B620-E9C29CE2931B}"/>
              </a:ext>
            </a:extLst>
          </p:cNvPr>
          <p:cNvSpPr/>
          <p:nvPr userDrawn="1"/>
        </p:nvSpPr>
        <p:spPr>
          <a:xfrm>
            <a:off x="1735759" y="2708920"/>
            <a:ext cx="5474462" cy="1327786"/>
          </a:xfrm>
          <a:prstGeom prst="roundRect">
            <a:avLst>
              <a:gd name="adj" fmla="val 8552"/>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endParaRPr lang="en-US" sz="3200" b="0" i="0" dirty="0">
              <a:solidFill>
                <a:srgbClr val="222221"/>
              </a:solidFill>
              <a:latin typeface="Oswald Medium" pitchFamily="2" charset="77"/>
              <a:cs typeface="TradeGothic LT CondEighteen"/>
            </a:endParaRPr>
          </a:p>
        </p:txBody>
      </p:sp>
      <p:pic>
        <p:nvPicPr>
          <p:cNvPr id="7" name="Picture 6">
            <a:extLst>
              <a:ext uri="{FF2B5EF4-FFF2-40B4-BE49-F238E27FC236}">
                <a16:creationId xmlns:a16="http://schemas.microsoft.com/office/drawing/2014/main" id="{D90B1F13-0B3A-1341-8400-576B9A2290AA}"/>
              </a:ext>
            </a:extLst>
          </p:cNvPr>
          <p:cNvPicPr>
            <a:picLocks noChangeAspect="1"/>
          </p:cNvPicPr>
          <p:nvPr userDrawn="1"/>
        </p:nvPicPr>
        <p:blipFill>
          <a:blip r:embed="rId2"/>
          <a:stretch>
            <a:fillRect/>
          </a:stretch>
        </p:blipFill>
        <p:spPr>
          <a:xfrm>
            <a:off x="1752600" y="2636913"/>
            <a:ext cx="5569139" cy="1432892"/>
          </a:xfrm>
          <a:prstGeom prst="rect">
            <a:avLst/>
          </a:prstGeom>
        </p:spPr>
      </p:pic>
    </p:spTree>
    <p:extLst>
      <p:ext uri="{BB962C8B-B14F-4D97-AF65-F5344CB8AC3E}">
        <p14:creationId xmlns:p14="http://schemas.microsoft.com/office/powerpoint/2010/main" val="2865887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14" name="Rectangle 13"/>
          <p:cNvSpPr/>
          <p:nvPr userDrawn="1"/>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2" name="Title 1"/>
          <p:cNvSpPr>
            <a:spLocks noGrp="1"/>
          </p:cNvSpPr>
          <p:nvPr>
            <p:ph type="title" hasCustomPrompt="1"/>
          </p:nvPr>
        </p:nvSpPr>
        <p:spPr>
          <a:xfrm>
            <a:off x="424763" y="381000"/>
            <a:ext cx="8282643" cy="1348102"/>
          </a:xfrm>
        </p:spPr>
        <p:txBody>
          <a:bodyPr anchor="t">
            <a:normAutofit/>
          </a:bodyPr>
          <a:lstStyle>
            <a:lvl1pPr algn="l">
              <a:lnSpc>
                <a:spcPct val="85000"/>
              </a:lnSpc>
              <a:defRPr sz="4400" b="0" i="0" cap="none">
                <a:solidFill>
                  <a:schemeClr val="tx1"/>
                </a:solidFill>
                <a:latin typeface="Oswald Medium" pitchFamily="2" charset="77"/>
                <a:cs typeface="Oswald Medium" pitchFamily="2" charset="77"/>
              </a:defRPr>
            </a:lvl1pPr>
          </a:lstStyle>
          <a:p>
            <a:r>
              <a:rPr lang="en-GB" dirty="0"/>
              <a:t>CLICK TO EDIT MASTER TITLE STYLE</a:t>
            </a:r>
            <a:endParaRPr lang="en-US" dirty="0"/>
          </a:p>
        </p:txBody>
      </p:sp>
      <p:cxnSp>
        <p:nvCxnSpPr>
          <p:cNvPr id="9" name="Straight Connector 8"/>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0683C989-05D3-5043-A348-50CBD389CA95}"/>
              </a:ext>
            </a:extLst>
          </p:cNvPr>
          <p:cNvPicPr>
            <a:picLocks noChangeAspect="1"/>
          </p:cNvPicPr>
          <p:nvPr userDrawn="1"/>
        </p:nvPicPr>
        <p:blipFill>
          <a:blip r:embed="rId2"/>
          <a:stretch>
            <a:fillRect/>
          </a:stretch>
        </p:blipFill>
        <p:spPr>
          <a:xfrm>
            <a:off x="360680" y="6323420"/>
            <a:ext cx="2077720" cy="534580"/>
          </a:xfrm>
          <a:prstGeom prst="rect">
            <a:avLst/>
          </a:prstGeom>
        </p:spPr>
      </p:pic>
      <p:pic>
        <p:nvPicPr>
          <p:cNvPr id="17" name="Picture 4">
            <a:extLst>
              <a:ext uri="{FF2B5EF4-FFF2-40B4-BE49-F238E27FC236}">
                <a16:creationId xmlns:a16="http://schemas.microsoft.com/office/drawing/2014/main" id="{59CD25C1-E1B0-194C-B33E-E1DF9316D7B5}"/>
              </a:ext>
            </a:extLst>
          </p:cNvPr>
          <p:cNvPicPr>
            <a:picLocks noChangeAspect="1" noChangeArrowheads="1"/>
          </p:cNvPicPr>
          <p:nvPr userDrawn="1"/>
        </p:nvPicPr>
        <p:blipFill>
          <a:blip r:embed="rId3">
            <a:extLst>
              <a:ext uri="{BEBA8EAE-BF5A-486C-A8C5-ECC9F3942E4B}">
                <a14:imgProps xmlns:a14="http://schemas.microsoft.com/office/drawing/2010/main">
                  <a14:imgLayer r:embed="rId4">
                    <a14:imgEffect>
                      <a14:saturation sat="0"/>
                    </a14:imgEffect>
                  </a14:imgLayer>
                </a14:imgProps>
              </a:ext>
            </a:extLst>
          </a:blip>
          <a:srcRect t="5595" b="5595"/>
          <a:stretch/>
        </p:blipFill>
        <p:spPr bwMode="auto">
          <a:xfrm>
            <a:off x="403463" y="1253987"/>
            <a:ext cx="8315774" cy="4914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735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7" name="Rectangle 6"/>
          <p:cNvSpPr/>
          <p:nvPr userDrawn="1"/>
        </p:nvSpPr>
        <p:spPr>
          <a:xfrm>
            <a:off x="4572000" y="0"/>
            <a:ext cx="4572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1"/>
          <p:cNvSpPr>
            <a:spLocks noGrp="1"/>
          </p:cNvSpPr>
          <p:nvPr>
            <p:ph type="title" hasCustomPrompt="1"/>
          </p:nvPr>
        </p:nvSpPr>
        <p:spPr>
          <a:xfrm>
            <a:off x="5470768" y="1171576"/>
            <a:ext cx="3243019" cy="1219798"/>
          </a:xfrm>
        </p:spPr>
        <p:txBody>
          <a:bodyPr anchor="t">
            <a:normAutofit/>
          </a:bodyPr>
          <a:lstStyle>
            <a:lvl1pPr algn="l">
              <a:lnSpc>
                <a:spcPct val="95000"/>
              </a:lnSpc>
              <a:defRPr sz="3200" b="0" i="0" cap="none">
                <a:solidFill>
                  <a:schemeClr val="bg1"/>
                </a:solidFill>
                <a:latin typeface="Oswald" pitchFamily="2" charset="77"/>
                <a:cs typeface="Oswald" pitchFamily="2" charset="77"/>
              </a:defRPr>
            </a:lvl1pPr>
          </a:lstStyle>
          <a:p>
            <a:r>
              <a:rPr lang="en-GB" dirty="0"/>
              <a:t>CLICK TO EDIT MASTER TITLE STYLE</a:t>
            </a:r>
            <a:endParaRPr lang="en-US" dirty="0"/>
          </a:p>
        </p:txBody>
      </p:sp>
      <p:sp>
        <p:nvSpPr>
          <p:cNvPr id="3" name="Text Placeholder 2"/>
          <p:cNvSpPr>
            <a:spLocks noGrp="1"/>
          </p:cNvSpPr>
          <p:nvPr>
            <p:ph type="body" idx="1"/>
          </p:nvPr>
        </p:nvSpPr>
        <p:spPr>
          <a:xfrm>
            <a:off x="5470767" y="2395663"/>
            <a:ext cx="3243020" cy="2684219"/>
          </a:xfrm>
        </p:spPr>
        <p:txBody>
          <a:bodyPr anchor="t">
            <a:normAutofit/>
          </a:bodyPr>
          <a:lstStyle>
            <a:lvl1pPr marL="0" indent="0">
              <a:buNone/>
              <a:defRPr sz="1800" b="0" i="0">
                <a:solidFill>
                  <a:srgbClr val="FFFFFF"/>
                </a:solidFill>
                <a:latin typeface="Lato" panose="020F0502020204030203" pitchFamily="34" charset="77"/>
                <a:cs typeface="Lato" panose="020F0502020204030203" pitchFamily="34" charset="77"/>
              </a:defRPr>
            </a:lvl1pPr>
            <a:lvl2pPr marL="0" indent="0">
              <a:buNone/>
              <a:defRPr sz="1800">
                <a:solidFill>
                  <a:schemeClr val="bg1"/>
                </a:solidFill>
              </a:defRPr>
            </a:lvl2pPr>
            <a:lvl3pPr marL="1588" indent="0">
              <a:buNone/>
              <a:defRPr sz="1800">
                <a:solidFill>
                  <a:srgbClr val="FFFFFF"/>
                </a:solidFill>
              </a:defRPr>
            </a:lvl3pPr>
            <a:lvl4pPr marL="0" indent="0">
              <a:buNone/>
              <a:defRPr sz="1800">
                <a:solidFill>
                  <a:srgbClr val="FFFFFF"/>
                </a:solidFill>
              </a:defRPr>
            </a:lvl4pPr>
            <a:lvl5pPr marL="0" indent="0">
              <a:buNone/>
              <a:defRPr sz="1800">
                <a:solidFill>
                  <a:srgbClr val="FFFFFF"/>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Picture Placeholder 11"/>
          <p:cNvSpPr>
            <a:spLocks noGrp="1"/>
          </p:cNvSpPr>
          <p:nvPr>
            <p:ph type="pic" sz="quarter" idx="13"/>
          </p:nvPr>
        </p:nvSpPr>
        <p:spPr>
          <a:xfrm>
            <a:off x="152400" y="155738"/>
            <a:ext cx="5002416" cy="5985852"/>
          </a:xfrm>
        </p:spPr>
        <p:txBody>
          <a:bodyPr/>
          <a:lstStyle/>
          <a:p>
            <a:r>
              <a:rPr lang="en-US"/>
              <a:t>Click icon to add picture</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00" y="6364389"/>
            <a:ext cx="1969013" cy="493611"/>
          </a:xfrm>
          <a:prstGeom prst="rect">
            <a:avLst/>
          </a:prstGeom>
        </p:spPr>
      </p:pic>
    </p:spTree>
    <p:extLst>
      <p:ext uri="{BB962C8B-B14F-4D97-AF65-F5344CB8AC3E}">
        <p14:creationId xmlns:p14="http://schemas.microsoft.com/office/powerpoint/2010/main" val="564721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14" name="Rectangle 13"/>
          <p:cNvSpPr/>
          <p:nvPr userDrawn="1"/>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2" name="Title 1"/>
          <p:cNvSpPr>
            <a:spLocks noGrp="1"/>
          </p:cNvSpPr>
          <p:nvPr>
            <p:ph type="title" hasCustomPrompt="1"/>
          </p:nvPr>
        </p:nvSpPr>
        <p:spPr>
          <a:xfrm>
            <a:off x="424763" y="381000"/>
            <a:ext cx="8282643" cy="1348102"/>
          </a:xfrm>
        </p:spPr>
        <p:txBody>
          <a:bodyPr anchor="t">
            <a:normAutofit/>
          </a:bodyPr>
          <a:lstStyle>
            <a:lvl1pPr algn="l">
              <a:lnSpc>
                <a:spcPct val="85000"/>
              </a:lnSpc>
              <a:defRPr sz="4400" b="0" i="0" cap="none">
                <a:solidFill>
                  <a:schemeClr val="tx1"/>
                </a:solidFill>
                <a:latin typeface="Oswald Medium" pitchFamily="2" charset="77"/>
                <a:cs typeface="Oswald Medium" pitchFamily="2" charset="77"/>
              </a:defRPr>
            </a:lvl1pPr>
          </a:lstStyle>
          <a:p>
            <a:r>
              <a:rPr lang="en-GB" dirty="0"/>
              <a:t>CLICK TO EDIT MASTER TITLE STYLE</a:t>
            </a:r>
            <a:endParaRPr lang="en-US" dirty="0"/>
          </a:p>
        </p:txBody>
      </p:sp>
      <p:cxnSp>
        <p:nvCxnSpPr>
          <p:cNvPr id="9" name="Straight Connector 8"/>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Picture Placeholder 11"/>
          <p:cNvSpPr>
            <a:spLocks noGrp="1"/>
          </p:cNvSpPr>
          <p:nvPr>
            <p:ph type="pic" sz="quarter" idx="13"/>
          </p:nvPr>
        </p:nvSpPr>
        <p:spPr>
          <a:xfrm>
            <a:off x="424763" y="1960307"/>
            <a:ext cx="8282644" cy="4211893"/>
          </a:xfrm>
        </p:spPr>
        <p:txBody>
          <a:bodyPr>
            <a:normAutofit/>
          </a:bodyPr>
          <a:lstStyle/>
          <a:p>
            <a:r>
              <a:rPr lang="en-US"/>
              <a:t>Click icon to add picture</a:t>
            </a:r>
            <a:endParaRPr lang="en-US" dirty="0"/>
          </a:p>
        </p:txBody>
      </p:sp>
      <p:pic>
        <p:nvPicPr>
          <p:cNvPr id="16" name="Picture 15">
            <a:extLst>
              <a:ext uri="{FF2B5EF4-FFF2-40B4-BE49-F238E27FC236}">
                <a16:creationId xmlns:a16="http://schemas.microsoft.com/office/drawing/2014/main" id="{0683C989-05D3-5043-A348-50CBD389CA95}"/>
              </a:ext>
            </a:extLst>
          </p:cNvPr>
          <p:cNvPicPr>
            <a:picLocks noChangeAspect="1"/>
          </p:cNvPicPr>
          <p:nvPr userDrawn="1"/>
        </p:nvPicPr>
        <p:blipFill>
          <a:blip r:embed="rId2"/>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2377348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Agenda">
    <p:spTree>
      <p:nvGrpSpPr>
        <p:cNvPr id="1" name=""/>
        <p:cNvGrpSpPr/>
        <p:nvPr/>
      </p:nvGrpSpPr>
      <p:grpSpPr>
        <a:xfrm>
          <a:off x="0" y="0"/>
          <a:ext cx="0" cy="0"/>
          <a:chOff x="0" y="0"/>
          <a:chExt cx="0" cy="0"/>
        </a:xfrm>
      </p:grpSpPr>
      <p:sp>
        <p:nvSpPr>
          <p:cNvPr id="12" name="Rectangle 11"/>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9" name="Rectangle 8"/>
          <p:cNvSpPr/>
          <p:nvPr userDrawn="1"/>
        </p:nvSpPr>
        <p:spPr>
          <a:xfrm>
            <a:off x="147638" y="1171574"/>
            <a:ext cx="8832850" cy="513556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1"/>
          <p:cNvSpPr>
            <a:spLocks noGrp="1"/>
          </p:cNvSpPr>
          <p:nvPr>
            <p:ph type="title" hasCustomPrompt="1"/>
          </p:nvPr>
        </p:nvSpPr>
        <p:spPr>
          <a:xfrm>
            <a:off x="424634" y="202994"/>
            <a:ext cx="8282640" cy="787605"/>
          </a:xfrm>
        </p:spPr>
        <p:txBody>
          <a:bodyPr>
            <a:normAutofit/>
          </a:bodyPr>
          <a:lstStyle>
            <a:lvl1pPr>
              <a:defRPr sz="4400" b="0" i="0" cap="none">
                <a:solidFill>
                  <a:schemeClr val="bg1"/>
                </a:solidFill>
                <a:latin typeface="Oswald" pitchFamily="2" charset="77"/>
                <a:cs typeface="Oswald" pitchFamily="2" charset="77"/>
              </a:defRPr>
            </a:lvl1pPr>
          </a:lstStyle>
          <a:p>
            <a:r>
              <a:rPr lang="en-GB" dirty="0"/>
              <a:t>CLICK TO EDIT MASTER TITLE STYLE</a:t>
            </a:r>
            <a:endParaRPr lang="en-US" dirty="0"/>
          </a:p>
        </p:txBody>
      </p:sp>
      <p:sp>
        <p:nvSpPr>
          <p:cNvPr id="3" name="Content Placeholder 2"/>
          <p:cNvSpPr>
            <a:spLocks noGrp="1"/>
          </p:cNvSpPr>
          <p:nvPr>
            <p:ph idx="1"/>
          </p:nvPr>
        </p:nvSpPr>
        <p:spPr>
          <a:xfrm>
            <a:off x="431147" y="1600200"/>
            <a:ext cx="8276127" cy="4547903"/>
          </a:xfrm>
        </p:spPr>
        <p:txBody>
          <a:bodyPr>
            <a:normAutofit/>
          </a:bodyPr>
          <a:lstStyle>
            <a:lvl1pPr>
              <a:defRPr b="0">
                <a:solidFill>
                  <a:schemeClr val="tx1"/>
                </a:solidFill>
              </a:defRPr>
            </a:lvl1pPr>
            <a:lvl2pPr marL="266700" indent="-266700">
              <a:buClr>
                <a:schemeClr val="tx2"/>
              </a:buClr>
              <a:buFont typeface="Arial"/>
              <a:buChar char="•"/>
              <a:defRPr sz="1800"/>
            </a:lvl2pPr>
            <a:lvl3pPr marL="266700" indent="-266700">
              <a:defRPr sz="1800"/>
            </a:lvl3pPr>
            <a:lvl4pPr marL="266700" indent="-266700">
              <a:buClr>
                <a:schemeClr val="tx2"/>
              </a:buClr>
              <a:buFont typeface="Arial"/>
              <a:buChar char="•"/>
              <a:defRPr sz="1800"/>
            </a:lvl4pPr>
            <a:lvl5pPr marL="266700" indent="-26670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cxnSp>
        <p:nvCxnSpPr>
          <p:cNvPr id="10" name="Straight Connector 9"/>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3A4DF4C9-1060-C64F-B73E-D2425EC928D6}"/>
              </a:ext>
            </a:extLst>
          </p:cNvPr>
          <p:cNvPicPr>
            <a:picLocks noChangeAspect="1"/>
          </p:cNvPicPr>
          <p:nvPr userDrawn="1"/>
        </p:nvPicPr>
        <p:blipFill>
          <a:blip r:embed="rId2"/>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373693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b="0"/>
            </a:lvl1pPr>
            <a:lvl2pPr>
              <a:defRPr b="0"/>
            </a:lvl2pPr>
            <a:lvl3pPr>
              <a:defRPr b="0"/>
            </a:lvl3pPr>
            <a:lvl4pPr>
              <a:defRPr b="0"/>
            </a:lvl4pPr>
            <a:lvl5pPr>
              <a:defRPr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vl6pPr marL="1588" indent="0">
              <a:buNone/>
              <a:defRPr sz="2500" b="0" i="0">
                <a:latin typeface="Gill Sans Infant MT"/>
                <a:cs typeface="Gill Sans Infant MT"/>
              </a:defRPr>
            </a:lvl6pPr>
          </a:lstStyle>
          <a:p>
            <a:pPr lvl="0"/>
            <a:r>
              <a:rPr lang="en-US"/>
              <a:t>Click to edit Master text styles</a:t>
            </a:r>
          </a:p>
        </p:txBody>
      </p:sp>
    </p:spTree>
    <p:extLst>
      <p:ext uri="{BB962C8B-B14F-4D97-AF65-F5344CB8AC3E}">
        <p14:creationId xmlns:p14="http://schemas.microsoft.com/office/powerpoint/2010/main" val="1646375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4634" y="202995"/>
            <a:ext cx="8282640" cy="866142"/>
          </a:xfrm>
        </p:spPr>
        <p:txBody>
          <a:bodyPr anchor="b" anchorCtr="0"/>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b="0"/>
            </a:lvl1pPr>
            <a:lvl2pPr>
              <a:defRPr b="0"/>
            </a:lvl2pPr>
            <a:lvl3pPr>
              <a:defRPr b="0"/>
            </a:lvl3pPr>
            <a:lvl4pPr>
              <a:defRPr b="0"/>
            </a:lvl4pPr>
            <a:lvl5pPr>
              <a:defRPr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Tree>
    <p:extLst>
      <p:ext uri="{BB962C8B-B14F-4D97-AF65-F5344CB8AC3E}">
        <p14:creationId xmlns:p14="http://schemas.microsoft.com/office/powerpoint/2010/main" val="357004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sub and Larg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tIns="457200">
            <a:normAutofit/>
          </a:bodyPr>
          <a:lstStyle>
            <a:lvl1pPr algn="ctr">
              <a:defRPr sz="3200">
                <a:solidFill>
                  <a:schemeClr val="tx2"/>
                </a:solidFill>
              </a:defRPr>
            </a:lvl1pPr>
            <a:lvl2pPr algn="ctr">
              <a:defRPr sz="2200">
                <a:solidFill>
                  <a:schemeClr val="tx1"/>
                </a:solidFill>
              </a:defRPr>
            </a:lvl2pPr>
          </a:lstStyle>
          <a:p>
            <a:pPr lvl="0"/>
            <a:r>
              <a:rPr lang="en-US"/>
              <a:t>Click to edit Master text styles</a:t>
            </a:r>
          </a:p>
          <a:p>
            <a:pPr lvl="1"/>
            <a:r>
              <a:rPr lang="en-US"/>
              <a:t>Second level</a:t>
            </a:r>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vl6pPr marL="1588" indent="0">
              <a:buNone/>
              <a:defRPr sz="2500" b="0" i="0">
                <a:latin typeface="Gill Sans Infant MT"/>
                <a:cs typeface="Gill Sans Infant MT"/>
              </a:defRPr>
            </a:lvl6pPr>
          </a:lstStyle>
          <a:p>
            <a:pPr lvl="0"/>
            <a:r>
              <a:rPr lang="en-US"/>
              <a:t>Click to edit Master text styles</a:t>
            </a:r>
          </a:p>
        </p:txBody>
      </p:sp>
    </p:spTree>
    <p:extLst>
      <p:ext uri="{BB962C8B-B14F-4D97-AF65-F5344CB8AC3E}">
        <p14:creationId xmlns:p14="http://schemas.microsoft.com/office/powerpoint/2010/main" val="2841398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Click to edit Master title style</a:t>
            </a:r>
            <a:endParaRPr lang="en-US" dirty="0"/>
          </a:p>
        </p:txBody>
      </p:sp>
      <p:sp>
        <p:nvSpPr>
          <p:cNvPr id="3" name="Content Placeholder 2"/>
          <p:cNvSpPr>
            <a:spLocks noGrp="1"/>
          </p:cNvSpPr>
          <p:nvPr>
            <p:ph idx="1"/>
          </p:nvPr>
        </p:nvSpPr>
        <p:spPr>
          <a:xfrm>
            <a:off x="431147"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
        <p:nvSpPr>
          <p:cNvPr id="9" name="Content Placeholder 2"/>
          <p:cNvSpPr>
            <a:spLocks noGrp="1"/>
          </p:cNvSpPr>
          <p:nvPr>
            <p:ph idx="14"/>
          </p:nvPr>
        </p:nvSpPr>
        <p:spPr>
          <a:xfrm>
            <a:off x="4709703"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6039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8" name="Rectangle 7"/>
          <p:cNvSpPr/>
          <p:nvPr/>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Placeholder 1"/>
          <p:cNvSpPr>
            <a:spLocks noGrp="1"/>
          </p:cNvSpPr>
          <p:nvPr>
            <p:ph type="title"/>
          </p:nvPr>
        </p:nvSpPr>
        <p:spPr>
          <a:xfrm>
            <a:off x="424634" y="202995"/>
            <a:ext cx="8282640" cy="506900"/>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31147" y="1600200"/>
            <a:ext cx="8276127" cy="470693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48991" y="6441019"/>
            <a:ext cx="1581319" cy="365125"/>
          </a:xfrm>
          <a:prstGeom prst="rect">
            <a:avLst/>
          </a:prstGeom>
        </p:spPr>
        <p:txBody>
          <a:bodyPr vert="horz" lIns="91440" tIns="45720" rIns="91440" bIns="45720" rtlCol="0" anchor="ctr"/>
          <a:lstStyle>
            <a:lvl1pPr algn="l">
              <a:defRPr lang="en-US" sz="900" smtClean="0">
                <a:effectLst/>
              </a:defRPr>
            </a:lvl1pPr>
          </a:lstStyle>
          <a:p>
            <a:r>
              <a:rPr lang="en-US"/>
              <a:t>Version 2 – 2022 </a:t>
            </a:r>
            <a:endParaRPr lang="en-US" dirty="0"/>
          </a:p>
        </p:txBody>
      </p:sp>
      <p:sp>
        <p:nvSpPr>
          <p:cNvPr id="5" name="Footer Placeholder 4"/>
          <p:cNvSpPr>
            <a:spLocks noGrp="1"/>
          </p:cNvSpPr>
          <p:nvPr>
            <p:ph type="ftr" sz="quarter" idx="3"/>
          </p:nvPr>
        </p:nvSpPr>
        <p:spPr>
          <a:xfrm>
            <a:off x="2525022" y="6441019"/>
            <a:ext cx="3824978" cy="365125"/>
          </a:xfrm>
          <a:prstGeom prst="rect">
            <a:avLst/>
          </a:prstGeom>
        </p:spPr>
        <p:txBody>
          <a:bodyPr vert="horz" lIns="91440" tIns="45720" rIns="91440" bIns="45720" rtlCol="0" anchor="ctr"/>
          <a:lstStyle>
            <a:lvl1pPr algn="l">
              <a:defRPr sz="1000" b="0" i="0">
                <a:solidFill>
                  <a:schemeClr val="tx1"/>
                </a:solidFill>
                <a:latin typeface="Lato" panose="020F0502020204030203" pitchFamily="34" charset="77"/>
                <a:cs typeface="Lato" panose="020F0502020204030203" pitchFamily="34" charset="77"/>
              </a:defRPr>
            </a:lvl1pPr>
          </a:lstStyle>
          <a:p>
            <a:r>
              <a:rPr lang="en-US"/>
              <a:t>IYCF-E TRAINING: RELACTATION, WET NURSING AND DONOR HUMAN MILK IN EMERGENCIES</a:t>
            </a:r>
            <a:endParaRPr lang="en-US" dirty="0"/>
          </a:p>
        </p:txBody>
      </p:sp>
      <p:sp>
        <p:nvSpPr>
          <p:cNvPr id="6" name="Slide Number Placeholder 5"/>
          <p:cNvSpPr>
            <a:spLocks noGrp="1"/>
          </p:cNvSpPr>
          <p:nvPr>
            <p:ph type="sldNum" sz="quarter" idx="4"/>
          </p:nvPr>
        </p:nvSpPr>
        <p:spPr>
          <a:xfrm>
            <a:off x="8030310" y="6441019"/>
            <a:ext cx="773723" cy="365125"/>
          </a:xfrm>
          <a:prstGeom prst="rect">
            <a:avLst/>
          </a:prstGeom>
        </p:spPr>
        <p:txBody>
          <a:bodyPr vert="horz" lIns="91440" tIns="45720" rIns="91440" bIns="45720" rtlCol="0" anchor="ctr"/>
          <a:lstStyle>
            <a:lvl1pPr algn="r">
              <a:defRPr sz="1000" b="0" i="0">
                <a:solidFill>
                  <a:schemeClr val="tx1"/>
                </a:solidFill>
                <a:latin typeface="Lato" panose="020F0502020204030203" pitchFamily="34" charset="77"/>
                <a:cs typeface="Lato" panose="020F0502020204030203" pitchFamily="34" charset="77"/>
              </a:defRPr>
            </a:lvl1pPr>
          </a:lstStyle>
          <a:p>
            <a:fld id="{C3FDE51E-0052-334C-A4B2-C567FE9F326F}" type="slidenum">
              <a:rPr lang="en-US" smtClean="0"/>
              <a:pPr/>
              <a:t>‹#›</a:t>
            </a:fld>
            <a:endParaRPr lang="en-US" dirty="0"/>
          </a:p>
        </p:txBody>
      </p:sp>
      <p:cxnSp>
        <p:nvCxnSpPr>
          <p:cNvPr id="13" name="Straight Connector 12"/>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descr="Underscore_line.png"/>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424636" y="1124217"/>
            <a:ext cx="8305800" cy="57912"/>
          </a:xfrm>
          <a:prstGeom prst="rect">
            <a:avLst/>
          </a:prstGeom>
        </p:spPr>
      </p:pic>
      <p:pic>
        <p:nvPicPr>
          <p:cNvPr id="16" name="Picture 15">
            <a:extLst>
              <a:ext uri="{FF2B5EF4-FFF2-40B4-BE49-F238E27FC236}">
                <a16:creationId xmlns:a16="http://schemas.microsoft.com/office/drawing/2014/main" id="{008A2138-5259-BE41-B090-D7E5FFE97FCE}"/>
              </a:ext>
            </a:extLst>
          </p:cNvPr>
          <p:cNvPicPr>
            <a:picLocks noChangeAspect="1"/>
          </p:cNvPicPr>
          <p:nvPr userDrawn="1"/>
        </p:nvPicPr>
        <p:blipFill>
          <a:blip r:embed="rId21"/>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3666785245"/>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51" r:id="rId3"/>
    <p:sldLayoutId id="2147483660" r:id="rId4"/>
    <p:sldLayoutId id="2147483661" r:id="rId5"/>
    <p:sldLayoutId id="2147483650" r:id="rId6"/>
    <p:sldLayoutId id="2147483675" r:id="rId7"/>
    <p:sldLayoutId id="2147483677" r:id="rId8"/>
    <p:sldLayoutId id="2147483662" r:id="rId9"/>
    <p:sldLayoutId id="2147483676" r:id="rId10"/>
    <p:sldLayoutId id="2147483663" r:id="rId11"/>
    <p:sldLayoutId id="2147483655" r:id="rId12"/>
    <p:sldLayoutId id="2147483669" r:id="rId13"/>
    <p:sldLayoutId id="2147483670" r:id="rId14"/>
    <p:sldLayoutId id="2147483671" r:id="rId15"/>
    <p:sldLayoutId id="2147483672" r:id="rId16"/>
    <p:sldLayoutId id="2147483667" r:id="rId17"/>
    <p:sldLayoutId id="2147483673" r:id="rId18"/>
  </p:sldLayoutIdLst>
  <p:hf hdr="0"/>
  <p:txStyles>
    <p:titleStyle>
      <a:lvl1pPr algn="l" defTabSz="457200" rtl="0" eaLnBrk="1" latinLnBrk="0" hangingPunct="1">
        <a:spcBef>
          <a:spcPct val="0"/>
        </a:spcBef>
        <a:buNone/>
        <a:defRPr sz="2500" b="1" i="0" kern="1200">
          <a:solidFill>
            <a:schemeClr val="tx1"/>
          </a:solidFill>
          <a:latin typeface="Lato" panose="020F0502020204030203" pitchFamily="34" charset="77"/>
          <a:ea typeface="+mj-ea"/>
          <a:cs typeface="Lato" panose="020F0502020204030203" pitchFamily="34" charset="77"/>
        </a:defRPr>
      </a:lvl1pPr>
    </p:titleStyle>
    <p:bodyStyle>
      <a:lvl1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1pPr>
      <a:lvl2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2pPr>
      <a:lvl3pPr marL="266700"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3pPr>
      <a:lvl4pPr marL="541338" indent="-274638" algn="l" defTabSz="457200" rtl="0" eaLnBrk="1" latinLnBrk="0" hangingPunct="1">
        <a:spcBef>
          <a:spcPts val="0"/>
        </a:spcBef>
        <a:spcAft>
          <a:spcPts val="1200"/>
        </a:spcAft>
        <a:buFont typeface="Arial"/>
        <a:buChar char="–"/>
        <a:defRPr sz="1800" b="0" i="0" kern="1200">
          <a:solidFill>
            <a:schemeClr val="tx1"/>
          </a:solidFill>
          <a:latin typeface="Lato" panose="020F0502020204030203" pitchFamily="34" charset="77"/>
          <a:ea typeface="+mn-ea"/>
          <a:cs typeface="Lato" panose="020F0502020204030203" pitchFamily="34" charset="77"/>
        </a:defRPr>
      </a:lvl4pPr>
      <a:lvl5pPr marL="808038"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video" Target="https://www.youtube.com/embed/8lmUK7naddo?feature=oembed" TargetMode="External"/><Relationship Id="rId5" Type="http://schemas.openxmlformats.org/officeDocument/2006/relationships/image" Target="../media/image8.pn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6.xml"/><Relationship Id="rId7" Type="http://schemas.openxmlformats.org/officeDocument/2006/relationships/image" Target="../media/image18.png"/><Relationship Id="rId12" Type="http://schemas.openxmlformats.org/officeDocument/2006/relationships/image" Target="../media/image2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svg"/><Relationship Id="rId11" Type="http://schemas.openxmlformats.org/officeDocument/2006/relationships/image" Target="../media/image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notesSlide" Target="../notesSlides/notesSlide13.xml"/><Relationship Id="rId9"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audio" Target="../media/media2.WAV"/><Relationship Id="rId7" Type="http://schemas.openxmlformats.org/officeDocument/2006/relationships/image" Target="../media/image29.png"/><Relationship Id="rId2" Type="http://schemas.microsoft.com/office/2007/relationships/media" Target="../media/media2.WAV"/><Relationship Id="rId1" Type="http://schemas.openxmlformats.org/officeDocument/2006/relationships/tags" Target="../tags/tag2.xml"/><Relationship Id="rId6" Type="http://schemas.openxmlformats.org/officeDocument/2006/relationships/image" Target="../media/image28.jpeg"/><Relationship Id="rId5" Type="http://schemas.openxmlformats.org/officeDocument/2006/relationships/notesSlide" Target="../notesSlides/notesSlide18.xml"/><Relationship Id="rId4"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audio" Target="../media/media3.WAV"/><Relationship Id="rId7" Type="http://schemas.openxmlformats.org/officeDocument/2006/relationships/image" Target="../media/image29.png"/><Relationship Id="rId2" Type="http://schemas.microsoft.com/office/2007/relationships/media" Target="../media/media3.WAV"/><Relationship Id="rId1" Type="http://schemas.openxmlformats.org/officeDocument/2006/relationships/tags" Target="../tags/tag3.xml"/><Relationship Id="rId6" Type="http://schemas.openxmlformats.org/officeDocument/2006/relationships/image" Target="../media/image30.jpeg"/><Relationship Id="rId5" Type="http://schemas.openxmlformats.org/officeDocument/2006/relationships/notesSlide" Target="../notesSlides/notesSlide19.xml"/><Relationship Id="rId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audio" Target="../media/media4.WAV"/><Relationship Id="rId7" Type="http://schemas.openxmlformats.org/officeDocument/2006/relationships/image" Target="../media/image26.png"/><Relationship Id="rId2" Type="http://schemas.microsoft.com/office/2007/relationships/media" Target="../media/media4.WAV"/><Relationship Id="rId1" Type="http://schemas.openxmlformats.org/officeDocument/2006/relationships/tags" Target="../tags/tag4.xml"/><Relationship Id="rId6" Type="http://schemas.openxmlformats.org/officeDocument/2006/relationships/image" Target="../media/image29.png"/><Relationship Id="rId5" Type="http://schemas.openxmlformats.org/officeDocument/2006/relationships/notesSlide" Target="../notesSlides/notesSlide20.xml"/><Relationship Id="rId4"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hyperlink" Target="https://globalhealthmedia.org/videos/increasing-your-milk-supply/" TargetMode="External"/><Relationship Id="rId3" Type="http://schemas.openxmlformats.org/officeDocument/2006/relationships/hyperlink" Target="https://www.llli.org/increasing-breastmilk-supply/" TargetMode="External"/><Relationship Id="rId7" Type="http://schemas.openxmlformats.org/officeDocument/2006/relationships/hyperlink" Target="https://globalhealthmedia.org/videos/making-enough-milk/"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s://globalhealthmedia.org/videos/not-enough-milk/" TargetMode="External"/><Relationship Id="rId5" Type="http://schemas.openxmlformats.org/officeDocument/2006/relationships/hyperlink" Target="https://globalhealthmedia.org/videos/expressing-and-storing-breastmilk/" TargetMode="External"/><Relationship Id="rId10" Type="http://schemas.openxmlformats.org/officeDocument/2006/relationships/hyperlink" Target="https://globalhealthmedia.org/" TargetMode="External"/><Relationship Id="rId4" Type="http://schemas.openxmlformats.org/officeDocument/2006/relationships/hyperlink" Target="https://www.llli.org/drip-drop-feeding/" TargetMode="External"/><Relationship Id="rId9" Type="http://schemas.openxmlformats.org/officeDocument/2006/relationships/hyperlink" Target="https://globalhealthmedia.org/videos/providing-the-right-volume-of-milk/"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ideo" Target="https://www.youtube.com/embed/Ry9B_RHERdw?list=PL-QMVR1hIPbZZtFeuqKaeGggnUyrMdnrp" TargetMode="External"/><Relationship Id="rId5" Type="http://schemas.openxmlformats.org/officeDocument/2006/relationships/image" Target="../media/image9.jpe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video" Target="https://www.youtube.com/embed/ms1_PzsJULI?list=PL3rKNU-jWPSTsTE2V_pWPS7Ukvv01QTei" TargetMode="External"/><Relationship Id="rId5" Type="http://schemas.openxmlformats.org/officeDocument/2006/relationships/image" Target="../media/image8.png"/><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8" Type="http://schemas.openxmlformats.org/officeDocument/2006/relationships/hyperlink" Target="https://www.amazon.com/Making-More-Milk-Lisa-Marasco/dp/1260031152" TargetMode="External"/><Relationship Id="rId13" Type="http://schemas.openxmlformats.org/officeDocument/2006/relationships/hyperlink" Target="https://www.llli.org/breastfeeding-without-giving-birth-2/#:~:text=The%20only%20necessary%20component%20to,a%20variety%20of%20manual%20techniques." TargetMode="External"/><Relationship Id="rId3" Type="http://schemas.openxmlformats.org/officeDocument/2006/relationships/hyperlink" Target="https://journals.plos.org/plosone/article?id=10.1371/journal.pone.0222980" TargetMode="External"/><Relationship Id="rId7" Type="http://schemas.openxmlformats.org/officeDocument/2006/relationships/hyperlink" Target="https://www.ennonline.net/infantformuladiarrhoea" TargetMode="External"/><Relationship Id="rId12" Type="http://schemas.openxmlformats.org/officeDocument/2006/relationships/hyperlink" Target="https://www.amazon.com/Relactation-Guide-Rebuilding-Your-Supply/dp/1946665444" TargetMode="External"/><Relationship Id="rId17" Type="http://schemas.openxmlformats.org/officeDocument/2006/relationships/hyperlink" Target="https://www.who.int/publications/i/item/9789241550321" TargetMode="External"/><Relationship Id="rId2" Type="http://schemas.openxmlformats.org/officeDocument/2006/relationships/hyperlink" Target="https://www.youtube.com/playlist?list=PL3rKNU-jWPSTsTE2V_pWPS7Ukvv01QTei" TargetMode="External"/><Relationship Id="rId16" Type="http://schemas.openxmlformats.org/officeDocument/2006/relationships/hyperlink" Target="https://apps.who.int/iris/handle/10665/65020" TargetMode="External"/><Relationship Id="rId1" Type="http://schemas.openxmlformats.org/officeDocument/2006/relationships/slideLayout" Target="../slideLayouts/slideLayout6.xml"/><Relationship Id="rId6" Type="http://schemas.openxmlformats.org/officeDocument/2006/relationships/hyperlink" Target="https://corescholar.libraries.wright.edu/cgi/viewcontent.cgi?article=1167&amp;context=mph" TargetMode="External"/><Relationship Id="rId11" Type="http://schemas.openxmlformats.org/officeDocument/2006/relationships/hyperlink" Target="https://onlinelibrary.wiley.com/doi/full/10.1111/mcn.12221" TargetMode="External"/><Relationship Id="rId5" Type="http://schemas.openxmlformats.org/officeDocument/2006/relationships/hyperlink" Target="https://www.en-net.org/question/4499.aspx" TargetMode="External"/><Relationship Id="rId15" Type="http://schemas.openxmlformats.org/officeDocument/2006/relationships/hyperlink" Target="http://www.ennonline.net/wetnursingreview%E2%80%8B" TargetMode="External"/><Relationship Id="rId10" Type="http://schemas.openxmlformats.org/officeDocument/2006/relationships/hyperlink" Target="https://pubmed.ncbi.nlm.nih.gov/33948139/" TargetMode="External"/><Relationship Id="rId4" Type="http://schemas.openxmlformats.org/officeDocument/2006/relationships/hyperlink" Target="http://www.ennonline.net/fex/50/iycfphilippines%E2%80%8B%20%20%E2%80%8B" TargetMode="External"/><Relationship Id="rId9" Type="http://schemas.openxmlformats.org/officeDocument/2006/relationships/hyperlink" Target="https://www.researchgate.net/publication/330117358_Review_Infants_and_young_child_feeding_interventions_to_help_women_to_resume_or_increase_the_breastfeeding_practice_in_Puntland_Somalia" TargetMode="External"/><Relationship Id="rId14" Type="http://schemas.openxmlformats.org/officeDocument/2006/relationships/hyperlink" Target="https://www.sciencedirect.com/science/article/abs/pii/S0378874121006061"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Title 4"/>
          <p:cNvSpPr>
            <a:spLocks noGrp="1"/>
          </p:cNvSpPr>
          <p:nvPr>
            <p:ph type="ctrTitle"/>
          </p:nvPr>
        </p:nvSpPr>
        <p:spPr/>
        <p:txBody>
          <a:bodyPr>
            <a:normAutofit/>
          </a:bodyPr>
          <a:lstStyle/>
          <a:p>
            <a:r>
              <a:rPr lang="en-GB" altLang="en-US" sz="3400" dirty="0"/>
              <a:t>RELACTATION, WET NURSING AND DONOR HUMAN MILK IN EMERGENCIES</a:t>
            </a:r>
            <a:endParaRPr lang="en-US" sz="3400" dirty="0"/>
          </a:p>
        </p:txBody>
      </p:sp>
      <p:pic>
        <p:nvPicPr>
          <p:cNvPr id="13" name="Picture 5">
            <a:extLst>
              <a:ext uri="{FF2B5EF4-FFF2-40B4-BE49-F238E27FC236}">
                <a16:creationId xmlns:a16="http://schemas.microsoft.com/office/drawing/2014/main" id="{BABE54F9-DB80-184B-910C-438C0099ACB9}"/>
              </a:ext>
            </a:extLst>
          </p:cNvPr>
          <p:cNvPicPr>
            <a:picLocks noGrp="1" noChangeAspect="1"/>
          </p:cNvPicPr>
          <p:nvPr>
            <p:ph type="pic" sz="quarter" idx="10"/>
          </p:nvPr>
        </p:nvPicPr>
        <p:blipFill rotWithShape="1">
          <a:blip r:embed="rId3"/>
          <a:srcRect t="11967" b="11967"/>
          <a:stretch/>
        </p:blipFill>
        <p:spPr/>
      </p:pic>
      <p:pic>
        <p:nvPicPr>
          <p:cNvPr id="76805" name="Picture 7" descr="Red_circl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124200" y="2213627"/>
            <a:ext cx="4286855" cy="4339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extBox 16">
            <a:extLst>
              <a:ext uri="{FF2B5EF4-FFF2-40B4-BE49-F238E27FC236}">
                <a16:creationId xmlns:a16="http://schemas.microsoft.com/office/drawing/2014/main" id="{B38FA748-E050-0941-A27A-16690512ACC4}"/>
              </a:ext>
            </a:extLst>
          </p:cNvPr>
          <p:cNvSpPr txBox="1"/>
          <p:nvPr/>
        </p:nvSpPr>
        <p:spPr>
          <a:xfrm>
            <a:off x="381000" y="1798121"/>
            <a:ext cx="2871833" cy="307777"/>
          </a:xfrm>
          <a:prstGeom prst="rect">
            <a:avLst/>
          </a:prstGeom>
          <a:solidFill>
            <a:srgbClr val="FFFF00"/>
          </a:solidFill>
        </p:spPr>
        <p:txBody>
          <a:bodyPr wrap="square" lIns="0" tIns="0" rIns="0" bIns="0"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Trainer Name</a:t>
            </a:r>
          </a:p>
        </p:txBody>
      </p:sp>
      <p:sp>
        <p:nvSpPr>
          <p:cNvPr id="18" name="TextBox 17">
            <a:extLst>
              <a:ext uri="{FF2B5EF4-FFF2-40B4-BE49-F238E27FC236}">
                <a16:creationId xmlns:a16="http://schemas.microsoft.com/office/drawing/2014/main" id="{0B150E90-69C3-314C-962C-690A6019DB6C}"/>
              </a:ext>
            </a:extLst>
          </p:cNvPr>
          <p:cNvSpPr txBox="1"/>
          <p:nvPr/>
        </p:nvSpPr>
        <p:spPr>
          <a:xfrm>
            <a:off x="5891167" y="1798121"/>
            <a:ext cx="2871833" cy="307777"/>
          </a:xfrm>
          <a:prstGeom prst="rect">
            <a:avLst/>
          </a:prstGeom>
          <a:solidFill>
            <a:srgbClr val="FFFF00"/>
          </a:solidFill>
        </p:spPr>
        <p:txBody>
          <a:bodyPr wrap="square" lIns="0" tIns="0" rIns="0" bIns="0" rtlCol="0">
            <a:spAutoFit/>
          </a:bodyPr>
          <a:lstStyle/>
          <a:p>
            <a:pPr algn="r"/>
            <a:r>
              <a:rPr lang="en-US" sz="2000" b="1" dirty="0">
                <a:latin typeface="Lato" panose="020F0502020204030203" pitchFamily="34" charset="0"/>
                <a:ea typeface="Lato" panose="020F0502020204030203" pitchFamily="34" charset="0"/>
                <a:cs typeface="Lato" panose="020F0502020204030203" pitchFamily="34" charset="0"/>
              </a:rPr>
              <a:t>Training Date</a:t>
            </a:r>
          </a:p>
        </p:txBody>
      </p:sp>
      <p:sp>
        <p:nvSpPr>
          <p:cNvPr id="8" name="TextBox 7">
            <a:extLst>
              <a:ext uri="{FF2B5EF4-FFF2-40B4-BE49-F238E27FC236}">
                <a16:creationId xmlns:a16="http://schemas.microsoft.com/office/drawing/2014/main" id="{E7241258-0955-6648-BB7F-C7218FEAAF09}"/>
              </a:ext>
            </a:extLst>
          </p:cNvPr>
          <p:cNvSpPr txBox="1"/>
          <p:nvPr/>
        </p:nvSpPr>
        <p:spPr>
          <a:xfrm rot="16200000">
            <a:off x="8113784" y="5753128"/>
            <a:ext cx="1144544" cy="153888"/>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normAutofit/>
          </a:bodyPr>
          <a:lstStyle/>
          <a:p>
            <a:r>
              <a:rPr lang="en-US" sz="700" dirty="0" err="1">
                <a:solidFill>
                  <a:schemeClr val="bg1"/>
                </a:solidFill>
                <a:latin typeface="Lato" panose="020F0502020204030203" pitchFamily="34" charset="0"/>
                <a:ea typeface="Lato" panose="020F0502020204030203" pitchFamily="34" charset="0"/>
                <a:cs typeface="Lato" panose="020F0502020204030203" pitchFamily="34" charset="0"/>
              </a:rPr>
              <a:t>Arugaan</a:t>
            </a:r>
            <a:r>
              <a:rPr lang="en-US" sz="700" dirty="0">
                <a:solidFill>
                  <a:schemeClr val="bg1"/>
                </a:solidFill>
                <a:latin typeface="Lato" panose="020F0502020204030203" pitchFamily="34" charset="0"/>
                <a:ea typeface="Lato" panose="020F0502020204030203" pitchFamily="34" charset="0"/>
                <a:cs typeface="Lato" panose="020F0502020204030203" pitchFamily="34" charset="0"/>
              </a:rPr>
              <a:t>, Philippines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2">
            <a:extLst>
              <a:ext uri="{FF2B5EF4-FFF2-40B4-BE49-F238E27FC236}">
                <a16:creationId xmlns:a16="http://schemas.microsoft.com/office/drawing/2014/main" id="{B071CA6F-3788-B24A-B993-2EC0140E2398}"/>
              </a:ext>
            </a:extLst>
          </p:cNvPr>
          <p:cNvPicPr>
            <a:picLocks noGrp="1" noChangeAspect="1"/>
          </p:cNvPicPr>
          <p:nvPr>
            <p:ph idx="14"/>
          </p:nvPr>
        </p:nvPicPr>
        <p:blipFill>
          <a:blip r:embed="rId3">
            <a:extLst>
              <a:ext uri="{28A0092B-C50C-407E-A947-70E740481C1C}">
                <a14:useLocalDpi xmlns:a14="http://schemas.microsoft.com/office/drawing/2010/main"/>
              </a:ext>
            </a:extLst>
          </a:blip>
          <a:srcRect/>
          <a:stretch>
            <a:fillRect/>
          </a:stretch>
        </p:blipFill>
        <p:spPr bwMode="auto">
          <a:xfrm>
            <a:off x="5334000" y="1524485"/>
            <a:ext cx="3373274" cy="4497699"/>
          </a:xfrm>
          <a:prstGeom prst="rect">
            <a:avLst/>
          </a:prstGeom>
          <a:ln w="38100" cap="sq">
            <a:noFill/>
            <a:prstDash val="solid"/>
            <a:miter lim="800000"/>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title"/>
          </p:nvPr>
        </p:nvSpPr>
        <p:spPr/>
        <p:txBody>
          <a:bodyPr>
            <a:normAutofit/>
          </a:bodyPr>
          <a:lstStyle/>
          <a:p>
            <a:r>
              <a:rPr lang="en-US" altLang="en-US"/>
              <a:t>Relactation</a:t>
            </a:r>
            <a:endParaRPr lang="en-GB" b="1"/>
          </a:p>
        </p:txBody>
      </p:sp>
      <p:sp>
        <p:nvSpPr>
          <p:cNvPr id="19458" name="Content Placeholder 2"/>
          <p:cNvSpPr>
            <a:spLocks noGrp="1"/>
          </p:cNvSpPr>
          <p:nvPr>
            <p:ph idx="1"/>
          </p:nvPr>
        </p:nvSpPr>
        <p:spPr/>
        <p:txBody>
          <a:bodyPr vert="horz" lIns="0" tIns="0" rIns="0" bIns="0" rtlCol="0" anchor="t">
            <a:noAutofit/>
          </a:bodyPr>
          <a:lstStyle/>
          <a:p>
            <a:pPr marL="342900" indent="-342900">
              <a:buClr>
                <a:schemeClr val="tx1"/>
              </a:buClr>
              <a:buFont typeface="Arial" panose="020B0604020202020204" pitchFamily="34" charset="0"/>
              <a:buChar char="•"/>
            </a:pPr>
            <a:r>
              <a:rPr lang="en-GB" b="0" dirty="0">
                <a:solidFill>
                  <a:schemeClr val="tx1"/>
                </a:solidFill>
              </a:rPr>
              <a:t>Breastfeeding initiation has been prevented or breastfeeding has been interrupted</a:t>
            </a:r>
          </a:p>
          <a:p>
            <a:pPr marL="342900" indent="-342900">
              <a:buClr>
                <a:schemeClr val="tx1"/>
              </a:buClr>
              <a:buFont typeface="Arial" panose="020B0604020202020204" pitchFamily="34" charset="0"/>
              <a:buChar char="•"/>
            </a:pPr>
            <a:r>
              <a:rPr lang="en-GB" b="0" dirty="0">
                <a:solidFill>
                  <a:schemeClr val="tx1"/>
                </a:solidFill>
              </a:rPr>
              <a:t>Formula intolerance or allergy</a:t>
            </a:r>
          </a:p>
          <a:p>
            <a:pPr marL="342900" indent="-342900">
              <a:buClr>
                <a:schemeClr val="tx1"/>
              </a:buClr>
              <a:buFont typeface="Arial" panose="020B0604020202020204" pitchFamily="34" charset="0"/>
              <a:buChar char="•"/>
            </a:pPr>
            <a:r>
              <a:rPr lang="en-GB" b="0" dirty="0">
                <a:solidFill>
                  <a:schemeClr val="tx1"/>
                </a:solidFill>
              </a:rPr>
              <a:t>Mother’s disappointment in early weaning (stopping breastfeeding) / use of formula </a:t>
            </a:r>
          </a:p>
          <a:p>
            <a:pPr marL="342900" indent="-342900">
              <a:buClr>
                <a:schemeClr val="tx1"/>
              </a:buClr>
              <a:buFont typeface="Arial" panose="020B0604020202020204" pitchFamily="34" charset="0"/>
              <a:buChar char="•"/>
            </a:pPr>
            <a:r>
              <a:rPr lang="en-GB" b="0" dirty="0">
                <a:solidFill>
                  <a:schemeClr val="tx1"/>
                </a:solidFill>
              </a:rPr>
              <a:t>Wet nursing </a:t>
            </a:r>
            <a:r>
              <a:rPr lang="en-GB" b="0" dirty="0"/>
              <a:t/>
            </a:r>
            <a:br>
              <a:rPr lang="en-GB" b="0" dirty="0"/>
            </a:br>
            <a:r>
              <a:rPr lang="en-GB" b="0" dirty="0">
                <a:solidFill>
                  <a:schemeClr val="tx1"/>
                </a:solidFill>
              </a:rPr>
              <a:t>Wish to breastfeed an adopted/fostered infant</a:t>
            </a:r>
          </a:p>
          <a:p>
            <a:pPr marL="342900" indent="-342900">
              <a:buClr>
                <a:schemeClr val="tx1"/>
              </a:buClr>
              <a:buFont typeface="Arial" panose="020B0604020202020204" pitchFamily="34" charset="0"/>
              <a:buChar char="•"/>
            </a:pPr>
            <a:r>
              <a:rPr lang="en-GB" b="0" dirty="0">
                <a:solidFill>
                  <a:schemeClr val="tx1"/>
                </a:solidFill>
              </a:rPr>
              <a:t>Because emergency means that mother wants/ needs to breastfeed </a:t>
            </a:r>
          </a:p>
        </p:txBody>
      </p:sp>
      <p:sp>
        <p:nvSpPr>
          <p:cNvPr id="6" name="Date Placeholder 5">
            <a:extLst>
              <a:ext uri="{FF2B5EF4-FFF2-40B4-BE49-F238E27FC236}">
                <a16:creationId xmlns:a16="http://schemas.microsoft.com/office/drawing/2014/main" id="{A033FF5C-8DBB-C048-A36D-6E49033C80E9}"/>
              </a:ext>
            </a:extLst>
          </p:cNvPr>
          <p:cNvSpPr>
            <a:spLocks noGrp="1"/>
          </p:cNvSpPr>
          <p:nvPr>
            <p:ph type="dt" sz="half" idx="10"/>
          </p:nvPr>
        </p:nvSpPr>
        <p:spPr/>
        <p:txBody>
          <a:bodyPr/>
          <a:lstStyle/>
          <a:p>
            <a:r>
              <a:rPr lang="en-US"/>
              <a:t>Version 2 – 2022 </a:t>
            </a:r>
          </a:p>
        </p:txBody>
      </p:sp>
      <p:sp>
        <p:nvSpPr>
          <p:cNvPr id="2" name="Footer Placeholder 1"/>
          <p:cNvSpPr>
            <a:spLocks noGrp="1"/>
          </p:cNvSpPr>
          <p:nvPr>
            <p:ph type="ftr" sz="quarter" idx="11"/>
          </p:nvPr>
        </p:nvSpPr>
        <p:spPr/>
        <p:txBody>
          <a:bodyPr/>
          <a:lstStyle/>
          <a:p>
            <a:r>
              <a:rPr lang="en-US"/>
              <a:t>IYCF-E TRAINING: RELACTATION, WET NURSING AND DONOR HUMAN MILK IN EMERGENCIES</a:t>
            </a:r>
          </a:p>
        </p:txBody>
      </p:sp>
      <p:sp>
        <p:nvSpPr>
          <p:cNvPr id="4" name="Slide Number Placeholder 3"/>
          <p:cNvSpPr>
            <a:spLocks noGrp="1"/>
          </p:cNvSpPr>
          <p:nvPr>
            <p:ph type="sldNum" sz="quarter" idx="12"/>
          </p:nvPr>
        </p:nvSpPr>
        <p:spPr/>
        <p:txBody>
          <a:bodyPr/>
          <a:lstStyle/>
          <a:p>
            <a:fld id="{C3FDE51E-0052-334C-A4B2-C567FE9F326F}" type="slidenum">
              <a:rPr lang="en-US" smtClean="0"/>
              <a:t>10</a:t>
            </a:fld>
            <a:endParaRPr lang="en-US"/>
          </a:p>
        </p:txBody>
      </p:sp>
      <p:sp>
        <p:nvSpPr>
          <p:cNvPr id="3" name="Text Placeholder 2"/>
          <p:cNvSpPr>
            <a:spLocks noGrp="1"/>
          </p:cNvSpPr>
          <p:nvPr>
            <p:ph type="body" sz="quarter" idx="13"/>
          </p:nvPr>
        </p:nvSpPr>
        <p:spPr/>
        <p:txBody>
          <a:bodyPr>
            <a:normAutofit lnSpcReduction="10000"/>
          </a:bodyPr>
          <a:lstStyle/>
          <a:p>
            <a:r>
              <a:rPr lang="en-GB" dirty="0">
                <a:solidFill>
                  <a:schemeClr val="tx1"/>
                </a:solidFill>
              </a:rPr>
              <a:t>Reasons for </a:t>
            </a:r>
            <a:r>
              <a:rPr lang="en-GB" dirty="0" err="1">
                <a:solidFill>
                  <a:schemeClr val="tx1"/>
                </a:solidFill>
              </a:rPr>
              <a:t>Relactation</a:t>
            </a:r>
            <a:r>
              <a:rPr lang="en-GB" dirty="0">
                <a:solidFill>
                  <a:schemeClr val="tx1"/>
                </a:solidFill>
              </a:rPr>
              <a:t> / Induced Lactation</a:t>
            </a:r>
          </a:p>
        </p:txBody>
      </p:sp>
      <p:sp>
        <p:nvSpPr>
          <p:cNvPr id="5" name="TextBox 4"/>
          <p:cNvSpPr txBox="1"/>
          <p:nvPr/>
        </p:nvSpPr>
        <p:spPr>
          <a:xfrm rot="16200000">
            <a:off x="7705246" y="5020154"/>
            <a:ext cx="1678784" cy="325276"/>
          </a:xfrm>
          <a:prstGeom prst="rect">
            <a:avLst/>
          </a:prstGeom>
          <a:noFill/>
        </p:spPr>
        <p:txBody>
          <a:bodyPr wrap="square" lIns="91440" tIns="91440" rIns="91440" bIns="91440" rtlCol="0" anchor="ctr" anchorCtr="0">
            <a:normAutofit/>
          </a:bodyPr>
          <a:lstStyle/>
          <a:p>
            <a:r>
              <a:rPr lang="en-US" sz="700" dirty="0">
                <a:solidFill>
                  <a:srgbClr val="FFFFFF"/>
                </a:solidFill>
                <a:latin typeface="Lato" panose="020F0502020204030203" pitchFamily="34" charset="77"/>
                <a:cs typeface="Gill Sans Infant Std"/>
              </a:rPr>
              <a:t>Save the Children Jordan</a:t>
            </a:r>
          </a:p>
        </p:txBody>
      </p:sp>
    </p:spTree>
    <p:extLst>
      <p:ext uri="{BB962C8B-B14F-4D97-AF65-F5344CB8AC3E}">
        <p14:creationId xmlns:p14="http://schemas.microsoft.com/office/powerpoint/2010/main" val="103567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3F8A-08B4-9D50-551D-8D07E7B484EA}"/>
              </a:ext>
            </a:extLst>
          </p:cNvPr>
          <p:cNvSpPr>
            <a:spLocks noGrp="1"/>
          </p:cNvSpPr>
          <p:nvPr>
            <p:ph type="title"/>
          </p:nvPr>
        </p:nvSpPr>
        <p:spPr/>
        <p:txBody>
          <a:bodyPr/>
          <a:lstStyle/>
          <a:p>
            <a:r>
              <a:rPr lang="en-US" dirty="0" err="1">
                <a:latin typeface="Lato"/>
                <a:ea typeface="Lato"/>
                <a:cs typeface="Lato"/>
              </a:rPr>
              <a:t>Relactation</a:t>
            </a:r>
            <a:r>
              <a:rPr lang="en-US" dirty="0">
                <a:latin typeface="Lato"/>
                <a:ea typeface="Lato"/>
                <a:cs typeface="Lato"/>
              </a:rPr>
              <a:t> </a:t>
            </a:r>
            <a:endParaRPr lang="en-US" dirty="0"/>
          </a:p>
        </p:txBody>
      </p:sp>
      <p:pic>
        <p:nvPicPr>
          <p:cNvPr id="10" name="Online Media 9" title="LaLecheLeague-Recuperare l'allattamento durante un'emergenza Recovering breastfeeding during an emer">
            <a:hlinkClick r:id="" action="ppaction://media"/>
            <a:extLst>
              <a:ext uri="{FF2B5EF4-FFF2-40B4-BE49-F238E27FC236}">
                <a16:creationId xmlns:a16="http://schemas.microsoft.com/office/drawing/2014/main" id="{9118575F-6551-2AB4-2A0F-F16CBE74E10B}"/>
              </a:ext>
            </a:extLst>
          </p:cNvPr>
          <p:cNvPicPr>
            <a:picLocks noGrp="1" noRot="1" noChangeAspect="1"/>
          </p:cNvPicPr>
          <p:nvPr>
            <p:ph idx="1"/>
            <a:videoFile r:link="rId1"/>
          </p:nvPr>
        </p:nvPicPr>
        <p:blipFill>
          <a:blip r:embed="rId4"/>
          <a:stretch>
            <a:fillRect/>
          </a:stretch>
        </p:blipFill>
        <p:spPr>
          <a:xfrm>
            <a:off x="1464110" y="1520301"/>
            <a:ext cx="6211018" cy="4205377"/>
          </a:xfrm>
        </p:spPr>
      </p:pic>
      <p:sp>
        <p:nvSpPr>
          <p:cNvPr id="4" name="Date Placeholder 3">
            <a:extLst>
              <a:ext uri="{FF2B5EF4-FFF2-40B4-BE49-F238E27FC236}">
                <a16:creationId xmlns:a16="http://schemas.microsoft.com/office/drawing/2014/main" id="{D9189926-B8F0-8419-8098-D6E30CE48899}"/>
              </a:ext>
            </a:extLst>
          </p:cNvPr>
          <p:cNvSpPr>
            <a:spLocks noGrp="1"/>
          </p:cNvSpPr>
          <p:nvPr>
            <p:ph type="dt" sz="half" idx="10"/>
          </p:nvPr>
        </p:nvSpPr>
        <p:spPr/>
        <p:txBody>
          <a:bodyPr/>
          <a:lstStyle/>
          <a:p>
            <a:r>
              <a:rPr lang="en-US"/>
              <a:t>Version 2 – 2022 </a:t>
            </a:r>
            <a:endParaRPr lang="en-US" dirty="0"/>
          </a:p>
        </p:txBody>
      </p:sp>
      <p:sp>
        <p:nvSpPr>
          <p:cNvPr id="5" name="Footer Placeholder 4">
            <a:extLst>
              <a:ext uri="{FF2B5EF4-FFF2-40B4-BE49-F238E27FC236}">
                <a16:creationId xmlns:a16="http://schemas.microsoft.com/office/drawing/2014/main" id="{DEF1688E-2BF2-5471-AFFD-B0FE9263B796}"/>
              </a:ext>
            </a:extLst>
          </p:cNvPr>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a:extLst>
              <a:ext uri="{FF2B5EF4-FFF2-40B4-BE49-F238E27FC236}">
                <a16:creationId xmlns:a16="http://schemas.microsoft.com/office/drawing/2014/main" id="{1038B8A3-AAF9-EEA9-CB1A-B0E2ABCDF46B}"/>
              </a:ext>
            </a:extLst>
          </p:cNvPr>
          <p:cNvSpPr>
            <a:spLocks noGrp="1"/>
          </p:cNvSpPr>
          <p:nvPr>
            <p:ph type="sldNum" sz="quarter" idx="12"/>
          </p:nvPr>
        </p:nvSpPr>
        <p:spPr/>
        <p:txBody>
          <a:bodyPr/>
          <a:lstStyle/>
          <a:p>
            <a:fld id="{C3FDE51E-0052-334C-A4B2-C567FE9F326F}" type="slidenum">
              <a:rPr lang="en-US" smtClean="0"/>
              <a:t>11</a:t>
            </a:fld>
            <a:endParaRPr lang="en-US" dirty="0"/>
          </a:p>
        </p:txBody>
      </p:sp>
      <p:sp>
        <p:nvSpPr>
          <p:cNvPr id="7" name="Text Placeholder 6">
            <a:extLst>
              <a:ext uri="{FF2B5EF4-FFF2-40B4-BE49-F238E27FC236}">
                <a16:creationId xmlns:a16="http://schemas.microsoft.com/office/drawing/2014/main" id="{B8F40043-C06B-9BB2-CE3E-124F444237DC}"/>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Overview by Dr. Karleen Gribble</a:t>
            </a:r>
            <a:endParaRPr lang="en-US" dirty="0"/>
          </a:p>
        </p:txBody>
      </p:sp>
      <p:pic>
        <p:nvPicPr>
          <p:cNvPr id="9" name="Picture 8" descr="A picture containing text&#10;&#10;Description automatically generated">
            <a:extLst>
              <a:ext uri="{FF2B5EF4-FFF2-40B4-BE49-F238E27FC236}">
                <a16:creationId xmlns:a16="http://schemas.microsoft.com/office/drawing/2014/main" id="{B03D7793-FBD3-454A-8F53-97BFC26AB546}"/>
              </a:ext>
            </a:extLst>
          </p:cNvPr>
          <p:cNvPicPr>
            <a:picLocks noChangeAspect="1"/>
          </p:cNvPicPr>
          <p:nvPr/>
        </p:nvPicPr>
        <p:blipFill rotWithShape="1">
          <a:blip r:embed="rId5"/>
          <a:srcRect l="22695" t="22788" r="20045" b="22817"/>
          <a:stretch/>
        </p:blipFill>
        <p:spPr>
          <a:xfrm>
            <a:off x="7964966" y="191249"/>
            <a:ext cx="913921" cy="877887"/>
          </a:xfrm>
          <a:prstGeom prst="rect">
            <a:avLst/>
          </a:prstGeom>
        </p:spPr>
      </p:pic>
    </p:spTree>
    <p:extLst>
      <p:ext uri="{BB962C8B-B14F-4D97-AF65-F5344CB8AC3E}">
        <p14:creationId xmlns:p14="http://schemas.microsoft.com/office/powerpoint/2010/main" val="22430104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baby lying on a bed&#10;&#10;Description generated with very high confidence">
            <a:extLst>
              <a:ext uri="{FF2B5EF4-FFF2-40B4-BE49-F238E27FC236}">
                <a16:creationId xmlns:a16="http://schemas.microsoft.com/office/drawing/2014/main" id="{98DA51A7-D716-C142-BC3C-C05D1A380089}"/>
              </a:ext>
            </a:extLst>
          </p:cNvPr>
          <p:cNvPicPr>
            <a:picLocks noGrp="1" noChangeAspect="1"/>
          </p:cNvPicPr>
          <p:nvPr>
            <p:ph idx="1"/>
          </p:nvPr>
        </p:nvPicPr>
        <p:blipFill>
          <a:blip r:embed="rId3"/>
          <a:stretch>
            <a:fillRect/>
          </a:stretch>
        </p:blipFill>
        <p:spPr>
          <a:xfrm>
            <a:off x="854469" y="1289486"/>
            <a:ext cx="7422969" cy="4951062"/>
          </a:xfrm>
          <a:prstGeom prst="rect">
            <a:avLst/>
          </a:prstGeom>
        </p:spPr>
      </p:pic>
      <p:sp>
        <p:nvSpPr>
          <p:cNvPr id="2" name="Title 1">
            <a:extLst>
              <a:ext uri="{FF2B5EF4-FFF2-40B4-BE49-F238E27FC236}">
                <a16:creationId xmlns:a16="http://schemas.microsoft.com/office/drawing/2014/main" id="{8FEAAE67-E558-423F-9E5C-B8FA26B3CFA8}"/>
              </a:ext>
            </a:extLst>
          </p:cNvPr>
          <p:cNvSpPr>
            <a:spLocks noGrp="1"/>
          </p:cNvSpPr>
          <p:nvPr>
            <p:ph type="title"/>
          </p:nvPr>
        </p:nvSpPr>
        <p:spPr/>
        <p:txBody>
          <a:bodyPr/>
          <a:lstStyle/>
          <a:p>
            <a:r>
              <a:rPr lang="en-US" err="1"/>
              <a:t>Relactation</a:t>
            </a:r>
            <a:r>
              <a:rPr lang="en-US"/>
              <a:t> </a:t>
            </a:r>
          </a:p>
        </p:txBody>
      </p:sp>
      <p:sp>
        <p:nvSpPr>
          <p:cNvPr id="3" name="Date Placeholder 2">
            <a:extLst>
              <a:ext uri="{FF2B5EF4-FFF2-40B4-BE49-F238E27FC236}">
                <a16:creationId xmlns:a16="http://schemas.microsoft.com/office/drawing/2014/main" id="{4177D482-BA8C-CA43-9F27-977976DEBBFF}"/>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54858BB6-DC8E-4444-BA32-309AFD3D724C}"/>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45F751FC-37BE-432F-8D6C-06D6FBF2902A}"/>
              </a:ext>
            </a:extLst>
          </p:cNvPr>
          <p:cNvSpPr>
            <a:spLocks noGrp="1"/>
          </p:cNvSpPr>
          <p:nvPr>
            <p:ph type="sldNum" sz="quarter" idx="12"/>
          </p:nvPr>
        </p:nvSpPr>
        <p:spPr/>
        <p:txBody>
          <a:bodyPr/>
          <a:lstStyle/>
          <a:p>
            <a:fld id="{C3FDE51E-0052-334C-A4B2-C567FE9F326F}" type="slidenum">
              <a:rPr lang="en-US" smtClean="0"/>
              <a:t>12</a:t>
            </a:fld>
            <a:endParaRPr lang="en-US"/>
          </a:p>
        </p:txBody>
      </p:sp>
      <p:sp>
        <p:nvSpPr>
          <p:cNvPr id="6" name="Text Placeholder 5">
            <a:extLst>
              <a:ext uri="{FF2B5EF4-FFF2-40B4-BE49-F238E27FC236}">
                <a16:creationId xmlns:a16="http://schemas.microsoft.com/office/drawing/2014/main" id="{80251378-6C89-4E78-AC3F-CD9C6AB473E2}"/>
              </a:ext>
            </a:extLst>
          </p:cNvPr>
          <p:cNvSpPr>
            <a:spLocks noGrp="1"/>
          </p:cNvSpPr>
          <p:nvPr>
            <p:ph type="body" sz="quarter" idx="13"/>
          </p:nvPr>
        </p:nvSpPr>
        <p:spPr/>
        <p:txBody>
          <a:bodyPr vert="horz" lIns="0" tIns="0" rIns="0" bIns="0" rtlCol="0" anchor="t">
            <a:noAutofit/>
          </a:bodyPr>
          <a:lstStyle/>
          <a:p>
            <a:r>
              <a:rPr lang="en-US"/>
              <a:t>Increasing milk production: skin to skin</a:t>
            </a:r>
          </a:p>
        </p:txBody>
      </p:sp>
      <p:sp>
        <p:nvSpPr>
          <p:cNvPr id="16" name="TextBox 15"/>
          <p:cNvSpPr txBox="1"/>
          <p:nvPr/>
        </p:nvSpPr>
        <p:spPr>
          <a:xfrm rot="16200000">
            <a:off x="7487649" y="5383148"/>
            <a:ext cx="1410001" cy="304800"/>
          </a:xfrm>
          <a:prstGeom prst="rect">
            <a:avLst/>
          </a:prstGeom>
          <a:noFill/>
        </p:spPr>
        <p:txBody>
          <a:bodyPr wrap="square" tIns="91440" bIns="91440" rtlCol="0" anchor="ctr" anchorCtr="0">
            <a:normAutofit/>
          </a:bodyPr>
          <a:lstStyle/>
          <a:p>
            <a:r>
              <a:rPr lang="en-US" sz="700" dirty="0">
                <a:solidFill>
                  <a:srgbClr val="FFFFFF"/>
                </a:solidFill>
                <a:latin typeface="Lato" panose="020F0502020204030203" pitchFamily="34" charset="77"/>
              </a:rPr>
              <a:t>Save the Children</a:t>
            </a:r>
          </a:p>
          <a:p>
            <a:endParaRPr lang="en-US" sz="700" dirty="0">
              <a:latin typeface="Lato" panose="020F0502020204030203" pitchFamily="34" charset="77"/>
            </a:endParaRPr>
          </a:p>
        </p:txBody>
      </p:sp>
    </p:spTree>
    <p:extLst>
      <p:ext uri="{BB962C8B-B14F-4D97-AF65-F5344CB8AC3E}">
        <p14:creationId xmlns:p14="http://schemas.microsoft.com/office/powerpoint/2010/main" val="26226220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EA342-204A-43C3-A154-501040EBC829}"/>
              </a:ext>
            </a:extLst>
          </p:cNvPr>
          <p:cNvSpPr>
            <a:spLocks noGrp="1"/>
          </p:cNvSpPr>
          <p:nvPr>
            <p:ph type="title"/>
          </p:nvPr>
        </p:nvSpPr>
        <p:spPr/>
        <p:txBody>
          <a:bodyPr/>
          <a:lstStyle/>
          <a:p>
            <a:r>
              <a:rPr lang="en-US" err="1"/>
              <a:t>Relactation</a:t>
            </a:r>
          </a:p>
        </p:txBody>
      </p:sp>
      <p:graphicFrame>
        <p:nvGraphicFramePr>
          <p:cNvPr id="7" name="Table 7">
            <a:extLst>
              <a:ext uri="{FF2B5EF4-FFF2-40B4-BE49-F238E27FC236}">
                <a16:creationId xmlns:a16="http://schemas.microsoft.com/office/drawing/2014/main" id="{6B4BFDA3-427A-4545-AC67-87D698D86F77}"/>
              </a:ext>
            </a:extLst>
          </p:cNvPr>
          <p:cNvGraphicFramePr>
            <a:graphicFrameLocks noGrp="1"/>
          </p:cNvGraphicFramePr>
          <p:nvPr>
            <p:ph idx="1"/>
            <p:extLst>
              <p:ext uri="{D42A27DB-BD31-4B8C-83A1-F6EECF244321}">
                <p14:modId xmlns:p14="http://schemas.microsoft.com/office/powerpoint/2010/main" val="1055910793"/>
              </p:ext>
            </p:extLst>
          </p:nvPr>
        </p:nvGraphicFramePr>
        <p:xfrm>
          <a:off x="431636" y="1283521"/>
          <a:ext cx="8275638" cy="4957954"/>
        </p:xfrm>
        <a:graphic>
          <a:graphicData uri="http://schemas.openxmlformats.org/drawingml/2006/table">
            <a:tbl>
              <a:tblPr firstRow="1" bandRow="1">
                <a:tableStyleId>{5C22544A-7EE6-4342-B048-85BDC9FD1C3A}</a:tableStyleId>
              </a:tblPr>
              <a:tblGrid>
                <a:gridCol w="2758546">
                  <a:extLst>
                    <a:ext uri="{9D8B030D-6E8A-4147-A177-3AD203B41FA5}">
                      <a16:colId xmlns:a16="http://schemas.microsoft.com/office/drawing/2014/main" val="4112411292"/>
                    </a:ext>
                  </a:extLst>
                </a:gridCol>
                <a:gridCol w="2758546">
                  <a:extLst>
                    <a:ext uri="{9D8B030D-6E8A-4147-A177-3AD203B41FA5}">
                      <a16:colId xmlns:a16="http://schemas.microsoft.com/office/drawing/2014/main" val="925274203"/>
                    </a:ext>
                  </a:extLst>
                </a:gridCol>
                <a:gridCol w="2758546">
                  <a:extLst>
                    <a:ext uri="{9D8B030D-6E8A-4147-A177-3AD203B41FA5}">
                      <a16:colId xmlns:a16="http://schemas.microsoft.com/office/drawing/2014/main" val="3003891516"/>
                    </a:ext>
                  </a:extLst>
                </a:gridCol>
              </a:tblGrid>
              <a:tr h="453897">
                <a:tc>
                  <a:txBody>
                    <a:bodyPr/>
                    <a:lstStyle/>
                    <a:p>
                      <a:pPr algn="ctr"/>
                      <a:r>
                        <a:rPr lang="en-US" sz="2000" b="1" dirty="0">
                          <a:latin typeface="Lato" panose="020F0502020204030203" pitchFamily="34" charset="0"/>
                          <a:ea typeface="Lato" panose="020F0502020204030203" pitchFamily="34" charset="0"/>
                          <a:cs typeface="Lato" panose="020F0502020204030203" pitchFamily="34" charset="0"/>
                        </a:rPr>
                        <a:t>Drip Drop w/ spoon</a:t>
                      </a:r>
                    </a:p>
                  </a:txBody>
                  <a:tcPr anchor="ctr">
                    <a:solidFill>
                      <a:schemeClr val="tx2"/>
                    </a:solidFill>
                  </a:tcPr>
                </a:tc>
                <a:tc>
                  <a:txBody>
                    <a:bodyPr/>
                    <a:lstStyle/>
                    <a:p>
                      <a:pPr algn="ctr"/>
                      <a:r>
                        <a:rPr lang="en-US" sz="2000" b="1" dirty="0">
                          <a:latin typeface="Lato" panose="020F0502020204030203" pitchFamily="34" charset="0"/>
                          <a:ea typeface="Lato" panose="020F0502020204030203" pitchFamily="34" charset="0"/>
                          <a:cs typeface="Lato" panose="020F0502020204030203" pitchFamily="34" charset="0"/>
                        </a:rPr>
                        <a:t>Drip drop w/ syringe</a:t>
                      </a:r>
                    </a:p>
                  </a:txBody>
                  <a:tcPr anchor="ctr">
                    <a:solidFill>
                      <a:schemeClr val="tx2"/>
                    </a:solidFill>
                  </a:tcPr>
                </a:tc>
                <a:tc>
                  <a:txBody>
                    <a:bodyPr/>
                    <a:lstStyle/>
                    <a:p>
                      <a:pPr algn="ctr"/>
                      <a:r>
                        <a:rPr lang="en-US" sz="2000" b="1" dirty="0">
                          <a:latin typeface="Lato" panose="020F0502020204030203" pitchFamily="34" charset="0"/>
                          <a:ea typeface="Lato" panose="020F0502020204030203" pitchFamily="34" charset="0"/>
                          <a:cs typeface="Lato" panose="020F0502020204030203" pitchFamily="34" charset="0"/>
                        </a:rPr>
                        <a:t>Supplemental Suckling</a:t>
                      </a:r>
                    </a:p>
                  </a:txBody>
                  <a:tcPr anchor="ctr">
                    <a:solidFill>
                      <a:schemeClr val="tx2"/>
                    </a:solidFill>
                  </a:tcPr>
                </a:tc>
                <a:extLst>
                  <a:ext uri="{0D108BD9-81ED-4DB2-BD59-A6C34878D82A}">
                    <a16:rowId xmlns:a16="http://schemas.microsoft.com/office/drawing/2014/main" val="1573051950"/>
                  </a:ext>
                </a:extLst>
              </a:tr>
              <a:tr h="4504057">
                <a:tc>
                  <a:txBody>
                    <a:bodyPr/>
                    <a:lstStyle/>
                    <a:p>
                      <a:endParaRPr lang="en-US" dirty="0"/>
                    </a:p>
                    <a:p>
                      <a:pPr lvl="0">
                        <a:buNone/>
                      </a:pPr>
                      <a:endParaRPr lang="en-US" dirty="0"/>
                    </a:p>
                  </a:txBody>
                  <a:tcPr>
                    <a:solidFill>
                      <a:schemeClr val="accent5">
                        <a:lumMod val="20000"/>
                        <a:lumOff val="80000"/>
                      </a:schemeClr>
                    </a:solidFill>
                  </a:tcPr>
                </a:tc>
                <a:tc>
                  <a:txBody>
                    <a:bodyPr/>
                    <a:lstStyle/>
                    <a:p>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p>
                      <a:pPr lvl="0">
                        <a:buNone/>
                      </a:pPr>
                      <a:endParaRPr lang="en-US" dirty="0"/>
                    </a:p>
                  </a:txBody>
                  <a:tcPr>
                    <a:solidFill>
                      <a:schemeClr val="accent5">
                        <a:lumMod val="20000"/>
                        <a:lumOff val="80000"/>
                      </a:schemeClr>
                    </a:solidFill>
                  </a:tcPr>
                </a:tc>
                <a:tc>
                  <a: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solidFill>
                      <a:schemeClr val="accent5">
                        <a:lumMod val="20000"/>
                        <a:lumOff val="80000"/>
                      </a:schemeClr>
                    </a:solidFill>
                  </a:tcPr>
                </a:tc>
                <a:extLst>
                  <a:ext uri="{0D108BD9-81ED-4DB2-BD59-A6C34878D82A}">
                    <a16:rowId xmlns:a16="http://schemas.microsoft.com/office/drawing/2014/main" val="2195332062"/>
                  </a:ext>
                </a:extLst>
              </a:tr>
            </a:tbl>
          </a:graphicData>
        </a:graphic>
      </p:graphicFrame>
      <p:sp>
        <p:nvSpPr>
          <p:cNvPr id="9" name="Date Placeholder 8">
            <a:extLst>
              <a:ext uri="{FF2B5EF4-FFF2-40B4-BE49-F238E27FC236}">
                <a16:creationId xmlns:a16="http://schemas.microsoft.com/office/drawing/2014/main" id="{2CA4E8AB-A0D8-DF44-AA79-3EB5B70D9E82}"/>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7B526967-D294-461B-891D-2069C3D640A9}"/>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07C9BE87-2D5A-44BE-B984-9DAFF668F5B7}"/>
              </a:ext>
            </a:extLst>
          </p:cNvPr>
          <p:cNvSpPr>
            <a:spLocks noGrp="1"/>
          </p:cNvSpPr>
          <p:nvPr>
            <p:ph type="sldNum" sz="quarter" idx="12"/>
          </p:nvPr>
        </p:nvSpPr>
        <p:spPr/>
        <p:txBody>
          <a:bodyPr/>
          <a:lstStyle/>
          <a:p>
            <a:fld id="{C3FDE51E-0052-334C-A4B2-C567FE9F326F}" type="slidenum">
              <a:rPr lang="en-US" smtClean="0"/>
              <a:pPr/>
              <a:t>13</a:t>
            </a:fld>
            <a:endParaRPr lang="en-US"/>
          </a:p>
        </p:txBody>
      </p:sp>
      <p:sp>
        <p:nvSpPr>
          <p:cNvPr id="6" name="Text Placeholder 5">
            <a:extLst>
              <a:ext uri="{FF2B5EF4-FFF2-40B4-BE49-F238E27FC236}">
                <a16:creationId xmlns:a16="http://schemas.microsoft.com/office/drawing/2014/main" id="{37AA3146-7409-47A1-B106-1209F583EC43}"/>
              </a:ext>
            </a:extLst>
          </p:cNvPr>
          <p:cNvSpPr>
            <a:spLocks noGrp="1"/>
          </p:cNvSpPr>
          <p:nvPr>
            <p:ph type="body" sz="quarter" idx="13"/>
          </p:nvPr>
        </p:nvSpPr>
        <p:spPr/>
        <p:txBody>
          <a:bodyPr>
            <a:normAutofit lnSpcReduction="10000"/>
          </a:bodyPr>
          <a:lstStyle/>
          <a:p>
            <a:r>
              <a:rPr lang="en-US"/>
              <a:t>Increasing milk production: stimulation of the breast</a:t>
            </a:r>
          </a:p>
        </p:txBody>
      </p:sp>
      <p:grpSp>
        <p:nvGrpSpPr>
          <p:cNvPr id="20" name="Group 19"/>
          <p:cNvGrpSpPr/>
          <p:nvPr/>
        </p:nvGrpSpPr>
        <p:grpSpPr>
          <a:xfrm>
            <a:off x="6189692" y="5354781"/>
            <a:ext cx="2357758" cy="436419"/>
            <a:chOff x="6248727" y="5987860"/>
            <a:chExt cx="2357758" cy="436419"/>
          </a:xfrm>
        </p:grpSpPr>
        <p:pic>
          <p:nvPicPr>
            <p:cNvPr id="12" name="Graphic 12" descr="Warning with solid fill">
              <a:extLst>
                <a:ext uri="{FF2B5EF4-FFF2-40B4-BE49-F238E27FC236}">
                  <a16:creationId xmlns:a16="http://schemas.microsoft.com/office/drawing/2014/main" id="{E1CAED95-BB41-4954-8B47-16A6A2B98DB6}"/>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6248727" y="5987860"/>
              <a:ext cx="467591" cy="436419"/>
            </a:xfrm>
            <a:prstGeom prst="rect">
              <a:avLst/>
            </a:prstGeom>
          </p:spPr>
        </p:pic>
        <p:sp>
          <p:nvSpPr>
            <p:cNvPr id="13" name="TextBox 12">
              <a:extLst>
                <a:ext uri="{FF2B5EF4-FFF2-40B4-BE49-F238E27FC236}">
                  <a16:creationId xmlns:a16="http://schemas.microsoft.com/office/drawing/2014/main" id="{180DD5C0-DEFA-4151-822E-76257816E82A}"/>
                </a:ext>
              </a:extLst>
            </p:cNvPr>
            <p:cNvSpPr txBox="1"/>
            <p:nvPr/>
          </p:nvSpPr>
          <p:spPr>
            <a:xfrm>
              <a:off x="6759826" y="6067571"/>
              <a:ext cx="1846659" cy="276999"/>
            </a:xfrm>
            <a:prstGeom prst="rect">
              <a:avLst/>
            </a:prstGeom>
            <a:noFill/>
          </p:spPr>
          <p:txBody>
            <a:bodyPr rot="0" spcFirstLastPara="0" vertOverflow="overflow" horzOverflow="overflow" vert="horz" wrap="none" lIns="0" tIns="0" rIns="0" bIns="0" numCol="1" spcCol="0" rtlCol="0" fromWordArt="0" anchor="ctr" anchorCtr="0" forceAA="0" compatLnSpc="1">
              <a:prstTxWarp prst="textNoShape">
                <a:avLst/>
              </a:prstTxWarp>
              <a:normAutofit/>
            </a:bodyPr>
            <a:lstStyle/>
            <a:p>
              <a:r>
                <a:rPr lang="en-US" dirty="0">
                  <a:solidFill>
                    <a:schemeClr val="tx2"/>
                  </a:solidFill>
                  <a:latin typeface="Lato" panose="020F0502020204030203" pitchFamily="34" charset="77"/>
                </a:rPr>
                <a:t>Hygiene concerns</a:t>
              </a:r>
            </a:p>
          </p:txBody>
        </p:sp>
      </p:grpSp>
      <p:grpSp>
        <p:nvGrpSpPr>
          <p:cNvPr id="21" name="Group 20">
            <a:extLst>
              <a:ext uri="{FF2B5EF4-FFF2-40B4-BE49-F238E27FC236}">
                <a16:creationId xmlns:a16="http://schemas.microsoft.com/office/drawing/2014/main" id="{414CAA83-B837-3442-BDD4-5503F9AFB4D0}"/>
              </a:ext>
            </a:extLst>
          </p:cNvPr>
          <p:cNvGrpSpPr/>
          <p:nvPr/>
        </p:nvGrpSpPr>
        <p:grpSpPr>
          <a:xfrm>
            <a:off x="580218" y="1809555"/>
            <a:ext cx="2667000" cy="1666535"/>
            <a:chOff x="385265" y="2302132"/>
            <a:chExt cx="2770715" cy="1731343"/>
          </a:xfrm>
        </p:grpSpPr>
        <p:pic>
          <p:nvPicPr>
            <p:cNvPr id="22" name="Picture 10" descr="A picture containing person, indoor&#10;&#10;Description automatically generated">
              <a:extLst>
                <a:ext uri="{FF2B5EF4-FFF2-40B4-BE49-F238E27FC236}">
                  <a16:creationId xmlns:a16="http://schemas.microsoft.com/office/drawing/2014/main" id="{29892F80-89C9-314E-BD9F-9B64B15A4878}"/>
                </a:ext>
              </a:extLst>
            </p:cNvPr>
            <p:cNvPicPr>
              <a:picLocks noChangeAspect="1"/>
            </p:cNvPicPr>
            <p:nvPr/>
          </p:nvPicPr>
          <p:blipFill>
            <a:blip r:embed="rId7"/>
            <a:stretch>
              <a:fillRect/>
            </a:stretch>
          </p:blipFill>
          <p:spPr>
            <a:xfrm>
              <a:off x="385265" y="2302132"/>
              <a:ext cx="2565532" cy="1731343"/>
            </a:xfrm>
            <a:prstGeom prst="rect">
              <a:avLst/>
            </a:prstGeom>
          </p:spPr>
        </p:pic>
        <p:sp>
          <p:nvSpPr>
            <p:cNvPr id="23" name="TextBox 22">
              <a:extLst>
                <a:ext uri="{FF2B5EF4-FFF2-40B4-BE49-F238E27FC236}">
                  <a16:creationId xmlns:a16="http://schemas.microsoft.com/office/drawing/2014/main" id="{71FDB0B8-89A5-E843-BD72-D493E669FE2C}"/>
                </a:ext>
              </a:extLst>
            </p:cNvPr>
            <p:cNvSpPr txBox="1"/>
            <p:nvPr/>
          </p:nvSpPr>
          <p:spPr>
            <a:xfrm>
              <a:off x="2513629" y="3859082"/>
              <a:ext cx="642351" cy="153888"/>
            </a:xfrm>
            <a:prstGeom prst="rect">
              <a:avLst/>
            </a:prstGeom>
            <a:noFill/>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l"/>
              <a:r>
                <a:rPr lang="en-US" sz="700" dirty="0" err="1">
                  <a:solidFill>
                    <a:schemeClr val="bg1"/>
                  </a:solidFill>
                  <a:latin typeface="Lato" panose="020F0502020204030203" pitchFamily="34" charset="77"/>
                  <a:cs typeface="Gill Sans Infant Std"/>
                </a:rPr>
                <a:t>Arugaan</a:t>
              </a:r>
              <a:endParaRPr lang="en-US" sz="700" dirty="0">
                <a:solidFill>
                  <a:schemeClr val="bg1"/>
                </a:solidFill>
                <a:latin typeface="Lato" panose="020F0502020204030203" pitchFamily="34" charset="77"/>
                <a:cs typeface="Gill Sans Infant Std"/>
              </a:endParaRPr>
            </a:p>
          </p:txBody>
        </p:sp>
      </p:grpSp>
      <p:pic>
        <p:nvPicPr>
          <p:cNvPr id="24" name="Picture 14" descr="A picture containing text, person, child&#10;&#10;Description automatically generated">
            <a:extLst>
              <a:ext uri="{FF2B5EF4-FFF2-40B4-BE49-F238E27FC236}">
                <a16:creationId xmlns:a16="http://schemas.microsoft.com/office/drawing/2014/main" id="{35A6FC0D-918E-E84B-977F-5A3AA46FDE2C}"/>
              </a:ext>
            </a:extLst>
          </p:cNvPr>
          <p:cNvPicPr>
            <a:picLocks noChangeAspect="1"/>
          </p:cNvPicPr>
          <p:nvPr/>
        </p:nvPicPr>
        <p:blipFill rotWithShape="1">
          <a:blip r:embed="rId8"/>
          <a:srcRect l="1738" t="28531" r="4319" b="862"/>
          <a:stretch/>
        </p:blipFill>
        <p:spPr>
          <a:xfrm>
            <a:off x="3369523" y="1809555"/>
            <a:ext cx="2392862" cy="1772726"/>
          </a:xfrm>
          <a:prstGeom prst="rect">
            <a:avLst/>
          </a:prstGeom>
        </p:spPr>
      </p:pic>
      <p:grpSp>
        <p:nvGrpSpPr>
          <p:cNvPr id="25" name="Group 24">
            <a:extLst>
              <a:ext uri="{FF2B5EF4-FFF2-40B4-BE49-F238E27FC236}">
                <a16:creationId xmlns:a16="http://schemas.microsoft.com/office/drawing/2014/main" id="{5B46EAA8-4D27-5247-BDC9-E298D28672BF}"/>
              </a:ext>
            </a:extLst>
          </p:cNvPr>
          <p:cNvGrpSpPr/>
          <p:nvPr/>
        </p:nvGrpSpPr>
        <p:grpSpPr>
          <a:xfrm>
            <a:off x="6738281" y="1830550"/>
            <a:ext cx="1260580" cy="1730736"/>
            <a:chOff x="7170979" y="4096201"/>
            <a:chExt cx="1326258" cy="1786656"/>
          </a:xfrm>
        </p:grpSpPr>
        <p:pic>
          <p:nvPicPr>
            <p:cNvPr id="26" name="Picture 7" descr="A picture containing person, indoor&#10;&#10;Description automatically generated">
              <a:extLst>
                <a:ext uri="{FF2B5EF4-FFF2-40B4-BE49-F238E27FC236}">
                  <a16:creationId xmlns:a16="http://schemas.microsoft.com/office/drawing/2014/main" id="{8D5249A5-DAC0-2D48-B9F7-772D9E770F95}"/>
                </a:ext>
              </a:extLst>
            </p:cNvPr>
            <p:cNvPicPr>
              <a:picLocks noChangeAspect="1"/>
            </p:cNvPicPr>
            <p:nvPr/>
          </p:nvPicPr>
          <p:blipFill>
            <a:blip r:embed="rId9"/>
            <a:stretch>
              <a:fillRect/>
            </a:stretch>
          </p:blipFill>
          <p:spPr>
            <a:xfrm>
              <a:off x="7170979" y="4096201"/>
              <a:ext cx="1326258" cy="1741835"/>
            </a:xfrm>
            <a:prstGeom prst="rect">
              <a:avLst/>
            </a:prstGeom>
          </p:spPr>
        </p:pic>
        <p:sp>
          <p:nvSpPr>
            <p:cNvPr id="27" name="TextBox 26">
              <a:extLst>
                <a:ext uri="{FF2B5EF4-FFF2-40B4-BE49-F238E27FC236}">
                  <a16:creationId xmlns:a16="http://schemas.microsoft.com/office/drawing/2014/main" id="{478CACA1-9916-EE48-9A39-C4A23D981A3B}"/>
                </a:ext>
              </a:extLst>
            </p:cNvPr>
            <p:cNvSpPr txBox="1"/>
            <p:nvPr/>
          </p:nvSpPr>
          <p:spPr>
            <a:xfrm rot="16200000">
              <a:off x="7881751" y="5275175"/>
              <a:ext cx="1058527" cy="156838"/>
            </a:xfrm>
            <a:prstGeom prst="rect">
              <a:avLst/>
            </a:prstGeom>
            <a:noFill/>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r>
                <a:rPr lang="en-US" sz="700" dirty="0">
                  <a:solidFill>
                    <a:schemeClr val="bg1"/>
                  </a:solidFill>
                  <a:latin typeface="Lato" panose="020F0502020204030203" pitchFamily="34" charset="77"/>
                </a:rPr>
                <a:t>Nancy </a:t>
              </a:r>
              <a:r>
                <a:rPr lang="en-US" sz="700" dirty="0" err="1">
                  <a:solidFill>
                    <a:schemeClr val="bg1"/>
                  </a:solidFill>
                  <a:latin typeface="Lato" panose="020F0502020204030203" pitchFamily="34" charset="77"/>
                </a:rPr>
                <a:t>Mohrbacher</a:t>
              </a:r>
              <a:endParaRPr lang="en-US" sz="700" dirty="0">
                <a:solidFill>
                  <a:schemeClr val="bg1"/>
                </a:solidFill>
                <a:latin typeface="Lato" panose="020F0502020204030203" pitchFamily="34" charset="77"/>
              </a:endParaRPr>
            </a:p>
          </p:txBody>
        </p:sp>
      </p:grpSp>
      <p:grpSp>
        <p:nvGrpSpPr>
          <p:cNvPr id="28" name="Group 27">
            <a:extLst>
              <a:ext uri="{FF2B5EF4-FFF2-40B4-BE49-F238E27FC236}">
                <a16:creationId xmlns:a16="http://schemas.microsoft.com/office/drawing/2014/main" id="{D3193228-6BD4-4F49-BF1A-3C501E6EBF38}"/>
              </a:ext>
            </a:extLst>
          </p:cNvPr>
          <p:cNvGrpSpPr/>
          <p:nvPr/>
        </p:nvGrpSpPr>
        <p:grpSpPr>
          <a:xfrm>
            <a:off x="6350000" y="3919732"/>
            <a:ext cx="1966420" cy="1492011"/>
            <a:chOff x="5944086" y="1859313"/>
            <a:chExt cx="2398867" cy="1778099"/>
          </a:xfrm>
        </p:grpSpPr>
        <p:pic>
          <p:nvPicPr>
            <p:cNvPr id="29" name="Picture 28">
              <a:extLst>
                <a:ext uri="{FF2B5EF4-FFF2-40B4-BE49-F238E27FC236}">
                  <a16:creationId xmlns:a16="http://schemas.microsoft.com/office/drawing/2014/main" id="{B843B347-B54F-3D45-8E4E-92C5F818CBD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7885"/>
            <a:stretch/>
          </p:blipFill>
          <p:spPr>
            <a:xfrm>
              <a:off x="5944086" y="1859313"/>
              <a:ext cx="2398867" cy="1736137"/>
            </a:xfrm>
            <a:prstGeom prst="rect">
              <a:avLst/>
            </a:prstGeom>
          </p:spPr>
        </p:pic>
        <p:sp>
          <p:nvSpPr>
            <p:cNvPr id="30" name="TextBox 29">
              <a:extLst>
                <a:ext uri="{FF2B5EF4-FFF2-40B4-BE49-F238E27FC236}">
                  <a16:creationId xmlns:a16="http://schemas.microsoft.com/office/drawing/2014/main" id="{A6AB8CF3-B648-4D4B-BF0D-FD64FFBAB1D1}"/>
                </a:ext>
              </a:extLst>
            </p:cNvPr>
            <p:cNvSpPr txBox="1"/>
            <p:nvPr/>
          </p:nvSpPr>
          <p:spPr>
            <a:xfrm rot="16200000">
              <a:off x="7748304" y="3060161"/>
              <a:ext cx="994192" cy="160309"/>
            </a:xfrm>
            <a:prstGeom prst="rect">
              <a:avLst/>
            </a:prstGeom>
            <a:noFill/>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r>
                <a:rPr lang="en-US" sz="700" dirty="0">
                  <a:solidFill>
                    <a:schemeClr val="bg1"/>
                  </a:solidFill>
                  <a:latin typeface="Lato" panose="020F0502020204030203" pitchFamily="34" charset="77"/>
                </a:rPr>
                <a:t>Save the Children</a:t>
              </a:r>
            </a:p>
          </p:txBody>
        </p:sp>
      </p:grpSp>
      <p:pic>
        <p:nvPicPr>
          <p:cNvPr id="8" name="Picture 7" descr="A picture containing text&#10;&#10;Description automatically generated">
            <a:extLst>
              <a:ext uri="{FF2B5EF4-FFF2-40B4-BE49-F238E27FC236}">
                <a16:creationId xmlns:a16="http://schemas.microsoft.com/office/drawing/2014/main" id="{3C6FB843-C5E0-224D-EE8A-4AD60F7F657B}"/>
              </a:ext>
            </a:extLst>
          </p:cNvPr>
          <p:cNvPicPr>
            <a:picLocks noChangeAspect="1"/>
          </p:cNvPicPr>
          <p:nvPr/>
        </p:nvPicPr>
        <p:blipFill rotWithShape="1">
          <a:blip r:embed="rId11"/>
          <a:srcRect l="22695" t="22788" r="20045" b="22817"/>
          <a:stretch/>
        </p:blipFill>
        <p:spPr>
          <a:xfrm>
            <a:off x="7964966" y="191249"/>
            <a:ext cx="913921" cy="877887"/>
          </a:xfrm>
          <a:prstGeom prst="rect">
            <a:avLst/>
          </a:prstGeom>
        </p:spPr>
      </p:pic>
      <p:pic>
        <p:nvPicPr>
          <p:cNvPr id="10" name="10_Video_Drip-Drop-Method_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2"/>
          <a:stretch>
            <a:fillRect/>
          </a:stretch>
        </p:blipFill>
        <p:spPr>
          <a:xfrm>
            <a:off x="3998707" y="3749706"/>
            <a:ext cx="1280612" cy="2276644"/>
          </a:xfrm>
          <a:prstGeom prst="rect">
            <a:avLst/>
          </a:prstGeom>
        </p:spPr>
      </p:pic>
      <p:pic>
        <p:nvPicPr>
          <p:cNvPr id="31" name="Picture 30" descr="A picture containing text&#10;&#10;Description automatically generated">
            <a:extLst>
              <a:ext uri="{FF2B5EF4-FFF2-40B4-BE49-F238E27FC236}">
                <a16:creationId xmlns:a16="http://schemas.microsoft.com/office/drawing/2014/main" id="{3C6FB843-C5E0-224D-EE8A-4AD60F7F657B}"/>
              </a:ext>
            </a:extLst>
          </p:cNvPr>
          <p:cNvPicPr>
            <a:picLocks noChangeAspect="1"/>
          </p:cNvPicPr>
          <p:nvPr/>
        </p:nvPicPr>
        <p:blipFill rotWithShape="1">
          <a:blip r:embed="rId11"/>
          <a:srcRect l="22695" t="22788" r="20045" b="22817"/>
          <a:stretch/>
        </p:blipFill>
        <p:spPr>
          <a:xfrm>
            <a:off x="3800308" y="5860475"/>
            <a:ext cx="396638" cy="381000"/>
          </a:xfrm>
          <a:prstGeom prst="rect">
            <a:avLst/>
          </a:prstGeom>
        </p:spPr>
      </p:pic>
    </p:spTree>
    <p:extLst>
      <p:ext uri="{BB962C8B-B14F-4D97-AF65-F5344CB8AC3E}">
        <p14:creationId xmlns:p14="http://schemas.microsoft.com/office/powerpoint/2010/main" val="2106411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10"/>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A picture containing person, indoor, open, appliance&#10;&#10;Description automatically generated">
            <a:extLst>
              <a:ext uri="{FF2B5EF4-FFF2-40B4-BE49-F238E27FC236}">
                <a16:creationId xmlns:a16="http://schemas.microsoft.com/office/drawing/2014/main" id="{8EDD11DB-4E33-2C47-A88D-ECD32418DA09}"/>
              </a:ext>
            </a:extLst>
          </p:cNvPr>
          <p:cNvPicPr>
            <a:picLocks noGrp="1" noChangeAspect="1"/>
          </p:cNvPicPr>
          <p:nvPr>
            <p:ph idx="14"/>
          </p:nvPr>
        </p:nvPicPr>
        <p:blipFill>
          <a:blip r:embed="rId3"/>
          <a:stretch>
            <a:fillRect/>
          </a:stretch>
        </p:blipFill>
        <p:spPr>
          <a:xfrm>
            <a:off x="4715284" y="1600200"/>
            <a:ext cx="3997325" cy="2664883"/>
          </a:xfrm>
          <a:prstGeom prst="rect">
            <a:avLst/>
          </a:prstGeom>
        </p:spPr>
      </p:pic>
      <p:sp>
        <p:nvSpPr>
          <p:cNvPr id="2" name="Title 1">
            <a:extLst>
              <a:ext uri="{FF2B5EF4-FFF2-40B4-BE49-F238E27FC236}">
                <a16:creationId xmlns:a16="http://schemas.microsoft.com/office/drawing/2014/main" id="{835EA342-204A-43C3-A154-501040EBC829}"/>
              </a:ext>
            </a:extLst>
          </p:cNvPr>
          <p:cNvSpPr>
            <a:spLocks noGrp="1"/>
          </p:cNvSpPr>
          <p:nvPr>
            <p:ph type="title"/>
          </p:nvPr>
        </p:nvSpPr>
        <p:spPr/>
        <p:txBody>
          <a:bodyPr/>
          <a:lstStyle/>
          <a:p>
            <a:r>
              <a:rPr lang="en-US" err="1"/>
              <a:t>Relactation</a:t>
            </a:r>
          </a:p>
        </p:txBody>
      </p:sp>
      <p:sp>
        <p:nvSpPr>
          <p:cNvPr id="9" name="Content Placeholder 8"/>
          <p:cNvSpPr>
            <a:spLocks noGrp="1"/>
          </p:cNvSpPr>
          <p:nvPr>
            <p:ph idx="1"/>
          </p:nvPr>
        </p:nvSpPr>
        <p:spPr/>
        <p:txBody>
          <a:bodyPr vert="horz" lIns="0" tIns="0" rIns="0" bIns="0" rtlCol="0" anchor="t">
            <a:normAutofit/>
          </a:bodyPr>
          <a:lstStyle/>
          <a:p>
            <a:pPr marL="285750" indent="-285750">
              <a:buFont typeface="Arial" panose="020B0604020202020204" pitchFamily="34" charset="0"/>
              <a:buChar char="•"/>
            </a:pPr>
            <a:r>
              <a:rPr lang="en-GB" dirty="0">
                <a:latin typeface="Lato"/>
                <a:ea typeface="Lato"/>
                <a:cs typeface="Lato"/>
              </a:rPr>
              <a:t>Expressed breastmilk – the first choice</a:t>
            </a:r>
          </a:p>
          <a:p>
            <a:pPr marL="285750" indent="-285750">
              <a:buFont typeface="Arial" panose="020B0604020202020204" pitchFamily="34" charset="0"/>
              <a:buChar char="•"/>
            </a:pPr>
            <a:r>
              <a:rPr lang="en-GB" dirty="0"/>
              <a:t>F100/ F75 – inpatient use only, by trained staff</a:t>
            </a:r>
          </a:p>
          <a:p>
            <a:pPr marL="285750" indent="-285750">
              <a:buFont typeface="Arial" panose="020B0604020202020204" pitchFamily="34" charset="0"/>
              <a:buChar char="•"/>
            </a:pPr>
            <a:r>
              <a:rPr lang="en-GB" dirty="0"/>
              <a:t>Infant formula  - last resort and use must be accompanied by adequate, skilled support to reduce risks associated with infant formula use</a:t>
            </a:r>
          </a:p>
        </p:txBody>
      </p:sp>
      <p:sp>
        <p:nvSpPr>
          <p:cNvPr id="7" name="Date Placeholder 6">
            <a:extLst>
              <a:ext uri="{FF2B5EF4-FFF2-40B4-BE49-F238E27FC236}">
                <a16:creationId xmlns:a16="http://schemas.microsoft.com/office/drawing/2014/main" id="{A1AD5D1C-10FC-D141-921B-DAD906B15E39}"/>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7B526967-D294-461B-891D-2069C3D640A9}"/>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07C9BE87-2D5A-44BE-B984-9DAFF668F5B7}"/>
              </a:ext>
            </a:extLst>
          </p:cNvPr>
          <p:cNvSpPr>
            <a:spLocks noGrp="1"/>
          </p:cNvSpPr>
          <p:nvPr>
            <p:ph type="sldNum" sz="quarter" idx="12"/>
          </p:nvPr>
        </p:nvSpPr>
        <p:spPr/>
        <p:txBody>
          <a:bodyPr/>
          <a:lstStyle/>
          <a:p>
            <a:fld id="{C3FDE51E-0052-334C-A4B2-C567FE9F326F}" type="slidenum">
              <a:rPr lang="en-US" smtClean="0"/>
              <a:pPr/>
              <a:t>14</a:t>
            </a:fld>
            <a:endParaRPr lang="en-US"/>
          </a:p>
        </p:txBody>
      </p:sp>
      <p:sp>
        <p:nvSpPr>
          <p:cNvPr id="6" name="Text Placeholder 5">
            <a:extLst>
              <a:ext uri="{FF2B5EF4-FFF2-40B4-BE49-F238E27FC236}">
                <a16:creationId xmlns:a16="http://schemas.microsoft.com/office/drawing/2014/main" id="{37AA3146-7409-47A1-B106-1209F583EC43}"/>
              </a:ext>
            </a:extLst>
          </p:cNvPr>
          <p:cNvSpPr>
            <a:spLocks noGrp="1"/>
          </p:cNvSpPr>
          <p:nvPr>
            <p:ph type="body" sz="quarter" idx="13"/>
          </p:nvPr>
        </p:nvSpPr>
        <p:spPr/>
        <p:txBody>
          <a:bodyPr>
            <a:normAutofit lnSpcReduction="10000"/>
          </a:bodyPr>
          <a:lstStyle/>
          <a:p>
            <a:r>
              <a:rPr lang="en-US"/>
              <a:t>Increasing milk production: milk supplement</a:t>
            </a:r>
          </a:p>
        </p:txBody>
      </p:sp>
      <p:sp>
        <p:nvSpPr>
          <p:cNvPr id="22" name="TextBox 21">
            <a:extLst>
              <a:ext uri="{FF2B5EF4-FFF2-40B4-BE49-F238E27FC236}">
                <a16:creationId xmlns:a16="http://schemas.microsoft.com/office/drawing/2014/main" id="{D984FDE1-C6D2-4B82-82B3-48AB5916C65C}"/>
              </a:ext>
            </a:extLst>
          </p:cNvPr>
          <p:cNvSpPr txBox="1"/>
          <p:nvPr/>
        </p:nvSpPr>
        <p:spPr>
          <a:xfrm>
            <a:off x="4715284" y="4265083"/>
            <a:ext cx="3997571" cy="363537"/>
          </a:xfrm>
          <a:prstGeom prst="rect">
            <a:avLst/>
          </a:prstGeom>
          <a:solidFill>
            <a:schemeClr val="bg2"/>
          </a:solidFill>
        </p:spPr>
        <p:txBody>
          <a:bodyPr rot="0" spcFirstLastPara="0" vertOverflow="overflow" horzOverflow="overflow" vert="horz" wrap="square" lIns="91440" tIns="91440" rIns="91440" bIns="91440" numCol="1" spcCol="0" rtlCol="0" fromWordArt="0" anchor="t" anchorCtr="0" forceAA="0" compatLnSpc="1">
            <a:prstTxWarp prst="textNoShape">
              <a:avLst/>
            </a:prstTxWarp>
            <a:normAutofit/>
          </a:bodyPr>
          <a:lstStyle/>
          <a:p>
            <a:r>
              <a:rPr lang="en-US" sz="1000" dirty="0" err="1">
                <a:latin typeface="Lato" panose="020F0502020204030203" pitchFamily="34" charset="77"/>
                <a:ea typeface="Lato"/>
                <a:cs typeface="Lato"/>
              </a:rPr>
              <a:t>Htet</a:t>
            </a:r>
            <a:r>
              <a:rPr lang="en-US" sz="1000" dirty="0">
                <a:latin typeface="Lato" panose="020F0502020204030203" pitchFamily="34" charset="77"/>
                <a:ea typeface="Lato"/>
                <a:cs typeface="Lato"/>
              </a:rPr>
              <a:t> </a:t>
            </a:r>
            <a:r>
              <a:rPr lang="en-US" sz="1000" dirty="0" err="1">
                <a:latin typeface="Lato" panose="020F0502020204030203" pitchFamily="34" charset="77"/>
                <a:ea typeface="Lato"/>
                <a:cs typeface="Lato"/>
              </a:rPr>
              <a:t>Htet</a:t>
            </a:r>
            <a:r>
              <a:rPr lang="en-US" sz="1000" dirty="0">
                <a:latin typeface="Lato" panose="020F0502020204030203" pitchFamily="34" charset="77"/>
                <a:ea typeface="Lato"/>
                <a:cs typeface="Lato"/>
              </a:rPr>
              <a:t> </a:t>
            </a:r>
            <a:r>
              <a:rPr lang="en-US" sz="1000" dirty="0" err="1">
                <a:latin typeface="Lato" panose="020F0502020204030203" pitchFamily="34" charset="77"/>
                <a:ea typeface="Lato"/>
                <a:cs typeface="Lato"/>
              </a:rPr>
              <a:t>Thi</a:t>
            </a:r>
            <a:r>
              <a:rPr lang="en-US" sz="1000" dirty="0">
                <a:latin typeface="Lato" panose="020F0502020204030203" pitchFamily="34" charset="77"/>
                <a:ea typeface="Lato"/>
                <a:cs typeface="Lato"/>
              </a:rPr>
              <a:t> with her stored supply of expressed breastmilk</a:t>
            </a:r>
            <a:endParaRPr lang="en-US" sz="1000" dirty="0">
              <a:latin typeface="Lato" panose="020F0502020204030203" pitchFamily="34" charset="77"/>
            </a:endParaRPr>
          </a:p>
        </p:txBody>
      </p:sp>
      <p:sp>
        <p:nvSpPr>
          <p:cNvPr id="27" name="TextBox 2">
            <a:extLst>
              <a:ext uri="{FF2B5EF4-FFF2-40B4-BE49-F238E27FC236}">
                <a16:creationId xmlns:a16="http://schemas.microsoft.com/office/drawing/2014/main" id="{B7758A8D-3922-2A42-A3FD-AE4CB0AF8ED1}"/>
              </a:ext>
            </a:extLst>
          </p:cNvPr>
          <p:cNvSpPr txBox="1"/>
          <p:nvPr/>
        </p:nvSpPr>
        <p:spPr>
          <a:xfrm rot="16200000">
            <a:off x="7628925" y="3186734"/>
            <a:ext cx="1929008" cy="227691"/>
          </a:xfrm>
          <a:prstGeom prst="rect">
            <a:avLst/>
          </a:prstGeom>
          <a:noFill/>
        </p:spPr>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700" dirty="0">
                <a:solidFill>
                  <a:srgbClr val="FFFFFF"/>
                </a:solidFill>
                <a:latin typeface="Lato" panose="020F0502020204030203" pitchFamily="34" charset="77"/>
                <a:cs typeface="Gill Sans Infant Std"/>
              </a:rPr>
              <a:t>Giacomo </a:t>
            </a:r>
            <a:r>
              <a:rPr lang="en-US" sz="700" dirty="0" err="1">
                <a:solidFill>
                  <a:srgbClr val="FFFFFF"/>
                </a:solidFill>
                <a:latin typeface="Lato" panose="020F0502020204030203" pitchFamily="34" charset="77"/>
                <a:cs typeface="Gill Sans Infant Std"/>
              </a:rPr>
              <a:t>Pirozzi</a:t>
            </a:r>
            <a:r>
              <a:rPr lang="en-US" sz="700" dirty="0">
                <a:solidFill>
                  <a:srgbClr val="FFFFFF"/>
                </a:solidFill>
                <a:latin typeface="Lato" panose="020F0502020204030203" pitchFamily="34" charset="77"/>
                <a:cs typeface="Gill Sans Infant Std"/>
              </a:rPr>
              <a:t>, Alive and Thrive</a:t>
            </a:r>
            <a:endParaRPr lang="en-US" sz="700" dirty="0">
              <a:latin typeface="Lato" panose="020F0502020204030203" pitchFamily="34" charset="77"/>
              <a:cs typeface="Gill Sans Infant Std"/>
            </a:endParaRPr>
          </a:p>
        </p:txBody>
      </p:sp>
    </p:spTree>
    <p:extLst>
      <p:ext uri="{BB962C8B-B14F-4D97-AF65-F5344CB8AC3E}">
        <p14:creationId xmlns:p14="http://schemas.microsoft.com/office/powerpoint/2010/main" val="28025684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AAE67-E558-423F-9E5C-B8FA26B3CFA8}"/>
              </a:ext>
            </a:extLst>
          </p:cNvPr>
          <p:cNvSpPr>
            <a:spLocks noGrp="1"/>
          </p:cNvSpPr>
          <p:nvPr>
            <p:ph type="title"/>
          </p:nvPr>
        </p:nvSpPr>
        <p:spPr/>
        <p:txBody>
          <a:bodyPr/>
          <a:lstStyle/>
          <a:p>
            <a:r>
              <a:rPr lang="en-US" err="1"/>
              <a:t>Relactation</a:t>
            </a:r>
            <a:r>
              <a:rPr lang="en-US"/>
              <a:t> </a:t>
            </a:r>
          </a:p>
        </p:txBody>
      </p:sp>
      <p:pic>
        <p:nvPicPr>
          <p:cNvPr id="11" name="Picture 8" descr="A picture containing person, floor, indoor, group&#10;&#10;Description automatically generated">
            <a:extLst>
              <a:ext uri="{FF2B5EF4-FFF2-40B4-BE49-F238E27FC236}">
                <a16:creationId xmlns:a16="http://schemas.microsoft.com/office/drawing/2014/main" id="{000340F2-70B4-304F-BF92-4BA14779542E}"/>
              </a:ext>
            </a:extLst>
          </p:cNvPr>
          <p:cNvPicPr>
            <a:picLocks noGrp="1" noChangeAspect="1"/>
          </p:cNvPicPr>
          <p:nvPr>
            <p:ph idx="1"/>
          </p:nvPr>
        </p:nvPicPr>
        <p:blipFill>
          <a:blip r:embed="rId3"/>
          <a:stretch>
            <a:fillRect/>
          </a:stretch>
        </p:blipFill>
        <p:spPr>
          <a:xfrm>
            <a:off x="1172310" y="1384123"/>
            <a:ext cx="6858000" cy="4953000"/>
          </a:xfrm>
          <a:effectLst/>
        </p:spPr>
      </p:pic>
      <p:sp>
        <p:nvSpPr>
          <p:cNvPr id="3" name="Date Placeholder 2">
            <a:extLst>
              <a:ext uri="{FF2B5EF4-FFF2-40B4-BE49-F238E27FC236}">
                <a16:creationId xmlns:a16="http://schemas.microsoft.com/office/drawing/2014/main" id="{0A1FAFB0-C43B-1147-81FD-776C1CCD6163}"/>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54858BB6-DC8E-4444-BA32-309AFD3D724C}"/>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45F751FC-37BE-432F-8D6C-06D6FBF2902A}"/>
              </a:ext>
            </a:extLst>
          </p:cNvPr>
          <p:cNvSpPr>
            <a:spLocks noGrp="1"/>
          </p:cNvSpPr>
          <p:nvPr>
            <p:ph type="sldNum" sz="quarter" idx="12"/>
          </p:nvPr>
        </p:nvSpPr>
        <p:spPr/>
        <p:txBody>
          <a:bodyPr/>
          <a:lstStyle/>
          <a:p>
            <a:fld id="{C3FDE51E-0052-334C-A4B2-C567FE9F326F}" type="slidenum">
              <a:rPr lang="en-US" dirty="0" smtClean="0"/>
              <a:pPr/>
              <a:t>15</a:t>
            </a:fld>
            <a:endParaRPr lang="en-US" dirty="0"/>
          </a:p>
        </p:txBody>
      </p:sp>
      <p:sp>
        <p:nvSpPr>
          <p:cNvPr id="6" name="Text Placeholder 5">
            <a:extLst>
              <a:ext uri="{FF2B5EF4-FFF2-40B4-BE49-F238E27FC236}">
                <a16:creationId xmlns:a16="http://schemas.microsoft.com/office/drawing/2014/main" id="{80251378-6C89-4E78-AC3F-CD9C6AB473E2}"/>
              </a:ext>
            </a:extLst>
          </p:cNvPr>
          <p:cNvSpPr>
            <a:spLocks noGrp="1"/>
          </p:cNvSpPr>
          <p:nvPr>
            <p:ph type="body" sz="quarter" idx="13"/>
          </p:nvPr>
        </p:nvSpPr>
        <p:spPr/>
        <p:txBody>
          <a:bodyPr>
            <a:normAutofit lnSpcReduction="10000"/>
          </a:bodyPr>
          <a:lstStyle/>
          <a:p>
            <a:r>
              <a:rPr lang="en-US"/>
              <a:t>Increasing milk production: lactation massage</a:t>
            </a:r>
          </a:p>
        </p:txBody>
      </p:sp>
      <p:pic>
        <p:nvPicPr>
          <p:cNvPr id="7" name="Picture 7">
            <a:extLst>
              <a:ext uri="{FF2B5EF4-FFF2-40B4-BE49-F238E27FC236}">
                <a16:creationId xmlns:a16="http://schemas.microsoft.com/office/drawing/2014/main" id="{910E9B3D-6487-429B-BFAB-6D79857F306D}"/>
              </a:ext>
            </a:extLst>
          </p:cNvPr>
          <p:cNvPicPr>
            <a:picLocks noChangeAspect="1"/>
          </p:cNvPicPr>
          <p:nvPr/>
        </p:nvPicPr>
        <p:blipFill>
          <a:blip r:embed="rId4"/>
          <a:stretch>
            <a:fillRect/>
          </a:stretch>
        </p:blipFill>
        <p:spPr>
          <a:xfrm>
            <a:off x="8153400" y="228560"/>
            <a:ext cx="650633" cy="840577"/>
          </a:xfrm>
          <a:prstGeom prst="rect">
            <a:avLst/>
          </a:prstGeom>
          <a:ln w="3175">
            <a:solidFill>
              <a:schemeClr val="tx1"/>
            </a:solidFill>
          </a:ln>
        </p:spPr>
      </p:pic>
      <p:sp>
        <p:nvSpPr>
          <p:cNvPr id="9" name="TextBox 8">
            <a:extLst>
              <a:ext uri="{FF2B5EF4-FFF2-40B4-BE49-F238E27FC236}">
                <a16:creationId xmlns:a16="http://schemas.microsoft.com/office/drawing/2014/main" id="{988F8CD7-0661-4E8E-88ED-076849F637F2}"/>
              </a:ext>
            </a:extLst>
          </p:cNvPr>
          <p:cNvSpPr txBox="1"/>
          <p:nvPr/>
        </p:nvSpPr>
        <p:spPr>
          <a:xfrm rot="16200000">
            <a:off x="6601756" y="4878867"/>
            <a:ext cx="2221154" cy="184666"/>
          </a:xfrm>
          <a:prstGeom prst="rect">
            <a:avLst/>
          </a:prstGeom>
          <a:noFill/>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r>
              <a:rPr lang="en-US" sz="700" dirty="0" err="1">
                <a:solidFill>
                  <a:schemeClr val="bg1"/>
                </a:solidFill>
                <a:latin typeface="Lato" panose="020F0502020204030203" pitchFamily="34" charset="77"/>
              </a:rPr>
              <a:t>Arugaan</a:t>
            </a:r>
            <a:r>
              <a:rPr lang="en-US" sz="700" dirty="0">
                <a:solidFill>
                  <a:schemeClr val="bg1"/>
                </a:solidFill>
                <a:latin typeface="Lato" panose="020F0502020204030203" pitchFamily="34" charset="77"/>
              </a:rPr>
              <a:t>, Philippines</a:t>
            </a:r>
          </a:p>
        </p:txBody>
      </p:sp>
    </p:spTree>
    <p:extLst>
      <p:ext uri="{BB962C8B-B14F-4D97-AF65-F5344CB8AC3E}">
        <p14:creationId xmlns:p14="http://schemas.microsoft.com/office/powerpoint/2010/main" val="40629145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074DB-DAB7-4227-9441-C3ABA48765B3}"/>
              </a:ext>
            </a:extLst>
          </p:cNvPr>
          <p:cNvSpPr>
            <a:spLocks noGrp="1"/>
          </p:cNvSpPr>
          <p:nvPr>
            <p:ph type="title"/>
          </p:nvPr>
        </p:nvSpPr>
        <p:spPr/>
        <p:txBody>
          <a:bodyPr/>
          <a:lstStyle/>
          <a:p>
            <a:r>
              <a:rPr lang="en-US" err="1"/>
              <a:t>Relactation</a:t>
            </a:r>
            <a:r>
              <a:rPr lang="en-US"/>
              <a:t> </a:t>
            </a:r>
          </a:p>
        </p:txBody>
      </p:sp>
      <p:sp>
        <p:nvSpPr>
          <p:cNvPr id="3" name="Content Placeholder 2">
            <a:extLst>
              <a:ext uri="{FF2B5EF4-FFF2-40B4-BE49-F238E27FC236}">
                <a16:creationId xmlns:a16="http://schemas.microsoft.com/office/drawing/2014/main" id="{CA812C6E-28BB-4E3E-9D1B-197DEE16F226}"/>
              </a:ext>
            </a:extLst>
          </p:cNvPr>
          <p:cNvSpPr>
            <a:spLocks noGrp="1"/>
          </p:cNvSpPr>
          <p:nvPr>
            <p:ph idx="1"/>
          </p:nvPr>
        </p:nvSpPr>
        <p:spPr/>
        <p:txBody>
          <a:bodyPr vert="horz" lIns="0" tIns="0" rIns="0" bIns="0" rtlCol="0" anchor="t">
            <a:normAutofit/>
          </a:bodyPr>
          <a:lstStyle/>
          <a:p>
            <a:r>
              <a:rPr lang="en-GB" sz="2000" b="1" dirty="0">
                <a:solidFill>
                  <a:srgbClr val="FF0000"/>
                </a:solidFill>
                <a:latin typeface="Lato"/>
                <a:ea typeface="Lato"/>
                <a:cs typeface="Lato"/>
              </a:rPr>
              <a:t>!! Frequent breast stimulation and plenty of skin-to-skin contact is usually </a:t>
            </a:r>
            <a:r>
              <a:rPr lang="en-GB" sz="2000" b="1" u="sng" dirty="0">
                <a:solidFill>
                  <a:srgbClr val="FF0000"/>
                </a:solidFill>
                <a:latin typeface="Lato"/>
                <a:ea typeface="Lato"/>
                <a:cs typeface="Lato"/>
              </a:rPr>
              <a:t>all</a:t>
            </a:r>
            <a:r>
              <a:rPr lang="en-GB" sz="2000" b="1" dirty="0">
                <a:solidFill>
                  <a:srgbClr val="FF0000"/>
                </a:solidFill>
                <a:latin typeface="Lato"/>
                <a:ea typeface="Lato"/>
                <a:cs typeface="Lato"/>
              </a:rPr>
              <a:t> that is needed</a:t>
            </a:r>
          </a:p>
          <a:p>
            <a:r>
              <a:rPr lang="en-GB" b="1" dirty="0"/>
              <a:t>Galactagogues: </a:t>
            </a:r>
            <a:r>
              <a:rPr lang="en-GB" dirty="0"/>
              <a:t>a food or drug that promotes or increases the production of breastmilk.</a:t>
            </a:r>
          </a:p>
          <a:p>
            <a:r>
              <a:rPr lang="en-GB" dirty="0"/>
              <a:t>Examples:</a:t>
            </a:r>
          </a:p>
          <a:p>
            <a:pPr marL="285750" indent="-285750">
              <a:buFont typeface="Arial" panose="020B0604020202020204" pitchFamily="34" charset="0"/>
              <a:buChar char="•"/>
            </a:pPr>
            <a:r>
              <a:rPr lang="en-GB" dirty="0">
                <a:latin typeface="Lato"/>
                <a:ea typeface="Lato"/>
                <a:cs typeface="Lato"/>
              </a:rPr>
              <a:t>Lactogenic Foods (e.g., oats, moringa, ginger, green papaya)</a:t>
            </a:r>
          </a:p>
          <a:p>
            <a:pPr marL="285750" indent="-285750">
              <a:buFont typeface="Arial" panose="020B0604020202020204" pitchFamily="34" charset="0"/>
              <a:buChar char="•"/>
            </a:pPr>
            <a:r>
              <a:rPr lang="it-IT" dirty="0" err="1"/>
              <a:t>Herbal</a:t>
            </a:r>
            <a:r>
              <a:rPr lang="it-IT" dirty="0"/>
              <a:t> </a:t>
            </a:r>
            <a:r>
              <a:rPr lang="it-IT" dirty="0" err="1"/>
              <a:t>Galactagogues</a:t>
            </a:r>
            <a:r>
              <a:rPr lang="it-IT" dirty="0"/>
              <a:t>  (e.g.</a:t>
            </a:r>
            <a:r>
              <a:rPr lang="en-GB" dirty="0"/>
              <a:t> Coriander, cumin, milk thistle, nettle)</a:t>
            </a:r>
          </a:p>
          <a:p>
            <a:pPr marL="285750" indent="-285750">
              <a:buFont typeface="Arial" panose="020B0604020202020204" pitchFamily="34" charset="0"/>
              <a:buChar char="•"/>
            </a:pPr>
            <a:r>
              <a:rPr lang="it-IT" dirty="0" err="1"/>
              <a:t>Pharmaceutical</a:t>
            </a:r>
            <a:r>
              <a:rPr lang="it-IT" dirty="0"/>
              <a:t> </a:t>
            </a:r>
            <a:r>
              <a:rPr lang="it-IT" dirty="0" err="1"/>
              <a:t>Galactagogues</a:t>
            </a:r>
            <a:endParaRPr lang="en-GB" dirty="0" err="1"/>
          </a:p>
        </p:txBody>
      </p:sp>
      <p:sp>
        <p:nvSpPr>
          <p:cNvPr id="7" name="Date Placeholder 6">
            <a:extLst>
              <a:ext uri="{FF2B5EF4-FFF2-40B4-BE49-F238E27FC236}">
                <a16:creationId xmlns:a16="http://schemas.microsoft.com/office/drawing/2014/main" id="{EF8DEB34-20C0-ED49-84BD-B07FA70C7CD3}"/>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59F9950D-3CCB-49D9-8FE5-DADE3C411102}"/>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D9125E6F-FE92-4274-8EEA-5D8FBE18FD29}"/>
              </a:ext>
            </a:extLst>
          </p:cNvPr>
          <p:cNvSpPr>
            <a:spLocks noGrp="1"/>
          </p:cNvSpPr>
          <p:nvPr>
            <p:ph type="sldNum" sz="quarter" idx="12"/>
          </p:nvPr>
        </p:nvSpPr>
        <p:spPr/>
        <p:txBody>
          <a:bodyPr/>
          <a:lstStyle/>
          <a:p>
            <a:fld id="{C3FDE51E-0052-334C-A4B2-C567FE9F326F}" type="slidenum">
              <a:rPr lang="en-US" smtClean="0"/>
              <a:pPr/>
              <a:t>16</a:t>
            </a:fld>
            <a:endParaRPr lang="en-US"/>
          </a:p>
        </p:txBody>
      </p:sp>
      <p:sp>
        <p:nvSpPr>
          <p:cNvPr id="6" name="Text Placeholder 5">
            <a:extLst>
              <a:ext uri="{FF2B5EF4-FFF2-40B4-BE49-F238E27FC236}">
                <a16:creationId xmlns:a16="http://schemas.microsoft.com/office/drawing/2014/main" id="{B9A332B2-5A4B-49E7-9446-2CDF7D25A0F5}"/>
              </a:ext>
            </a:extLst>
          </p:cNvPr>
          <p:cNvSpPr>
            <a:spLocks noGrp="1"/>
          </p:cNvSpPr>
          <p:nvPr>
            <p:ph type="body" sz="quarter" idx="13"/>
          </p:nvPr>
        </p:nvSpPr>
        <p:spPr/>
        <p:txBody>
          <a:bodyPr>
            <a:normAutofit lnSpcReduction="10000"/>
          </a:bodyPr>
          <a:lstStyle/>
          <a:p>
            <a:r>
              <a:rPr lang="en-US"/>
              <a:t>Increasing milk production: Galactagogues </a:t>
            </a:r>
          </a:p>
        </p:txBody>
      </p:sp>
    </p:spTree>
    <p:extLst>
      <p:ext uri="{BB962C8B-B14F-4D97-AF65-F5344CB8AC3E}">
        <p14:creationId xmlns:p14="http://schemas.microsoft.com/office/powerpoint/2010/main" val="16590170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err="1"/>
              <a:t>Relactation</a:t>
            </a:r>
          </a:p>
        </p:txBody>
      </p:sp>
      <p:sp>
        <p:nvSpPr>
          <p:cNvPr id="7" name="Content Placeholder 6">
            <a:extLst>
              <a:ext uri="{FF2B5EF4-FFF2-40B4-BE49-F238E27FC236}">
                <a16:creationId xmlns:a16="http://schemas.microsoft.com/office/drawing/2014/main" id="{2323C9D5-F47B-4827-A9FF-070A768641CB}"/>
              </a:ext>
            </a:extLst>
          </p:cNvPr>
          <p:cNvSpPr>
            <a:spLocks noGrp="1"/>
          </p:cNvSpPr>
          <p:nvPr>
            <p:ph idx="1"/>
          </p:nvPr>
        </p:nvSpPr>
        <p:spPr/>
        <p:txBody>
          <a:bodyPr/>
          <a:lstStyle/>
          <a:p>
            <a:r>
              <a:rPr lang="en-US" b="1" dirty="0"/>
              <a:t>Success stories</a:t>
            </a:r>
          </a:p>
        </p:txBody>
      </p:sp>
      <p:sp>
        <p:nvSpPr>
          <p:cNvPr id="3" name="Date Placeholder 2">
            <a:extLst>
              <a:ext uri="{FF2B5EF4-FFF2-40B4-BE49-F238E27FC236}">
                <a16:creationId xmlns:a16="http://schemas.microsoft.com/office/drawing/2014/main" id="{05B12B6E-E77B-544F-8337-24D464B0A928}"/>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37A4B7EE-23EC-404F-B656-4BC876132AF0}"/>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3F582BB5-D9A4-2A40-9478-65302DCA2484}"/>
              </a:ext>
            </a:extLst>
          </p:cNvPr>
          <p:cNvSpPr>
            <a:spLocks noGrp="1"/>
          </p:cNvSpPr>
          <p:nvPr>
            <p:ph type="sldNum" sz="quarter" idx="12"/>
          </p:nvPr>
        </p:nvSpPr>
        <p:spPr/>
        <p:txBody>
          <a:bodyPr/>
          <a:lstStyle/>
          <a:p>
            <a:fld id="{C3FDE51E-0052-334C-A4B2-C567FE9F326F}" type="slidenum">
              <a:rPr lang="en-US" smtClean="0"/>
              <a:pPr/>
              <a:t>17</a:t>
            </a:fld>
            <a:endParaRPr lang="en-US"/>
          </a:p>
        </p:txBody>
      </p:sp>
      <p:sp>
        <p:nvSpPr>
          <p:cNvPr id="8" name="Text Placeholder 7">
            <a:extLst>
              <a:ext uri="{FF2B5EF4-FFF2-40B4-BE49-F238E27FC236}">
                <a16:creationId xmlns:a16="http://schemas.microsoft.com/office/drawing/2014/main" id="{793D0A32-EF7E-421C-B36F-F3C5DCCB9DED}"/>
              </a:ext>
            </a:extLst>
          </p:cNvPr>
          <p:cNvSpPr>
            <a:spLocks noGrp="1"/>
          </p:cNvSpPr>
          <p:nvPr>
            <p:ph type="body" sz="quarter" idx="13"/>
          </p:nvPr>
        </p:nvSpPr>
        <p:spPr/>
        <p:txBody>
          <a:bodyPr>
            <a:normAutofit lnSpcReduction="10000"/>
          </a:bodyPr>
          <a:lstStyle/>
          <a:p>
            <a:r>
              <a:rPr lang="en-US" dirty="0"/>
              <a:t>Case study from Jordan</a:t>
            </a:r>
          </a:p>
        </p:txBody>
      </p:sp>
      <p:pic>
        <p:nvPicPr>
          <p:cNvPr id="21" name="Picture 1">
            <a:extLst>
              <a:ext uri="{FF2B5EF4-FFF2-40B4-BE49-F238E27FC236}">
                <a16:creationId xmlns:a16="http://schemas.microsoft.com/office/drawing/2014/main" id="{FAAAC8A3-9A93-A04C-A0D0-704E8E6360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6578" y="191250"/>
            <a:ext cx="702309" cy="8778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hape&#10;&#10;Description automatically generated with low confidence">
            <a:extLst>
              <a:ext uri="{FF2B5EF4-FFF2-40B4-BE49-F238E27FC236}">
                <a16:creationId xmlns:a16="http://schemas.microsoft.com/office/drawing/2014/main" id="{3236A335-514A-8242-BC9A-FE2428300773}"/>
              </a:ext>
            </a:extLst>
          </p:cNvPr>
          <p:cNvPicPr>
            <a:picLocks noChangeAspect="1"/>
          </p:cNvPicPr>
          <p:nvPr/>
        </p:nvPicPr>
        <p:blipFill>
          <a:blip r:embed="rId5"/>
          <a:stretch>
            <a:fillRect/>
          </a:stretch>
        </p:blipFill>
        <p:spPr>
          <a:xfrm>
            <a:off x="3864127" y="2971800"/>
            <a:ext cx="1415746" cy="1415746"/>
          </a:xfrm>
          <a:prstGeom prst="rect">
            <a:avLst/>
          </a:prstGeom>
        </p:spPr>
      </p:pic>
    </p:spTree>
    <p:custDataLst>
      <p:tags r:id="rId1"/>
    </p:custDataLst>
    <p:extLst>
      <p:ext uri="{BB962C8B-B14F-4D97-AF65-F5344CB8AC3E}">
        <p14:creationId xmlns:p14="http://schemas.microsoft.com/office/powerpoint/2010/main" val="864955948"/>
      </p:ext>
    </p:extLst>
  </p:cSld>
  <p:clrMapOvr>
    <a:masterClrMapping/>
  </p:clrMapOvr>
  <p:transition spd="slow" advTm="40511"/>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err="1"/>
              <a:t>Relactation</a:t>
            </a:r>
          </a:p>
        </p:txBody>
      </p:sp>
      <p:pic>
        <p:nvPicPr>
          <p:cNvPr id="11269" name="Picture 5" descr="C:\Users\user\Desktop\SCJ PR &amp; templates\professional photos\New folder\_17Z9654.JPG"/>
          <p:cNvPicPr>
            <a:picLocks noGrp="1" noChangeAspect="1" noChangeArrowheads="1"/>
          </p:cNvPicPr>
          <p:nvPr>
            <p:ph idx="1"/>
          </p:nvPr>
        </p:nvPicPr>
        <p:blipFill>
          <a:blip r:embed="rId6" cstate="print">
            <a:extLst>
              <a:ext uri="{28A0092B-C50C-407E-A947-70E740481C1C}">
                <a14:useLocalDpi xmlns:a14="http://schemas.microsoft.com/office/drawing/2010/main" val="0"/>
              </a:ext>
            </a:extLst>
          </a:blip>
          <a:stretch>
            <a:fillRect/>
          </a:stretch>
        </p:blipFill>
        <p:spPr>
          <a:xfrm>
            <a:off x="1147779" y="1440854"/>
            <a:ext cx="6836349" cy="4562188"/>
          </a:xfrm>
        </p:spPr>
      </p:pic>
      <p:sp>
        <p:nvSpPr>
          <p:cNvPr id="5" name="Date Placeholder 4">
            <a:extLst>
              <a:ext uri="{FF2B5EF4-FFF2-40B4-BE49-F238E27FC236}">
                <a16:creationId xmlns:a16="http://schemas.microsoft.com/office/drawing/2014/main" id="{74FE8945-65A1-A448-8D53-2A150F80F2CD}"/>
              </a:ext>
            </a:extLst>
          </p:cNvPr>
          <p:cNvSpPr>
            <a:spLocks noGrp="1"/>
          </p:cNvSpPr>
          <p:nvPr>
            <p:ph type="dt" sz="half" idx="10"/>
          </p:nvPr>
        </p:nvSpPr>
        <p:spPr/>
        <p:txBody>
          <a:bodyPr/>
          <a:lstStyle/>
          <a:p>
            <a:r>
              <a:rPr lang="en-US"/>
              <a:t>Version 2 – 2022 </a:t>
            </a:r>
          </a:p>
        </p:txBody>
      </p:sp>
      <p:sp>
        <p:nvSpPr>
          <p:cNvPr id="6" name="Footer Placeholder 5">
            <a:extLst>
              <a:ext uri="{FF2B5EF4-FFF2-40B4-BE49-F238E27FC236}">
                <a16:creationId xmlns:a16="http://schemas.microsoft.com/office/drawing/2014/main" id="{17461DBD-B19D-BE44-B6A5-B725D8DE5ED6}"/>
              </a:ext>
            </a:extLst>
          </p:cNvPr>
          <p:cNvSpPr>
            <a:spLocks noGrp="1"/>
          </p:cNvSpPr>
          <p:nvPr>
            <p:ph type="ftr" sz="quarter" idx="11"/>
          </p:nvPr>
        </p:nvSpPr>
        <p:spPr/>
        <p:txBody>
          <a:bodyPr/>
          <a:lstStyle/>
          <a:p>
            <a:r>
              <a:rPr lang="en-US"/>
              <a:t>IYCF-E TRAINING: RELACTATION, WET NURSING AND DONOR HUMAN MILK IN EMERGENCIES</a:t>
            </a:r>
          </a:p>
        </p:txBody>
      </p:sp>
      <p:sp>
        <p:nvSpPr>
          <p:cNvPr id="7" name="Slide Number Placeholder 6">
            <a:extLst>
              <a:ext uri="{FF2B5EF4-FFF2-40B4-BE49-F238E27FC236}">
                <a16:creationId xmlns:a16="http://schemas.microsoft.com/office/drawing/2014/main" id="{53899DC6-2217-BD4D-B58E-14286C095A14}"/>
              </a:ext>
            </a:extLst>
          </p:cNvPr>
          <p:cNvSpPr>
            <a:spLocks noGrp="1"/>
          </p:cNvSpPr>
          <p:nvPr>
            <p:ph type="sldNum" sz="quarter" idx="12"/>
          </p:nvPr>
        </p:nvSpPr>
        <p:spPr/>
        <p:txBody>
          <a:bodyPr/>
          <a:lstStyle/>
          <a:p>
            <a:fld id="{C3FDE51E-0052-334C-A4B2-C567FE9F326F}" type="slidenum">
              <a:rPr lang="en-US" smtClean="0"/>
              <a:pPr/>
              <a:t>18</a:t>
            </a:fld>
            <a:endParaRPr lang="en-US" dirty="0"/>
          </a:p>
        </p:txBody>
      </p:sp>
      <p:sp>
        <p:nvSpPr>
          <p:cNvPr id="3" name="Text Placeholder 2">
            <a:extLst>
              <a:ext uri="{FF2B5EF4-FFF2-40B4-BE49-F238E27FC236}">
                <a16:creationId xmlns:a16="http://schemas.microsoft.com/office/drawing/2014/main" id="{D80C4BC1-658C-4AAF-8DA8-702F97F5E36E}"/>
              </a:ext>
            </a:extLst>
          </p:cNvPr>
          <p:cNvSpPr>
            <a:spLocks noGrp="1"/>
          </p:cNvSpPr>
          <p:nvPr>
            <p:ph type="body" sz="quarter" idx="13"/>
          </p:nvPr>
        </p:nvSpPr>
        <p:spPr/>
        <p:txBody>
          <a:bodyPr>
            <a:normAutofit lnSpcReduction="10000"/>
          </a:bodyPr>
          <a:lstStyle/>
          <a:p>
            <a:r>
              <a:rPr lang="en-US" dirty="0"/>
              <a:t>Case study from Jordan</a:t>
            </a:r>
          </a:p>
        </p:txBody>
      </p:sp>
      <p:pic>
        <p:nvPicPr>
          <p:cNvPr id="4" name="146E855.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extLst>
              <a:ext uri="{28A0092B-C50C-407E-A947-70E740481C1C}">
                <a14:useLocalDpi xmlns:a14="http://schemas.microsoft.com/office/drawing/2010/main" val="0"/>
              </a:ext>
            </a:extLst>
          </a:blip>
          <a:srcRect/>
          <a:stretch>
            <a:fillRect/>
          </a:stretch>
        </p:blipFill>
        <p:spPr bwMode="auto">
          <a:xfrm>
            <a:off x="8030310" y="5440334"/>
            <a:ext cx="562708" cy="56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
            <a:extLst>
              <a:ext uri="{FF2B5EF4-FFF2-40B4-BE49-F238E27FC236}">
                <a16:creationId xmlns:a16="http://schemas.microsoft.com/office/drawing/2014/main" id="{E29B23F9-13B6-E44D-92C8-92BC4B9B09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6578" y="191250"/>
            <a:ext cx="702309" cy="877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3861120"/>
      </p:ext>
    </p:extLst>
  </p:cSld>
  <p:clrMapOvr>
    <a:masterClrMapping/>
  </p:clrMapOvr>
  <p:transition spd="slow" advTm="4051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0513" fill="hold"/>
                                        <p:tgtEl>
                                          <p:spTgt spid="4"/>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1" presetClass="entr" presetSubtype="1" fill="hold" nodeType="clickEffect">
                                  <p:stCondLst>
                                    <p:cond delay="0"/>
                                  </p:stCondLst>
                                  <p:childTnLst>
                                    <p:set>
                                      <p:cBhvr>
                                        <p:cTn id="10" dur="1" fill="hold">
                                          <p:stCondLst>
                                            <p:cond delay="0"/>
                                          </p:stCondLst>
                                        </p:cTn>
                                        <p:tgtEl>
                                          <p:spTgt spid="11269"/>
                                        </p:tgtEl>
                                        <p:attrNameLst>
                                          <p:attrName>style.visibility</p:attrName>
                                        </p:attrNameLst>
                                      </p:cBhvr>
                                      <p:to>
                                        <p:strVal val="visible"/>
                                      </p:to>
                                    </p:set>
                                    <p:animEffect transition="in" filter="wheel(1)">
                                      <p:cBhvr>
                                        <p:cTn id="11" dur="20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4286" showWhenStopped="0">
                <p:cTn id="12"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err="1"/>
              <a:t>Relactation</a:t>
            </a:r>
          </a:p>
        </p:txBody>
      </p:sp>
      <p:pic>
        <p:nvPicPr>
          <p:cNvPr id="12292" name="Picture 2" descr="C:\Users\user\Desktop\SCJ PR &amp; templates\professional photos\New folder 2\_17Z9923.JPG"/>
          <p:cNvPicPr>
            <a:picLocks noGrp="1" noChangeAspect="1" noChangeArrowheads="1"/>
          </p:cNvPicPr>
          <p:nvPr>
            <p:ph idx="1"/>
          </p:nvPr>
        </p:nvPicPr>
        <p:blipFill rotWithShape="1">
          <a:blip r:embed="rId6" cstate="print">
            <a:extLst>
              <a:ext uri="{28A0092B-C50C-407E-A947-70E740481C1C}">
                <a14:useLocalDpi xmlns:a14="http://schemas.microsoft.com/office/drawing/2010/main" val="0"/>
              </a:ext>
            </a:extLst>
          </a:blip>
          <a:stretch/>
        </p:blipFill>
        <p:spPr>
          <a:xfrm>
            <a:off x="1116640" y="1416050"/>
            <a:ext cx="6898628" cy="4603750"/>
          </a:xfrm>
        </p:spPr>
      </p:pic>
      <p:sp>
        <p:nvSpPr>
          <p:cNvPr id="4" name="Date Placeholder 3">
            <a:extLst>
              <a:ext uri="{FF2B5EF4-FFF2-40B4-BE49-F238E27FC236}">
                <a16:creationId xmlns:a16="http://schemas.microsoft.com/office/drawing/2014/main" id="{3A7AAB55-51B6-3848-B460-E91263104B2D}"/>
              </a:ext>
            </a:extLst>
          </p:cNvPr>
          <p:cNvSpPr>
            <a:spLocks noGrp="1"/>
          </p:cNvSpPr>
          <p:nvPr>
            <p:ph type="dt" sz="half" idx="10"/>
          </p:nvPr>
        </p:nvSpPr>
        <p:spPr/>
        <p:txBody>
          <a:bodyPr/>
          <a:lstStyle/>
          <a:p>
            <a:r>
              <a:rPr lang="en-US"/>
              <a:t>Version 2 – 2022 </a:t>
            </a:r>
          </a:p>
        </p:txBody>
      </p:sp>
      <p:sp>
        <p:nvSpPr>
          <p:cNvPr id="5" name="Footer Placeholder 4">
            <a:extLst>
              <a:ext uri="{FF2B5EF4-FFF2-40B4-BE49-F238E27FC236}">
                <a16:creationId xmlns:a16="http://schemas.microsoft.com/office/drawing/2014/main" id="{5D745953-6097-B849-B4B1-A82E3AA10085}"/>
              </a:ext>
            </a:extLst>
          </p:cNvPr>
          <p:cNvSpPr>
            <a:spLocks noGrp="1"/>
          </p:cNvSpPr>
          <p:nvPr>
            <p:ph type="ftr" sz="quarter" idx="11"/>
          </p:nvPr>
        </p:nvSpPr>
        <p:spPr/>
        <p:txBody>
          <a:bodyPr/>
          <a:lstStyle/>
          <a:p>
            <a:r>
              <a:rPr lang="en-US"/>
              <a:t>IYCF-E TRAINING: RELACTATION, WET NURSING AND DONOR HUMAN MILK IN EMERGENCIES</a:t>
            </a:r>
          </a:p>
        </p:txBody>
      </p:sp>
      <p:sp>
        <p:nvSpPr>
          <p:cNvPr id="16387" name="Slide Number Placeholder 3"/>
          <p:cNvSpPr>
            <a:spLocks noGrp="1"/>
          </p:cNvSpPr>
          <p:nvPr>
            <p:ph type="sldNum" sz="quarter" idx="12"/>
          </p:nvPr>
        </p:nvSpPr>
        <p:spPr/>
        <p:txBody>
          <a:bodyPr/>
          <a:lstStyle>
            <a:lvl1pPr>
              <a:spcBef>
                <a:spcPct val="20000"/>
              </a:spcBef>
              <a:buClr>
                <a:srgbClr val="EE1B2E"/>
              </a:buClr>
              <a:buChar char="•"/>
              <a:defRPr sz="1477" b="1">
                <a:solidFill>
                  <a:schemeClr val="tx1"/>
                </a:solidFill>
                <a:latin typeface="Arial" panose="020B0604020202020204" pitchFamily="34" charset="0"/>
              </a:defRPr>
            </a:lvl1pPr>
            <a:lvl2pPr marL="685817" indent="-263776">
              <a:spcBef>
                <a:spcPct val="20000"/>
              </a:spcBef>
              <a:buClr>
                <a:srgbClr val="EE1B2E"/>
              </a:buClr>
              <a:buChar char="•"/>
              <a:defRPr sz="1477">
                <a:solidFill>
                  <a:schemeClr val="tx1"/>
                </a:solidFill>
                <a:latin typeface="Arial" panose="020B0604020202020204" pitchFamily="34" charset="0"/>
              </a:defRPr>
            </a:lvl2pPr>
            <a:lvl3pPr marL="1055103" indent="-211021">
              <a:spcBef>
                <a:spcPct val="20000"/>
              </a:spcBef>
              <a:buClr>
                <a:srgbClr val="EE1B2E"/>
              </a:buClr>
              <a:buFont typeface="Arial" panose="020B0604020202020204" pitchFamily="34" charset="0"/>
              <a:buChar char="–"/>
              <a:defRPr sz="1477">
                <a:solidFill>
                  <a:schemeClr val="tx1"/>
                </a:solidFill>
                <a:latin typeface="Arial" panose="020B0604020202020204" pitchFamily="34" charset="0"/>
              </a:defRPr>
            </a:lvl3pPr>
            <a:lvl4pPr marL="1477145" indent="-211021">
              <a:spcBef>
                <a:spcPct val="20000"/>
              </a:spcBef>
              <a:buClr>
                <a:srgbClr val="EE1B2E"/>
              </a:buClr>
              <a:buSzPct val="85000"/>
              <a:buChar char="•"/>
              <a:defRPr sz="1477">
                <a:solidFill>
                  <a:schemeClr val="tx1"/>
                </a:solidFill>
                <a:latin typeface="Arial" panose="020B0604020202020204" pitchFamily="34" charset="0"/>
              </a:defRPr>
            </a:lvl4pPr>
            <a:lvl5pPr marL="1899186" indent="-211021">
              <a:spcBef>
                <a:spcPct val="20000"/>
              </a:spcBef>
              <a:buClr>
                <a:srgbClr val="EE1B2E"/>
              </a:buClr>
              <a:buSzPct val="85000"/>
              <a:buFont typeface="Arial" panose="020B0604020202020204" pitchFamily="34" charset="0"/>
              <a:buChar char="–"/>
              <a:defRPr sz="1477">
                <a:solidFill>
                  <a:schemeClr val="tx1"/>
                </a:solidFill>
                <a:latin typeface="Arial" panose="020B0604020202020204" pitchFamily="34" charset="0"/>
              </a:defRPr>
            </a:lvl5pPr>
            <a:lvl6pPr marL="2321227" indent="-211021" eaLnBrk="0" fontAlgn="base" hangingPunct="0">
              <a:spcBef>
                <a:spcPct val="20000"/>
              </a:spcBef>
              <a:spcAft>
                <a:spcPct val="0"/>
              </a:spcAft>
              <a:buClr>
                <a:srgbClr val="EE1B2E"/>
              </a:buClr>
              <a:buSzPct val="85000"/>
              <a:buFont typeface="Arial" panose="020B0604020202020204" pitchFamily="34" charset="0"/>
              <a:buChar char="–"/>
              <a:defRPr sz="1477">
                <a:solidFill>
                  <a:schemeClr val="tx1"/>
                </a:solidFill>
                <a:latin typeface="Arial" panose="020B0604020202020204" pitchFamily="34" charset="0"/>
              </a:defRPr>
            </a:lvl6pPr>
            <a:lvl7pPr marL="2743269" indent="-211021" eaLnBrk="0" fontAlgn="base" hangingPunct="0">
              <a:spcBef>
                <a:spcPct val="20000"/>
              </a:spcBef>
              <a:spcAft>
                <a:spcPct val="0"/>
              </a:spcAft>
              <a:buClr>
                <a:srgbClr val="EE1B2E"/>
              </a:buClr>
              <a:buSzPct val="85000"/>
              <a:buFont typeface="Arial" panose="020B0604020202020204" pitchFamily="34" charset="0"/>
              <a:buChar char="–"/>
              <a:defRPr sz="1477">
                <a:solidFill>
                  <a:schemeClr val="tx1"/>
                </a:solidFill>
                <a:latin typeface="Arial" panose="020B0604020202020204" pitchFamily="34" charset="0"/>
              </a:defRPr>
            </a:lvl7pPr>
            <a:lvl8pPr marL="3165310" indent="-211021" eaLnBrk="0" fontAlgn="base" hangingPunct="0">
              <a:spcBef>
                <a:spcPct val="20000"/>
              </a:spcBef>
              <a:spcAft>
                <a:spcPct val="0"/>
              </a:spcAft>
              <a:buClr>
                <a:srgbClr val="EE1B2E"/>
              </a:buClr>
              <a:buSzPct val="85000"/>
              <a:buFont typeface="Arial" panose="020B0604020202020204" pitchFamily="34" charset="0"/>
              <a:buChar char="–"/>
              <a:defRPr sz="1477">
                <a:solidFill>
                  <a:schemeClr val="tx1"/>
                </a:solidFill>
                <a:latin typeface="Arial" panose="020B0604020202020204" pitchFamily="34" charset="0"/>
              </a:defRPr>
            </a:lvl8pPr>
            <a:lvl9pPr marL="3587351" indent="-211021" eaLnBrk="0" fontAlgn="base" hangingPunct="0">
              <a:spcBef>
                <a:spcPct val="20000"/>
              </a:spcBef>
              <a:spcAft>
                <a:spcPct val="0"/>
              </a:spcAft>
              <a:buClr>
                <a:srgbClr val="EE1B2E"/>
              </a:buClr>
              <a:buSzPct val="85000"/>
              <a:buFont typeface="Arial" panose="020B0604020202020204" pitchFamily="34" charset="0"/>
              <a:buChar char="–"/>
              <a:defRPr sz="1477">
                <a:solidFill>
                  <a:schemeClr val="tx1"/>
                </a:solidFill>
                <a:latin typeface="Arial" panose="020B0604020202020204" pitchFamily="34" charset="0"/>
              </a:defRPr>
            </a:lvl9pPr>
          </a:lstStyle>
          <a:p>
            <a:pPr>
              <a:buNone/>
            </a:pPr>
            <a:fld id="{55B28F8F-550B-4457-B58B-5F08C078A7EF}" type="slidenum">
              <a:rPr lang="en-GB" altLang="en-US" sz="1000" b="0">
                <a:latin typeface="Lato" panose="020F0502020204030203" pitchFamily="34" charset="77"/>
              </a:rPr>
              <a:pPr>
                <a:buNone/>
              </a:pPr>
              <a:t>19</a:t>
            </a:fld>
            <a:endParaRPr lang="en-GB" altLang="en-US" sz="1000" b="0" dirty="0">
              <a:latin typeface="Lato" panose="020F0502020204030203" pitchFamily="34" charset="77"/>
            </a:endParaRPr>
          </a:p>
        </p:txBody>
      </p:sp>
      <p:sp>
        <p:nvSpPr>
          <p:cNvPr id="2" name="Text Placeholder 1">
            <a:extLst>
              <a:ext uri="{FF2B5EF4-FFF2-40B4-BE49-F238E27FC236}">
                <a16:creationId xmlns:a16="http://schemas.microsoft.com/office/drawing/2014/main" id="{CBB27FA1-2B7A-4727-8F15-BE74FBDF5978}"/>
              </a:ext>
            </a:extLst>
          </p:cNvPr>
          <p:cNvSpPr>
            <a:spLocks noGrp="1"/>
          </p:cNvSpPr>
          <p:nvPr>
            <p:ph type="body" sz="quarter" idx="13"/>
          </p:nvPr>
        </p:nvSpPr>
        <p:spPr/>
        <p:txBody>
          <a:bodyPr>
            <a:normAutofit lnSpcReduction="10000"/>
          </a:bodyPr>
          <a:lstStyle/>
          <a:p>
            <a:r>
              <a:rPr lang="en-US" dirty="0"/>
              <a:t>Case study from Jordan</a:t>
            </a:r>
          </a:p>
        </p:txBody>
      </p:sp>
      <p:pic>
        <p:nvPicPr>
          <p:cNvPr id="6" name="9892855.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extLst>
              <a:ext uri="{28A0092B-C50C-407E-A947-70E740481C1C}">
                <a14:useLocalDpi xmlns:a14="http://schemas.microsoft.com/office/drawing/2010/main" val="0"/>
              </a:ext>
            </a:extLst>
          </a:blip>
          <a:srcRect/>
          <a:stretch>
            <a:fillRect/>
          </a:stretch>
        </p:blipFill>
        <p:spPr bwMode="auto">
          <a:xfrm>
            <a:off x="8030310" y="5457092"/>
            <a:ext cx="562708" cy="56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
            <a:extLst>
              <a:ext uri="{FF2B5EF4-FFF2-40B4-BE49-F238E27FC236}">
                <a16:creationId xmlns:a16="http://schemas.microsoft.com/office/drawing/2014/main" id="{39F574DA-9F63-AC40-BC25-432B84DBD16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6578" y="191250"/>
            <a:ext cx="702309" cy="877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5438945"/>
      </p:ext>
    </p:extLst>
  </p:cSld>
  <p:clrMapOvr>
    <a:masterClrMapping/>
  </p:clrMapOvr>
  <p:transition spd="slow" advTm="47635"/>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47624" fill="hold"/>
                                        <p:tgtEl>
                                          <p:spTgt spid="6"/>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1" presetClass="entr" presetSubtype="4" fill="hold" nodeType="clickEffect">
                                  <p:stCondLst>
                                    <p:cond delay="0"/>
                                  </p:stCondLst>
                                  <p:childTnLst>
                                    <p:set>
                                      <p:cBhvr>
                                        <p:cTn id="10" dur="1" fill="hold">
                                          <p:stCondLst>
                                            <p:cond delay="0"/>
                                          </p:stCondLst>
                                        </p:cTn>
                                        <p:tgtEl>
                                          <p:spTgt spid="12292"/>
                                        </p:tgtEl>
                                        <p:attrNameLst>
                                          <p:attrName>style.visibility</p:attrName>
                                        </p:attrNameLst>
                                      </p:cBhvr>
                                      <p:to>
                                        <p:strVal val="visible"/>
                                      </p:to>
                                    </p:set>
                                    <p:animEffect transition="in" filter="wheel(4)">
                                      <p:cBhvr>
                                        <p:cTn id="11"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2"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7"/>
          <p:cNvSpPr>
            <a:spLocks noGrp="1"/>
          </p:cNvSpPr>
          <p:nvPr>
            <p:ph type="title"/>
          </p:nvPr>
        </p:nvSpPr>
        <p:spPr/>
        <p:txBody>
          <a:bodyPr/>
          <a:lstStyle/>
          <a:p>
            <a:r>
              <a:rPr lang="en-US" altLang="en-US"/>
              <a:t>SESSION OBJECTIVES</a:t>
            </a:r>
          </a:p>
        </p:txBody>
      </p:sp>
      <p:sp>
        <p:nvSpPr>
          <p:cNvPr id="77827" name="Content Placeholder 8"/>
          <p:cNvSpPr>
            <a:spLocks noGrp="1"/>
          </p:cNvSpPr>
          <p:nvPr>
            <p:ph idx="1"/>
          </p:nvPr>
        </p:nvSpPr>
        <p:spPr/>
        <p:txBody>
          <a:bodyPr/>
          <a:lstStyle/>
          <a:p>
            <a:r>
              <a:rPr lang="en-GB" altLang="en-US" dirty="0"/>
              <a:t>By the end of this session, you will be able to:</a:t>
            </a:r>
          </a:p>
          <a:p>
            <a:pPr marL="285750" indent="-285750">
              <a:buFont typeface="Arial" panose="020B0604020202020204" pitchFamily="34" charset="0"/>
              <a:buChar char="•"/>
            </a:pPr>
            <a:r>
              <a:rPr lang="en-GB" dirty="0"/>
              <a:t>Explain why it is important to first explore infant feeding options other than breastmilk substitutes</a:t>
            </a:r>
          </a:p>
          <a:p>
            <a:pPr marL="285750" indent="-285750">
              <a:buFont typeface="Arial" panose="020B0604020202020204" pitchFamily="34" charset="0"/>
              <a:buChar char="•"/>
            </a:pPr>
            <a:r>
              <a:rPr lang="en-US" dirty="0"/>
              <a:t>Identify alternative feeding options to breast milk substitutes that </a:t>
            </a:r>
            <a:r>
              <a:rPr lang="en-US" dirty="0" err="1"/>
              <a:t>minimise</a:t>
            </a:r>
            <a:r>
              <a:rPr lang="en-US" dirty="0"/>
              <a:t> risk for non-breastfed and partially breastfed infants and assess their contextual appropriateness and feasibility for a given emergency context</a:t>
            </a:r>
            <a:endParaRPr lang="en-GB" dirty="0"/>
          </a:p>
          <a:p>
            <a:pPr marL="285750" indent="-285750">
              <a:buFont typeface="Arial" panose="020B0604020202020204" pitchFamily="34" charset="0"/>
              <a:buChar char="•"/>
            </a:pPr>
            <a:r>
              <a:rPr lang="en-US" dirty="0"/>
              <a:t>Design and </a:t>
            </a:r>
            <a:r>
              <a:rPr lang="en-US" dirty="0" err="1"/>
              <a:t>operationalise</a:t>
            </a:r>
            <a:r>
              <a:rPr lang="en-US" dirty="0"/>
              <a:t> interventions to facilitate alternative feeding options for non-breastfed and partially breastfed infants in emergencies</a:t>
            </a:r>
          </a:p>
        </p:txBody>
      </p:sp>
      <p:sp>
        <p:nvSpPr>
          <p:cNvPr id="77829" name="Footer Placeholder 2"/>
          <p:cNvSpPr>
            <a:spLocks noGrp="1"/>
          </p:cNvSpPr>
          <p:nvPr>
            <p:ph type="ftr" sz="quarter" idx="11"/>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r>
              <a:rPr lang="en-US" altLang="en-US"/>
              <a:t>IYCF-E TRAINING: RELACTATION, WET NURSING AND DONOR HUMAN MILK IN EMERGENCIES</a:t>
            </a:r>
            <a:endParaRPr lang="en-GB" altLang="en-US"/>
          </a:p>
        </p:txBody>
      </p:sp>
      <p:sp>
        <p:nvSpPr>
          <p:cNvPr id="77830" name="Slide Number Placeholder 3"/>
          <p:cNvSpPr>
            <a:spLocks noGrp="1"/>
          </p:cNvSpPr>
          <p:nvPr>
            <p:ph type="sldNum" sz="quarter" idx="12"/>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12573504-19B0-4E0D-BA0C-E8970DA5BD92}" type="slidenum">
              <a:rPr lang="en-US" altLang="en-US" smtClean="0"/>
              <a:pPr/>
              <a:t>2</a:t>
            </a:fld>
            <a:endParaRPr lang="en-US" altLang="en-US"/>
          </a:p>
        </p:txBody>
      </p:sp>
      <p:sp>
        <p:nvSpPr>
          <p:cNvPr id="14" name="Date Placeholder 13">
            <a:extLst>
              <a:ext uri="{FF2B5EF4-FFF2-40B4-BE49-F238E27FC236}">
                <a16:creationId xmlns:a16="http://schemas.microsoft.com/office/drawing/2014/main" id="{A85BDBC2-C50E-9140-8DCE-B388F44DC5F2}"/>
              </a:ext>
            </a:extLst>
          </p:cNvPr>
          <p:cNvSpPr>
            <a:spLocks noGrp="1"/>
          </p:cNvSpPr>
          <p:nvPr>
            <p:ph type="dt" sz="half" idx="10"/>
          </p:nvPr>
        </p:nvSpPr>
        <p:spPr/>
        <p:txBody>
          <a:bodyPr/>
          <a:lstStyle/>
          <a:p>
            <a:r>
              <a:rPr lang="en-US"/>
              <a:t>Version 2 – 2022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a:lstStyle/>
          <a:p>
            <a:r>
              <a:rPr lang="en-US" dirty="0" err="1"/>
              <a:t>Relactation</a:t>
            </a:r>
          </a:p>
        </p:txBody>
      </p:sp>
      <p:sp>
        <p:nvSpPr>
          <p:cNvPr id="6147" name="Content Placeholder 2"/>
          <p:cNvSpPr>
            <a:spLocks noGrp="1"/>
          </p:cNvSpPr>
          <p:nvPr>
            <p:ph idx="1"/>
          </p:nvPr>
        </p:nvSpPr>
        <p:spPr/>
        <p:txBody>
          <a:bodyPr vert="horz" lIns="0" tIns="0" rIns="0" bIns="0" rtlCol="0" anchor="t">
            <a:normAutofit/>
          </a:bodyPr>
          <a:lstStyle/>
          <a:p>
            <a:pPr marL="285750" indent="-285750">
              <a:buFont typeface="Arial" panose="020B0604020202020204" pitchFamily="34" charset="0"/>
              <a:buChar char="•"/>
            </a:pPr>
            <a:r>
              <a:rPr lang="en-US" dirty="0">
                <a:latin typeface="Lato"/>
                <a:ea typeface="Lato"/>
                <a:cs typeface="Lato"/>
              </a:rPr>
              <a:t>By the end of the 3rd week, she could notice drops of milk when she tried to express from her breast .</a:t>
            </a:r>
          </a:p>
          <a:p>
            <a:pPr marL="285750" indent="-285750">
              <a:buFont typeface="Arial" panose="020B0604020202020204" pitchFamily="34" charset="0"/>
              <a:buChar char="•"/>
            </a:pPr>
            <a:r>
              <a:rPr lang="en-US" dirty="0">
                <a:latin typeface="Lato"/>
                <a:ea typeface="Lato"/>
                <a:cs typeface="Lato"/>
              </a:rPr>
              <a:t> it was a month till we started decreasing 30 ml of formula every 2 days.</a:t>
            </a:r>
          </a:p>
          <a:p>
            <a:pPr marL="285750" indent="-285750">
              <a:buFont typeface="Arial" panose="020B0604020202020204" pitchFamily="34" charset="0"/>
              <a:buChar char="•"/>
            </a:pPr>
            <a:r>
              <a:rPr lang="en-US" dirty="0">
                <a:latin typeface="Lato"/>
                <a:ea typeface="Lato"/>
                <a:cs typeface="Lato"/>
              </a:rPr>
              <a:t>After exactly 7 visits she was giving 60 ml /4 time a day ,breast feeding at night  and 4 times a day.</a:t>
            </a:r>
          </a:p>
          <a:p>
            <a:pPr marL="285750" indent="-285750">
              <a:buFont typeface="Arial" panose="020B0604020202020204" pitchFamily="34" charset="0"/>
              <a:buChar char="•"/>
            </a:pPr>
            <a:r>
              <a:rPr lang="en-US" dirty="0">
                <a:latin typeface="Lato"/>
                <a:ea typeface="Lato"/>
                <a:cs typeface="Lato"/>
              </a:rPr>
              <a:t>It took 3 months for Rima to completely stop formula and be exclusively breastfeeding  ( from May to Aug ).</a:t>
            </a:r>
          </a:p>
        </p:txBody>
      </p:sp>
      <p:sp>
        <p:nvSpPr>
          <p:cNvPr id="2" name="Date Placeholder 1">
            <a:extLst>
              <a:ext uri="{FF2B5EF4-FFF2-40B4-BE49-F238E27FC236}">
                <a16:creationId xmlns:a16="http://schemas.microsoft.com/office/drawing/2014/main" id="{B5A57319-F470-2340-88EE-E37D90E661AD}"/>
              </a:ext>
            </a:extLst>
          </p:cNvPr>
          <p:cNvSpPr>
            <a:spLocks noGrp="1"/>
          </p:cNvSpPr>
          <p:nvPr>
            <p:ph type="dt" sz="half" idx="10"/>
          </p:nvPr>
        </p:nvSpPr>
        <p:spPr/>
        <p:txBody>
          <a:bodyPr/>
          <a:lstStyle/>
          <a:p>
            <a:r>
              <a:rPr lang="en-US"/>
              <a:t>Version 2 – 2022 </a:t>
            </a:r>
          </a:p>
        </p:txBody>
      </p:sp>
      <p:sp>
        <p:nvSpPr>
          <p:cNvPr id="3" name="Footer Placeholder 2">
            <a:extLst>
              <a:ext uri="{FF2B5EF4-FFF2-40B4-BE49-F238E27FC236}">
                <a16:creationId xmlns:a16="http://schemas.microsoft.com/office/drawing/2014/main" id="{AD0D1F90-4A39-924B-9BA2-793DF9EFD5FD}"/>
              </a:ext>
            </a:extLst>
          </p:cNvPr>
          <p:cNvSpPr>
            <a:spLocks noGrp="1"/>
          </p:cNvSpPr>
          <p:nvPr>
            <p:ph type="ftr" sz="quarter" idx="11"/>
          </p:nvPr>
        </p:nvSpPr>
        <p:spPr/>
        <p:txBody>
          <a:bodyPr/>
          <a:lstStyle/>
          <a:p>
            <a:r>
              <a:rPr lang="en-US"/>
              <a:t>IYCF-E TRAINING: RELACTATION, WET NURSING AND DONOR HUMAN MILK IN EMERGENCIES</a:t>
            </a:r>
          </a:p>
        </p:txBody>
      </p:sp>
      <p:sp>
        <p:nvSpPr>
          <p:cNvPr id="7" name="Slide Number Placeholder 6">
            <a:extLst>
              <a:ext uri="{FF2B5EF4-FFF2-40B4-BE49-F238E27FC236}">
                <a16:creationId xmlns:a16="http://schemas.microsoft.com/office/drawing/2014/main" id="{97A57145-C56B-E34A-B770-46EBD3402614}"/>
              </a:ext>
            </a:extLst>
          </p:cNvPr>
          <p:cNvSpPr>
            <a:spLocks noGrp="1"/>
          </p:cNvSpPr>
          <p:nvPr>
            <p:ph type="sldNum" sz="quarter" idx="12"/>
          </p:nvPr>
        </p:nvSpPr>
        <p:spPr/>
        <p:txBody>
          <a:bodyPr/>
          <a:lstStyle/>
          <a:p>
            <a:fld id="{C3FDE51E-0052-334C-A4B2-C567FE9F326F}" type="slidenum">
              <a:rPr lang="en-US" smtClean="0"/>
              <a:pPr/>
              <a:t>20</a:t>
            </a:fld>
            <a:endParaRPr lang="en-US"/>
          </a:p>
        </p:txBody>
      </p:sp>
      <p:sp>
        <p:nvSpPr>
          <p:cNvPr id="5" name="Text Placeholder 4">
            <a:extLst>
              <a:ext uri="{FF2B5EF4-FFF2-40B4-BE49-F238E27FC236}">
                <a16:creationId xmlns:a16="http://schemas.microsoft.com/office/drawing/2014/main" id="{84CA586E-E7CD-48AB-8F76-859659368A6E}"/>
              </a:ext>
            </a:extLst>
          </p:cNvPr>
          <p:cNvSpPr>
            <a:spLocks noGrp="1"/>
          </p:cNvSpPr>
          <p:nvPr>
            <p:ph type="body" sz="quarter" idx="13"/>
          </p:nvPr>
        </p:nvSpPr>
        <p:spPr/>
        <p:txBody>
          <a:bodyPr>
            <a:normAutofit lnSpcReduction="10000"/>
          </a:bodyPr>
          <a:lstStyle/>
          <a:p>
            <a:r>
              <a:rPr lang="en-US" dirty="0"/>
              <a:t>Case study from Jordan</a:t>
            </a:r>
          </a:p>
        </p:txBody>
      </p:sp>
      <p:pic>
        <p:nvPicPr>
          <p:cNvPr id="4" name="BCFF870.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extLst>
              <a:ext uri="{28A0092B-C50C-407E-A947-70E740481C1C}">
                <a14:useLocalDpi xmlns:a14="http://schemas.microsoft.com/office/drawing/2010/main" val="0"/>
              </a:ext>
            </a:extLst>
          </a:blip>
          <a:srcRect/>
          <a:stretch>
            <a:fillRect/>
          </a:stretch>
        </p:blipFill>
        <p:spPr bwMode="auto">
          <a:xfrm>
            <a:off x="8047892" y="5457092"/>
            <a:ext cx="562708" cy="56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
            <a:extLst>
              <a:ext uri="{FF2B5EF4-FFF2-40B4-BE49-F238E27FC236}">
                <a16:creationId xmlns:a16="http://schemas.microsoft.com/office/drawing/2014/main" id="{E6BA1BDB-2573-EE4D-9191-16A8C65F0A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76578" y="191250"/>
            <a:ext cx="702309" cy="8778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800488531"/>
      </p:ext>
    </p:extLst>
  </p:cSld>
  <p:clrMapOvr>
    <a:masterClrMapping/>
  </p:clrMapOvr>
  <p:transition spd="slow" advTm="38153"/>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8156" fill="hold"/>
                                        <p:tgtEl>
                                          <p:spTgt spid="4"/>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147">
                                            <p:txEl>
                                              <p:pRg st="0" end="0"/>
                                            </p:txEl>
                                          </p:spTgt>
                                        </p:tgtEl>
                                        <p:attrNameLst>
                                          <p:attrName>style.visibility</p:attrName>
                                        </p:attrNameLst>
                                      </p:cBhvr>
                                      <p:to>
                                        <p:strVal val="visible"/>
                                      </p:to>
                                    </p:set>
                                    <p:animEffect transition="in" filter="fade">
                                      <p:cBhvr>
                                        <p:cTn id="11" dur="1000"/>
                                        <p:tgtEl>
                                          <p:spTgt spid="6147">
                                            <p:txEl>
                                              <p:pRg st="0" end="0"/>
                                            </p:txEl>
                                          </p:spTgt>
                                        </p:tgtEl>
                                      </p:cBhvr>
                                    </p:animEffect>
                                    <p:anim calcmode="lin" valueType="num">
                                      <p:cBhvr>
                                        <p:cTn id="12"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6147">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147">
                                            <p:txEl>
                                              <p:pRg st="1" end="1"/>
                                            </p:txEl>
                                          </p:spTgt>
                                        </p:tgtEl>
                                        <p:attrNameLst>
                                          <p:attrName>style.visibility</p:attrName>
                                        </p:attrNameLst>
                                      </p:cBhvr>
                                      <p:to>
                                        <p:strVal val="visible"/>
                                      </p:to>
                                    </p:set>
                                    <p:animEffect transition="in" filter="fade">
                                      <p:cBhvr>
                                        <p:cTn id="16" dur="1000"/>
                                        <p:tgtEl>
                                          <p:spTgt spid="6147">
                                            <p:txEl>
                                              <p:pRg st="1" end="1"/>
                                            </p:txEl>
                                          </p:spTgt>
                                        </p:tgtEl>
                                      </p:cBhvr>
                                    </p:animEffect>
                                    <p:anim calcmode="lin" valueType="num">
                                      <p:cBhvr>
                                        <p:cTn id="17" dur="1000" fill="hold"/>
                                        <p:tgtEl>
                                          <p:spTgt spid="6147">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6147">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147">
                                            <p:txEl>
                                              <p:pRg st="2" end="2"/>
                                            </p:txEl>
                                          </p:spTgt>
                                        </p:tgtEl>
                                        <p:attrNameLst>
                                          <p:attrName>style.visibility</p:attrName>
                                        </p:attrNameLst>
                                      </p:cBhvr>
                                      <p:to>
                                        <p:strVal val="visible"/>
                                      </p:to>
                                    </p:set>
                                    <p:animEffect transition="in" filter="fade">
                                      <p:cBhvr>
                                        <p:cTn id="21" dur="1000"/>
                                        <p:tgtEl>
                                          <p:spTgt spid="6147">
                                            <p:txEl>
                                              <p:pRg st="2" end="2"/>
                                            </p:txEl>
                                          </p:spTgt>
                                        </p:tgtEl>
                                      </p:cBhvr>
                                    </p:animEffect>
                                    <p:anim calcmode="lin" valueType="num">
                                      <p:cBhvr>
                                        <p:cTn id="22"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147">
                                            <p:txEl>
                                              <p:pRg st="3" end="3"/>
                                            </p:txEl>
                                          </p:spTgt>
                                        </p:tgtEl>
                                        <p:attrNameLst>
                                          <p:attrName>style.visibility</p:attrName>
                                        </p:attrNameLst>
                                      </p:cBhvr>
                                      <p:to>
                                        <p:strVal val="visible"/>
                                      </p:to>
                                    </p:set>
                                    <p:animEffect transition="in" filter="fade">
                                      <p:cBhvr>
                                        <p:cTn id="26" dur="1000"/>
                                        <p:tgtEl>
                                          <p:spTgt spid="6147">
                                            <p:txEl>
                                              <p:pRg st="3" end="3"/>
                                            </p:txEl>
                                          </p:spTgt>
                                        </p:tgtEl>
                                      </p:cBhvr>
                                    </p:animEffect>
                                    <p:anim calcmode="lin" valueType="num">
                                      <p:cBhvr>
                                        <p:cTn id="27" dur="1000" fill="hold"/>
                                        <p:tgtEl>
                                          <p:spTgt spid="6147">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614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9" fill="hold" display="0">
                  <p:stCondLst>
                    <p:cond delay="indefinite"/>
                  </p:stCondLst>
                  <p:endCondLst>
                    <p:cond evt="onStopAudio" delay="0">
                      <p:tgtEl>
                        <p:sldTgt/>
                      </p:tgtEl>
                    </p:cond>
                  </p:endCondLst>
                </p:cTn>
                <p:tgtEl>
                  <p:spTgt spid="4"/>
                </p:tgtEl>
              </p:cMediaNode>
            </p:audio>
          </p:childTnLst>
        </p:cTn>
      </p:par>
    </p:tnLst>
    <p:bldLst>
      <p:bldP spid="6147"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Relactation</a:t>
            </a:r>
          </a:p>
        </p:txBody>
      </p:sp>
      <p:sp>
        <p:nvSpPr>
          <p:cNvPr id="34" name="Content Placeholder 33">
            <a:extLst>
              <a:ext uri="{FF2B5EF4-FFF2-40B4-BE49-F238E27FC236}">
                <a16:creationId xmlns:a16="http://schemas.microsoft.com/office/drawing/2014/main" id="{423378DE-8711-E444-B90A-4FCF77C6C649}"/>
              </a:ext>
            </a:extLst>
          </p:cNvPr>
          <p:cNvSpPr>
            <a:spLocks noGrp="1"/>
          </p:cNvSpPr>
          <p:nvPr>
            <p:ph idx="1"/>
          </p:nvPr>
        </p:nvSpPr>
        <p:spPr>
          <a:xfrm>
            <a:off x="431147" y="1600200"/>
            <a:ext cx="4975231" cy="4706938"/>
          </a:xfrm>
        </p:spPr>
        <p:txBody>
          <a:bodyPr vert="horz" lIns="0" tIns="0" rIns="0" bIns="0" rtlCol="0" anchor="t">
            <a:normAutofit/>
          </a:bodyPr>
          <a:lstStyle/>
          <a:p>
            <a:r>
              <a:rPr lang="en-US" sz="2000" dirty="0">
                <a:latin typeface="Lato"/>
                <a:ea typeface="Lato"/>
                <a:cs typeface="Lato"/>
              </a:rPr>
              <a:t>"</a:t>
            </a:r>
            <a:r>
              <a:rPr lang="en-US" sz="2000" b="1" dirty="0">
                <a:latin typeface="Lato"/>
                <a:ea typeface="Lato"/>
                <a:cs typeface="Lato"/>
              </a:rPr>
              <a:t>5.12 </a:t>
            </a:r>
            <a:r>
              <a:rPr lang="en-US" sz="2000" dirty="0">
                <a:latin typeface="Lato"/>
                <a:ea typeface="Lato"/>
                <a:cs typeface="Lato"/>
              </a:rPr>
              <a:t>A non-breastfeeding mother who wishes to re-lactate will require skilled breastfeeding support until breastfeeding is re-established....."</a:t>
            </a:r>
          </a:p>
          <a:p>
            <a:r>
              <a:rPr lang="en-GB" b="1" dirty="0">
                <a:solidFill>
                  <a:schemeClr val="tx2"/>
                </a:solidFill>
                <a:latin typeface="Lato"/>
                <a:ea typeface="Lato"/>
                <a:cs typeface="Lato"/>
              </a:rPr>
              <a:t>Q. How can we support mothers/ caregivers in successful </a:t>
            </a:r>
            <a:r>
              <a:rPr lang="en-GB" b="1" dirty="0" err="1">
                <a:solidFill>
                  <a:schemeClr val="tx2"/>
                </a:solidFill>
                <a:latin typeface="Lato"/>
                <a:ea typeface="Lato"/>
                <a:cs typeface="Lato"/>
              </a:rPr>
              <a:t>relactation</a:t>
            </a:r>
            <a:r>
              <a:rPr lang="en-GB" b="1" dirty="0">
                <a:solidFill>
                  <a:schemeClr val="tx2"/>
                </a:solidFill>
                <a:latin typeface="Lato"/>
                <a:ea typeface="Lato"/>
                <a:cs typeface="Lato"/>
              </a:rPr>
              <a:t>?</a:t>
            </a:r>
            <a:br>
              <a:rPr lang="en-GB" b="1" dirty="0">
                <a:solidFill>
                  <a:schemeClr val="tx2"/>
                </a:solidFill>
                <a:latin typeface="Lato"/>
                <a:ea typeface="Lato"/>
                <a:cs typeface="Lato"/>
              </a:rPr>
            </a:br>
            <a:endParaRPr lang="en-GB" b="1" dirty="0">
              <a:solidFill>
                <a:schemeClr val="tx2"/>
              </a:solidFill>
              <a:ea typeface="Lato"/>
            </a:endParaRPr>
          </a:p>
          <a:p>
            <a:r>
              <a:rPr lang="en-GB" dirty="0">
                <a:latin typeface="Lato"/>
                <a:ea typeface="Lato"/>
                <a:cs typeface="Lato"/>
              </a:rPr>
              <a:t>1. How can we support mothers to practice proximity and skin to skin with their child?</a:t>
            </a:r>
            <a:endParaRPr lang="en-US" dirty="0">
              <a:solidFill>
                <a:srgbClr val="222221"/>
              </a:solidFill>
              <a:latin typeface="Lato"/>
              <a:ea typeface="Lato"/>
              <a:cs typeface="Lato"/>
            </a:endParaRPr>
          </a:p>
          <a:p>
            <a:r>
              <a:rPr lang="en-GB" dirty="0">
                <a:latin typeface="Lato"/>
                <a:ea typeface="Lato"/>
                <a:cs typeface="Lato"/>
              </a:rPr>
              <a:t>2. What do we need to be able to support a mother to practice re-lactation techniques (e.g., drip-drop, syringe and/or SST)?</a:t>
            </a:r>
            <a:br>
              <a:rPr lang="en-GB" dirty="0">
                <a:latin typeface="Lato"/>
                <a:ea typeface="Lato"/>
                <a:cs typeface="Lato"/>
              </a:rPr>
            </a:br>
            <a:r>
              <a:rPr lang="en-GB" dirty="0">
                <a:latin typeface="Lato"/>
                <a:ea typeface="Lato"/>
                <a:cs typeface="Lato"/>
              </a:rPr>
              <a:t> </a:t>
            </a:r>
            <a:br>
              <a:rPr lang="en-GB" dirty="0">
                <a:latin typeface="Lato"/>
                <a:ea typeface="Lato"/>
                <a:cs typeface="Lato"/>
              </a:rPr>
            </a:br>
            <a:r>
              <a:rPr lang="en-GB" dirty="0">
                <a:latin typeface="Lato"/>
                <a:ea typeface="Lato"/>
                <a:cs typeface="Lato"/>
              </a:rPr>
              <a:t> 3. </a:t>
            </a:r>
            <a:r>
              <a:rPr lang="en-US" dirty="0">
                <a:latin typeface="Lato"/>
                <a:ea typeface="Lato"/>
                <a:cs typeface="Lato"/>
              </a:rPr>
              <a:t>Supplies and equipment?</a:t>
            </a:r>
          </a:p>
          <a:p>
            <a:endParaRPr lang="en-GB" b="1" dirty="0">
              <a:solidFill>
                <a:schemeClr val="tx2"/>
              </a:solidFill>
              <a:ea typeface="Lato"/>
            </a:endParaRPr>
          </a:p>
        </p:txBody>
      </p:sp>
      <p:sp>
        <p:nvSpPr>
          <p:cNvPr id="4" name="Date Placeholder 3">
            <a:extLst>
              <a:ext uri="{FF2B5EF4-FFF2-40B4-BE49-F238E27FC236}">
                <a16:creationId xmlns:a16="http://schemas.microsoft.com/office/drawing/2014/main" id="{3372E086-26A4-944E-AFCB-2D10CC734C60}"/>
              </a:ext>
            </a:extLst>
          </p:cNvPr>
          <p:cNvSpPr>
            <a:spLocks noGrp="1"/>
          </p:cNvSpPr>
          <p:nvPr>
            <p:ph type="dt" sz="half" idx="10"/>
          </p:nvPr>
        </p:nvSpPr>
        <p:spPr/>
        <p:txBody>
          <a:bodyPr/>
          <a:lstStyle/>
          <a:p>
            <a:r>
              <a:rPr lang="en-US"/>
              <a:t>Version 2 – 2022 </a:t>
            </a:r>
          </a:p>
        </p:txBody>
      </p:sp>
      <p:sp>
        <p:nvSpPr>
          <p:cNvPr id="9" name="Footer Placeholder 4"/>
          <p:cNvSpPr>
            <a:spLocks noGrp="1"/>
          </p:cNvSpPr>
          <p:nvPr>
            <p:ph type="ftr" sz="quarter" idx="11"/>
          </p:nvPr>
        </p:nvSpPr>
        <p:spPr/>
        <p:txBody>
          <a:bodyPr/>
          <a:lstStyle/>
          <a:p>
            <a:r>
              <a:rPr lang="en-US"/>
              <a:t>IYCF-E TRAINING: RELACTATION, WET NURSING AND DONOR HUMAN MILK IN EMERGENCIES</a:t>
            </a:r>
          </a:p>
        </p:txBody>
      </p:sp>
      <p:sp>
        <p:nvSpPr>
          <p:cNvPr id="8" name="Slide Number Placeholder 7"/>
          <p:cNvSpPr>
            <a:spLocks noGrp="1"/>
          </p:cNvSpPr>
          <p:nvPr>
            <p:ph type="sldNum" sz="quarter" idx="12"/>
          </p:nvPr>
        </p:nvSpPr>
        <p:spPr/>
        <p:txBody>
          <a:bodyPr/>
          <a:lstStyle/>
          <a:p>
            <a:fld id="{C3FDE51E-0052-334C-A4B2-C567FE9F326F}" type="slidenum">
              <a:rPr lang="en-US" smtClean="0"/>
              <a:pPr/>
              <a:t>21</a:t>
            </a:fld>
            <a:endParaRPr lang="en-US"/>
          </a:p>
        </p:txBody>
      </p:sp>
      <p:sp>
        <p:nvSpPr>
          <p:cNvPr id="3" name="Text Placeholder 2"/>
          <p:cNvSpPr>
            <a:spLocks noGrp="1"/>
          </p:cNvSpPr>
          <p:nvPr>
            <p:ph type="body" sz="quarter" idx="13"/>
          </p:nvPr>
        </p:nvSpPr>
        <p:spPr/>
        <p:txBody>
          <a:bodyPr>
            <a:normAutofit lnSpcReduction="10000"/>
          </a:bodyPr>
          <a:lstStyle/>
          <a:p>
            <a:r>
              <a:rPr lang="en-US"/>
              <a:t>Group activity</a:t>
            </a:r>
          </a:p>
        </p:txBody>
      </p:sp>
      <p:pic>
        <p:nvPicPr>
          <p:cNvPr id="13" name="Picture 7" descr="A close up of a logo&#10;&#10;Description generated with very high confidence">
            <a:extLst>
              <a:ext uri="{FF2B5EF4-FFF2-40B4-BE49-F238E27FC236}">
                <a16:creationId xmlns:a16="http://schemas.microsoft.com/office/drawing/2014/main" id="{172DF579-EEBC-6D46-97A7-3D4435912765}"/>
              </a:ext>
            </a:extLst>
          </p:cNvPr>
          <p:cNvPicPr>
            <a:picLocks noChangeAspect="1"/>
          </p:cNvPicPr>
          <p:nvPr/>
        </p:nvPicPr>
        <p:blipFill>
          <a:blip r:embed="rId3"/>
          <a:stretch>
            <a:fillRect/>
          </a:stretch>
        </p:blipFill>
        <p:spPr>
          <a:xfrm>
            <a:off x="7864027" y="202995"/>
            <a:ext cx="940006" cy="940006"/>
          </a:xfrm>
          <a:prstGeom prst="rect">
            <a:avLst/>
          </a:prstGeom>
        </p:spPr>
      </p:pic>
      <p:pic>
        <p:nvPicPr>
          <p:cNvPr id="43" name="Content Placeholder 42" descr="OG v3.png">
            <a:extLst>
              <a:ext uri="{FF2B5EF4-FFF2-40B4-BE49-F238E27FC236}">
                <a16:creationId xmlns:a16="http://schemas.microsoft.com/office/drawing/2014/main" id="{941745FC-E4FE-8F4B-BC16-5DBFA57EAC1F}"/>
              </a:ext>
            </a:extLst>
          </p:cNvPr>
          <p:cNvPicPr>
            <a:picLocks noGrp="1" noChangeAspect="1"/>
          </p:cNvPicPr>
          <p:nvPr>
            <p:ph idx="14"/>
          </p:nvPr>
        </p:nvPicPr>
        <p:blipFill>
          <a:blip r:embed="rId4">
            <a:extLst>
              <a:ext uri="{28A0092B-C50C-407E-A947-70E740481C1C}">
                <a14:useLocalDpi xmlns:a14="http://schemas.microsoft.com/office/drawing/2010/main"/>
              </a:ext>
            </a:extLst>
          </a:blip>
          <a:stretch>
            <a:fillRect/>
          </a:stretch>
        </p:blipFill>
        <p:spPr>
          <a:xfrm>
            <a:off x="5638800" y="1600200"/>
            <a:ext cx="3065161" cy="4311758"/>
          </a:xfrm>
          <a:prstGeom prst="rect">
            <a:avLst/>
          </a:prstGeom>
          <a:ln w="38100" cap="sq">
            <a:noFill/>
            <a:prstDash val="solid"/>
            <a:miter lim="800000"/>
          </a:ln>
          <a:effectLst/>
        </p:spPr>
      </p:pic>
    </p:spTree>
    <p:extLst>
      <p:ext uri="{BB962C8B-B14F-4D97-AF65-F5344CB8AC3E}">
        <p14:creationId xmlns:p14="http://schemas.microsoft.com/office/powerpoint/2010/main" val="32088090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FACF-ADBC-4464-A496-A817C13CBCB8}"/>
              </a:ext>
            </a:extLst>
          </p:cNvPr>
          <p:cNvSpPr>
            <a:spLocks noGrp="1"/>
          </p:cNvSpPr>
          <p:nvPr>
            <p:ph type="title"/>
          </p:nvPr>
        </p:nvSpPr>
        <p:spPr/>
        <p:txBody>
          <a:bodyPr/>
          <a:lstStyle/>
          <a:p>
            <a:r>
              <a:rPr lang="en-US" b="0" dirty="0">
                <a:latin typeface="Lato"/>
                <a:ea typeface="Lato"/>
                <a:cs typeface="Lato"/>
              </a:rPr>
              <a:t>Resources for IYCF Counsellors </a:t>
            </a:r>
          </a:p>
        </p:txBody>
      </p:sp>
      <p:sp>
        <p:nvSpPr>
          <p:cNvPr id="3" name="Content Placeholder 2">
            <a:extLst>
              <a:ext uri="{FF2B5EF4-FFF2-40B4-BE49-F238E27FC236}">
                <a16:creationId xmlns:a16="http://schemas.microsoft.com/office/drawing/2014/main" id="{89FF293D-6EC8-4438-81AB-A1D1175E5EEE}"/>
              </a:ext>
            </a:extLst>
          </p:cNvPr>
          <p:cNvSpPr>
            <a:spLocks noGrp="1"/>
          </p:cNvSpPr>
          <p:nvPr>
            <p:ph idx="1"/>
          </p:nvPr>
        </p:nvSpPr>
        <p:spPr/>
        <p:txBody>
          <a:bodyPr vert="horz" lIns="0" tIns="0" rIns="0" bIns="0" rtlCol="0" anchor="t">
            <a:normAutofit/>
          </a:bodyPr>
          <a:lstStyle/>
          <a:p>
            <a:pPr marL="285750" indent="-285750">
              <a:buFont typeface="Arial" panose="020B0604020202020204" pitchFamily="34" charset="0"/>
              <a:buChar char="•"/>
            </a:pPr>
            <a:r>
              <a:rPr lang="en-US" dirty="0">
                <a:latin typeface="Lato"/>
                <a:ea typeface="Lato"/>
                <a:cs typeface="Lato"/>
              </a:rPr>
              <a:t>La Leche League, Safely Fed Canada, Breastfeeding Advocacy Australia and IBFAN Posters: </a:t>
            </a:r>
            <a:endParaRPr lang="en-US" dirty="0">
              <a:ea typeface="Lato"/>
            </a:endParaRPr>
          </a:p>
          <a:p>
            <a:pPr marL="541020" lvl="3" indent="-274320"/>
            <a:r>
              <a:rPr lang="en-US" dirty="0">
                <a:latin typeface="Lato"/>
                <a:ea typeface="Lato"/>
                <a:cs typeface="Lato"/>
                <a:hlinkClick r:id="" action="ppaction://noaction">
                  <a:extLst>
                    <a:ext uri="{A12FA001-AC4F-418D-AE19-62706E023703}">
                      <ahyp:hlinkClr xmlns="" xmlns:ahyp="http://schemas.microsoft.com/office/drawing/2018/hyperlinkcolor" val="tx"/>
                    </a:ext>
                  </a:extLst>
                </a:hlinkClick>
              </a:rPr>
              <a:t>Cup Feeding: As easy as 1-2-3</a:t>
            </a:r>
            <a:r>
              <a:rPr lang="en-US" dirty="0">
                <a:latin typeface="Lato"/>
                <a:ea typeface="Lato"/>
                <a:cs typeface="Lato"/>
              </a:rPr>
              <a:t> (multiple languages)</a:t>
            </a:r>
            <a:endParaRPr lang="en-US">
              <a:ea typeface="Lato"/>
            </a:endParaRPr>
          </a:p>
          <a:p>
            <a:pPr marL="541020" lvl="3" indent="-274320"/>
            <a:r>
              <a:rPr lang="en-US" dirty="0">
                <a:latin typeface="Lato"/>
                <a:ea typeface="Lato"/>
                <a:cs typeface="Lato"/>
                <a:hlinkClick r:id="" action="ppaction://noaction">
                  <a:extLst>
                    <a:ext uri="{A12FA001-AC4F-418D-AE19-62706E023703}">
                      <ahyp:hlinkClr xmlns="" xmlns:ahyp="http://schemas.microsoft.com/office/drawing/2018/hyperlinkcolor" val="tx"/>
                    </a:ext>
                  </a:extLst>
                </a:hlinkClick>
              </a:rPr>
              <a:t>Skin to skin: As easy as 1-2-3</a:t>
            </a:r>
            <a:r>
              <a:rPr lang="en-US" dirty="0">
                <a:latin typeface="Lato"/>
                <a:ea typeface="Lato"/>
                <a:cs typeface="Lato"/>
              </a:rPr>
              <a:t> (multiple languages)</a:t>
            </a:r>
            <a:endParaRPr lang="en-US" dirty="0">
              <a:ea typeface="Lato"/>
            </a:endParaRPr>
          </a:p>
          <a:p>
            <a:pPr marL="541020" lvl="3" indent="-274320"/>
            <a:r>
              <a:rPr lang="en-US" dirty="0">
                <a:latin typeface="Lato"/>
                <a:ea typeface="Lato"/>
                <a:cs typeface="Lato"/>
                <a:hlinkClick r:id="rId3">
                  <a:extLst>
                    <a:ext uri="{A12FA001-AC4F-418D-AE19-62706E023703}">
                      <ahyp:hlinkClr xmlns="" xmlns:ahyp="http://schemas.microsoft.com/office/drawing/2018/hyperlinkcolor" val="tx"/>
                    </a:ext>
                  </a:extLst>
                </a:hlinkClick>
              </a:rPr>
              <a:t>Increasing Breastmilk Supply: As easy as 1-2-3</a:t>
            </a:r>
            <a:r>
              <a:rPr lang="en-US" dirty="0">
                <a:latin typeface="Lato"/>
                <a:ea typeface="Lato"/>
                <a:cs typeface="Lato"/>
              </a:rPr>
              <a:t> (multiple languages)</a:t>
            </a:r>
            <a:endParaRPr lang="en-US" dirty="0">
              <a:ea typeface="Lato"/>
            </a:endParaRPr>
          </a:p>
          <a:p>
            <a:pPr marL="541020" lvl="3" indent="-274320"/>
            <a:r>
              <a:rPr lang="en-US" dirty="0">
                <a:latin typeface="Lato"/>
                <a:ea typeface="Lato"/>
                <a:cs typeface="Lato"/>
                <a:hlinkClick r:id="rId4">
                  <a:extLst>
                    <a:ext uri="{A12FA001-AC4F-418D-AE19-62706E023703}">
                      <ahyp:hlinkClr xmlns="" xmlns:ahyp="http://schemas.microsoft.com/office/drawing/2018/hyperlinkcolor" val="tx"/>
                    </a:ext>
                  </a:extLst>
                </a:hlinkClick>
              </a:rPr>
              <a:t>Drip Drop Feeding: As easy as 1-2-3</a:t>
            </a:r>
            <a:r>
              <a:rPr lang="en-US" dirty="0">
                <a:latin typeface="Lato"/>
                <a:ea typeface="Lato"/>
                <a:cs typeface="Lato"/>
              </a:rPr>
              <a:t>. (multiple languages)</a:t>
            </a:r>
            <a:br>
              <a:rPr lang="en-US" dirty="0">
                <a:latin typeface="Lato"/>
                <a:ea typeface="Lato"/>
                <a:cs typeface="Lato"/>
              </a:rPr>
            </a:br>
            <a:endParaRPr lang="en-US">
              <a:ea typeface="Lato"/>
            </a:endParaRPr>
          </a:p>
          <a:p>
            <a:pPr marL="285750" indent="-285750">
              <a:buFont typeface="Arial" panose="020B0604020202020204" pitchFamily="34" charset="0"/>
              <a:buChar char="•"/>
            </a:pPr>
            <a:r>
              <a:rPr lang="en-US" dirty="0">
                <a:latin typeface="Lato"/>
                <a:ea typeface="Lato"/>
                <a:cs typeface="Lato"/>
              </a:rPr>
              <a:t>Global Health Media: </a:t>
            </a:r>
            <a:r>
              <a:rPr lang="en-US" dirty="0">
                <a:latin typeface="Lato"/>
                <a:ea typeface="Lato"/>
                <a:cs typeface="Lato"/>
                <a:hlinkClick r:id="rId5">
                  <a:extLst>
                    <a:ext uri="{A12FA001-AC4F-418D-AE19-62706E023703}">
                      <ahyp:hlinkClr xmlns="" xmlns:ahyp="http://schemas.microsoft.com/office/drawing/2018/hyperlinkcolor" val="tx"/>
                    </a:ext>
                  </a:extLst>
                </a:hlinkClick>
              </a:rPr>
              <a:t>Expressing and Storing BM</a:t>
            </a:r>
            <a:r>
              <a:rPr lang="en-US" dirty="0">
                <a:latin typeface="Lato"/>
                <a:ea typeface="Lato"/>
                <a:cs typeface="Lato"/>
              </a:rPr>
              <a:t> (for health workers). </a:t>
            </a:r>
            <a:r>
              <a:rPr lang="en-US" dirty="0">
                <a:latin typeface="Lato"/>
                <a:ea typeface="Lato"/>
                <a:cs typeface="Lato"/>
                <a:hlinkClick r:id="rId6">
                  <a:extLst>
                    <a:ext uri="{A12FA001-AC4F-418D-AE19-62706E023703}">
                      <ahyp:hlinkClr xmlns="" xmlns:ahyp="http://schemas.microsoft.com/office/drawing/2018/hyperlinkcolor" val="tx"/>
                    </a:ext>
                  </a:extLst>
                </a:hlinkClick>
              </a:rPr>
              <a:t>Not Enough Milk</a:t>
            </a:r>
            <a:r>
              <a:rPr lang="en-US" dirty="0">
                <a:latin typeface="Lato"/>
                <a:ea typeface="Lato"/>
                <a:cs typeface="Lato"/>
              </a:rPr>
              <a:t> (for health workers). </a:t>
            </a:r>
            <a:r>
              <a:rPr lang="en-US" dirty="0">
                <a:latin typeface="Lato"/>
                <a:ea typeface="Lato"/>
                <a:cs typeface="Lato"/>
                <a:hlinkClick r:id="rId7">
                  <a:extLst>
                    <a:ext uri="{A12FA001-AC4F-418D-AE19-62706E023703}">
                      <ahyp:hlinkClr xmlns="" xmlns:ahyp="http://schemas.microsoft.com/office/drawing/2018/hyperlinkcolor" val="tx"/>
                    </a:ext>
                  </a:extLst>
                </a:hlinkClick>
              </a:rPr>
              <a:t>Making enough milk – small baby series</a:t>
            </a:r>
            <a:r>
              <a:rPr lang="en-US" dirty="0">
                <a:latin typeface="Lato"/>
                <a:ea typeface="Lato"/>
                <a:cs typeface="Lato"/>
              </a:rPr>
              <a:t>. </a:t>
            </a:r>
            <a:r>
              <a:rPr lang="en-US" dirty="0">
                <a:latin typeface="Lato"/>
                <a:ea typeface="Lato"/>
                <a:cs typeface="Lato"/>
                <a:hlinkClick r:id="rId8">
                  <a:extLst>
                    <a:ext uri="{A12FA001-AC4F-418D-AE19-62706E023703}">
                      <ahyp:hlinkClr xmlns="" xmlns:ahyp="http://schemas.microsoft.com/office/drawing/2018/hyperlinkcolor" val="tx"/>
                    </a:ext>
                  </a:extLst>
                </a:hlinkClick>
              </a:rPr>
              <a:t>Increasing your milk supply</a:t>
            </a:r>
            <a:r>
              <a:rPr lang="en-US" dirty="0">
                <a:latin typeface="Lato"/>
                <a:ea typeface="Lato"/>
                <a:cs typeface="Lato"/>
              </a:rPr>
              <a:t> (for mothers)  </a:t>
            </a:r>
            <a:r>
              <a:rPr lang="en-US" dirty="0">
                <a:latin typeface="Lato"/>
                <a:ea typeface="Lato"/>
                <a:cs typeface="Lato"/>
                <a:hlinkClick r:id="rId9">
                  <a:extLst>
                    <a:ext uri="{A12FA001-AC4F-418D-AE19-62706E023703}">
                      <ahyp:hlinkClr xmlns="" xmlns:ahyp="http://schemas.microsoft.com/office/drawing/2018/hyperlinkcolor" val="tx"/>
                    </a:ext>
                  </a:extLst>
                </a:hlinkClick>
              </a:rPr>
              <a:t>Providing the right volume of milk.</a:t>
            </a:r>
            <a:r>
              <a:rPr lang="en-US" dirty="0">
                <a:latin typeface="Lato"/>
                <a:ea typeface="Lato"/>
                <a:cs typeface="Lato"/>
              </a:rPr>
              <a:t> (for health workers) </a:t>
            </a:r>
            <a:br>
              <a:rPr lang="en-US" dirty="0">
                <a:latin typeface="Lato"/>
                <a:ea typeface="Lato"/>
                <a:cs typeface="Lato"/>
              </a:rPr>
            </a:br>
            <a:r>
              <a:rPr lang="en-US" b="1" dirty="0">
                <a:latin typeface="Lato"/>
                <a:ea typeface="Lato"/>
                <a:cs typeface="Lato"/>
              </a:rPr>
              <a:t>Videos in multiple languages available at </a:t>
            </a:r>
            <a:r>
              <a:rPr lang="en-US" b="1" dirty="0">
                <a:latin typeface="Lato"/>
                <a:ea typeface="Lato"/>
                <a:cs typeface="Lato"/>
                <a:hlinkClick r:id="rId10">
                  <a:extLst>
                    <a:ext uri="{A12FA001-AC4F-418D-AE19-62706E023703}">
                      <ahyp:hlinkClr xmlns="" xmlns:ahyp="http://schemas.microsoft.com/office/drawing/2018/hyperlinkcolor" val="tx"/>
                    </a:ext>
                  </a:extLst>
                </a:hlinkClick>
              </a:rPr>
              <a:t>https://globalhealthmedia.org/</a:t>
            </a:r>
            <a:r>
              <a:rPr lang="en-US" b="1" dirty="0">
                <a:latin typeface="Lato"/>
                <a:ea typeface="Lato"/>
                <a:cs typeface="Lato"/>
              </a:rPr>
              <a:t> </a:t>
            </a:r>
          </a:p>
          <a:p>
            <a:endParaRPr lang="en-US" dirty="0">
              <a:ea typeface="Lato"/>
            </a:endParaRPr>
          </a:p>
          <a:p>
            <a:endParaRPr lang="en-US" dirty="0">
              <a:ea typeface="Lato"/>
            </a:endParaRPr>
          </a:p>
        </p:txBody>
      </p:sp>
      <p:sp>
        <p:nvSpPr>
          <p:cNvPr id="7" name="Date Placeholder 6">
            <a:extLst>
              <a:ext uri="{FF2B5EF4-FFF2-40B4-BE49-F238E27FC236}">
                <a16:creationId xmlns:a16="http://schemas.microsoft.com/office/drawing/2014/main" id="{D2983DAD-A778-894B-ADCB-0E074EB51D1A}"/>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04F1BE9E-E5B8-4449-8CF1-3E7FAC71EC04}"/>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3A527701-9F7A-409C-B014-F8572121C7B2}"/>
              </a:ext>
            </a:extLst>
          </p:cNvPr>
          <p:cNvSpPr>
            <a:spLocks noGrp="1"/>
          </p:cNvSpPr>
          <p:nvPr>
            <p:ph type="sldNum" sz="quarter" idx="12"/>
          </p:nvPr>
        </p:nvSpPr>
        <p:spPr/>
        <p:txBody>
          <a:bodyPr/>
          <a:lstStyle/>
          <a:p>
            <a:fld id="{C3FDE51E-0052-334C-A4B2-C567FE9F326F}" type="slidenum">
              <a:rPr lang="en-US" smtClean="0"/>
              <a:pPr/>
              <a:t>22</a:t>
            </a:fld>
            <a:endParaRPr lang="en-US"/>
          </a:p>
        </p:txBody>
      </p:sp>
      <p:sp>
        <p:nvSpPr>
          <p:cNvPr id="8" name="Title 1">
            <a:extLst>
              <a:ext uri="{FF2B5EF4-FFF2-40B4-BE49-F238E27FC236}">
                <a16:creationId xmlns:a16="http://schemas.microsoft.com/office/drawing/2014/main" id="{2402283D-FE4F-F36E-3171-E2BC9239433F}"/>
              </a:ext>
            </a:extLst>
          </p:cNvPr>
          <p:cNvSpPr txBox="1">
            <a:spLocks/>
          </p:cNvSpPr>
          <p:nvPr/>
        </p:nvSpPr>
        <p:spPr>
          <a:xfrm>
            <a:off x="424634" y="202995"/>
            <a:ext cx="8282640" cy="506900"/>
          </a:xfrm>
          <a:prstGeom prst="rect">
            <a:avLst/>
          </a:prstGeom>
        </p:spPr>
        <p:txBody>
          <a:bodyPr vert="horz" lIns="0" tIns="0" rIns="0" bIns="0" rtlCol="0" anchor="b" anchorCtr="0">
            <a:normAutofit/>
          </a:bodyPr>
          <a:lstStyle>
            <a:lvl1pPr algn="l" defTabSz="457200" rtl="0" eaLnBrk="1" latinLnBrk="0" hangingPunct="1">
              <a:spcBef>
                <a:spcPct val="0"/>
              </a:spcBef>
              <a:buNone/>
              <a:defRPr sz="2500" b="1" i="0" kern="1200">
                <a:solidFill>
                  <a:schemeClr val="tx1"/>
                </a:solidFill>
                <a:latin typeface="Lato" panose="020F0502020204030203" pitchFamily="34" charset="77"/>
                <a:ea typeface="+mj-ea"/>
                <a:cs typeface="Lato" panose="020F0502020204030203" pitchFamily="34" charset="77"/>
              </a:defRPr>
            </a:lvl1pPr>
          </a:lstStyle>
          <a:p>
            <a:r>
              <a:rPr lang="en-US" dirty="0" err="1"/>
              <a:t>Relactation</a:t>
            </a:r>
          </a:p>
        </p:txBody>
      </p:sp>
    </p:spTree>
    <p:extLst>
      <p:ext uri="{BB962C8B-B14F-4D97-AF65-F5344CB8AC3E}">
        <p14:creationId xmlns:p14="http://schemas.microsoft.com/office/powerpoint/2010/main" val="37304480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CA7E0B-75D8-F84F-874C-7C84706336E1}"/>
              </a:ext>
            </a:extLst>
          </p:cNvPr>
          <p:cNvSpPr>
            <a:spLocks noGrp="1"/>
          </p:cNvSpPr>
          <p:nvPr>
            <p:ph type="dt" sz="half" idx="10"/>
          </p:nvPr>
        </p:nvSpPr>
        <p:spPr/>
        <p:txBody>
          <a:bodyPr/>
          <a:lstStyle/>
          <a:p>
            <a:r>
              <a:rPr lang="en-US"/>
              <a:t>Version 2 – 2022 </a:t>
            </a:r>
            <a:endParaRPr lang="en-US" dirty="0"/>
          </a:p>
        </p:txBody>
      </p:sp>
      <p:sp>
        <p:nvSpPr>
          <p:cNvPr id="77829" name="Footer Placeholder 2"/>
          <p:cNvSpPr>
            <a:spLocks noGrp="1"/>
          </p:cNvSpPr>
          <p:nvPr>
            <p:ph type="ftr" sz="quarter" idx="11"/>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r>
              <a:rPr lang="en-US" altLang="en-US"/>
              <a:t>IYCF-E TRAINING: RELACTATION, WET NURSING AND DONOR HUMAN MILK IN EMERGENCIES</a:t>
            </a:r>
            <a:endParaRPr lang="en-GB" altLang="en-US"/>
          </a:p>
        </p:txBody>
      </p:sp>
      <p:sp>
        <p:nvSpPr>
          <p:cNvPr id="77830" name="Slide Number Placeholder 3"/>
          <p:cNvSpPr>
            <a:spLocks noGrp="1"/>
          </p:cNvSpPr>
          <p:nvPr>
            <p:ph type="sldNum" sz="quarter" idx="12"/>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12573504-19B0-4E0D-BA0C-E8970DA5BD92}" type="slidenum">
              <a:rPr lang="en-US" altLang="en-US" smtClean="0"/>
              <a:pPr/>
              <a:t>23</a:t>
            </a:fld>
            <a:endParaRPr lang="en-US" altLang="en-US"/>
          </a:p>
        </p:txBody>
      </p:sp>
      <p:sp>
        <p:nvSpPr>
          <p:cNvPr id="77826" name="Title 7"/>
          <p:cNvSpPr>
            <a:spLocks noGrp="1"/>
          </p:cNvSpPr>
          <p:nvPr>
            <p:ph type="title"/>
          </p:nvPr>
        </p:nvSpPr>
        <p:spPr/>
        <p:txBody>
          <a:bodyPr/>
          <a:lstStyle/>
          <a:p>
            <a:r>
              <a:rPr lang="en-US" altLang="en-US" dirty="0"/>
              <a:t>WET NURSING</a:t>
            </a:r>
          </a:p>
        </p:txBody>
      </p:sp>
      <p:sp>
        <p:nvSpPr>
          <p:cNvPr id="77827" name="Content Placeholder 8"/>
          <p:cNvSpPr>
            <a:spLocks noGrp="1"/>
          </p:cNvSpPr>
          <p:nvPr>
            <p:ph idx="4294967295"/>
          </p:nvPr>
        </p:nvSpPr>
        <p:spPr>
          <a:xfrm>
            <a:off x="0" y="1441450"/>
            <a:ext cx="7981950" cy="4751388"/>
          </a:xfrm>
        </p:spPr>
        <p:txBody>
          <a:bodyPr/>
          <a:lstStyle/>
          <a:p>
            <a:pPr eaLnBrk="1" hangingPunct="1"/>
            <a:endParaRPr lang="en-GB" altLang="en-US" sz="2800"/>
          </a:p>
          <a:p>
            <a:pPr marL="342900" indent="-342900">
              <a:buClr>
                <a:schemeClr val="tx2"/>
              </a:buClr>
              <a:buFont typeface="Arial"/>
              <a:buChar char="•"/>
            </a:pPr>
            <a:endParaRPr lang="en-GB" altLang="en-US" sz="2400">
              <a:cs typeface="Gill Sans Infant Std" pitchFamily="34" charset="0"/>
            </a:endParaRPr>
          </a:p>
        </p:txBody>
      </p:sp>
    </p:spTree>
    <p:extLst>
      <p:ext uri="{BB962C8B-B14F-4D97-AF65-F5344CB8AC3E}">
        <p14:creationId xmlns:p14="http://schemas.microsoft.com/office/powerpoint/2010/main" val="13080016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t>Wet Nursing</a:t>
            </a:r>
            <a:endParaRPr lang="en-US"/>
          </a:p>
        </p:txBody>
      </p:sp>
      <p:sp>
        <p:nvSpPr>
          <p:cNvPr id="19458" name="Content Placeholder 2"/>
          <p:cNvSpPr>
            <a:spLocks noGrp="1"/>
          </p:cNvSpPr>
          <p:nvPr>
            <p:ph idx="1"/>
          </p:nvPr>
        </p:nvSpPr>
        <p:spPr/>
        <p:txBody>
          <a:bodyPr anchor="t" anchorCtr="0"/>
          <a:lstStyle/>
          <a:p>
            <a:r>
              <a:rPr lang="en-GB" b="1" dirty="0"/>
              <a:t>Wet nursing: </a:t>
            </a:r>
            <a:r>
              <a:rPr lang="en-GB" dirty="0"/>
              <a:t>when a woman breastfeeds someone else’s baby.</a:t>
            </a:r>
            <a:endParaRPr lang="en-US" dirty="0"/>
          </a:p>
        </p:txBody>
      </p:sp>
      <p:sp>
        <p:nvSpPr>
          <p:cNvPr id="9" name="Date Placeholder 8">
            <a:extLst>
              <a:ext uri="{FF2B5EF4-FFF2-40B4-BE49-F238E27FC236}">
                <a16:creationId xmlns:a16="http://schemas.microsoft.com/office/drawing/2014/main" id="{9A91FC14-08BD-FD49-8164-B6C1D3174C63}"/>
              </a:ext>
            </a:extLst>
          </p:cNvPr>
          <p:cNvSpPr>
            <a:spLocks noGrp="1"/>
          </p:cNvSpPr>
          <p:nvPr>
            <p:ph type="dt" sz="half" idx="10"/>
          </p:nvPr>
        </p:nvSpPr>
        <p:spPr/>
        <p:txBody>
          <a:bodyPr/>
          <a:lstStyle/>
          <a:p>
            <a:r>
              <a:rPr lang="en-US"/>
              <a:t>Version 2 – 2022 </a:t>
            </a:r>
          </a:p>
        </p:txBody>
      </p:sp>
      <p:sp>
        <p:nvSpPr>
          <p:cNvPr id="4" name="Footer Placeholder 3"/>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p:cNvSpPr>
            <a:spLocks noGrp="1"/>
          </p:cNvSpPr>
          <p:nvPr>
            <p:ph type="sldNum" sz="quarter" idx="12"/>
          </p:nvPr>
        </p:nvSpPr>
        <p:spPr/>
        <p:txBody>
          <a:bodyPr/>
          <a:lstStyle/>
          <a:p>
            <a:fld id="{C3FDE51E-0052-334C-A4B2-C567FE9F326F}" type="slidenum">
              <a:rPr lang="en-US" smtClean="0"/>
              <a:pPr/>
              <a:t>24</a:t>
            </a:fld>
            <a:endParaRPr lang="en-US"/>
          </a:p>
        </p:txBody>
      </p:sp>
      <p:sp>
        <p:nvSpPr>
          <p:cNvPr id="17" name="Text Placeholder 16">
            <a:extLst>
              <a:ext uri="{FF2B5EF4-FFF2-40B4-BE49-F238E27FC236}">
                <a16:creationId xmlns:a16="http://schemas.microsoft.com/office/drawing/2014/main" id="{5613AB39-C253-3047-9F4E-3DF0EBB3CE61}"/>
              </a:ext>
            </a:extLst>
          </p:cNvPr>
          <p:cNvSpPr>
            <a:spLocks noGrp="1"/>
          </p:cNvSpPr>
          <p:nvPr>
            <p:ph type="body" sz="quarter" idx="13"/>
          </p:nvPr>
        </p:nvSpPr>
        <p:spPr/>
        <p:txBody>
          <a:bodyPr>
            <a:normAutofit lnSpcReduction="10000"/>
          </a:bodyPr>
          <a:lstStyle/>
          <a:p>
            <a:r>
              <a:rPr lang="en-US" dirty="0"/>
              <a:t>Definition</a:t>
            </a:r>
          </a:p>
        </p:txBody>
      </p:sp>
      <p:pic>
        <p:nvPicPr>
          <p:cNvPr id="27" name="Picture 5">
            <a:extLst>
              <a:ext uri="{FF2B5EF4-FFF2-40B4-BE49-F238E27FC236}">
                <a16:creationId xmlns:a16="http://schemas.microsoft.com/office/drawing/2014/main" id="{2F620D6A-2912-FB4F-AB20-245F65864CA3}"/>
              </a:ext>
            </a:extLst>
          </p:cNvPr>
          <p:cNvPicPr>
            <a:picLocks noGrp="1" noChangeAspect="1"/>
          </p:cNvPicPr>
          <p:nvPr>
            <p:ph idx="14"/>
          </p:nvPr>
        </p:nvPicPr>
        <p:blipFill>
          <a:blip r:embed="rId3"/>
          <a:stretch>
            <a:fillRect/>
          </a:stretch>
        </p:blipFill>
        <p:spPr>
          <a:xfrm>
            <a:off x="5181600" y="1600200"/>
            <a:ext cx="3525674" cy="3486500"/>
          </a:xfrm>
        </p:spPr>
      </p:pic>
      <p:sp>
        <p:nvSpPr>
          <p:cNvPr id="6" name="TextBox 5">
            <a:extLst>
              <a:ext uri="{FF2B5EF4-FFF2-40B4-BE49-F238E27FC236}">
                <a16:creationId xmlns:a16="http://schemas.microsoft.com/office/drawing/2014/main" id="{AB054E88-5F5E-40C7-A4AB-B1A0906CA826}"/>
              </a:ext>
            </a:extLst>
          </p:cNvPr>
          <p:cNvSpPr txBox="1"/>
          <p:nvPr/>
        </p:nvSpPr>
        <p:spPr>
          <a:xfrm flipH="1">
            <a:off x="5181600" y="5086699"/>
            <a:ext cx="3525674" cy="500275"/>
          </a:xfrm>
          <a:prstGeom prst="rect">
            <a:avLst/>
          </a:prstGeom>
          <a:solidFill>
            <a:schemeClr val="bg2"/>
          </a:solidFill>
        </p:spPr>
        <p:txBody>
          <a:bodyPr rot="0" spcFirstLastPara="0" vertOverflow="overflow" horzOverflow="overflow" vert="horz" wrap="square" lIns="91440" tIns="91440" rIns="91440" bIns="91440" numCol="1" spcCol="0" rtlCol="0" fromWordArt="0" anchor="ctr" anchorCtr="0" forceAA="0" compatLnSpc="1">
            <a:prstTxWarp prst="textNoShape">
              <a:avLst/>
            </a:prstTxWarp>
            <a:normAutofit/>
          </a:bodyPr>
          <a:lstStyle/>
          <a:p>
            <a:r>
              <a:rPr lang="en-US" sz="1000" dirty="0">
                <a:latin typeface="Lato"/>
                <a:ea typeface="+mn-lt"/>
                <a:cs typeface="+mn-lt"/>
              </a:rPr>
              <a:t>A police woman in China breastfeeds another woman's baby after the 2008 earthquake. Source: unknown </a:t>
            </a:r>
            <a:endParaRPr lang="en-US" sz="1000" dirty="0">
              <a:latin typeface="Lato" panose="020F0502020204030203" pitchFamily="34" charset="77"/>
            </a:endParaRPr>
          </a:p>
        </p:txBody>
      </p:sp>
      <p:sp>
        <p:nvSpPr>
          <p:cNvPr id="8" name="TextBox 7">
            <a:extLst>
              <a:ext uri="{FF2B5EF4-FFF2-40B4-BE49-F238E27FC236}">
                <a16:creationId xmlns:a16="http://schemas.microsoft.com/office/drawing/2014/main" id="{6A7A08BC-4B66-44A5-BF30-F011824CC2A1}"/>
              </a:ext>
            </a:extLst>
          </p:cNvPr>
          <p:cNvSpPr txBox="1"/>
          <p:nvPr/>
        </p:nvSpPr>
        <p:spPr>
          <a:xfrm rot="16200000">
            <a:off x="7918969" y="4298395"/>
            <a:ext cx="1340960" cy="235650"/>
          </a:xfrm>
          <a:prstGeom prst="rect">
            <a:avLst/>
          </a:prstGeom>
          <a:noFill/>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r>
              <a:rPr lang="en-US" sz="700" dirty="0">
                <a:solidFill>
                  <a:schemeClr val="bg1"/>
                </a:solidFill>
                <a:latin typeface="Lato" panose="020F0502020204030203" pitchFamily="34" charset="77"/>
              </a:rPr>
              <a:t>CNN international</a:t>
            </a:r>
          </a:p>
        </p:txBody>
      </p:sp>
    </p:spTree>
    <p:extLst>
      <p:ext uri="{BB962C8B-B14F-4D97-AF65-F5344CB8AC3E}">
        <p14:creationId xmlns:p14="http://schemas.microsoft.com/office/powerpoint/2010/main" val="291029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7">
            <a:extLst>
              <a:ext uri="{FF2B5EF4-FFF2-40B4-BE49-F238E27FC236}">
                <a16:creationId xmlns:a16="http://schemas.microsoft.com/office/drawing/2014/main" id="{979EC1D2-524C-5B47-A9BC-A31087B04CBA}"/>
              </a:ext>
            </a:extLst>
          </p:cNvPr>
          <p:cNvPicPr>
            <a:picLocks noChangeAspect="1"/>
          </p:cNvPicPr>
          <p:nvPr/>
        </p:nvPicPr>
        <p:blipFill>
          <a:blip r:embed="rId3"/>
          <a:stretch>
            <a:fillRect/>
          </a:stretch>
        </p:blipFill>
        <p:spPr>
          <a:xfrm>
            <a:off x="431393" y="3174700"/>
            <a:ext cx="3997325" cy="2668668"/>
          </a:xfrm>
          <a:prstGeom prst="rect">
            <a:avLst/>
          </a:prstGeom>
        </p:spPr>
      </p:pic>
      <p:sp>
        <p:nvSpPr>
          <p:cNvPr id="2" name="Title 1">
            <a:extLst>
              <a:ext uri="{FF2B5EF4-FFF2-40B4-BE49-F238E27FC236}">
                <a16:creationId xmlns:a16="http://schemas.microsoft.com/office/drawing/2014/main" id="{AFB56F4C-42FA-4B86-B96E-9080621E75DC}"/>
              </a:ext>
            </a:extLst>
          </p:cNvPr>
          <p:cNvSpPr>
            <a:spLocks noGrp="1"/>
          </p:cNvSpPr>
          <p:nvPr>
            <p:ph type="title"/>
          </p:nvPr>
        </p:nvSpPr>
        <p:spPr/>
        <p:txBody>
          <a:bodyPr/>
          <a:lstStyle/>
          <a:p>
            <a:r>
              <a:rPr lang="en-US"/>
              <a:t>Wet Nursing</a:t>
            </a:r>
          </a:p>
        </p:txBody>
      </p:sp>
      <p:sp>
        <p:nvSpPr>
          <p:cNvPr id="14" name="Content Placeholder 13">
            <a:extLst>
              <a:ext uri="{FF2B5EF4-FFF2-40B4-BE49-F238E27FC236}">
                <a16:creationId xmlns:a16="http://schemas.microsoft.com/office/drawing/2014/main" id="{39AFC747-A590-FA40-B49F-FDE04A9ABECB}"/>
              </a:ext>
            </a:extLst>
          </p:cNvPr>
          <p:cNvSpPr>
            <a:spLocks noGrp="1"/>
          </p:cNvSpPr>
          <p:nvPr>
            <p:ph idx="1"/>
          </p:nvPr>
        </p:nvSpPr>
        <p:spPr/>
        <p:txBody>
          <a:bodyPr/>
          <a:lstStyle/>
          <a:p>
            <a:r>
              <a:rPr lang="en-US" dirty="0"/>
              <a:t>"</a:t>
            </a:r>
            <a:r>
              <a:rPr lang="en-US" b="1" dirty="0"/>
              <a:t>5.13</a:t>
            </a:r>
            <a:r>
              <a:rPr lang="en-US" dirty="0"/>
              <a:t> Investigate the cultural acceptability of wet nursing and availability of wet nurses in preparedness and as part of early needs assessment..."</a:t>
            </a:r>
          </a:p>
        </p:txBody>
      </p:sp>
      <p:sp>
        <p:nvSpPr>
          <p:cNvPr id="9" name="Date Placeholder 8">
            <a:extLst>
              <a:ext uri="{FF2B5EF4-FFF2-40B4-BE49-F238E27FC236}">
                <a16:creationId xmlns:a16="http://schemas.microsoft.com/office/drawing/2014/main" id="{C88A1B2B-54FB-8040-BC0F-3E2F2DC25263}"/>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126A7CF3-4E4B-449A-B1F6-B0AAE211CF1A}"/>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5E162F26-7558-441C-A1B8-E16A0A4E706A}"/>
              </a:ext>
            </a:extLst>
          </p:cNvPr>
          <p:cNvSpPr>
            <a:spLocks noGrp="1"/>
          </p:cNvSpPr>
          <p:nvPr>
            <p:ph type="sldNum" sz="quarter" idx="12"/>
          </p:nvPr>
        </p:nvSpPr>
        <p:spPr/>
        <p:txBody>
          <a:bodyPr/>
          <a:lstStyle/>
          <a:p>
            <a:fld id="{C3FDE51E-0052-334C-A4B2-C567FE9F326F}" type="slidenum">
              <a:rPr lang="en-US" smtClean="0"/>
              <a:pPr/>
              <a:t>25</a:t>
            </a:fld>
            <a:endParaRPr lang="en-US"/>
          </a:p>
        </p:txBody>
      </p:sp>
      <p:sp>
        <p:nvSpPr>
          <p:cNvPr id="6" name="Text Placeholder 5">
            <a:extLst>
              <a:ext uri="{FF2B5EF4-FFF2-40B4-BE49-F238E27FC236}">
                <a16:creationId xmlns:a16="http://schemas.microsoft.com/office/drawing/2014/main" id="{1B314146-1AC0-4202-85D0-FD87957A7221}"/>
              </a:ext>
            </a:extLst>
          </p:cNvPr>
          <p:cNvSpPr>
            <a:spLocks noGrp="1"/>
          </p:cNvSpPr>
          <p:nvPr>
            <p:ph type="body" sz="quarter" idx="13"/>
          </p:nvPr>
        </p:nvSpPr>
        <p:spPr/>
        <p:txBody>
          <a:bodyPr>
            <a:normAutofit lnSpcReduction="10000"/>
          </a:bodyPr>
          <a:lstStyle/>
          <a:p>
            <a:r>
              <a:rPr lang="en-US"/>
              <a:t>Global Guidance</a:t>
            </a:r>
          </a:p>
        </p:txBody>
      </p:sp>
      <p:sp>
        <p:nvSpPr>
          <p:cNvPr id="8" name="TextBox 7">
            <a:extLst>
              <a:ext uri="{FF2B5EF4-FFF2-40B4-BE49-F238E27FC236}">
                <a16:creationId xmlns:a16="http://schemas.microsoft.com/office/drawing/2014/main" id="{8973A13E-B270-4D8F-9753-2D6C18772D6C}"/>
              </a:ext>
            </a:extLst>
          </p:cNvPr>
          <p:cNvSpPr txBox="1"/>
          <p:nvPr/>
        </p:nvSpPr>
        <p:spPr>
          <a:xfrm rot="16200000">
            <a:off x="3482123" y="4903399"/>
            <a:ext cx="1649106" cy="230832"/>
          </a:xfrm>
          <a:prstGeom prst="rect">
            <a:avLst/>
          </a:prstGeom>
          <a:noFill/>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r>
              <a:rPr lang="en-US" sz="700" dirty="0" err="1">
                <a:solidFill>
                  <a:schemeClr val="bg1"/>
                </a:solidFill>
                <a:latin typeface="Lato" panose="020F0502020204030203" pitchFamily="34" charset="77"/>
                <a:cs typeface="Gill Sans Infant Std"/>
              </a:rPr>
              <a:t>Arugaan</a:t>
            </a:r>
            <a:r>
              <a:rPr lang="en-US" sz="700" dirty="0">
                <a:solidFill>
                  <a:schemeClr val="bg1"/>
                </a:solidFill>
                <a:latin typeface="Lato" panose="020F0502020204030203" pitchFamily="34" charset="77"/>
                <a:cs typeface="Gill Sans Infant Std"/>
              </a:rPr>
              <a:t> - Philippines</a:t>
            </a:r>
          </a:p>
        </p:txBody>
      </p:sp>
      <p:pic>
        <p:nvPicPr>
          <p:cNvPr id="22" name="Content Placeholder 42" descr="OG v3.png">
            <a:extLst>
              <a:ext uri="{FF2B5EF4-FFF2-40B4-BE49-F238E27FC236}">
                <a16:creationId xmlns:a16="http://schemas.microsoft.com/office/drawing/2014/main" id="{5DB97452-6013-5343-82AE-9D7C86470C71}"/>
              </a:ext>
            </a:extLst>
          </p:cNvPr>
          <p:cNvPicPr>
            <a:picLocks noGrp="1" noChangeAspect="1"/>
          </p:cNvPicPr>
          <p:nvPr>
            <p:ph idx="14"/>
          </p:nvPr>
        </p:nvPicPr>
        <p:blipFill>
          <a:blip r:embed="rId4">
            <a:extLst>
              <a:ext uri="{28A0092B-C50C-407E-A947-70E740481C1C}">
                <a14:useLocalDpi xmlns:a14="http://schemas.microsoft.com/office/drawing/2010/main"/>
              </a:ext>
            </a:extLst>
          </a:blip>
          <a:stretch>
            <a:fillRect/>
          </a:stretch>
        </p:blipFill>
        <p:spPr>
          <a:xfrm>
            <a:off x="5690872" y="1600200"/>
            <a:ext cx="3016402" cy="4243168"/>
          </a:xfrm>
          <a:prstGeom prst="rect">
            <a:avLst/>
          </a:prstGeom>
          <a:ln w="38100" cap="sq">
            <a:noFill/>
            <a:prstDash val="solid"/>
            <a:miter lim="800000"/>
          </a:ln>
          <a:effectLst/>
        </p:spPr>
      </p:pic>
    </p:spTree>
    <p:extLst>
      <p:ext uri="{BB962C8B-B14F-4D97-AF65-F5344CB8AC3E}">
        <p14:creationId xmlns:p14="http://schemas.microsoft.com/office/powerpoint/2010/main" val="26055438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3E60E-FD6A-4B1F-BC92-8D16745DEE4C}"/>
              </a:ext>
            </a:extLst>
          </p:cNvPr>
          <p:cNvSpPr>
            <a:spLocks noGrp="1"/>
          </p:cNvSpPr>
          <p:nvPr>
            <p:ph type="title"/>
          </p:nvPr>
        </p:nvSpPr>
        <p:spPr/>
        <p:txBody>
          <a:bodyPr/>
          <a:lstStyle/>
          <a:p>
            <a:r>
              <a:rPr lang="en-US"/>
              <a:t>Wet Nursing</a:t>
            </a:r>
          </a:p>
        </p:txBody>
      </p:sp>
      <p:sp>
        <p:nvSpPr>
          <p:cNvPr id="17" name="Content Placeholder 16">
            <a:extLst>
              <a:ext uri="{FF2B5EF4-FFF2-40B4-BE49-F238E27FC236}">
                <a16:creationId xmlns:a16="http://schemas.microsoft.com/office/drawing/2014/main" id="{74879D96-FA60-3A4C-8A9B-A906CA75C7E0}"/>
              </a:ext>
            </a:extLst>
          </p:cNvPr>
          <p:cNvSpPr>
            <a:spLocks noGrp="1"/>
          </p:cNvSpPr>
          <p:nvPr>
            <p:ph idx="1"/>
          </p:nvPr>
        </p:nvSpPr>
        <p:spPr/>
        <p:txBody>
          <a:bodyPr/>
          <a:lstStyle/>
          <a:p>
            <a:pPr marL="342900" indent="-342900">
              <a:buFont typeface="+mj-lt"/>
              <a:buAutoNum type="arabicPeriod"/>
            </a:pPr>
            <a:r>
              <a:rPr lang="en-GB" dirty="0"/>
              <a:t>What are some of the common challenges for wet nursing?</a:t>
            </a:r>
          </a:p>
          <a:p>
            <a:pPr marL="342900" indent="-342900">
              <a:buFont typeface="+mj-lt"/>
              <a:buAutoNum type="arabicPeriod"/>
            </a:pPr>
            <a:r>
              <a:rPr lang="en-GB" dirty="0"/>
              <a:t>How can we design our IYCF-E programmes to overcome these challenges and support wet nursing?</a:t>
            </a:r>
          </a:p>
          <a:p>
            <a:pPr marL="342900" indent="-342900">
              <a:buFont typeface="+mj-lt"/>
              <a:buAutoNum type="arabicPeriod"/>
            </a:pPr>
            <a:r>
              <a:rPr lang="en-GB" dirty="0"/>
              <a:t>What criteria or characteristics may an appropriate wet nurse have?</a:t>
            </a:r>
          </a:p>
        </p:txBody>
      </p:sp>
      <p:sp>
        <p:nvSpPr>
          <p:cNvPr id="3" name="Date Placeholder 2">
            <a:extLst>
              <a:ext uri="{FF2B5EF4-FFF2-40B4-BE49-F238E27FC236}">
                <a16:creationId xmlns:a16="http://schemas.microsoft.com/office/drawing/2014/main" id="{5DEBE2AA-237A-8444-955D-4D38E9BEFFF7}"/>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A30677A6-FC35-4FEE-BB74-B4ACA2993162}"/>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9A8069F8-3A33-444C-9CC3-929E6EEAB8A1}"/>
              </a:ext>
            </a:extLst>
          </p:cNvPr>
          <p:cNvSpPr>
            <a:spLocks noGrp="1"/>
          </p:cNvSpPr>
          <p:nvPr>
            <p:ph type="sldNum" sz="quarter" idx="12"/>
          </p:nvPr>
        </p:nvSpPr>
        <p:spPr/>
        <p:txBody>
          <a:bodyPr/>
          <a:lstStyle/>
          <a:p>
            <a:fld id="{C3FDE51E-0052-334C-A4B2-C567FE9F326F}" type="slidenum">
              <a:rPr lang="en-US" smtClean="0"/>
              <a:pPr/>
              <a:t>26</a:t>
            </a:fld>
            <a:endParaRPr lang="en-US"/>
          </a:p>
        </p:txBody>
      </p:sp>
      <p:sp>
        <p:nvSpPr>
          <p:cNvPr id="6" name="Text Placeholder 5">
            <a:extLst>
              <a:ext uri="{FF2B5EF4-FFF2-40B4-BE49-F238E27FC236}">
                <a16:creationId xmlns:a16="http://schemas.microsoft.com/office/drawing/2014/main" id="{6D4ABED0-14F9-4DBD-AB77-C963872703D8}"/>
              </a:ext>
            </a:extLst>
          </p:cNvPr>
          <p:cNvSpPr>
            <a:spLocks noGrp="1"/>
          </p:cNvSpPr>
          <p:nvPr>
            <p:ph type="body" sz="quarter" idx="13"/>
          </p:nvPr>
        </p:nvSpPr>
        <p:spPr/>
        <p:txBody>
          <a:bodyPr>
            <a:normAutofit lnSpcReduction="10000"/>
          </a:bodyPr>
          <a:lstStyle/>
          <a:p>
            <a:r>
              <a:rPr lang="en-US"/>
              <a:t>Individual Activity</a:t>
            </a:r>
          </a:p>
        </p:txBody>
      </p:sp>
      <p:pic>
        <p:nvPicPr>
          <p:cNvPr id="8" name="Picture 8" descr="Icon&#10;&#10;Description automatically generated">
            <a:extLst>
              <a:ext uri="{FF2B5EF4-FFF2-40B4-BE49-F238E27FC236}">
                <a16:creationId xmlns:a16="http://schemas.microsoft.com/office/drawing/2014/main" id="{F0B27057-5E04-4F69-8BC1-46E77D5A5E8F}"/>
              </a:ext>
            </a:extLst>
          </p:cNvPr>
          <p:cNvPicPr>
            <a:picLocks noChangeAspect="1"/>
          </p:cNvPicPr>
          <p:nvPr/>
        </p:nvPicPr>
        <p:blipFill>
          <a:blip r:embed="rId3"/>
          <a:stretch>
            <a:fillRect/>
          </a:stretch>
        </p:blipFill>
        <p:spPr>
          <a:xfrm>
            <a:off x="7976699" y="202995"/>
            <a:ext cx="827334" cy="861938"/>
          </a:xfrm>
          <a:prstGeom prst="rect">
            <a:avLst/>
          </a:prstGeom>
        </p:spPr>
      </p:pic>
      <p:pic>
        <p:nvPicPr>
          <p:cNvPr id="11" name="Picture 7" descr="Graphical user interface, text, application&#10;&#10;Description automatically generated">
            <a:extLst>
              <a:ext uri="{FF2B5EF4-FFF2-40B4-BE49-F238E27FC236}">
                <a16:creationId xmlns:a16="http://schemas.microsoft.com/office/drawing/2014/main" id="{A28B4511-B36E-C341-8392-2004C8842C1F}"/>
              </a:ext>
            </a:extLst>
          </p:cNvPr>
          <p:cNvPicPr>
            <a:picLocks noGrp="1" noChangeAspect="1"/>
          </p:cNvPicPr>
          <p:nvPr>
            <p:ph idx="14"/>
          </p:nvPr>
        </p:nvPicPr>
        <p:blipFill rotWithShape="1">
          <a:blip r:embed="rId4"/>
          <a:srcRect l="3212" t="3536" r="11708" b="4810"/>
          <a:stretch/>
        </p:blipFill>
        <p:spPr>
          <a:xfrm>
            <a:off x="5105400" y="1629103"/>
            <a:ext cx="3176939" cy="2926414"/>
          </a:xfrm>
          <a:prstGeom prst="rect">
            <a:avLst/>
          </a:prstGeom>
          <a:ln w="6350">
            <a:solidFill>
              <a:srgbClr val="000000"/>
            </a:solidFill>
          </a:ln>
          <a:effectLst/>
        </p:spPr>
      </p:pic>
    </p:spTree>
    <p:extLst>
      <p:ext uri="{BB962C8B-B14F-4D97-AF65-F5344CB8AC3E}">
        <p14:creationId xmlns:p14="http://schemas.microsoft.com/office/powerpoint/2010/main" val="26808722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2C609-E2EF-46D3-AF6E-F98FAE432CFB}"/>
              </a:ext>
            </a:extLst>
          </p:cNvPr>
          <p:cNvSpPr>
            <a:spLocks noGrp="1"/>
          </p:cNvSpPr>
          <p:nvPr>
            <p:ph type="title"/>
          </p:nvPr>
        </p:nvSpPr>
        <p:spPr/>
        <p:txBody>
          <a:bodyPr/>
          <a:lstStyle/>
          <a:p>
            <a:r>
              <a:rPr lang="en-US"/>
              <a:t>Wet Nursing</a:t>
            </a:r>
          </a:p>
        </p:txBody>
      </p:sp>
      <p:sp>
        <p:nvSpPr>
          <p:cNvPr id="14" name="Content Placeholder 13">
            <a:extLst>
              <a:ext uri="{FF2B5EF4-FFF2-40B4-BE49-F238E27FC236}">
                <a16:creationId xmlns:a16="http://schemas.microsoft.com/office/drawing/2014/main" id="{3FB2A194-0469-0D41-9860-0D7E067E321C}"/>
              </a:ext>
            </a:extLst>
          </p:cNvPr>
          <p:cNvSpPr>
            <a:spLocks noGrp="1"/>
          </p:cNvSpPr>
          <p:nvPr>
            <p:ph idx="1"/>
          </p:nvPr>
        </p:nvSpPr>
        <p:spPr/>
        <p:txBody>
          <a:bodyPr/>
          <a:lstStyle/>
          <a:p>
            <a:pPr lvl="1"/>
            <a:r>
              <a:rPr lang="en-GB" b="1" dirty="0"/>
              <a:t>Wet Nurse Criteria</a:t>
            </a:r>
          </a:p>
          <a:p>
            <a:pPr marL="285750" lvl="1" indent="-285750">
              <a:buFont typeface="Arial" panose="020B0604020202020204" pitchFamily="34" charset="0"/>
              <a:buChar char="•"/>
            </a:pPr>
            <a:r>
              <a:rPr lang="en-GB" dirty="0"/>
              <a:t>Willing to wet nurse the infant until they are at least 6 months old</a:t>
            </a:r>
          </a:p>
          <a:p>
            <a:pPr marL="285750" lvl="1" indent="-285750">
              <a:buFont typeface="Arial" panose="020B0604020202020204" pitchFamily="34" charset="0"/>
              <a:buChar char="•"/>
            </a:pPr>
            <a:r>
              <a:rPr lang="en-GB" dirty="0"/>
              <a:t>Ideally a family member of other women with a close relationship to the family</a:t>
            </a:r>
          </a:p>
          <a:p>
            <a:pPr marL="285750" lvl="1" indent="-285750">
              <a:buFont typeface="Arial" panose="020B0604020202020204" pitchFamily="34" charset="0"/>
              <a:buChar char="•"/>
            </a:pPr>
            <a:r>
              <a:rPr lang="en-GB" dirty="0"/>
              <a:t>Lives in close proximity to the infant’s household</a:t>
            </a:r>
          </a:p>
          <a:p>
            <a:pPr marL="285750" lvl="1" indent="-285750">
              <a:buFont typeface="Arial" panose="020B0604020202020204" pitchFamily="34" charset="0"/>
              <a:buChar char="•"/>
            </a:pPr>
            <a:r>
              <a:rPr lang="en-GB" dirty="0"/>
              <a:t>Her own child should be healthy, gaining weight well, free from infections</a:t>
            </a:r>
          </a:p>
          <a:p>
            <a:pPr marL="285750" lvl="1" indent="-285750">
              <a:buFont typeface="Arial" panose="020B0604020202020204" pitchFamily="34" charset="0"/>
              <a:buChar char="•"/>
            </a:pPr>
            <a:r>
              <a:rPr lang="en-GB" dirty="0"/>
              <a:t>No illness/ not taking medication that may put the infant at risk</a:t>
            </a:r>
          </a:p>
          <a:p>
            <a:pPr marL="285750" lvl="1" indent="-285750">
              <a:buFont typeface="Arial" panose="020B0604020202020204" pitchFamily="34" charset="0"/>
              <a:buChar char="•"/>
            </a:pPr>
            <a:r>
              <a:rPr lang="en-GB" dirty="0"/>
              <a:t>Accepted by the infant’s family</a:t>
            </a:r>
          </a:p>
          <a:p>
            <a:pPr marL="285750" lvl="1" indent="-285750">
              <a:buFont typeface="Arial" panose="020B0604020202020204" pitchFamily="34" charset="0"/>
              <a:buChar char="•"/>
            </a:pPr>
            <a:r>
              <a:rPr lang="en-GB" dirty="0"/>
              <a:t>Accepted by the wet nurse’s family</a:t>
            </a:r>
          </a:p>
        </p:txBody>
      </p:sp>
      <p:sp>
        <p:nvSpPr>
          <p:cNvPr id="7" name="Date Placeholder 6">
            <a:extLst>
              <a:ext uri="{FF2B5EF4-FFF2-40B4-BE49-F238E27FC236}">
                <a16:creationId xmlns:a16="http://schemas.microsoft.com/office/drawing/2014/main" id="{BDA49991-D0E6-2942-8CD3-F4DA9183CF15}"/>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ABB6A2D4-598A-453B-BCB7-9A60056B1047}"/>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03EC797D-089D-4CC1-8313-06EE0879E79B}"/>
              </a:ext>
            </a:extLst>
          </p:cNvPr>
          <p:cNvSpPr>
            <a:spLocks noGrp="1"/>
          </p:cNvSpPr>
          <p:nvPr>
            <p:ph type="sldNum" sz="quarter" idx="12"/>
          </p:nvPr>
        </p:nvSpPr>
        <p:spPr/>
        <p:txBody>
          <a:bodyPr/>
          <a:lstStyle/>
          <a:p>
            <a:fld id="{C3FDE51E-0052-334C-A4B2-C567FE9F326F}" type="slidenum">
              <a:rPr lang="en-US" smtClean="0"/>
              <a:pPr/>
              <a:t>27</a:t>
            </a:fld>
            <a:endParaRPr lang="en-US"/>
          </a:p>
        </p:txBody>
      </p:sp>
      <p:sp>
        <p:nvSpPr>
          <p:cNvPr id="6" name="Text Placeholder 5">
            <a:extLst>
              <a:ext uri="{FF2B5EF4-FFF2-40B4-BE49-F238E27FC236}">
                <a16:creationId xmlns:a16="http://schemas.microsoft.com/office/drawing/2014/main" id="{E24B33FE-C725-47B8-A058-4655C80F5D47}"/>
              </a:ext>
            </a:extLst>
          </p:cNvPr>
          <p:cNvSpPr>
            <a:spLocks noGrp="1"/>
          </p:cNvSpPr>
          <p:nvPr>
            <p:ph type="body" sz="quarter" idx="13"/>
          </p:nvPr>
        </p:nvSpPr>
        <p:spPr/>
        <p:txBody>
          <a:bodyPr>
            <a:normAutofit lnSpcReduction="10000"/>
          </a:bodyPr>
          <a:lstStyle/>
          <a:p>
            <a:r>
              <a:rPr lang="en-US"/>
              <a:t>Examples of wet nurse criteria </a:t>
            </a:r>
          </a:p>
        </p:txBody>
      </p:sp>
    </p:spTree>
    <p:extLst>
      <p:ext uri="{BB962C8B-B14F-4D97-AF65-F5344CB8AC3E}">
        <p14:creationId xmlns:p14="http://schemas.microsoft.com/office/powerpoint/2010/main" val="31756987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Wet nursing and HIV</a:t>
            </a:r>
          </a:p>
        </p:txBody>
      </p:sp>
      <p:sp>
        <p:nvSpPr>
          <p:cNvPr id="3" name="Content Placeholder 2"/>
          <p:cNvSpPr>
            <a:spLocks noGrp="1"/>
          </p:cNvSpPr>
          <p:nvPr>
            <p:ph idx="1"/>
          </p:nvPr>
        </p:nvSpPr>
        <p:spPr/>
        <p:txBody>
          <a:bodyPr vert="horz" lIns="0" tIns="0" rIns="0" bIns="0" rtlCol="0" anchor="t">
            <a:normAutofit/>
          </a:bodyPr>
          <a:lstStyle/>
          <a:p>
            <a:r>
              <a:rPr lang="en-GB" b="1" dirty="0">
                <a:solidFill>
                  <a:schemeClr val="tx2"/>
                </a:solidFill>
              </a:rPr>
              <a:t>According to OG-IFE 2017:</a:t>
            </a:r>
          </a:p>
          <a:p>
            <a:pPr marL="285750" indent="-285750">
              <a:buFont typeface="Arial" panose="020B0604020202020204" pitchFamily="34" charset="0"/>
              <a:buChar char="•"/>
            </a:pPr>
            <a:r>
              <a:rPr lang="en-GB" dirty="0"/>
              <a:t>HIV </a:t>
            </a:r>
            <a:r>
              <a:rPr lang="en-GB" u="sng" dirty="0"/>
              <a:t>testing</a:t>
            </a:r>
            <a:r>
              <a:rPr lang="en-GB" dirty="0"/>
              <a:t> and counselling</a:t>
            </a:r>
          </a:p>
          <a:p>
            <a:pPr marL="285750" indent="-285750">
              <a:buFont typeface="Arial" panose="020B0604020202020204" pitchFamily="34" charset="0"/>
              <a:buChar char="•"/>
            </a:pPr>
            <a:r>
              <a:rPr lang="en-GB" dirty="0"/>
              <a:t>Or HIV </a:t>
            </a:r>
            <a:r>
              <a:rPr lang="en-GB" u="sng" dirty="0"/>
              <a:t>risk assessment</a:t>
            </a:r>
          </a:p>
          <a:p>
            <a:pPr marL="285750" indent="-285750">
              <a:buFont typeface="Arial" panose="020B0604020202020204" pitchFamily="34" charset="0"/>
              <a:buChar char="•"/>
            </a:pPr>
            <a:r>
              <a:rPr lang="en-GB" dirty="0"/>
              <a:t>Or Support and facilitate and Counsel on </a:t>
            </a:r>
            <a:r>
              <a:rPr lang="en-GB" u="sng" dirty="0"/>
              <a:t>prevention</a:t>
            </a:r>
            <a:r>
              <a:rPr lang="en-GB" dirty="0"/>
              <a:t> of HIV transmission</a:t>
            </a:r>
          </a:p>
          <a:p>
            <a:r>
              <a:rPr lang="en-GB" b="1" dirty="0">
                <a:solidFill>
                  <a:schemeClr val="tx2"/>
                </a:solidFill>
              </a:rPr>
              <a:t>Haiti – The case of mother with unknown HIV status</a:t>
            </a:r>
          </a:p>
          <a:p>
            <a:pPr marL="285750" indent="-285750">
              <a:buFont typeface="Arial" panose="020B0604020202020204" pitchFamily="34" charset="0"/>
              <a:buChar char="•"/>
            </a:pPr>
            <a:r>
              <a:rPr lang="en-GB" dirty="0"/>
              <a:t>HIV Prevalence= 2-3%</a:t>
            </a:r>
          </a:p>
          <a:p>
            <a:pPr marL="285750" indent="-285750">
              <a:buFont typeface="Arial" panose="020B0604020202020204" pitchFamily="34" charset="0"/>
              <a:buChar char="•"/>
            </a:pPr>
            <a:r>
              <a:rPr lang="en-GB" dirty="0"/>
              <a:t>Monthly transmission risk= 0.6%</a:t>
            </a:r>
          </a:p>
          <a:p>
            <a:endParaRPr lang="en-GB" b="1" dirty="0">
              <a:ea typeface="Lato"/>
              <a:cs typeface="Gill Sans Infant Std"/>
            </a:endParaRPr>
          </a:p>
        </p:txBody>
      </p:sp>
      <p:sp>
        <p:nvSpPr>
          <p:cNvPr id="9" name="Date Placeholder 8">
            <a:extLst>
              <a:ext uri="{FF2B5EF4-FFF2-40B4-BE49-F238E27FC236}">
                <a16:creationId xmlns:a16="http://schemas.microsoft.com/office/drawing/2014/main" id="{A8EE2668-2D22-E647-8F5E-8B9670B1C101}"/>
              </a:ext>
            </a:extLst>
          </p:cNvPr>
          <p:cNvSpPr>
            <a:spLocks noGrp="1"/>
          </p:cNvSpPr>
          <p:nvPr>
            <p:ph type="dt" sz="half" idx="10"/>
          </p:nvPr>
        </p:nvSpPr>
        <p:spPr/>
        <p:txBody>
          <a:bodyPr/>
          <a:lstStyle/>
          <a:p>
            <a:r>
              <a:rPr lang="en-US"/>
              <a:t>Version 2 – 2022 </a:t>
            </a:r>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p>
        </p:txBody>
      </p:sp>
      <p:sp>
        <p:nvSpPr>
          <p:cNvPr id="6" name="Slide Number Placeholder 5"/>
          <p:cNvSpPr>
            <a:spLocks noGrp="1"/>
          </p:cNvSpPr>
          <p:nvPr>
            <p:ph type="sldNum" sz="quarter" idx="12"/>
          </p:nvPr>
        </p:nvSpPr>
        <p:spPr/>
        <p:txBody>
          <a:bodyPr/>
          <a:lstStyle/>
          <a:p>
            <a:fld id="{C3FDE51E-0052-334C-A4B2-C567FE9F326F}" type="slidenum">
              <a:rPr lang="en-US" smtClean="0"/>
              <a:pPr/>
              <a:t>28</a:t>
            </a:fld>
            <a:endParaRPr lang="en-US"/>
          </a:p>
        </p:txBody>
      </p:sp>
      <p:sp>
        <p:nvSpPr>
          <p:cNvPr id="4" name="Text Placeholder 3"/>
          <p:cNvSpPr>
            <a:spLocks noGrp="1"/>
          </p:cNvSpPr>
          <p:nvPr>
            <p:ph type="body" sz="quarter" idx="13"/>
          </p:nvPr>
        </p:nvSpPr>
        <p:spPr/>
        <p:txBody>
          <a:bodyPr>
            <a:normAutofit lnSpcReduction="10000"/>
          </a:bodyPr>
          <a:lstStyle/>
          <a:p>
            <a:r>
              <a:rPr lang="en-GB"/>
              <a:t>Weighing up the risks</a:t>
            </a:r>
          </a:p>
        </p:txBody>
      </p:sp>
      <p:pic>
        <p:nvPicPr>
          <p:cNvPr id="19" name="Picture 2" descr="C:\Users\Christine Fernandes\Desktop\Scales.PNG">
            <a:extLst>
              <a:ext uri="{FF2B5EF4-FFF2-40B4-BE49-F238E27FC236}">
                <a16:creationId xmlns:a16="http://schemas.microsoft.com/office/drawing/2014/main" id="{32A131D7-5520-1544-9102-D17D7CA25E14}"/>
              </a:ext>
            </a:extLst>
          </p:cNvPr>
          <p:cNvPicPr>
            <a:picLocks noGrp="1" noChangeAspect="1" noChangeArrowheads="1"/>
          </p:cNvPicPr>
          <p:nvPr>
            <p:ph idx="14"/>
          </p:nvPr>
        </p:nvPicPr>
        <p:blipFill>
          <a:blip r:embed="rId3">
            <a:extLst>
              <a:ext uri="{28A0092B-C50C-407E-A947-70E740481C1C}">
                <a14:useLocalDpi xmlns:a14="http://schemas.microsoft.com/office/drawing/2010/main"/>
              </a:ext>
            </a:extLst>
          </a:blip>
          <a:srcRect/>
          <a:stretch>
            <a:fillRect/>
          </a:stretch>
        </p:blipFill>
        <p:spPr>
          <a:xfrm>
            <a:off x="4572001" y="1571742"/>
            <a:ext cx="4135274" cy="3486604"/>
          </a:xfrm>
        </p:spPr>
      </p:pic>
      <p:sp>
        <p:nvSpPr>
          <p:cNvPr id="7" name="TextBox 6">
            <a:extLst>
              <a:ext uri="{FF2B5EF4-FFF2-40B4-BE49-F238E27FC236}">
                <a16:creationId xmlns:a16="http://schemas.microsoft.com/office/drawing/2014/main" id="{B4FF065A-F6F1-8A45-E976-3E9C8AB440D1}"/>
              </a:ext>
            </a:extLst>
          </p:cNvPr>
          <p:cNvSpPr txBox="1"/>
          <p:nvPr/>
        </p:nvSpPr>
        <p:spPr>
          <a:xfrm>
            <a:off x="429491" y="5466608"/>
            <a:ext cx="4702628"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b="1">
                <a:latin typeface="Lato" panose="020F0502020204030203" pitchFamily="34" charset="77"/>
              </a:rPr>
              <a:t>Likelihood of HIV </a:t>
            </a:r>
            <a:r>
              <a:rPr lang="en-US">
                <a:latin typeface="Lato" panose="020F0502020204030203" pitchFamily="34" charset="77"/>
                <a:ea typeface="Lato"/>
                <a:cs typeface="Lato"/>
              </a:rPr>
              <a:t>​</a:t>
            </a:r>
            <a:br>
              <a:rPr lang="en-US">
                <a:latin typeface="Lato" panose="020F0502020204030203" pitchFamily="34" charset="77"/>
                <a:ea typeface="Lato"/>
                <a:cs typeface="Lato"/>
              </a:rPr>
            </a:br>
            <a:r>
              <a:rPr lang="en-GB" b="1">
                <a:latin typeface="Lato" panose="020F0502020204030203" pitchFamily="34" charset="77"/>
              </a:rPr>
              <a:t>transmission/month = 0.018%</a:t>
            </a:r>
            <a:endParaRPr lang="en-US"/>
          </a:p>
        </p:txBody>
      </p:sp>
    </p:spTree>
    <p:extLst>
      <p:ext uri="{BB962C8B-B14F-4D97-AF65-F5344CB8AC3E}">
        <p14:creationId xmlns:p14="http://schemas.microsoft.com/office/powerpoint/2010/main" val="294043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EBED95-F14B-0C4B-BDEC-8B81DD66ADD6}"/>
              </a:ext>
            </a:extLst>
          </p:cNvPr>
          <p:cNvSpPr>
            <a:spLocks noGrp="1"/>
          </p:cNvSpPr>
          <p:nvPr>
            <p:ph type="dt" sz="half" idx="10"/>
          </p:nvPr>
        </p:nvSpPr>
        <p:spPr/>
        <p:txBody>
          <a:bodyPr/>
          <a:lstStyle/>
          <a:p>
            <a:r>
              <a:rPr lang="en-US"/>
              <a:t>Version 2 – 2022 </a:t>
            </a:r>
            <a:endParaRPr lang="en-US" dirty="0"/>
          </a:p>
        </p:txBody>
      </p:sp>
      <p:sp>
        <p:nvSpPr>
          <p:cNvPr id="77829" name="Footer Placeholder 2"/>
          <p:cNvSpPr>
            <a:spLocks noGrp="1"/>
          </p:cNvSpPr>
          <p:nvPr>
            <p:ph type="ftr" sz="quarter" idx="11"/>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r>
              <a:rPr lang="en-US" altLang="en-US"/>
              <a:t>IYCF-E TRAINING: RELACTATION, WET NURSING AND DONOR HUMAN MILK IN EMERGENCIES</a:t>
            </a:r>
            <a:endParaRPr lang="en-GB" altLang="en-US"/>
          </a:p>
        </p:txBody>
      </p:sp>
      <p:sp>
        <p:nvSpPr>
          <p:cNvPr id="77830" name="Slide Number Placeholder 3"/>
          <p:cNvSpPr>
            <a:spLocks noGrp="1"/>
          </p:cNvSpPr>
          <p:nvPr>
            <p:ph type="sldNum" sz="quarter" idx="12"/>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12573504-19B0-4E0D-BA0C-E8970DA5BD92}" type="slidenum">
              <a:rPr lang="en-US" altLang="en-US" smtClean="0"/>
              <a:pPr/>
              <a:t>29</a:t>
            </a:fld>
            <a:endParaRPr lang="en-US" altLang="en-US"/>
          </a:p>
        </p:txBody>
      </p:sp>
      <p:sp>
        <p:nvSpPr>
          <p:cNvPr id="77826" name="Title 7"/>
          <p:cNvSpPr>
            <a:spLocks noGrp="1"/>
          </p:cNvSpPr>
          <p:nvPr>
            <p:ph type="title"/>
          </p:nvPr>
        </p:nvSpPr>
        <p:spPr/>
        <p:txBody>
          <a:bodyPr/>
          <a:lstStyle/>
          <a:p>
            <a:r>
              <a:rPr lang="en-US" altLang="en-US"/>
              <a:t>DONOR HUMAN MILK</a:t>
            </a:r>
          </a:p>
        </p:txBody>
      </p:sp>
      <p:sp>
        <p:nvSpPr>
          <p:cNvPr id="77827" name="Content Placeholder 8"/>
          <p:cNvSpPr>
            <a:spLocks noGrp="1"/>
          </p:cNvSpPr>
          <p:nvPr>
            <p:ph idx="4294967295"/>
          </p:nvPr>
        </p:nvSpPr>
        <p:spPr>
          <a:xfrm>
            <a:off x="0" y="1600200"/>
            <a:ext cx="8275638" cy="4548188"/>
          </a:xfrm>
        </p:spPr>
        <p:txBody>
          <a:bodyPr/>
          <a:lstStyle/>
          <a:p>
            <a:pPr eaLnBrk="1" hangingPunct="1"/>
            <a:endParaRPr lang="en-GB" altLang="en-US" sz="2800"/>
          </a:p>
          <a:p>
            <a:pPr marL="342900" indent="-342900">
              <a:buClr>
                <a:schemeClr val="tx2"/>
              </a:buClr>
              <a:buFont typeface="Arial"/>
              <a:buChar char="•"/>
            </a:pPr>
            <a:endParaRPr lang="en-GB" altLang="en-US" sz="2400">
              <a:cs typeface="Gill Sans Infant Std" pitchFamily="34" charset="0"/>
            </a:endParaRPr>
          </a:p>
        </p:txBody>
      </p:sp>
    </p:spTree>
    <p:extLst>
      <p:ext uri="{BB962C8B-B14F-4D97-AF65-F5344CB8AC3E}">
        <p14:creationId xmlns:p14="http://schemas.microsoft.com/office/powerpoint/2010/main" val="1526812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 picture containing text&#10;&#10;Description automatically generated">
            <a:extLst>
              <a:ext uri="{FF2B5EF4-FFF2-40B4-BE49-F238E27FC236}">
                <a16:creationId xmlns:a16="http://schemas.microsoft.com/office/drawing/2014/main" id="{3A3AD4A6-C3AD-4246-A831-B60E1073D97C}"/>
              </a:ext>
            </a:extLst>
          </p:cNvPr>
          <p:cNvPicPr>
            <a:picLocks noChangeAspect="1"/>
          </p:cNvPicPr>
          <p:nvPr/>
        </p:nvPicPr>
        <p:blipFill rotWithShape="1">
          <a:blip r:embed="rId4"/>
          <a:srcRect l="22695" t="22788" r="20045" b="22817"/>
          <a:stretch/>
        </p:blipFill>
        <p:spPr>
          <a:xfrm>
            <a:off x="7964966" y="191249"/>
            <a:ext cx="913921" cy="877887"/>
          </a:xfrm>
          <a:prstGeom prst="rect">
            <a:avLst/>
          </a:prstGeom>
        </p:spPr>
      </p:pic>
      <p:sp>
        <p:nvSpPr>
          <p:cNvPr id="2" name="Title 1">
            <a:extLst>
              <a:ext uri="{FF2B5EF4-FFF2-40B4-BE49-F238E27FC236}">
                <a16:creationId xmlns:a16="http://schemas.microsoft.com/office/drawing/2014/main" id="{7DB43C71-5616-475B-A448-38AEF0912072}"/>
              </a:ext>
            </a:extLst>
          </p:cNvPr>
          <p:cNvSpPr>
            <a:spLocks noGrp="1"/>
          </p:cNvSpPr>
          <p:nvPr>
            <p:ph type="title"/>
          </p:nvPr>
        </p:nvSpPr>
        <p:spPr/>
        <p:txBody>
          <a:bodyPr/>
          <a:lstStyle/>
          <a:p>
            <a:r>
              <a:rPr lang="en-US"/>
              <a:t>Alternative feeding options</a:t>
            </a:r>
          </a:p>
        </p:txBody>
      </p:sp>
      <p:sp>
        <p:nvSpPr>
          <p:cNvPr id="4" name="Footer Placeholder 3">
            <a:extLst>
              <a:ext uri="{FF2B5EF4-FFF2-40B4-BE49-F238E27FC236}">
                <a16:creationId xmlns:a16="http://schemas.microsoft.com/office/drawing/2014/main" id="{50C37221-3F5A-4BB2-8D9A-8AAB4B46A48B}"/>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3F72BCCB-5894-4291-BE01-AE3D40856AEB}"/>
              </a:ext>
            </a:extLst>
          </p:cNvPr>
          <p:cNvSpPr>
            <a:spLocks noGrp="1"/>
          </p:cNvSpPr>
          <p:nvPr>
            <p:ph type="sldNum" sz="quarter" idx="12"/>
          </p:nvPr>
        </p:nvSpPr>
        <p:spPr/>
        <p:txBody>
          <a:bodyPr/>
          <a:lstStyle/>
          <a:p>
            <a:fld id="{C3FDE51E-0052-334C-A4B2-C567FE9F326F}" type="slidenum">
              <a:rPr lang="en-US" dirty="0" smtClean="0"/>
              <a:pPr/>
              <a:t>3</a:t>
            </a:fld>
            <a:endParaRPr lang="en-US"/>
          </a:p>
        </p:txBody>
      </p:sp>
      <p:sp>
        <p:nvSpPr>
          <p:cNvPr id="6" name="Text Placeholder 5">
            <a:extLst>
              <a:ext uri="{FF2B5EF4-FFF2-40B4-BE49-F238E27FC236}">
                <a16:creationId xmlns:a16="http://schemas.microsoft.com/office/drawing/2014/main" id="{3E6D5151-0BEE-41AA-A579-047AA749D383}"/>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Case Study: Anjuman in Bangladesh</a:t>
            </a:r>
            <a:endParaRPr lang="en-US" dirty="0"/>
          </a:p>
        </p:txBody>
      </p:sp>
      <p:pic>
        <p:nvPicPr>
          <p:cNvPr id="25" name="Online Media 2" title="Infant and Young Child Feeding (IYCF) Character Video 3">
            <a:hlinkClick r:id="" action="ppaction://media"/>
            <a:extLst>
              <a:ext uri="{FF2B5EF4-FFF2-40B4-BE49-F238E27FC236}">
                <a16:creationId xmlns:a16="http://schemas.microsoft.com/office/drawing/2014/main" id="{5BAB0799-59D3-DC47-AFCD-C00618060FEC}"/>
              </a:ext>
            </a:extLst>
          </p:cNvPr>
          <p:cNvPicPr>
            <a:picLocks noGrp="1" noRot="1" noChangeAspect="1"/>
          </p:cNvPicPr>
          <p:nvPr>
            <p:ph idx="1"/>
            <a:videoFile r:link="rId1"/>
          </p:nvPr>
        </p:nvPicPr>
        <p:blipFill>
          <a:blip r:embed="rId5"/>
          <a:stretch>
            <a:fillRect/>
          </a:stretch>
        </p:blipFill>
        <p:spPr>
          <a:xfrm>
            <a:off x="1371600" y="1388243"/>
            <a:ext cx="6400800" cy="4800600"/>
          </a:xfrm>
          <a:prstGeom prst="rect">
            <a:avLst/>
          </a:prstGeom>
        </p:spPr>
      </p:pic>
      <p:sp>
        <p:nvSpPr>
          <p:cNvPr id="26" name="Date Placeholder 25">
            <a:extLst>
              <a:ext uri="{FF2B5EF4-FFF2-40B4-BE49-F238E27FC236}">
                <a16:creationId xmlns:a16="http://schemas.microsoft.com/office/drawing/2014/main" id="{F3634139-BB03-1744-8B6E-088C1B08D032}"/>
              </a:ext>
            </a:extLst>
          </p:cNvPr>
          <p:cNvSpPr>
            <a:spLocks noGrp="1"/>
          </p:cNvSpPr>
          <p:nvPr>
            <p:ph type="dt" sz="half" idx="10"/>
          </p:nvPr>
        </p:nvSpPr>
        <p:spPr/>
        <p:txBody>
          <a:bodyPr/>
          <a:lstStyle/>
          <a:p>
            <a:r>
              <a:rPr lang="en-US"/>
              <a:t>Version 2 – 2022 </a:t>
            </a:r>
            <a:endParaRPr lang="en-US" dirty="0"/>
          </a:p>
        </p:txBody>
      </p:sp>
    </p:spTree>
    <p:extLst>
      <p:ext uri="{BB962C8B-B14F-4D97-AF65-F5344CB8AC3E}">
        <p14:creationId xmlns:p14="http://schemas.microsoft.com/office/powerpoint/2010/main" val="147610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4024F-000F-40BC-9AD5-2ADDD2EFD4A2}"/>
              </a:ext>
            </a:extLst>
          </p:cNvPr>
          <p:cNvSpPr>
            <a:spLocks noGrp="1"/>
          </p:cNvSpPr>
          <p:nvPr>
            <p:ph type="title"/>
          </p:nvPr>
        </p:nvSpPr>
        <p:spPr/>
        <p:txBody>
          <a:bodyPr/>
          <a:lstStyle/>
          <a:p>
            <a:r>
              <a:rPr lang="en-US"/>
              <a:t>Donor Human Milk</a:t>
            </a:r>
          </a:p>
        </p:txBody>
      </p:sp>
      <p:sp>
        <p:nvSpPr>
          <p:cNvPr id="8" name="Date Placeholder 7">
            <a:extLst>
              <a:ext uri="{FF2B5EF4-FFF2-40B4-BE49-F238E27FC236}">
                <a16:creationId xmlns:a16="http://schemas.microsoft.com/office/drawing/2014/main" id="{6E0A3B66-1F6E-D04E-B908-F6F7B216B057}"/>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FBAAED2B-A1A8-4970-89AA-84FB925F5229}"/>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F1F5F182-072E-4B1C-9E55-76B1FDDD6AE7}"/>
              </a:ext>
            </a:extLst>
          </p:cNvPr>
          <p:cNvSpPr>
            <a:spLocks noGrp="1"/>
          </p:cNvSpPr>
          <p:nvPr>
            <p:ph type="sldNum" sz="quarter" idx="12"/>
          </p:nvPr>
        </p:nvSpPr>
        <p:spPr/>
        <p:txBody>
          <a:bodyPr/>
          <a:lstStyle/>
          <a:p>
            <a:fld id="{C3FDE51E-0052-334C-A4B2-C567FE9F326F}" type="slidenum">
              <a:rPr lang="en-US" smtClean="0"/>
              <a:pPr/>
              <a:t>30</a:t>
            </a:fld>
            <a:endParaRPr lang="en-US"/>
          </a:p>
        </p:txBody>
      </p:sp>
      <p:sp>
        <p:nvSpPr>
          <p:cNvPr id="6" name="Text Placeholder 5">
            <a:extLst>
              <a:ext uri="{FF2B5EF4-FFF2-40B4-BE49-F238E27FC236}">
                <a16:creationId xmlns:a16="http://schemas.microsoft.com/office/drawing/2014/main" id="{0A19AF90-F93D-4FCC-B7DE-DBF91931D703}"/>
              </a:ext>
            </a:extLst>
          </p:cNvPr>
          <p:cNvSpPr>
            <a:spLocks noGrp="1"/>
          </p:cNvSpPr>
          <p:nvPr>
            <p:ph type="body" sz="quarter" idx="13"/>
          </p:nvPr>
        </p:nvSpPr>
        <p:spPr/>
        <p:txBody>
          <a:bodyPr>
            <a:normAutofit lnSpcReduction="10000"/>
          </a:bodyPr>
          <a:lstStyle/>
          <a:p>
            <a:r>
              <a:rPr lang="en-US" dirty="0"/>
              <a:t>Global Guidance</a:t>
            </a:r>
          </a:p>
        </p:txBody>
      </p:sp>
      <p:pic>
        <p:nvPicPr>
          <p:cNvPr id="68" name="Content Placeholder 42" descr="OG v3.png">
            <a:extLst>
              <a:ext uri="{FF2B5EF4-FFF2-40B4-BE49-F238E27FC236}">
                <a16:creationId xmlns:a16="http://schemas.microsoft.com/office/drawing/2014/main" id="{B2145405-C806-6D4B-AD0B-2D09B313C0E9}"/>
              </a:ext>
            </a:extLst>
          </p:cNvPr>
          <p:cNvPicPr>
            <a:picLocks noGrp="1" noChangeAspect="1"/>
          </p:cNvPicPr>
          <p:nvPr>
            <p:ph idx="14"/>
          </p:nvPr>
        </p:nvPicPr>
        <p:blipFill>
          <a:blip r:embed="rId3">
            <a:extLst>
              <a:ext uri="{28A0092B-C50C-407E-A947-70E740481C1C}">
                <a14:useLocalDpi xmlns:a14="http://schemas.microsoft.com/office/drawing/2010/main"/>
              </a:ext>
            </a:extLst>
          </a:blip>
          <a:stretch>
            <a:fillRect/>
          </a:stretch>
        </p:blipFill>
        <p:spPr>
          <a:xfrm>
            <a:off x="5638800" y="1597949"/>
            <a:ext cx="3068474" cy="4316418"/>
          </a:xfrm>
        </p:spPr>
      </p:pic>
      <p:sp>
        <p:nvSpPr>
          <p:cNvPr id="91" name="Content Placeholder 90">
            <a:extLst>
              <a:ext uri="{FF2B5EF4-FFF2-40B4-BE49-F238E27FC236}">
                <a16:creationId xmlns:a16="http://schemas.microsoft.com/office/drawing/2014/main" id="{39116D1B-25AA-F147-82F7-EDB4023D69DF}"/>
              </a:ext>
            </a:extLst>
          </p:cNvPr>
          <p:cNvSpPr>
            <a:spLocks noGrp="1"/>
          </p:cNvSpPr>
          <p:nvPr>
            <p:ph idx="1"/>
          </p:nvPr>
        </p:nvSpPr>
        <p:spPr/>
        <p:txBody>
          <a:bodyPr/>
          <a:lstStyle/>
          <a:p>
            <a:r>
              <a:rPr lang="en-US" dirty="0"/>
              <a:t>When a mother's own milk is not available, </a:t>
            </a:r>
            <a:r>
              <a:rPr lang="en-US" b="1" dirty="0">
                <a:solidFill>
                  <a:schemeClr val="tx2"/>
                </a:solidFill>
              </a:rPr>
              <a:t>WHO recommends pasteurized donor human milk </a:t>
            </a:r>
            <a:r>
              <a:rPr lang="en-US" dirty="0"/>
              <a:t>as the first alternative.</a:t>
            </a:r>
          </a:p>
          <a:p>
            <a:r>
              <a:rPr lang="en-US" dirty="0"/>
              <a:t>"</a:t>
            </a:r>
            <a:r>
              <a:rPr lang="en-US" b="1" dirty="0"/>
              <a:t>5.14</a:t>
            </a:r>
            <a:r>
              <a:rPr lang="en-US" dirty="0"/>
              <a:t> To date, there is little experience with the use of formal and informal donor human milk in emergency settings. Donor Human milk is likely a more viable option when there are </a:t>
            </a:r>
            <a:r>
              <a:rPr lang="en-US" u="sng" dirty="0"/>
              <a:t>existing</a:t>
            </a:r>
            <a:r>
              <a:rPr lang="en-US" dirty="0"/>
              <a:t> human milk banks in emergency settings."</a:t>
            </a:r>
          </a:p>
        </p:txBody>
      </p:sp>
    </p:spTree>
    <p:extLst>
      <p:ext uri="{BB962C8B-B14F-4D97-AF65-F5344CB8AC3E}">
        <p14:creationId xmlns:p14="http://schemas.microsoft.com/office/powerpoint/2010/main" val="21817147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13CA3-3166-BDA8-5073-E8B83D9FA2A3}"/>
              </a:ext>
            </a:extLst>
          </p:cNvPr>
          <p:cNvSpPr>
            <a:spLocks noGrp="1"/>
          </p:cNvSpPr>
          <p:nvPr>
            <p:ph type="title"/>
          </p:nvPr>
        </p:nvSpPr>
        <p:spPr/>
        <p:txBody>
          <a:bodyPr/>
          <a:lstStyle/>
          <a:p>
            <a:r>
              <a:rPr lang="en-US" dirty="0">
                <a:latin typeface="Lato"/>
                <a:ea typeface="Lato"/>
                <a:cs typeface="Lato"/>
              </a:rPr>
              <a:t>Donor Human Milk </a:t>
            </a:r>
            <a:endParaRPr lang="en-US" dirty="0"/>
          </a:p>
        </p:txBody>
      </p:sp>
      <p:pic>
        <p:nvPicPr>
          <p:cNvPr id="16" name="Online Media 15" title="Sharing mother's milk, sharing love">
            <a:hlinkClick r:id="" action="ppaction://media"/>
            <a:extLst>
              <a:ext uri="{FF2B5EF4-FFF2-40B4-BE49-F238E27FC236}">
                <a16:creationId xmlns:a16="http://schemas.microsoft.com/office/drawing/2014/main" id="{485E8D9C-037E-4E9B-48AF-7C7F69461903}"/>
              </a:ext>
            </a:extLst>
          </p:cNvPr>
          <p:cNvPicPr>
            <a:picLocks noGrp="1" noRot="1" noChangeAspect="1"/>
          </p:cNvPicPr>
          <p:nvPr>
            <p:ph idx="1"/>
            <a:videoFile r:link="rId1"/>
          </p:nvPr>
        </p:nvPicPr>
        <p:blipFill>
          <a:blip r:embed="rId4"/>
          <a:stretch>
            <a:fillRect/>
          </a:stretch>
        </p:blipFill>
        <p:spPr>
          <a:xfrm>
            <a:off x="820303" y="1649697"/>
            <a:ext cx="7706264" cy="4334773"/>
          </a:xfrm>
        </p:spPr>
      </p:pic>
      <p:sp>
        <p:nvSpPr>
          <p:cNvPr id="4" name="Date Placeholder 3">
            <a:extLst>
              <a:ext uri="{FF2B5EF4-FFF2-40B4-BE49-F238E27FC236}">
                <a16:creationId xmlns:a16="http://schemas.microsoft.com/office/drawing/2014/main" id="{7D18700A-DEED-6CE5-A453-0B6F98A9C859}"/>
              </a:ext>
            </a:extLst>
          </p:cNvPr>
          <p:cNvSpPr>
            <a:spLocks noGrp="1"/>
          </p:cNvSpPr>
          <p:nvPr>
            <p:ph type="dt" sz="half" idx="10"/>
          </p:nvPr>
        </p:nvSpPr>
        <p:spPr/>
        <p:txBody>
          <a:bodyPr/>
          <a:lstStyle/>
          <a:p>
            <a:r>
              <a:rPr lang="en-US"/>
              <a:t>Version 2 – 2022 </a:t>
            </a:r>
            <a:endParaRPr lang="en-US" dirty="0"/>
          </a:p>
        </p:txBody>
      </p:sp>
      <p:sp>
        <p:nvSpPr>
          <p:cNvPr id="5" name="Footer Placeholder 4">
            <a:extLst>
              <a:ext uri="{FF2B5EF4-FFF2-40B4-BE49-F238E27FC236}">
                <a16:creationId xmlns:a16="http://schemas.microsoft.com/office/drawing/2014/main" id="{71C4A2E6-5E9C-B911-71A5-2629E25AAC33}"/>
              </a:ext>
            </a:extLst>
          </p:cNvPr>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a:extLst>
              <a:ext uri="{FF2B5EF4-FFF2-40B4-BE49-F238E27FC236}">
                <a16:creationId xmlns:a16="http://schemas.microsoft.com/office/drawing/2014/main" id="{2266EAB2-216E-F0CB-E382-4A5F6FEC7313}"/>
              </a:ext>
            </a:extLst>
          </p:cNvPr>
          <p:cNvSpPr>
            <a:spLocks noGrp="1"/>
          </p:cNvSpPr>
          <p:nvPr>
            <p:ph type="sldNum" sz="quarter" idx="12"/>
          </p:nvPr>
        </p:nvSpPr>
        <p:spPr/>
        <p:txBody>
          <a:bodyPr/>
          <a:lstStyle/>
          <a:p>
            <a:fld id="{C3FDE51E-0052-334C-A4B2-C567FE9F326F}" type="slidenum">
              <a:rPr lang="en-US" smtClean="0"/>
              <a:t>31</a:t>
            </a:fld>
            <a:endParaRPr lang="en-US" dirty="0"/>
          </a:p>
        </p:txBody>
      </p:sp>
      <p:sp>
        <p:nvSpPr>
          <p:cNvPr id="7" name="Text Placeholder 6">
            <a:extLst>
              <a:ext uri="{FF2B5EF4-FFF2-40B4-BE49-F238E27FC236}">
                <a16:creationId xmlns:a16="http://schemas.microsoft.com/office/drawing/2014/main" id="{CEF65BEF-415A-18C1-93AF-D54C7FD61BBF}"/>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Required conditions for safe use </a:t>
            </a:r>
            <a:endParaRPr lang="en-US" dirty="0">
              <a:ea typeface="Lato"/>
            </a:endParaRPr>
          </a:p>
        </p:txBody>
      </p:sp>
      <p:pic>
        <p:nvPicPr>
          <p:cNvPr id="18" name="Picture 17" descr="A picture containing text&#10;&#10;Description automatically generated">
            <a:extLst>
              <a:ext uri="{FF2B5EF4-FFF2-40B4-BE49-F238E27FC236}">
                <a16:creationId xmlns:a16="http://schemas.microsoft.com/office/drawing/2014/main" id="{681AA9CA-FBF7-5FCC-E6DB-F804C620DCEE}"/>
              </a:ext>
            </a:extLst>
          </p:cNvPr>
          <p:cNvPicPr>
            <a:picLocks noChangeAspect="1"/>
          </p:cNvPicPr>
          <p:nvPr/>
        </p:nvPicPr>
        <p:blipFill rotWithShape="1">
          <a:blip r:embed="rId5"/>
          <a:srcRect l="22695" t="22788" r="20045" b="22817"/>
          <a:stretch/>
        </p:blipFill>
        <p:spPr>
          <a:xfrm>
            <a:off x="7964966" y="191249"/>
            <a:ext cx="913921" cy="877887"/>
          </a:xfrm>
          <a:prstGeom prst="rect">
            <a:avLst/>
          </a:prstGeom>
        </p:spPr>
      </p:pic>
    </p:spTree>
    <p:extLst>
      <p:ext uri="{BB962C8B-B14F-4D97-AF65-F5344CB8AC3E}">
        <p14:creationId xmlns:p14="http://schemas.microsoft.com/office/powerpoint/2010/main" val="37699852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4024F-000F-40BC-9AD5-2ADDD2EFD4A2}"/>
              </a:ext>
            </a:extLst>
          </p:cNvPr>
          <p:cNvSpPr>
            <a:spLocks noGrp="1"/>
          </p:cNvSpPr>
          <p:nvPr>
            <p:ph type="title"/>
          </p:nvPr>
        </p:nvSpPr>
        <p:spPr/>
        <p:txBody>
          <a:bodyPr/>
          <a:lstStyle/>
          <a:p>
            <a:r>
              <a:rPr lang="en-US"/>
              <a:t>Donor Human Milk</a:t>
            </a:r>
          </a:p>
        </p:txBody>
      </p:sp>
      <p:sp>
        <p:nvSpPr>
          <p:cNvPr id="19" name="Content Placeholder 18">
            <a:extLst>
              <a:ext uri="{FF2B5EF4-FFF2-40B4-BE49-F238E27FC236}">
                <a16:creationId xmlns:a16="http://schemas.microsoft.com/office/drawing/2014/main" id="{EA9079E4-0E5C-804F-94F2-93EA346D20E8}"/>
              </a:ext>
            </a:extLst>
          </p:cNvPr>
          <p:cNvSpPr>
            <a:spLocks noGrp="1"/>
          </p:cNvSpPr>
          <p:nvPr>
            <p:ph idx="1"/>
          </p:nvPr>
        </p:nvSpPr>
        <p:spPr/>
        <p:txBody>
          <a:bodyPr/>
          <a:lstStyle/>
          <a:p>
            <a:pPr marL="285750" indent="-285750">
              <a:buFont typeface="Arial" panose="020B0604020202020204" pitchFamily="34" charset="0"/>
              <a:buChar char="•"/>
            </a:pPr>
            <a:r>
              <a:rPr lang="en-US" dirty="0"/>
              <a:t>Low birthweight infants​</a:t>
            </a:r>
          </a:p>
          <a:p>
            <a:pPr marL="285750" indent="-285750">
              <a:buFont typeface="Arial" panose="020B0604020202020204" pitchFamily="34" charset="0"/>
              <a:buChar char="•"/>
            </a:pPr>
            <a:r>
              <a:rPr lang="en-US" dirty="0"/>
              <a:t>Premature infants​</a:t>
            </a:r>
          </a:p>
          <a:p>
            <a:pPr marL="285750" indent="-285750">
              <a:buFont typeface="Arial" panose="020B0604020202020204" pitchFamily="34" charset="0"/>
              <a:buChar char="•"/>
            </a:pPr>
            <a:r>
              <a:rPr lang="en-US" dirty="0"/>
              <a:t>Sick Newborns</a:t>
            </a:r>
          </a:p>
        </p:txBody>
      </p:sp>
      <p:sp>
        <p:nvSpPr>
          <p:cNvPr id="9" name="Date Placeholder 8">
            <a:extLst>
              <a:ext uri="{FF2B5EF4-FFF2-40B4-BE49-F238E27FC236}">
                <a16:creationId xmlns:a16="http://schemas.microsoft.com/office/drawing/2014/main" id="{03491996-0592-4F41-84EB-2E66346419C6}"/>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FBAAED2B-A1A8-4970-89AA-84FB925F5229}"/>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F1F5F182-072E-4B1C-9E55-76B1FDDD6AE7}"/>
              </a:ext>
            </a:extLst>
          </p:cNvPr>
          <p:cNvSpPr>
            <a:spLocks noGrp="1"/>
          </p:cNvSpPr>
          <p:nvPr>
            <p:ph type="sldNum" sz="quarter" idx="12"/>
          </p:nvPr>
        </p:nvSpPr>
        <p:spPr/>
        <p:txBody>
          <a:bodyPr/>
          <a:lstStyle/>
          <a:p>
            <a:fld id="{C3FDE51E-0052-334C-A4B2-C567FE9F326F}" type="slidenum">
              <a:rPr lang="en-US" smtClean="0"/>
              <a:pPr/>
              <a:t>32</a:t>
            </a:fld>
            <a:endParaRPr lang="en-US"/>
          </a:p>
        </p:txBody>
      </p:sp>
      <p:sp>
        <p:nvSpPr>
          <p:cNvPr id="6" name="Text Placeholder 5">
            <a:extLst>
              <a:ext uri="{FF2B5EF4-FFF2-40B4-BE49-F238E27FC236}">
                <a16:creationId xmlns:a16="http://schemas.microsoft.com/office/drawing/2014/main" id="{0A19AF90-F93D-4FCC-B7DE-DBF91931D703}"/>
              </a:ext>
            </a:extLst>
          </p:cNvPr>
          <p:cNvSpPr>
            <a:spLocks noGrp="1"/>
          </p:cNvSpPr>
          <p:nvPr>
            <p:ph type="body" sz="quarter" idx="13"/>
          </p:nvPr>
        </p:nvSpPr>
        <p:spPr/>
        <p:txBody>
          <a:bodyPr>
            <a:normAutofit lnSpcReduction="10000"/>
          </a:bodyPr>
          <a:lstStyle/>
          <a:p>
            <a:r>
              <a:rPr lang="en-US" err="1"/>
              <a:t>Prioritisation</a:t>
            </a:r>
            <a:r>
              <a:rPr lang="en-US"/>
              <a:t> Criteria</a:t>
            </a:r>
          </a:p>
        </p:txBody>
      </p:sp>
      <p:pic>
        <p:nvPicPr>
          <p:cNvPr id="27" name="Picture 7" descr="A person holding a baby&#10;&#10;Description automatically generated">
            <a:extLst>
              <a:ext uri="{FF2B5EF4-FFF2-40B4-BE49-F238E27FC236}">
                <a16:creationId xmlns:a16="http://schemas.microsoft.com/office/drawing/2014/main" id="{23C60128-900E-0D45-A8D7-2E384DFE2E34}"/>
              </a:ext>
            </a:extLst>
          </p:cNvPr>
          <p:cNvPicPr>
            <a:picLocks noGrp="1" noChangeAspect="1"/>
          </p:cNvPicPr>
          <p:nvPr>
            <p:ph idx="14"/>
          </p:nvPr>
        </p:nvPicPr>
        <p:blipFill>
          <a:blip r:embed="rId3"/>
          <a:stretch>
            <a:fillRect/>
          </a:stretch>
        </p:blipFill>
        <p:spPr>
          <a:xfrm>
            <a:off x="4709703" y="1604872"/>
            <a:ext cx="3997571" cy="4323614"/>
          </a:xfrm>
          <a:prstGeom prst="rect">
            <a:avLst/>
          </a:prstGeom>
        </p:spPr>
      </p:pic>
    </p:spTree>
    <p:extLst>
      <p:ext uri="{BB962C8B-B14F-4D97-AF65-F5344CB8AC3E}">
        <p14:creationId xmlns:p14="http://schemas.microsoft.com/office/powerpoint/2010/main" val="38159388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2D5E6-338B-4841-82A5-F7D4C531F590}"/>
              </a:ext>
            </a:extLst>
          </p:cNvPr>
          <p:cNvSpPr>
            <a:spLocks noGrp="1"/>
          </p:cNvSpPr>
          <p:nvPr>
            <p:ph type="title"/>
          </p:nvPr>
        </p:nvSpPr>
        <p:spPr/>
        <p:txBody>
          <a:bodyPr/>
          <a:lstStyle/>
          <a:p>
            <a:r>
              <a:rPr lang="en-US"/>
              <a:t>Donor Human Milk</a:t>
            </a:r>
          </a:p>
        </p:txBody>
      </p:sp>
      <p:sp>
        <p:nvSpPr>
          <p:cNvPr id="26" name="Content Placeholder 25">
            <a:extLst>
              <a:ext uri="{FF2B5EF4-FFF2-40B4-BE49-F238E27FC236}">
                <a16:creationId xmlns:a16="http://schemas.microsoft.com/office/drawing/2014/main" id="{57CFC860-75E4-D748-BEC8-FCD12B0E6B3A}"/>
              </a:ext>
            </a:extLst>
          </p:cNvPr>
          <p:cNvSpPr>
            <a:spLocks noGrp="1"/>
          </p:cNvSpPr>
          <p:nvPr>
            <p:ph idx="1"/>
          </p:nvPr>
        </p:nvSpPr>
        <p:spPr/>
        <p:txBody>
          <a:bodyPr/>
          <a:lstStyle/>
          <a:p>
            <a:r>
              <a:rPr lang="en-US" dirty="0" err="1"/>
              <a:t>Kalusugan</a:t>
            </a:r>
            <a:r>
              <a:rPr lang="en-US" dirty="0"/>
              <a:t> ng Mag-Ina (Health of Mother and Child), Inc - Typhoon Haiyan response, Philippines, 2013</a:t>
            </a:r>
          </a:p>
        </p:txBody>
      </p:sp>
      <p:sp>
        <p:nvSpPr>
          <p:cNvPr id="10" name="Date Placeholder 9">
            <a:extLst>
              <a:ext uri="{FF2B5EF4-FFF2-40B4-BE49-F238E27FC236}">
                <a16:creationId xmlns:a16="http://schemas.microsoft.com/office/drawing/2014/main" id="{AF3C8106-2F43-3842-A478-F87979869CAD}"/>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FC3676E2-A7A6-4AF7-8EC8-615C4A0DED82}"/>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E599FF9C-A1C8-4189-97F9-C356510917A1}"/>
              </a:ext>
            </a:extLst>
          </p:cNvPr>
          <p:cNvSpPr>
            <a:spLocks noGrp="1"/>
          </p:cNvSpPr>
          <p:nvPr>
            <p:ph type="sldNum" sz="quarter" idx="12"/>
          </p:nvPr>
        </p:nvSpPr>
        <p:spPr/>
        <p:txBody>
          <a:bodyPr/>
          <a:lstStyle/>
          <a:p>
            <a:fld id="{C3FDE51E-0052-334C-A4B2-C567FE9F326F}" type="slidenum">
              <a:rPr lang="en-US" smtClean="0"/>
              <a:pPr/>
              <a:t>33</a:t>
            </a:fld>
            <a:endParaRPr lang="en-US"/>
          </a:p>
        </p:txBody>
      </p:sp>
      <p:sp>
        <p:nvSpPr>
          <p:cNvPr id="6" name="Text Placeholder 5">
            <a:extLst>
              <a:ext uri="{FF2B5EF4-FFF2-40B4-BE49-F238E27FC236}">
                <a16:creationId xmlns:a16="http://schemas.microsoft.com/office/drawing/2014/main" id="{5B18701E-94E8-48A0-AEB1-2A8D56FE2B0F}"/>
              </a:ext>
            </a:extLst>
          </p:cNvPr>
          <p:cNvSpPr>
            <a:spLocks noGrp="1"/>
          </p:cNvSpPr>
          <p:nvPr>
            <p:ph type="body" sz="quarter" idx="13"/>
          </p:nvPr>
        </p:nvSpPr>
        <p:spPr/>
        <p:txBody>
          <a:bodyPr>
            <a:normAutofit lnSpcReduction="10000"/>
          </a:bodyPr>
          <a:lstStyle/>
          <a:p>
            <a:r>
              <a:rPr lang="en-US" dirty="0"/>
              <a:t>Case Study</a:t>
            </a:r>
          </a:p>
        </p:txBody>
      </p:sp>
      <p:pic>
        <p:nvPicPr>
          <p:cNvPr id="3" name="Picture 2"/>
          <p:cNvPicPr>
            <a:picLocks noChangeAspect="1"/>
          </p:cNvPicPr>
          <p:nvPr/>
        </p:nvPicPr>
        <p:blipFill rotWithShape="1">
          <a:blip r:embed="rId3"/>
          <a:srcRect l="4756" t="3970" r="3268" b="1543"/>
          <a:stretch/>
        </p:blipFill>
        <p:spPr>
          <a:xfrm>
            <a:off x="488181" y="2285999"/>
            <a:ext cx="3684691" cy="4021139"/>
          </a:xfrm>
          <a:prstGeom prst="rect">
            <a:avLst/>
          </a:prstGeom>
        </p:spPr>
      </p:pic>
      <p:pic>
        <p:nvPicPr>
          <p:cNvPr id="9" name="Picture 8"/>
          <p:cNvPicPr>
            <a:picLocks noChangeAspect="1"/>
          </p:cNvPicPr>
          <p:nvPr/>
        </p:nvPicPr>
        <p:blipFill rotWithShape="1">
          <a:blip r:embed="rId4"/>
          <a:srcRect l="2496" t="2948" r="4093" b="2392"/>
          <a:stretch/>
        </p:blipFill>
        <p:spPr>
          <a:xfrm>
            <a:off x="4840630" y="2285999"/>
            <a:ext cx="3866644" cy="4054609"/>
          </a:xfrm>
          <a:prstGeom prst="rect">
            <a:avLst/>
          </a:prstGeom>
        </p:spPr>
      </p:pic>
      <p:pic>
        <p:nvPicPr>
          <p:cNvPr id="13" name="Picture 1">
            <a:extLst>
              <a:ext uri="{FF2B5EF4-FFF2-40B4-BE49-F238E27FC236}">
                <a16:creationId xmlns:a16="http://schemas.microsoft.com/office/drawing/2014/main" id="{7F828E5F-EA83-2747-9BAA-59C456CBC4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6578" y="191250"/>
            <a:ext cx="702309" cy="877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9536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7DBDE-60A8-4385-BE8F-9BF0117AC2CC}"/>
              </a:ext>
            </a:extLst>
          </p:cNvPr>
          <p:cNvSpPr>
            <a:spLocks noGrp="1"/>
          </p:cNvSpPr>
          <p:nvPr>
            <p:ph type="title"/>
          </p:nvPr>
        </p:nvSpPr>
        <p:spPr/>
        <p:txBody>
          <a:bodyPr/>
          <a:lstStyle/>
          <a:p>
            <a:r>
              <a:rPr lang="en-US"/>
              <a:t>Donor Human Milk</a:t>
            </a:r>
          </a:p>
        </p:txBody>
      </p:sp>
      <p:sp>
        <p:nvSpPr>
          <p:cNvPr id="3" name="Content Placeholder 2">
            <a:extLst>
              <a:ext uri="{FF2B5EF4-FFF2-40B4-BE49-F238E27FC236}">
                <a16:creationId xmlns:a16="http://schemas.microsoft.com/office/drawing/2014/main" id="{0E069322-C594-4AF8-AF8C-34C24F05424C}"/>
              </a:ext>
            </a:extLst>
          </p:cNvPr>
          <p:cNvSpPr>
            <a:spLocks noGrp="1"/>
          </p:cNvSpPr>
          <p:nvPr>
            <p:ph idx="1"/>
          </p:nvPr>
        </p:nvSpPr>
        <p:spPr/>
        <p:txBody>
          <a:bodyPr/>
          <a:lstStyle/>
          <a:p>
            <a:r>
              <a:rPr lang="en-US" dirty="0">
                <a:highlight>
                  <a:srgbClr val="FFFF00"/>
                </a:highlight>
              </a:rPr>
              <a:t>PHOTOGRAPHS / INFORMATION ABOUT HUMAN MILK BANK IN TRAINING CONTEXT </a:t>
            </a:r>
          </a:p>
        </p:txBody>
      </p:sp>
      <p:sp>
        <p:nvSpPr>
          <p:cNvPr id="7" name="Date Placeholder 6">
            <a:extLst>
              <a:ext uri="{FF2B5EF4-FFF2-40B4-BE49-F238E27FC236}">
                <a16:creationId xmlns:a16="http://schemas.microsoft.com/office/drawing/2014/main" id="{4666CCC1-BE27-924C-8F84-BA7C1E8E4814}"/>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C3BDC19B-E3D4-495D-BA65-459B5FD8F463}"/>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E6C9FC29-3778-4DCD-B2C9-D6D2F7C3E710}"/>
              </a:ext>
            </a:extLst>
          </p:cNvPr>
          <p:cNvSpPr>
            <a:spLocks noGrp="1"/>
          </p:cNvSpPr>
          <p:nvPr>
            <p:ph type="sldNum" sz="quarter" idx="12"/>
          </p:nvPr>
        </p:nvSpPr>
        <p:spPr/>
        <p:txBody>
          <a:bodyPr/>
          <a:lstStyle/>
          <a:p>
            <a:fld id="{C3FDE51E-0052-334C-A4B2-C567FE9F326F}" type="slidenum">
              <a:rPr lang="en-US" smtClean="0"/>
              <a:pPr/>
              <a:t>34</a:t>
            </a:fld>
            <a:endParaRPr lang="en-US"/>
          </a:p>
        </p:txBody>
      </p:sp>
      <p:sp>
        <p:nvSpPr>
          <p:cNvPr id="6" name="Text Placeholder 5">
            <a:extLst>
              <a:ext uri="{FF2B5EF4-FFF2-40B4-BE49-F238E27FC236}">
                <a16:creationId xmlns:a16="http://schemas.microsoft.com/office/drawing/2014/main" id="{DA3CDEA8-64F3-42CD-BC86-DA7AAB56BF53}"/>
              </a:ext>
            </a:extLst>
          </p:cNvPr>
          <p:cNvSpPr>
            <a:spLocks noGrp="1"/>
          </p:cNvSpPr>
          <p:nvPr>
            <p:ph type="body" sz="quarter" idx="13"/>
          </p:nvPr>
        </p:nvSpPr>
        <p:spPr>
          <a:xfrm>
            <a:off x="425287" y="705600"/>
            <a:ext cx="7728114" cy="363537"/>
          </a:xfrm>
        </p:spPr>
        <p:txBody>
          <a:bodyPr>
            <a:normAutofit fontScale="85000" lnSpcReduction="10000"/>
          </a:bodyPr>
          <a:lstStyle/>
          <a:p>
            <a:r>
              <a:rPr lang="en-US" dirty="0"/>
              <a:t>Integration of existing human milk banks into IYCF-E response</a:t>
            </a:r>
          </a:p>
        </p:txBody>
      </p:sp>
      <p:pic>
        <p:nvPicPr>
          <p:cNvPr id="21" name="Picture 8" descr="Icon&#10;&#10;Description automatically generated">
            <a:extLst>
              <a:ext uri="{FF2B5EF4-FFF2-40B4-BE49-F238E27FC236}">
                <a16:creationId xmlns:a16="http://schemas.microsoft.com/office/drawing/2014/main" id="{5E1AF59E-C5E9-E949-B3FC-1F24B7146C80}"/>
              </a:ext>
            </a:extLst>
          </p:cNvPr>
          <p:cNvPicPr>
            <a:picLocks noChangeAspect="1"/>
          </p:cNvPicPr>
          <p:nvPr/>
        </p:nvPicPr>
        <p:blipFill>
          <a:blip r:embed="rId3"/>
          <a:stretch>
            <a:fillRect/>
          </a:stretch>
        </p:blipFill>
        <p:spPr>
          <a:xfrm>
            <a:off x="8069332" y="247236"/>
            <a:ext cx="857250" cy="857250"/>
          </a:xfrm>
          <a:prstGeom prst="rect">
            <a:avLst/>
          </a:prstGeom>
        </p:spPr>
      </p:pic>
    </p:spTree>
    <p:extLst>
      <p:ext uri="{BB962C8B-B14F-4D97-AF65-F5344CB8AC3E}">
        <p14:creationId xmlns:p14="http://schemas.microsoft.com/office/powerpoint/2010/main" val="84484254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DD624-2368-B9D2-C816-34937D1F6D5F}"/>
              </a:ext>
            </a:extLst>
          </p:cNvPr>
          <p:cNvSpPr>
            <a:spLocks noGrp="1"/>
          </p:cNvSpPr>
          <p:nvPr>
            <p:ph type="title"/>
          </p:nvPr>
        </p:nvSpPr>
        <p:spPr/>
        <p:txBody>
          <a:bodyPr/>
          <a:lstStyle/>
          <a:p>
            <a:r>
              <a:rPr lang="en-US" dirty="0">
                <a:latin typeface="Lato"/>
                <a:ea typeface="Lato"/>
                <a:cs typeface="Lato"/>
              </a:rPr>
              <a:t>Further Reading </a:t>
            </a:r>
            <a:endParaRPr lang="en-US" dirty="0"/>
          </a:p>
        </p:txBody>
      </p:sp>
      <p:sp>
        <p:nvSpPr>
          <p:cNvPr id="3" name="Content Placeholder 2">
            <a:extLst>
              <a:ext uri="{FF2B5EF4-FFF2-40B4-BE49-F238E27FC236}">
                <a16:creationId xmlns:a16="http://schemas.microsoft.com/office/drawing/2014/main" id="{615FFB63-6A53-1EF5-2A96-049157B9B257}"/>
              </a:ext>
            </a:extLst>
          </p:cNvPr>
          <p:cNvSpPr>
            <a:spLocks noGrp="1"/>
          </p:cNvSpPr>
          <p:nvPr>
            <p:ph idx="1"/>
          </p:nvPr>
        </p:nvSpPr>
        <p:spPr/>
        <p:txBody>
          <a:bodyPr vert="horz" lIns="0" tIns="0" rIns="0" bIns="0" rtlCol="0" anchor="t">
            <a:normAutofit fontScale="55000" lnSpcReduction="20000"/>
          </a:bodyPr>
          <a:lstStyle/>
          <a:p>
            <a:pPr marL="285750" indent="-285750">
              <a:buFont typeface="Arial,Sans-Serif"/>
              <a:buChar char="•"/>
            </a:pPr>
            <a:r>
              <a:rPr lang="en-US" dirty="0">
                <a:latin typeface="Lato"/>
                <a:ea typeface="Lato"/>
                <a:cs typeface="Lato"/>
              </a:rPr>
              <a:t>Alive and Thrive. (2022). </a:t>
            </a:r>
            <a:r>
              <a:rPr lang="en-US" dirty="0">
                <a:latin typeface="Lato"/>
                <a:ea typeface="Lato"/>
                <a:cs typeface="Lato"/>
                <a:hlinkClick r:id="rId2"/>
              </a:rPr>
              <a:t>Playlist: Human Milk Banks.</a:t>
            </a:r>
            <a:r>
              <a:rPr lang="en-US" dirty="0">
                <a:latin typeface="Lato"/>
                <a:ea typeface="Lato"/>
                <a:cs typeface="Lato"/>
              </a:rPr>
              <a:t>  </a:t>
            </a:r>
            <a:endParaRPr lang="en-US" dirty="0">
              <a:ea typeface="Lato"/>
            </a:endParaRPr>
          </a:p>
          <a:p>
            <a:pPr marL="285750" indent="-285750">
              <a:buFont typeface="Arial,Sans-Serif"/>
              <a:buChar char="•"/>
            </a:pPr>
            <a:r>
              <a:rPr lang="en-US" dirty="0">
                <a:latin typeface="Lato"/>
                <a:ea typeface="Lato"/>
                <a:cs typeface="Lato"/>
              </a:rPr>
              <a:t>Azad F. Et al. (2019). </a:t>
            </a:r>
            <a:r>
              <a:rPr lang="en-US" dirty="0">
                <a:latin typeface="Lato"/>
                <a:ea typeface="Lato"/>
                <a:cs typeface="Lato"/>
                <a:hlinkClick r:id="rId3"/>
              </a:rPr>
              <a:t>Breastfeeding support through wet nursing during nutritional emergency: A cross sectional study from Rohingya refugee camps in Bangladesh.</a:t>
            </a:r>
            <a:r>
              <a:rPr lang="en-US" dirty="0">
                <a:latin typeface="Lato"/>
                <a:ea typeface="Lato"/>
                <a:cs typeface="Lato"/>
              </a:rPr>
              <a:t> </a:t>
            </a:r>
            <a:endParaRPr lang="en-US" dirty="0">
              <a:solidFill>
                <a:srgbClr val="9A3324"/>
              </a:solidFill>
              <a:latin typeface="Lato"/>
              <a:ea typeface="Lato"/>
              <a:cs typeface="Lato"/>
            </a:endParaRPr>
          </a:p>
          <a:p>
            <a:pPr marL="285750" indent="-285750">
              <a:buFont typeface="Arial,Sans-Serif"/>
              <a:buChar char="•"/>
            </a:pPr>
            <a:r>
              <a:rPr lang="en-US" dirty="0" err="1">
                <a:latin typeface="Lato"/>
                <a:ea typeface="Lato"/>
                <a:cs typeface="Lato"/>
              </a:rPr>
              <a:t>Camiling</a:t>
            </a:r>
            <a:r>
              <a:rPr lang="en-US" dirty="0">
                <a:latin typeface="Lato"/>
                <a:ea typeface="Lato"/>
                <a:cs typeface="Lato"/>
              </a:rPr>
              <a:t>-Alfonso, R. Et al., (2015). </a:t>
            </a:r>
            <a:r>
              <a:rPr lang="en-US" dirty="0">
                <a:latin typeface="Lato"/>
                <a:ea typeface="Lato"/>
                <a:cs typeface="Lato"/>
                <a:hlinkClick r:id="rId4"/>
              </a:rPr>
              <a:t>Contributing to the IYCF-E response in the Philippines: a local NGO perspective.</a:t>
            </a:r>
            <a:r>
              <a:rPr lang="en-US" dirty="0">
                <a:latin typeface="Lato"/>
                <a:ea typeface="Lato"/>
                <a:cs typeface="Lato"/>
              </a:rPr>
              <a:t> </a:t>
            </a:r>
          </a:p>
          <a:p>
            <a:pPr marL="285750" indent="-285750">
              <a:buFont typeface="Arial,Sans-Serif"/>
              <a:buChar char="•"/>
            </a:pPr>
            <a:r>
              <a:rPr lang="en-US" dirty="0">
                <a:latin typeface="Lato"/>
                <a:ea typeface="Lato"/>
                <a:cs typeface="Lato"/>
              </a:rPr>
              <a:t>En-net. (2021). </a:t>
            </a:r>
            <a:r>
              <a:rPr lang="en-US" dirty="0">
                <a:latin typeface="Lato"/>
                <a:ea typeface="Lato"/>
                <a:cs typeface="Lato"/>
                <a:hlinkClick r:id="rId5"/>
              </a:rPr>
              <a:t>Forum Discussion: Use of traditional GALACTAGOGUES in breastfeeding support during emergencies</a:t>
            </a:r>
            <a:r>
              <a:rPr lang="en-US" dirty="0">
                <a:latin typeface="Lato"/>
                <a:ea typeface="Lato"/>
                <a:cs typeface="Lato"/>
              </a:rPr>
              <a:t>.</a:t>
            </a:r>
          </a:p>
          <a:p>
            <a:pPr marL="285750" indent="-285750">
              <a:buFont typeface="Arial,Sans-Serif"/>
              <a:buChar char="•"/>
            </a:pPr>
            <a:r>
              <a:rPr lang="en-US" dirty="0">
                <a:latin typeface="Lato"/>
                <a:ea typeface="Lato"/>
                <a:cs typeface="Lato"/>
              </a:rPr>
              <a:t>Franz, A. (2015). </a:t>
            </a:r>
            <a:r>
              <a:rPr lang="en-US" dirty="0">
                <a:latin typeface="Lato"/>
                <a:ea typeface="Lato"/>
                <a:cs typeface="Lato"/>
                <a:hlinkClick r:id="rId6"/>
              </a:rPr>
              <a:t>Relactation in Emergencies</a:t>
            </a:r>
            <a:endParaRPr lang="en-US" dirty="0">
              <a:latin typeface="Lato"/>
              <a:ea typeface="Lato"/>
              <a:cs typeface="Lato"/>
            </a:endParaRPr>
          </a:p>
          <a:p>
            <a:pPr marL="285750" indent="-285750">
              <a:buFont typeface="Arial,Sans-Serif"/>
              <a:buChar char="•"/>
            </a:pPr>
            <a:r>
              <a:rPr lang="en-US" dirty="0">
                <a:latin typeface="Lato"/>
                <a:ea typeface="Lato"/>
                <a:cs typeface="Lato"/>
              </a:rPr>
              <a:t>Gribble, K. (2014).  </a:t>
            </a:r>
            <a:r>
              <a:rPr lang="en-US" dirty="0">
                <a:latin typeface="Lato"/>
                <a:ea typeface="Lato"/>
                <a:cs typeface="Lato"/>
                <a:hlinkClick r:id="rId7"/>
              </a:rPr>
              <a:t>Why infant formula causes deaths due to diarrhoea.</a:t>
            </a:r>
            <a:r>
              <a:rPr lang="en-US" dirty="0">
                <a:latin typeface="Lato"/>
                <a:ea typeface="Lato"/>
                <a:cs typeface="Lato"/>
              </a:rPr>
              <a:t> </a:t>
            </a:r>
          </a:p>
          <a:p>
            <a:pPr marL="285750" indent="-285750">
              <a:buFont typeface="Arial,Sans-Serif"/>
              <a:buChar char="•"/>
            </a:pPr>
            <a:r>
              <a:rPr lang="en-US" dirty="0">
                <a:latin typeface="Lato"/>
                <a:ea typeface="Lato"/>
                <a:cs typeface="Lato"/>
              </a:rPr>
              <a:t>Marasco, L &amp; West, D. (2019). </a:t>
            </a:r>
            <a:r>
              <a:rPr lang="en-US" dirty="0">
                <a:latin typeface="Lato"/>
                <a:ea typeface="Lato"/>
                <a:cs typeface="Lato"/>
                <a:hlinkClick r:id="rId8"/>
              </a:rPr>
              <a:t>Book: Making More Milk: The Breastfeeding Guide to Increasing Your Milk Production – Second Edition.</a:t>
            </a:r>
            <a:r>
              <a:rPr lang="en-US" dirty="0">
                <a:latin typeface="Lato"/>
                <a:ea typeface="Lato"/>
                <a:cs typeface="Lato"/>
              </a:rPr>
              <a:t> </a:t>
            </a:r>
          </a:p>
          <a:p>
            <a:pPr marL="285750" indent="-285750">
              <a:buFont typeface="Arial,Sans-Serif"/>
              <a:buChar char="•"/>
            </a:pPr>
            <a:r>
              <a:rPr lang="en-US" dirty="0">
                <a:latin typeface="Lato"/>
                <a:ea typeface="Lato"/>
                <a:cs typeface="Lato"/>
              </a:rPr>
              <a:t> Mohamed, A. Et al., (2017). </a:t>
            </a:r>
            <a:r>
              <a:rPr lang="en-US" dirty="0">
                <a:latin typeface="Lato"/>
                <a:ea typeface="Lato"/>
                <a:cs typeface="Lato"/>
                <a:hlinkClick r:id="rId9"/>
              </a:rPr>
              <a:t>Review IYCF interventions to help women to resume or increase the breastfeeding practice in Puntland Somalia.</a:t>
            </a:r>
            <a:r>
              <a:rPr lang="en-US" dirty="0">
                <a:latin typeface="Lato"/>
                <a:ea typeface="Lato"/>
                <a:cs typeface="Lato"/>
              </a:rPr>
              <a:t> </a:t>
            </a:r>
          </a:p>
          <a:p>
            <a:pPr marL="285750" indent="-285750">
              <a:buFont typeface="Arial,Sans-Serif"/>
              <a:buChar char="•"/>
            </a:pPr>
            <a:r>
              <a:rPr lang="en-US" dirty="0">
                <a:latin typeface="Lato"/>
                <a:ea typeface="Lato"/>
                <a:cs typeface="Lato"/>
              </a:rPr>
              <a:t>Mohd Hassan, S. Et al., (2021). </a:t>
            </a:r>
            <a:r>
              <a:rPr lang="en-US" dirty="0">
                <a:latin typeface="Lato"/>
                <a:ea typeface="Lato"/>
                <a:cs typeface="Lato"/>
                <a:hlinkClick r:id="rId10"/>
              </a:rPr>
              <a:t>Experiences of women who underwent induced lactation: A literature review.</a:t>
            </a:r>
            <a:r>
              <a:rPr lang="en-US" dirty="0">
                <a:latin typeface="Lato"/>
                <a:ea typeface="Lato"/>
                <a:cs typeface="Lato"/>
              </a:rPr>
              <a:t> </a:t>
            </a:r>
          </a:p>
          <a:p>
            <a:pPr marL="285750" indent="-285750">
              <a:buFont typeface="Arial,Sans-Serif"/>
              <a:buChar char="•"/>
            </a:pPr>
            <a:r>
              <a:rPr lang="en-US" dirty="0">
                <a:latin typeface="Lato"/>
                <a:ea typeface="Lato"/>
                <a:cs typeface="Lato"/>
              </a:rPr>
              <a:t>Palmquist, A &amp; Doehler, K. (2016). </a:t>
            </a:r>
            <a:r>
              <a:rPr lang="en-US" dirty="0">
                <a:latin typeface="Lato"/>
                <a:ea typeface="Lato"/>
                <a:cs typeface="Lato"/>
                <a:hlinkClick r:id="rId11"/>
              </a:rPr>
              <a:t>Human milk sharing practices in the U.S; Maternal &amp; Child Nutrition</a:t>
            </a:r>
            <a:r>
              <a:rPr lang="en-US" dirty="0">
                <a:latin typeface="Lato"/>
                <a:ea typeface="Lato"/>
                <a:cs typeface="Lato"/>
              </a:rPr>
              <a:t>.</a:t>
            </a:r>
          </a:p>
          <a:p>
            <a:pPr marL="285750" indent="-285750">
              <a:buFont typeface="Arial"/>
              <a:buChar char="•"/>
            </a:pPr>
            <a:r>
              <a:rPr lang="en-US" dirty="0">
                <a:latin typeface="Lato"/>
                <a:ea typeface="Lato"/>
                <a:cs typeface="Lato"/>
              </a:rPr>
              <a:t>Ruddle, L. (2020). </a:t>
            </a:r>
            <a:r>
              <a:rPr lang="en-US" dirty="0">
                <a:latin typeface="Lato"/>
                <a:ea typeface="Lato"/>
                <a:cs typeface="Lato"/>
                <a:hlinkClick r:id="rId12"/>
              </a:rPr>
              <a:t>Book: Relactation: A Guide to Rebuilding Your Milk Supply</a:t>
            </a:r>
            <a:endParaRPr lang="en-US">
              <a:latin typeface="Lato"/>
              <a:ea typeface="Lato"/>
              <a:cs typeface="Lato"/>
            </a:endParaRPr>
          </a:p>
          <a:p>
            <a:pPr marL="285750" indent="-285750">
              <a:buFont typeface="Arial,Sans-Serif"/>
              <a:buChar char="•"/>
            </a:pPr>
            <a:r>
              <a:rPr lang="en-US" dirty="0">
                <a:latin typeface="Lato"/>
                <a:ea typeface="Lato"/>
                <a:cs typeface="Lato"/>
              </a:rPr>
              <a:t>Schnell, A. (2020). </a:t>
            </a:r>
            <a:r>
              <a:rPr lang="en-US" dirty="0">
                <a:latin typeface="Lato"/>
                <a:ea typeface="Lato"/>
                <a:cs typeface="Lato"/>
                <a:hlinkClick r:id="rId13"/>
              </a:rPr>
              <a:t>Breastfeeding Without Giving Birth</a:t>
            </a:r>
            <a:r>
              <a:rPr lang="en-US" dirty="0">
                <a:latin typeface="Lato"/>
                <a:ea typeface="Lato"/>
                <a:cs typeface="Lato"/>
              </a:rPr>
              <a:t>.</a:t>
            </a:r>
          </a:p>
          <a:p>
            <a:pPr marL="285750" indent="-285750">
              <a:buFont typeface="Arial,Sans-Serif"/>
              <a:buChar char="•"/>
            </a:pPr>
            <a:r>
              <a:rPr lang="en-US" dirty="0">
                <a:latin typeface="Lato"/>
                <a:ea typeface="Lato"/>
                <a:cs typeface="Lato"/>
              </a:rPr>
              <a:t>Sibeko, L &amp; Cordeiro, T.  (2021). </a:t>
            </a:r>
            <a:r>
              <a:rPr lang="en-US" dirty="0">
                <a:latin typeface="Lato"/>
                <a:ea typeface="Lato"/>
                <a:cs typeface="Lato"/>
                <a:hlinkClick r:id="rId14"/>
              </a:rPr>
              <a:t>Traditional plant use during lactation and postpartum recovery: Infant development and maternal health roles</a:t>
            </a:r>
            <a:r>
              <a:rPr lang="en-US" dirty="0">
                <a:latin typeface="Lato"/>
                <a:ea typeface="Lato"/>
                <a:cs typeface="Lato"/>
              </a:rPr>
              <a:t>.</a:t>
            </a:r>
          </a:p>
          <a:p>
            <a:pPr marL="285750" indent="-285750">
              <a:buFont typeface="Arial,Sans-Serif"/>
              <a:buChar char="•"/>
            </a:pPr>
            <a:r>
              <a:rPr lang="en-US" dirty="0">
                <a:latin typeface="Lato"/>
                <a:ea typeface="Lato"/>
                <a:cs typeface="Lato"/>
              </a:rPr>
              <a:t>Teshome, S. (2019). </a:t>
            </a:r>
            <a:r>
              <a:rPr lang="en-US" dirty="0">
                <a:latin typeface="Lato"/>
                <a:ea typeface="Lato"/>
                <a:cs typeface="Lato"/>
                <a:hlinkClick r:id="rId15"/>
              </a:rPr>
              <a:t>A review of wet nursing experiences, motivations, facilitators and barriers</a:t>
            </a:r>
            <a:r>
              <a:rPr lang="en-US" dirty="0">
                <a:latin typeface="Lato"/>
                <a:ea typeface="Lato"/>
                <a:cs typeface="Lato"/>
              </a:rPr>
              <a:t>.</a:t>
            </a:r>
          </a:p>
          <a:p>
            <a:pPr marL="285750" indent="-285750">
              <a:buFont typeface="Arial,Sans-Serif"/>
              <a:buChar char="•"/>
            </a:pPr>
            <a:r>
              <a:rPr lang="en-US" dirty="0">
                <a:latin typeface="Lato"/>
                <a:ea typeface="Lato"/>
                <a:cs typeface="Lato"/>
              </a:rPr>
              <a:t>WHO. (1998). </a:t>
            </a:r>
            <a:r>
              <a:rPr lang="en-US" dirty="0">
                <a:latin typeface="Lato"/>
                <a:ea typeface="Lato"/>
                <a:cs typeface="Lato"/>
                <a:hlinkClick r:id="rId16"/>
              </a:rPr>
              <a:t>Relactation: review of experience and recommendations for practice.</a:t>
            </a:r>
          </a:p>
          <a:p>
            <a:pPr marL="285750" indent="-285750">
              <a:buFont typeface="Arial,Sans-Serif"/>
              <a:buChar char="•"/>
            </a:pPr>
            <a:r>
              <a:rPr lang="en-US" dirty="0">
                <a:latin typeface="Lato"/>
                <a:ea typeface="Lato"/>
                <a:cs typeface="Lato"/>
              </a:rPr>
              <a:t>WHO &amp;UNICEF. (2018). </a:t>
            </a:r>
            <a:r>
              <a:rPr lang="en-US" dirty="0">
                <a:latin typeface="Lato"/>
                <a:ea typeface="Lato"/>
                <a:cs typeface="Lato"/>
                <a:hlinkClick r:id="rId17"/>
              </a:rPr>
              <a:t>HIV and infant feeding in emergencies: operational guidance: the duration of breastfeeding and support from health services to improve feeding practices among mothers living with HIV.</a:t>
            </a:r>
            <a:endParaRPr lang="en-US">
              <a:solidFill>
                <a:schemeClr val="accent1"/>
              </a:solidFill>
              <a:ea typeface="Lato"/>
            </a:endParaRPr>
          </a:p>
        </p:txBody>
      </p:sp>
      <p:sp>
        <p:nvSpPr>
          <p:cNvPr id="4" name="Date Placeholder 3">
            <a:extLst>
              <a:ext uri="{FF2B5EF4-FFF2-40B4-BE49-F238E27FC236}">
                <a16:creationId xmlns:a16="http://schemas.microsoft.com/office/drawing/2014/main" id="{D2314FA2-DC38-56AA-A3E7-BF4ECCB84E7B}"/>
              </a:ext>
            </a:extLst>
          </p:cNvPr>
          <p:cNvSpPr>
            <a:spLocks noGrp="1"/>
          </p:cNvSpPr>
          <p:nvPr>
            <p:ph type="dt" sz="half" idx="10"/>
          </p:nvPr>
        </p:nvSpPr>
        <p:spPr/>
        <p:txBody>
          <a:bodyPr/>
          <a:lstStyle/>
          <a:p>
            <a:r>
              <a:rPr lang="en-US"/>
              <a:t>Version 2 – 2022 </a:t>
            </a:r>
            <a:endParaRPr lang="en-US" dirty="0"/>
          </a:p>
        </p:txBody>
      </p:sp>
      <p:sp>
        <p:nvSpPr>
          <p:cNvPr id="5" name="Footer Placeholder 4">
            <a:extLst>
              <a:ext uri="{FF2B5EF4-FFF2-40B4-BE49-F238E27FC236}">
                <a16:creationId xmlns:a16="http://schemas.microsoft.com/office/drawing/2014/main" id="{D49200C0-5E89-CC4A-534F-B7C85A3CC0C0}"/>
              </a:ext>
            </a:extLst>
          </p:cNvPr>
          <p:cNvSpPr>
            <a:spLocks noGrp="1"/>
          </p:cNvSpPr>
          <p:nvPr>
            <p:ph type="ftr" sz="quarter" idx="11"/>
          </p:nvPr>
        </p:nvSpPr>
        <p:spPr/>
        <p:txBody>
          <a:bodyPr/>
          <a:lstStyle/>
          <a:p>
            <a:r>
              <a:rPr lang="en-US"/>
              <a:t>IYCF-E TRAINING: RELACTATION, WET NURSING AND DONOR HUMAN MILK IN EMERGENCIES</a:t>
            </a:r>
            <a:endParaRPr lang="en-US" dirty="0"/>
          </a:p>
        </p:txBody>
      </p:sp>
      <p:sp>
        <p:nvSpPr>
          <p:cNvPr id="6" name="Slide Number Placeholder 5">
            <a:extLst>
              <a:ext uri="{FF2B5EF4-FFF2-40B4-BE49-F238E27FC236}">
                <a16:creationId xmlns:a16="http://schemas.microsoft.com/office/drawing/2014/main" id="{63EC330D-459D-FCA7-910F-5F85A5653C37}"/>
              </a:ext>
            </a:extLst>
          </p:cNvPr>
          <p:cNvSpPr>
            <a:spLocks noGrp="1"/>
          </p:cNvSpPr>
          <p:nvPr>
            <p:ph type="sldNum" sz="quarter" idx="12"/>
          </p:nvPr>
        </p:nvSpPr>
        <p:spPr/>
        <p:txBody>
          <a:bodyPr/>
          <a:lstStyle/>
          <a:p>
            <a:fld id="{C3FDE51E-0052-334C-A4B2-C567FE9F326F}" type="slidenum">
              <a:rPr lang="en-US" smtClean="0"/>
              <a:t>35</a:t>
            </a:fld>
            <a:endParaRPr lang="en-US" dirty="0"/>
          </a:p>
        </p:txBody>
      </p:sp>
      <p:sp>
        <p:nvSpPr>
          <p:cNvPr id="7" name="Text Placeholder 6">
            <a:extLst>
              <a:ext uri="{FF2B5EF4-FFF2-40B4-BE49-F238E27FC236}">
                <a16:creationId xmlns:a16="http://schemas.microsoft.com/office/drawing/2014/main" id="{9B4A65A8-17F7-85FB-6F7E-116C07EF9EF1}"/>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Relactation, wet nursing and donor human milk</a:t>
            </a:r>
            <a:endParaRPr lang="en-US" dirty="0"/>
          </a:p>
        </p:txBody>
      </p:sp>
    </p:spTree>
    <p:extLst>
      <p:ext uri="{BB962C8B-B14F-4D97-AF65-F5344CB8AC3E}">
        <p14:creationId xmlns:p14="http://schemas.microsoft.com/office/powerpoint/2010/main" val="30110393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B7CAC6-3D83-4D8A-B4BA-B2DBFEF02723}"/>
              </a:ext>
            </a:extLst>
          </p:cNvPr>
          <p:cNvSpPr txBox="1"/>
          <p:nvPr/>
        </p:nvSpPr>
        <p:spPr>
          <a:xfrm>
            <a:off x="748152" y="6019800"/>
            <a:ext cx="7647696" cy="42295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p>
            <a:r>
              <a:rPr lang="en-US" sz="1100" dirty="0">
                <a:solidFill>
                  <a:srgbClr val="FFFFFF"/>
                </a:solidFill>
                <a:latin typeface="Lato" panose="020F0502020204030203" pitchFamily="34" charset="77"/>
              </a:rPr>
              <a:t>This training session was reviewed by Andrew </a:t>
            </a:r>
            <a:r>
              <a:rPr lang="en-US" sz="1100" dirty="0" err="1">
                <a:solidFill>
                  <a:srgbClr val="FFFFFF"/>
                </a:solidFill>
                <a:latin typeface="Lato" panose="020F0502020204030203" pitchFamily="34" charset="77"/>
              </a:rPr>
              <a:t>Beckingham</a:t>
            </a:r>
            <a:r>
              <a:rPr lang="en-US" sz="1100" dirty="0">
                <a:solidFill>
                  <a:srgbClr val="FFFFFF"/>
                </a:solidFill>
                <a:latin typeface="Lato" panose="020F0502020204030203" pitchFamily="34" charset="77"/>
              </a:rPr>
              <a:t> (Save the Children); Brooke Bauer (GNC Technical Alliance Technical Support Team); Bindi Borg; </a:t>
            </a:r>
          </a:p>
          <a:p>
            <a:endParaRPr lang="en-US" dirty="0">
              <a:solidFill>
                <a:srgbClr val="FFFFFF"/>
              </a:solidFill>
              <a:latin typeface="Lato" panose="020F0502020204030203" pitchFamily="34" charset="7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Alternative feeding options</a:t>
            </a:r>
          </a:p>
        </p:txBody>
      </p:sp>
      <p:pic>
        <p:nvPicPr>
          <p:cNvPr id="8" name="Picture 11">
            <a:extLst>
              <a:ext uri="{FF2B5EF4-FFF2-40B4-BE49-F238E27FC236}">
                <a16:creationId xmlns:a16="http://schemas.microsoft.com/office/drawing/2014/main" id="{ED012612-BDC8-B648-8E23-2D1BD99C0437}"/>
              </a:ext>
            </a:extLst>
          </p:cNvPr>
          <p:cNvPicPr>
            <a:picLocks noGrp="1" noChangeAspect="1"/>
          </p:cNvPicPr>
          <p:nvPr>
            <p:ph idx="1"/>
          </p:nvPr>
        </p:nvPicPr>
        <p:blipFill>
          <a:blip r:embed="rId3"/>
          <a:stretch>
            <a:fillRect/>
          </a:stretch>
        </p:blipFill>
        <p:spPr>
          <a:xfrm>
            <a:off x="431800" y="1634244"/>
            <a:ext cx="8275638" cy="4638849"/>
          </a:xfrm>
        </p:spPr>
      </p:pic>
      <p:sp>
        <p:nvSpPr>
          <p:cNvPr id="6" name="Footer Placeholder 5"/>
          <p:cNvSpPr>
            <a:spLocks noGrp="1"/>
          </p:cNvSpPr>
          <p:nvPr>
            <p:ph type="ftr" sz="quarter" idx="11"/>
          </p:nvPr>
        </p:nvSpPr>
        <p:spPr/>
        <p:txBody>
          <a:bodyPr/>
          <a:lstStyle/>
          <a:p>
            <a:r>
              <a:rPr lang="en-US"/>
              <a:t>IYCF-E TRAINING: RELACTATION, WET NURSING AND DONOR HUMAN MILK IN EMERGENCIES</a:t>
            </a:r>
          </a:p>
        </p:txBody>
      </p:sp>
      <p:sp>
        <p:nvSpPr>
          <p:cNvPr id="7" name="Slide Number Placeholder 6"/>
          <p:cNvSpPr>
            <a:spLocks noGrp="1"/>
          </p:cNvSpPr>
          <p:nvPr>
            <p:ph type="sldNum" sz="quarter" idx="12"/>
          </p:nvPr>
        </p:nvSpPr>
        <p:spPr/>
        <p:txBody>
          <a:bodyPr/>
          <a:lstStyle/>
          <a:p>
            <a:fld id="{C3FDE51E-0052-334C-A4B2-C567FE9F326F}" type="slidenum">
              <a:rPr lang="en-US" smtClean="0"/>
              <a:pPr/>
              <a:t>4</a:t>
            </a:fld>
            <a:endParaRPr lang="en-US"/>
          </a:p>
        </p:txBody>
      </p:sp>
      <p:sp>
        <p:nvSpPr>
          <p:cNvPr id="5" name="Text Placeholder 4">
            <a:extLst>
              <a:ext uri="{FF2B5EF4-FFF2-40B4-BE49-F238E27FC236}">
                <a16:creationId xmlns:a16="http://schemas.microsoft.com/office/drawing/2014/main" id="{87AA47A2-A486-4B30-9FC2-2CE18F8837FD}"/>
              </a:ext>
            </a:extLst>
          </p:cNvPr>
          <p:cNvSpPr>
            <a:spLocks noGrp="1"/>
          </p:cNvSpPr>
          <p:nvPr>
            <p:ph type="body" sz="quarter" idx="13"/>
          </p:nvPr>
        </p:nvSpPr>
        <p:spPr/>
        <p:txBody>
          <a:bodyPr>
            <a:normAutofit lnSpcReduction="10000"/>
          </a:bodyPr>
          <a:lstStyle/>
          <a:p>
            <a:r>
              <a:rPr lang="en-US" dirty="0"/>
              <a:t>When are they needed?</a:t>
            </a:r>
          </a:p>
        </p:txBody>
      </p:sp>
      <p:sp>
        <p:nvSpPr>
          <p:cNvPr id="14" name="Date Placeholder 13">
            <a:extLst>
              <a:ext uri="{FF2B5EF4-FFF2-40B4-BE49-F238E27FC236}">
                <a16:creationId xmlns:a16="http://schemas.microsoft.com/office/drawing/2014/main" id="{66BE76BA-A6D1-CC46-AD73-7ECE397E4A21}"/>
              </a:ext>
            </a:extLst>
          </p:cNvPr>
          <p:cNvSpPr>
            <a:spLocks noGrp="1"/>
          </p:cNvSpPr>
          <p:nvPr>
            <p:ph type="dt" sz="half" idx="10"/>
          </p:nvPr>
        </p:nvSpPr>
        <p:spPr/>
        <p:txBody>
          <a:bodyPr/>
          <a:lstStyle/>
          <a:p>
            <a:r>
              <a:rPr lang="en-US"/>
              <a:t>Version 2 – 2022 </a:t>
            </a:r>
            <a:endParaRPr lang="en-US" dirty="0"/>
          </a:p>
        </p:txBody>
      </p:sp>
    </p:spTree>
    <p:extLst>
      <p:ext uri="{BB962C8B-B14F-4D97-AF65-F5344CB8AC3E}">
        <p14:creationId xmlns:p14="http://schemas.microsoft.com/office/powerpoint/2010/main" val="281556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Group 96">
            <a:extLst>
              <a:ext uri="{FF2B5EF4-FFF2-40B4-BE49-F238E27FC236}">
                <a16:creationId xmlns:a16="http://schemas.microsoft.com/office/drawing/2014/main" id="{CDDF8EBA-BEA8-C54D-9D1A-D1CF3C15884F}"/>
              </a:ext>
            </a:extLst>
          </p:cNvPr>
          <p:cNvGrpSpPr/>
          <p:nvPr/>
        </p:nvGrpSpPr>
        <p:grpSpPr>
          <a:xfrm>
            <a:off x="1143000" y="1834055"/>
            <a:ext cx="6710499" cy="2843970"/>
            <a:chOff x="1143000" y="1834055"/>
            <a:chExt cx="6710499" cy="2843970"/>
          </a:xfrm>
        </p:grpSpPr>
        <p:cxnSp>
          <p:nvCxnSpPr>
            <p:cNvPr id="57" name="Straight Connector 56">
              <a:extLst>
                <a:ext uri="{FF2B5EF4-FFF2-40B4-BE49-F238E27FC236}">
                  <a16:creationId xmlns:a16="http://schemas.microsoft.com/office/drawing/2014/main" id="{99E716C0-17FA-BF4B-B119-5190BF917D5A}"/>
                </a:ext>
              </a:extLst>
            </p:cNvPr>
            <p:cNvCxnSpPr>
              <a:cxnSpLocks/>
            </p:cNvCxnSpPr>
            <p:nvPr/>
          </p:nvCxnSpPr>
          <p:spPr>
            <a:xfrm>
              <a:off x="2525022" y="1855077"/>
              <a:ext cx="2194882" cy="391248"/>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E76A8CD1-B4D5-3644-A1CE-1683F15A444C}"/>
                </a:ext>
              </a:extLst>
            </p:cNvPr>
            <p:cNvCxnSpPr>
              <a:cxnSpLocks/>
            </p:cNvCxnSpPr>
            <p:nvPr/>
          </p:nvCxnSpPr>
          <p:spPr>
            <a:xfrm>
              <a:off x="6093578" y="1892333"/>
              <a:ext cx="1759921" cy="1263113"/>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42C252BD-3212-EB4A-A4DF-862A7EA066F1}"/>
                </a:ext>
              </a:extLst>
            </p:cNvPr>
            <p:cNvCxnSpPr>
              <a:cxnSpLocks/>
            </p:cNvCxnSpPr>
            <p:nvPr/>
          </p:nvCxnSpPr>
          <p:spPr>
            <a:xfrm>
              <a:off x="7812556" y="3505200"/>
              <a:ext cx="0" cy="1042523"/>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a:extLst>
                <a:ext uri="{FF2B5EF4-FFF2-40B4-BE49-F238E27FC236}">
                  <a16:creationId xmlns:a16="http://schemas.microsoft.com/office/drawing/2014/main" id="{4FF43230-135B-E046-907C-B0085490A758}"/>
                </a:ext>
              </a:extLst>
            </p:cNvPr>
            <p:cNvCxnSpPr>
              <a:cxnSpLocks/>
              <a:endCxn id="48" idx="0"/>
            </p:cNvCxnSpPr>
            <p:nvPr/>
          </p:nvCxnSpPr>
          <p:spPr>
            <a:xfrm>
              <a:off x="3072390" y="3683876"/>
              <a:ext cx="1124643" cy="863128"/>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a:extLst>
                <a:ext uri="{FF2B5EF4-FFF2-40B4-BE49-F238E27FC236}">
                  <a16:creationId xmlns:a16="http://schemas.microsoft.com/office/drawing/2014/main" id="{375D619B-4BC9-074B-9A80-9F09C3FF6B68}"/>
                </a:ext>
              </a:extLst>
            </p:cNvPr>
            <p:cNvCxnSpPr>
              <a:cxnSpLocks/>
            </p:cNvCxnSpPr>
            <p:nvPr/>
          </p:nvCxnSpPr>
          <p:spPr>
            <a:xfrm>
              <a:off x="1683068" y="2580283"/>
              <a:ext cx="1458704" cy="489659"/>
            </a:xfrm>
            <a:prstGeom prst="line">
              <a:avLst/>
            </a:prstGeom>
            <a:ln>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FDB7DF8D-48EA-F046-AC3A-29B790EC6649}"/>
                </a:ext>
              </a:extLst>
            </p:cNvPr>
            <p:cNvCxnSpPr>
              <a:cxnSpLocks/>
            </p:cNvCxnSpPr>
            <p:nvPr/>
          </p:nvCxnSpPr>
          <p:spPr>
            <a:xfrm>
              <a:off x="1201549" y="3589283"/>
              <a:ext cx="0" cy="1042523"/>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id="{8FF3FA1C-FBB8-2140-A7D5-EA357E8FF384}"/>
                </a:ext>
              </a:extLst>
            </p:cNvPr>
            <p:cNvCxnSpPr>
              <a:cxnSpLocks/>
            </p:cNvCxnSpPr>
            <p:nvPr/>
          </p:nvCxnSpPr>
          <p:spPr>
            <a:xfrm flipH="1">
              <a:off x="1143000" y="2601310"/>
              <a:ext cx="510494" cy="554136"/>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B98443EE-C09D-2544-A8DF-4970CF6AEB33}"/>
                </a:ext>
              </a:extLst>
            </p:cNvPr>
            <p:cNvCxnSpPr>
              <a:cxnSpLocks/>
            </p:cNvCxnSpPr>
            <p:nvPr/>
          </p:nvCxnSpPr>
          <p:spPr>
            <a:xfrm flipH="1">
              <a:off x="1533963" y="1834055"/>
              <a:ext cx="981379" cy="491448"/>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AFBF47C4-13C1-2647-913B-B45C7D34FC9B}"/>
                </a:ext>
              </a:extLst>
            </p:cNvPr>
            <p:cNvCxnSpPr>
              <a:cxnSpLocks/>
              <a:endCxn id="49" idx="0"/>
            </p:cNvCxnSpPr>
            <p:nvPr/>
          </p:nvCxnSpPr>
          <p:spPr>
            <a:xfrm flipH="1">
              <a:off x="5489258" y="1886606"/>
              <a:ext cx="715215" cy="1183336"/>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7F3B06C8-0858-5A4F-A309-712ACABC20F1}"/>
                </a:ext>
              </a:extLst>
            </p:cNvPr>
            <p:cNvCxnSpPr>
              <a:cxnSpLocks/>
            </p:cNvCxnSpPr>
            <p:nvPr/>
          </p:nvCxnSpPr>
          <p:spPr>
            <a:xfrm flipH="1">
              <a:off x="4122913" y="3494689"/>
              <a:ext cx="715215" cy="1183336"/>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84A313EA-2F5C-2148-9CBE-F7B6513FB937}"/>
                </a:ext>
              </a:extLst>
            </p:cNvPr>
            <p:cNvCxnSpPr>
              <a:cxnSpLocks/>
            </p:cNvCxnSpPr>
            <p:nvPr/>
          </p:nvCxnSpPr>
          <p:spPr>
            <a:xfrm flipH="1">
              <a:off x="6551700" y="3541400"/>
              <a:ext cx="1301799" cy="246659"/>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2C16E862-E3F5-FF4C-A124-29697EA12EA1}"/>
                </a:ext>
              </a:extLst>
            </p:cNvPr>
            <p:cNvCxnSpPr>
              <a:cxnSpLocks/>
              <a:endCxn id="48" idx="0"/>
            </p:cNvCxnSpPr>
            <p:nvPr/>
          </p:nvCxnSpPr>
          <p:spPr>
            <a:xfrm flipH="1">
              <a:off x="4197033" y="4257016"/>
              <a:ext cx="1177711" cy="289988"/>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F198AFFC-F151-FD4E-A038-BBBDFB889423}"/>
                </a:ext>
              </a:extLst>
            </p:cNvPr>
            <p:cNvCxnSpPr>
              <a:cxnSpLocks/>
              <a:endCxn id="49" idx="0"/>
            </p:cNvCxnSpPr>
            <p:nvPr/>
          </p:nvCxnSpPr>
          <p:spPr>
            <a:xfrm>
              <a:off x="4525237" y="2621780"/>
              <a:ext cx="964021" cy="448162"/>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2" name="Title 1">
            <a:extLst>
              <a:ext uri="{FF2B5EF4-FFF2-40B4-BE49-F238E27FC236}">
                <a16:creationId xmlns:a16="http://schemas.microsoft.com/office/drawing/2014/main" id="{F24EDDF5-39EB-4FF7-A735-8237BEE7B672}"/>
              </a:ext>
            </a:extLst>
          </p:cNvPr>
          <p:cNvSpPr>
            <a:spLocks noGrp="1"/>
          </p:cNvSpPr>
          <p:nvPr>
            <p:ph type="title"/>
          </p:nvPr>
        </p:nvSpPr>
        <p:spPr/>
        <p:txBody>
          <a:bodyPr/>
          <a:lstStyle/>
          <a:p>
            <a:r>
              <a:rPr lang="en-US" dirty="0"/>
              <a:t>Alternative feeding options</a:t>
            </a:r>
          </a:p>
        </p:txBody>
      </p:sp>
      <p:sp>
        <p:nvSpPr>
          <p:cNvPr id="3" name="Date Placeholder 2">
            <a:extLst>
              <a:ext uri="{FF2B5EF4-FFF2-40B4-BE49-F238E27FC236}">
                <a16:creationId xmlns:a16="http://schemas.microsoft.com/office/drawing/2014/main" id="{C88CE9F3-C363-4341-B2F4-EBD44E40B0C8}"/>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D613E4BA-E612-416A-AB80-037ECD205351}"/>
              </a:ext>
            </a:extLst>
          </p:cNvPr>
          <p:cNvSpPr>
            <a:spLocks noGrp="1"/>
          </p:cNvSpPr>
          <p:nvPr>
            <p:ph type="ftr" sz="quarter" idx="11"/>
          </p:nvPr>
        </p:nvSpPr>
        <p:spPr/>
        <p:txBody>
          <a:bodyPr/>
          <a:lstStyle/>
          <a:p>
            <a:r>
              <a:rPr lang="en-US"/>
              <a:t>IYCF-E TRAINING: RELACTATION, WET NURSING AND DONOR HUMAN MILK IN EMERGENCIES</a:t>
            </a:r>
          </a:p>
        </p:txBody>
      </p:sp>
      <p:sp>
        <p:nvSpPr>
          <p:cNvPr id="5" name="Slide Number Placeholder 4">
            <a:extLst>
              <a:ext uri="{FF2B5EF4-FFF2-40B4-BE49-F238E27FC236}">
                <a16:creationId xmlns:a16="http://schemas.microsoft.com/office/drawing/2014/main" id="{26ED9889-F02A-40E7-9C43-135EFF7C93B4}"/>
              </a:ext>
            </a:extLst>
          </p:cNvPr>
          <p:cNvSpPr>
            <a:spLocks noGrp="1"/>
          </p:cNvSpPr>
          <p:nvPr>
            <p:ph type="sldNum" sz="quarter" idx="12"/>
          </p:nvPr>
        </p:nvSpPr>
        <p:spPr/>
        <p:txBody>
          <a:bodyPr/>
          <a:lstStyle/>
          <a:p>
            <a:fld id="{C3FDE51E-0052-334C-A4B2-C567FE9F326F}" type="slidenum">
              <a:rPr lang="en-US" smtClean="0"/>
              <a:t>5</a:t>
            </a:fld>
            <a:endParaRPr lang="en-US"/>
          </a:p>
        </p:txBody>
      </p:sp>
      <p:sp>
        <p:nvSpPr>
          <p:cNvPr id="6" name="Text Placeholder 5">
            <a:extLst>
              <a:ext uri="{FF2B5EF4-FFF2-40B4-BE49-F238E27FC236}">
                <a16:creationId xmlns:a16="http://schemas.microsoft.com/office/drawing/2014/main" id="{9A7080E1-0DBC-45D6-9C8A-6CF141EDBE01}"/>
              </a:ext>
            </a:extLst>
          </p:cNvPr>
          <p:cNvSpPr>
            <a:spLocks noGrp="1"/>
          </p:cNvSpPr>
          <p:nvPr>
            <p:ph type="body" sz="quarter" idx="13"/>
          </p:nvPr>
        </p:nvSpPr>
        <p:spPr/>
        <p:txBody>
          <a:bodyPr vert="horz" lIns="0" tIns="0" rIns="0" bIns="0" rtlCol="0" anchor="t">
            <a:noAutofit/>
          </a:bodyPr>
          <a:lstStyle/>
          <a:p>
            <a:r>
              <a:rPr lang="en-US" dirty="0"/>
              <a:t>Tools: Decision trees</a:t>
            </a:r>
          </a:p>
        </p:txBody>
      </p:sp>
      <p:sp>
        <p:nvSpPr>
          <p:cNvPr id="42" name="Rounded Rectangle 41">
            <a:extLst>
              <a:ext uri="{FF2B5EF4-FFF2-40B4-BE49-F238E27FC236}">
                <a16:creationId xmlns:a16="http://schemas.microsoft.com/office/drawing/2014/main" id="{F5141F5F-6C5E-A848-AB48-03E0567B7168}"/>
              </a:ext>
            </a:extLst>
          </p:cNvPr>
          <p:cNvSpPr/>
          <p:nvPr/>
        </p:nvSpPr>
        <p:spPr>
          <a:xfrm>
            <a:off x="1362151" y="1541475"/>
            <a:ext cx="2880360" cy="457200"/>
          </a:xfrm>
          <a:prstGeom prst="roundRect">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spAutoFit/>
          </a:bodyPr>
          <a:lstStyle/>
          <a:p>
            <a:pPr marL="0" marR="0" algn="ctr">
              <a:lnSpc>
                <a:spcPct val="107000"/>
              </a:lnSpc>
              <a:spcBef>
                <a:spcPts val="0"/>
              </a:spcBef>
              <a:spcAft>
                <a:spcPts val="800"/>
              </a:spcAft>
            </a:pP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Mother and infant/child together</a:t>
            </a:r>
            <a:endParaRPr lang="en-US" sz="11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43" name="Rounded Rectangle 42">
            <a:extLst>
              <a:ext uri="{FF2B5EF4-FFF2-40B4-BE49-F238E27FC236}">
                <a16:creationId xmlns:a16="http://schemas.microsoft.com/office/drawing/2014/main" id="{7810E221-09D5-8C48-9673-6F308764C480}"/>
              </a:ext>
            </a:extLst>
          </p:cNvPr>
          <p:cNvSpPr/>
          <p:nvPr/>
        </p:nvSpPr>
        <p:spPr>
          <a:xfrm>
            <a:off x="685483" y="2189035"/>
            <a:ext cx="1995170" cy="515720"/>
          </a:xfrm>
          <a:prstGeom prst="roundRect">
            <a:avLst/>
          </a:prstGeom>
          <a:solidFill>
            <a:schemeClr val="bg2"/>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GB" sz="10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Mother breastfeeding pre crisis</a:t>
            </a:r>
            <a:endParaRPr lang="en-US" sz="10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44" name="Rounded Rectangle 43">
            <a:extLst>
              <a:ext uri="{FF2B5EF4-FFF2-40B4-BE49-F238E27FC236}">
                <a16:creationId xmlns:a16="http://schemas.microsoft.com/office/drawing/2014/main" id="{48C74677-9909-E141-A516-F5798EBE74C5}"/>
              </a:ext>
            </a:extLst>
          </p:cNvPr>
          <p:cNvSpPr/>
          <p:nvPr/>
        </p:nvSpPr>
        <p:spPr>
          <a:xfrm>
            <a:off x="3505200" y="2190824"/>
            <a:ext cx="2205763" cy="513931"/>
          </a:xfrm>
          <a:prstGeom prst="roundRect">
            <a:avLst/>
          </a:prstGeom>
          <a:solidFill>
            <a:schemeClr val="accent4"/>
          </a:solidFill>
          <a:ln>
            <a:noFill/>
          </a:ln>
          <a:effectLst/>
        </p:spPr>
        <p:style>
          <a:lnRef idx="1">
            <a:schemeClr val="accent2"/>
          </a:lnRef>
          <a:fillRef idx="2">
            <a:schemeClr val="accent2"/>
          </a:fillRef>
          <a:effectRef idx="1">
            <a:schemeClr val="accent2"/>
          </a:effectRef>
          <a:fontRef idx="minor">
            <a:schemeClr val="dk1"/>
          </a:fontRef>
        </p:style>
        <p:txBody>
          <a:bodyPr rot="0" spcFirstLastPara="0" vert="horz" wrap="square" lIns="91440" tIns="91440" rIns="91440" bIns="9144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GB" sz="1000"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Mother not breastfeeding pre crisis</a:t>
            </a:r>
            <a:endParaRPr lang="en-US" sz="1000" dirty="0">
              <a:effectLst/>
              <a:ea typeface="Gill Sans Infant Std" panose="020B0502020104020203" pitchFamily="34" charset="0"/>
              <a:cs typeface="Times New Roman" panose="02020603050405020304" pitchFamily="18" charset="0"/>
            </a:endParaRPr>
          </a:p>
        </p:txBody>
      </p:sp>
      <p:sp>
        <p:nvSpPr>
          <p:cNvPr id="45" name="Rounded Rectangle 44">
            <a:extLst>
              <a:ext uri="{FF2B5EF4-FFF2-40B4-BE49-F238E27FC236}">
                <a16:creationId xmlns:a16="http://schemas.microsoft.com/office/drawing/2014/main" id="{973CDC85-C5B9-244F-B6D2-BB429F5E6251}"/>
              </a:ext>
            </a:extLst>
          </p:cNvPr>
          <p:cNvSpPr/>
          <p:nvPr/>
        </p:nvSpPr>
        <p:spPr>
          <a:xfrm>
            <a:off x="421541" y="3038713"/>
            <a:ext cx="1581785" cy="592702"/>
          </a:xfrm>
          <a:prstGeom prst="roundRect">
            <a:avLst/>
          </a:prstGeom>
          <a:solidFill>
            <a:schemeClr val="bg2"/>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rmAutofit/>
          </a:bodyPr>
          <a:lstStyle/>
          <a:p>
            <a:pPr marL="0" marR="0" algn="ctr">
              <a:lnSpc>
                <a:spcPct val="107000"/>
              </a:lnSpc>
              <a:spcBef>
                <a:spcPts val="0"/>
              </a:spcBef>
              <a:spcAft>
                <a:spcPts val="800"/>
              </a:spcAft>
            </a:pPr>
            <a:r>
              <a:rPr lang="en-GB" sz="1000" b="1">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Breastfeeding</a:t>
            </a:r>
            <a:r>
              <a:rPr lang="en-GB" sz="100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 going well</a:t>
            </a:r>
            <a:endParaRPr lang="en-US" sz="100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46" name="Rounded Rectangle 45">
            <a:extLst>
              <a:ext uri="{FF2B5EF4-FFF2-40B4-BE49-F238E27FC236}">
                <a16:creationId xmlns:a16="http://schemas.microsoft.com/office/drawing/2014/main" id="{F18FABA7-2257-D04F-8210-9EE8803BE8DB}"/>
              </a:ext>
            </a:extLst>
          </p:cNvPr>
          <p:cNvSpPr/>
          <p:nvPr/>
        </p:nvSpPr>
        <p:spPr>
          <a:xfrm>
            <a:off x="2147997" y="2966294"/>
            <a:ext cx="1987550" cy="737541"/>
          </a:xfrm>
          <a:prstGeom prst="roundRect">
            <a:avLst/>
          </a:prstGeom>
          <a:solidFill>
            <a:schemeClr val="accent4"/>
          </a:solidFill>
          <a:ln>
            <a:noFill/>
          </a:ln>
          <a:effectLst/>
        </p:spPr>
        <p:style>
          <a:lnRef idx="1">
            <a:schemeClr val="accent2"/>
          </a:lnRef>
          <a:fillRef idx="2">
            <a:schemeClr val="accent2"/>
          </a:fillRef>
          <a:effectRef idx="1">
            <a:schemeClr val="accent2"/>
          </a:effectRef>
          <a:fontRef idx="minor">
            <a:schemeClr val="dk1"/>
          </a:fontRef>
        </p:style>
        <p:txBody>
          <a:bodyPr rot="0" spcFirstLastPara="0" vert="horz" wrap="square" lIns="91440" tIns="91440" rIns="91440" bIns="91440" numCol="1" spcCol="0" rtlCol="0" fromWordArt="0" anchor="ctr" anchorCtr="0" forceAA="0" compatLnSpc="1">
            <a:prstTxWarp prst="textNoShape">
              <a:avLst/>
            </a:prstTxWarp>
            <a:normAutofit lnSpcReduction="10000"/>
          </a:bodyPr>
          <a:lstStyle/>
          <a:p>
            <a:pPr marL="0" marR="0" algn="ctr">
              <a:lnSpc>
                <a:spcPct val="107000"/>
              </a:lnSpc>
              <a:spcBef>
                <a:spcPts val="0"/>
              </a:spcBef>
              <a:spcAft>
                <a:spcPts val="800"/>
              </a:spcAft>
            </a:pPr>
            <a:r>
              <a:rPr lang="en-GB" sz="1000" b="1"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Breastfeeding </a:t>
            </a:r>
            <a:r>
              <a:rPr lang="en-GB" sz="1000"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reduced, interrupted or a difficulty with breastfeeding </a:t>
            </a:r>
            <a:endParaRPr lang="en-US" sz="1000" dirty="0">
              <a:effectLst/>
              <a:ea typeface="Gill Sans Infant Std" panose="020B0502020104020203" pitchFamily="34" charset="0"/>
              <a:cs typeface="Times New Roman" panose="02020603050405020304" pitchFamily="18" charset="0"/>
            </a:endParaRPr>
          </a:p>
        </p:txBody>
      </p:sp>
      <p:sp>
        <p:nvSpPr>
          <p:cNvPr id="47" name="Regular Pentagon 46">
            <a:extLst>
              <a:ext uri="{FF2B5EF4-FFF2-40B4-BE49-F238E27FC236}">
                <a16:creationId xmlns:a16="http://schemas.microsoft.com/office/drawing/2014/main" id="{BBF0CD71-5547-0C49-B1D2-685E86051453}"/>
              </a:ext>
            </a:extLst>
          </p:cNvPr>
          <p:cNvSpPr/>
          <p:nvPr/>
        </p:nvSpPr>
        <p:spPr>
          <a:xfrm>
            <a:off x="424634" y="4547004"/>
            <a:ext cx="1554480" cy="1319530"/>
          </a:xfrm>
          <a:prstGeom prst="pentagon">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0" tIns="0" rIns="0" bIns="91440" numCol="1" spcCol="0" rtlCol="0" fromWordArt="0" anchor="ctr" anchorCtr="0" forceAA="0" compatLnSpc="1">
            <a:prstTxWarp prst="textNoShape">
              <a:avLst/>
            </a:prstTxWarp>
            <a:normAutofit/>
          </a:bodyPr>
          <a:lstStyle/>
          <a:p>
            <a:pPr marL="0" marR="0" algn="ctr">
              <a:lnSpc>
                <a:spcPct val="107000"/>
              </a:lnSpc>
              <a:spcBef>
                <a:spcPts val="0"/>
              </a:spcBef>
              <a:spcAft>
                <a:spcPts val="800"/>
              </a:spcAft>
            </a:pP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Basic </a:t>
            </a:r>
            <a:r>
              <a:rPr lang="en-GB" sz="1200" b="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breastfeeding </a:t>
            </a: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support</a:t>
            </a:r>
            <a:endParaRPr lang="en-US" sz="11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48" name="Regular Pentagon 47">
            <a:extLst>
              <a:ext uri="{FF2B5EF4-FFF2-40B4-BE49-F238E27FC236}">
                <a16:creationId xmlns:a16="http://schemas.microsoft.com/office/drawing/2014/main" id="{03B888AC-CAB6-A34B-9127-203792F7E438}"/>
              </a:ext>
            </a:extLst>
          </p:cNvPr>
          <p:cNvSpPr/>
          <p:nvPr/>
        </p:nvSpPr>
        <p:spPr>
          <a:xfrm>
            <a:off x="3417887" y="4547004"/>
            <a:ext cx="1558291" cy="1319530"/>
          </a:xfrm>
          <a:prstGeom prst="pentagon">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0" tIns="0" rIns="0" bIns="91440" numCol="1" spcCol="0" rtlCol="0" fromWordArt="0" anchor="ctr" anchorCtr="0" forceAA="0" compatLnSpc="1">
            <a:prstTxWarp prst="textNoShape">
              <a:avLst/>
            </a:prstTxWarp>
            <a:normAutofit/>
          </a:bodyPr>
          <a:lstStyle/>
          <a:p>
            <a:pPr marL="0" marR="0" algn="ctr">
              <a:lnSpc>
                <a:spcPct val="107000"/>
              </a:lnSpc>
              <a:spcBef>
                <a:spcPts val="0"/>
              </a:spcBef>
              <a:spcAft>
                <a:spcPts val="800"/>
              </a:spcAft>
            </a:pP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Technical </a:t>
            </a:r>
            <a:r>
              <a:rPr lang="en-GB" sz="1200" b="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breastfeeding </a:t>
            </a: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support</a:t>
            </a:r>
            <a:endParaRPr lang="en-US" sz="11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49" name="Rounded Rectangle 48">
            <a:extLst>
              <a:ext uri="{FF2B5EF4-FFF2-40B4-BE49-F238E27FC236}">
                <a16:creationId xmlns:a16="http://schemas.microsoft.com/office/drawing/2014/main" id="{3CC49490-01C6-B048-BBF6-A727B687D427}"/>
              </a:ext>
            </a:extLst>
          </p:cNvPr>
          <p:cNvSpPr/>
          <p:nvPr/>
        </p:nvSpPr>
        <p:spPr>
          <a:xfrm>
            <a:off x="4710113" y="3069942"/>
            <a:ext cx="1558290" cy="530245"/>
          </a:xfrm>
          <a:prstGeom prst="roundRect">
            <a:avLst/>
          </a:prstGeom>
          <a:solidFill>
            <a:schemeClr val="bg2"/>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GB" sz="1000" b="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Re-lactation</a:t>
            </a:r>
            <a:r>
              <a:rPr lang="en-GB" sz="10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 or </a:t>
            </a:r>
            <a:r>
              <a:rPr lang="en-GB" sz="1000" b="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wet nurse</a:t>
            </a:r>
            <a:r>
              <a:rPr lang="en-GB" sz="10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 possible</a:t>
            </a:r>
            <a:endParaRPr lang="en-US" sz="10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50" name="Rounded Rectangle 49">
            <a:extLst>
              <a:ext uri="{FF2B5EF4-FFF2-40B4-BE49-F238E27FC236}">
                <a16:creationId xmlns:a16="http://schemas.microsoft.com/office/drawing/2014/main" id="{370C741F-6AB7-DE40-8CE9-03ECD292362C}"/>
              </a:ext>
            </a:extLst>
          </p:cNvPr>
          <p:cNvSpPr/>
          <p:nvPr/>
        </p:nvSpPr>
        <p:spPr>
          <a:xfrm>
            <a:off x="4976177" y="1558917"/>
            <a:ext cx="2877322" cy="457200"/>
          </a:xfrm>
          <a:prstGeom prst="roundRect">
            <a:avLst/>
          </a:prstGeom>
          <a:solidFill>
            <a:schemeClr val="accent3"/>
          </a:solidFill>
          <a:ln>
            <a:noFill/>
          </a:ln>
          <a:effectLst/>
        </p:spPr>
        <p:style>
          <a:lnRef idx="3">
            <a:schemeClr val="lt1"/>
          </a:lnRef>
          <a:fillRef idx="1">
            <a:schemeClr val="dk1"/>
          </a:fillRef>
          <a:effectRef idx="1">
            <a:schemeClr val="dk1"/>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Mother and infant/ child not together</a:t>
            </a:r>
            <a:endParaRPr lang="en-US" sz="12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51" name="Rounded Rectangle 50">
            <a:extLst>
              <a:ext uri="{FF2B5EF4-FFF2-40B4-BE49-F238E27FC236}">
                <a16:creationId xmlns:a16="http://schemas.microsoft.com/office/drawing/2014/main" id="{1C923A3A-1807-2446-8F24-D522B7F3A066}"/>
              </a:ext>
            </a:extLst>
          </p:cNvPr>
          <p:cNvSpPr/>
          <p:nvPr/>
        </p:nvSpPr>
        <p:spPr>
          <a:xfrm>
            <a:off x="5121425" y="3739637"/>
            <a:ext cx="1520233" cy="593509"/>
          </a:xfrm>
          <a:prstGeom prst="roundRect">
            <a:avLst/>
          </a:prstGeom>
          <a:solidFill>
            <a:schemeClr val="bg2"/>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GB" sz="10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Use of </a:t>
            </a:r>
            <a:r>
              <a:rPr lang="en-GB" sz="1000" b="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donor human milk</a:t>
            </a:r>
            <a:r>
              <a:rPr lang="en-GB" sz="10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 possible (</a:t>
            </a:r>
            <a:r>
              <a:rPr lang="en-GB" sz="1000" i="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milk banks/ expressed)</a:t>
            </a:r>
            <a:endParaRPr lang="en-US" sz="10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52" name="Regular Pentagon 51">
            <a:extLst>
              <a:ext uri="{FF2B5EF4-FFF2-40B4-BE49-F238E27FC236}">
                <a16:creationId xmlns:a16="http://schemas.microsoft.com/office/drawing/2014/main" id="{DA07E843-D92C-0B40-9D0C-64357E861C54}"/>
              </a:ext>
            </a:extLst>
          </p:cNvPr>
          <p:cNvSpPr/>
          <p:nvPr/>
        </p:nvSpPr>
        <p:spPr>
          <a:xfrm>
            <a:off x="7037944" y="4549798"/>
            <a:ext cx="1554480" cy="1316736"/>
          </a:xfrm>
          <a:prstGeom prst="pentagon">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0" rIns="91440" bIns="91440" numCol="1" spcCol="0" rtlCol="0" fromWordArt="0" anchor="ctr" anchorCtr="0" forceAA="0" compatLnSpc="1">
            <a:prstTxWarp prst="textNoShape">
              <a:avLst/>
            </a:prstTxWarp>
            <a:normAutofit/>
          </a:bodyPr>
          <a:lstStyle/>
          <a:p>
            <a:pPr marL="0" marR="0" algn="ctr">
              <a:lnSpc>
                <a:spcPct val="107000"/>
              </a:lnSpc>
              <a:spcBef>
                <a:spcPts val="0"/>
              </a:spcBef>
              <a:spcAft>
                <a:spcPts val="800"/>
              </a:spcAft>
            </a:pPr>
            <a:r>
              <a:rPr lang="en-GB" sz="1200"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Support with use of</a:t>
            </a:r>
            <a:r>
              <a:rPr lang="en-GB" sz="1200" b="1" dirty="0">
                <a:solidFill>
                  <a:sysClr val="windowText" lastClr="000000"/>
                </a:solidFill>
                <a:effectLst/>
                <a:latin typeface="Lato" panose="020F0502020204030203" pitchFamily="34" charset="0"/>
                <a:ea typeface="Gill Sans Infant Std" panose="020B0502020104020203" pitchFamily="34" charset="0"/>
                <a:cs typeface="Times New Roman" panose="02020603050405020304" pitchFamily="18" charset="0"/>
              </a:rPr>
              <a:t> breast milk substitute</a:t>
            </a:r>
            <a:endParaRPr lang="en-US" sz="1100" dirty="0">
              <a:solidFill>
                <a:sysClr val="windowText" lastClr="000000"/>
              </a:solidFill>
              <a:effectLst/>
              <a:ea typeface="Gill Sans Infant Std" panose="020B0502020104020203" pitchFamily="34" charset="0"/>
              <a:cs typeface="Times New Roman" panose="02020603050405020304" pitchFamily="18" charset="0"/>
            </a:endParaRPr>
          </a:p>
        </p:txBody>
      </p:sp>
      <p:sp>
        <p:nvSpPr>
          <p:cNvPr id="53" name="Rounded Rectangle 52">
            <a:extLst>
              <a:ext uri="{FF2B5EF4-FFF2-40B4-BE49-F238E27FC236}">
                <a16:creationId xmlns:a16="http://schemas.microsoft.com/office/drawing/2014/main" id="{0D3FF430-76EB-CA46-88D6-20B04E838594}"/>
              </a:ext>
            </a:extLst>
          </p:cNvPr>
          <p:cNvSpPr/>
          <p:nvPr/>
        </p:nvSpPr>
        <p:spPr>
          <a:xfrm>
            <a:off x="6869429" y="3058640"/>
            <a:ext cx="1812290" cy="552848"/>
          </a:xfrm>
          <a:prstGeom prst="roundRect">
            <a:avLst/>
          </a:prstGeom>
          <a:solidFill>
            <a:schemeClr val="accent4"/>
          </a:solidFill>
          <a:ln>
            <a:noFill/>
          </a:ln>
          <a:effectLst/>
        </p:spPr>
        <p:style>
          <a:lnRef idx="1">
            <a:schemeClr val="accent2"/>
          </a:lnRef>
          <a:fillRef idx="2">
            <a:schemeClr val="accent2"/>
          </a:fillRef>
          <a:effectRef idx="1">
            <a:schemeClr val="accent2"/>
          </a:effectRef>
          <a:fontRef idx="minor">
            <a:schemeClr val="dk1"/>
          </a:fontRef>
        </p:style>
        <p:txBody>
          <a:bodyPr rot="0" spcFirstLastPara="0" vert="horz" wrap="square" lIns="91440" tIns="91440" rIns="91440" bIns="91440" numCol="1" spcCol="0" rtlCol="0" fromWordArt="0" anchor="ctr" anchorCtr="0" forceAA="0" compatLnSpc="1">
            <a:prstTxWarp prst="textNoShape">
              <a:avLst/>
            </a:prstTxWarp>
            <a:normAutofit lnSpcReduction="10000"/>
          </a:bodyPr>
          <a:lstStyle/>
          <a:p>
            <a:pPr marL="0" marR="0" algn="ctr">
              <a:lnSpc>
                <a:spcPct val="107000"/>
              </a:lnSpc>
              <a:spcBef>
                <a:spcPts val="0"/>
              </a:spcBef>
              <a:spcAft>
                <a:spcPts val="800"/>
              </a:spcAft>
            </a:pPr>
            <a:r>
              <a:rPr lang="en-GB" sz="1000" b="1"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Re-lactation</a:t>
            </a:r>
            <a:r>
              <a:rPr lang="en-GB" sz="1000"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 and </a:t>
            </a:r>
            <a:r>
              <a:rPr lang="en-GB" sz="1000" b="1"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wet nurse</a:t>
            </a:r>
            <a:r>
              <a:rPr lang="en-GB" sz="1000"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 not possible</a:t>
            </a:r>
            <a:endParaRPr lang="en-US" sz="1000" dirty="0">
              <a:effectLst/>
              <a:ea typeface="Gill Sans Infant Std" panose="020B0502020104020203" pitchFamily="34" charset="0"/>
              <a:cs typeface="Times New Roman" panose="02020603050405020304" pitchFamily="18" charset="0"/>
            </a:endParaRPr>
          </a:p>
        </p:txBody>
      </p:sp>
      <p:sp>
        <p:nvSpPr>
          <p:cNvPr id="54" name="Rectangle 53">
            <a:extLst>
              <a:ext uri="{FF2B5EF4-FFF2-40B4-BE49-F238E27FC236}">
                <a16:creationId xmlns:a16="http://schemas.microsoft.com/office/drawing/2014/main" id="{7E529852-AC2A-D341-9964-C93CC9DAEAD0}"/>
              </a:ext>
            </a:extLst>
          </p:cNvPr>
          <p:cNvSpPr/>
          <p:nvPr/>
        </p:nvSpPr>
        <p:spPr>
          <a:xfrm>
            <a:off x="5374744" y="5360037"/>
            <a:ext cx="2016657" cy="7923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rmAutofit fontScale="92500"/>
          </a:bodyPr>
          <a:lstStyle/>
          <a:p>
            <a:pPr marL="0" marR="0" algn="ctr">
              <a:lnSpc>
                <a:spcPct val="107000"/>
              </a:lnSpc>
              <a:spcBef>
                <a:spcPts val="0"/>
              </a:spcBef>
              <a:spcAft>
                <a:spcPts val="800"/>
              </a:spcAft>
            </a:pPr>
            <a:r>
              <a:rPr lang="en-GB" sz="1000" dirty="0">
                <a:effectLst/>
                <a:latin typeface="Lato" panose="020F0502020204030203" pitchFamily="34" charset="0"/>
                <a:ea typeface="Gill Sans Infant Std" panose="020B0502020104020203" pitchFamily="34" charset="0"/>
                <a:cs typeface="Times New Roman" panose="02020603050405020304" pitchFamily="18" charset="0"/>
              </a:rPr>
              <a:t>Assess whether temporary (e.g.  Mother absent, infectious disease requiring separation, whilst </a:t>
            </a:r>
            <a:r>
              <a:rPr lang="en-GB" sz="1000" dirty="0" err="1">
                <a:effectLst/>
                <a:latin typeface="Lato" panose="020F0502020204030203" pitchFamily="34" charset="0"/>
                <a:ea typeface="Gill Sans Infant Std" panose="020B0502020104020203" pitchFamily="34" charset="0"/>
                <a:cs typeface="Times New Roman" panose="02020603050405020304" pitchFamily="18" charset="0"/>
              </a:rPr>
              <a:t>relactating</a:t>
            </a:r>
            <a:r>
              <a:rPr lang="en-GB" sz="1000" dirty="0">
                <a:effectLst/>
                <a:latin typeface="Lato" panose="020F0502020204030203" pitchFamily="34" charset="0"/>
                <a:ea typeface="Gill Sans Infant Std" panose="020B0502020104020203" pitchFamily="34" charset="0"/>
                <a:cs typeface="Times New Roman" panose="02020603050405020304" pitchFamily="18" charset="0"/>
              </a:rPr>
              <a:t>) or long-term need</a:t>
            </a:r>
            <a:endParaRPr lang="en-US" sz="1000" dirty="0">
              <a:effectLst/>
              <a:ea typeface="Gill Sans Infant Std" panose="020B0502020104020203" pitchFamily="34" charset="0"/>
              <a:cs typeface="Times New Roman" panose="02020603050405020304" pitchFamily="18" charset="0"/>
            </a:endParaRPr>
          </a:p>
        </p:txBody>
      </p:sp>
      <p:sp>
        <p:nvSpPr>
          <p:cNvPr id="55" name="Rounded Rectangle 54">
            <a:extLst>
              <a:ext uri="{FF2B5EF4-FFF2-40B4-BE49-F238E27FC236}">
                <a16:creationId xmlns:a16="http://schemas.microsoft.com/office/drawing/2014/main" id="{5DD52EF3-ECBD-2442-9FC7-55E1FBAB7CB3}"/>
              </a:ext>
            </a:extLst>
          </p:cNvPr>
          <p:cNvSpPr/>
          <p:nvPr/>
        </p:nvSpPr>
        <p:spPr>
          <a:xfrm>
            <a:off x="6837362" y="3758052"/>
            <a:ext cx="1876425" cy="575094"/>
          </a:xfrm>
          <a:prstGeom prst="roundRect">
            <a:avLst/>
          </a:prstGeom>
          <a:solidFill>
            <a:schemeClr val="accent4"/>
          </a:solidFill>
          <a:ln>
            <a:noFill/>
          </a:ln>
          <a:effectLst/>
        </p:spPr>
        <p:style>
          <a:lnRef idx="1">
            <a:schemeClr val="accent2"/>
          </a:lnRef>
          <a:fillRef idx="2">
            <a:schemeClr val="accent2"/>
          </a:fillRef>
          <a:effectRef idx="1">
            <a:schemeClr val="accent2"/>
          </a:effectRef>
          <a:fontRef idx="minor">
            <a:schemeClr val="dk1"/>
          </a:fontRef>
        </p:style>
        <p:txBody>
          <a:bodyPr rot="0" spcFirstLastPara="0" vert="horz" wrap="square" lIns="91440" tIns="91440" rIns="91440" bIns="91440" numCol="1" spcCol="0" rtlCol="0" fromWordArt="0" anchor="ctr" anchorCtr="0" forceAA="0" compatLnSpc="1">
            <a:prstTxWarp prst="textNoShape">
              <a:avLst/>
            </a:prstTxWarp>
            <a:normAutofit/>
          </a:bodyPr>
          <a:lstStyle/>
          <a:p>
            <a:pPr marL="0" marR="0" algn="ctr">
              <a:lnSpc>
                <a:spcPct val="107000"/>
              </a:lnSpc>
              <a:spcBef>
                <a:spcPts val="0"/>
              </a:spcBef>
              <a:spcAft>
                <a:spcPts val="800"/>
              </a:spcAft>
            </a:pPr>
            <a:r>
              <a:rPr lang="en-GB" sz="1000" b="1"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Donor human milk</a:t>
            </a:r>
            <a:r>
              <a:rPr lang="en-GB" sz="1000" dirty="0">
                <a:solidFill>
                  <a:srgbClr val="000000"/>
                </a:solidFill>
                <a:effectLst/>
                <a:latin typeface="Lato" panose="020F0502020204030203" pitchFamily="34" charset="0"/>
                <a:ea typeface="Gill Sans Infant Std" panose="020B0502020104020203" pitchFamily="34" charset="0"/>
                <a:cs typeface="Times New Roman" panose="02020603050405020304" pitchFamily="18" charset="0"/>
              </a:rPr>
              <a:t> not available or not possible</a:t>
            </a:r>
            <a:endParaRPr lang="en-US" sz="1000" dirty="0">
              <a:effectLst/>
              <a:ea typeface="Gill Sans Infant Std" panose="020B0502020104020203" pitchFamily="34" charset="0"/>
              <a:cs typeface="Times New Roman" panose="02020603050405020304" pitchFamily="18" charset="0"/>
            </a:endParaRPr>
          </a:p>
        </p:txBody>
      </p:sp>
    </p:spTree>
    <p:extLst>
      <p:ext uri="{BB962C8B-B14F-4D97-AF65-F5344CB8AC3E}">
        <p14:creationId xmlns:p14="http://schemas.microsoft.com/office/powerpoint/2010/main" val="28418734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p:cNvSpPr>
            <a:spLocks noGrp="1"/>
          </p:cNvSpPr>
          <p:nvPr>
            <p:ph type="title"/>
          </p:nvPr>
        </p:nvSpPr>
        <p:spPr/>
        <p:txBody>
          <a:bodyPr/>
          <a:lstStyle/>
          <a:p>
            <a:r>
              <a:rPr lang="en-GB"/>
              <a:t>Global Guidance</a:t>
            </a:r>
          </a:p>
        </p:txBody>
      </p:sp>
      <p:sp>
        <p:nvSpPr>
          <p:cNvPr id="4" name="Content Placeholder 3">
            <a:extLst>
              <a:ext uri="{FF2B5EF4-FFF2-40B4-BE49-F238E27FC236}">
                <a16:creationId xmlns:a16="http://schemas.microsoft.com/office/drawing/2014/main" id="{F707E472-8AED-F645-85BA-90EA80E10366}"/>
              </a:ext>
            </a:extLst>
          </p:cNvPr>
          <p:cNvSpPr>
            <a:spLocks noGrp="1"/>
          </p:cNvSpPr>
          <p:nvPr>
            <p:ph idx="1"/>
          </p:nvPr>
        </p:nvSpPr>
        <p:spPr/>
        <p:txBody>
          <a:bodyPr/>
          <a:lstStyle/>
          <a:p>
            <a:r>
              <a:rPr lang="en-GB" b="1" dirty="0"/>
              <a:t>5.11</a:t>
            </a:r>
            <a:r>
              <a:rPr lang="en-GB" dirty="0"/>
              <a:t> Where an infant is not breastfed by their mother, quickly explore, in priority order, the viability of </a:t>
            </a:r>
            <a:r>
              <a:rPr lang="en-GB" dirty="0" err="1">
                <a:solidFill>
                  <a:schemeClr val="tx2"/>
                </a:solidFill>
              </a:rPr>
              <a:t>relactation</a:t>
            </a:r>
            <a:r>
              <a:rPr lang="en-GB" dirty="0">
                <a:solidFill>
                  <a:schemeClr val="tx2"/>
                </a:solidFill>
              </a:rPr>
              <a:t>, wet nursing and donor human milk</a:t>
            </a:r>
            <a:r>
              <a:rPr lang="en-GB" dirty="0"/>
              <a:t>…If these options are not acceptable to mothers/caregivers or feasible to deliver, enable access to an </a:t>
            </a:r>
            <a:r>
              <a:rPr lang="en-GB" dirty="0">
                <a:solidFill>
                  <a:schemeClr val="tx2"/>
                </a:solidFill>
              </a:rPr>
              <a:t>assured supply of an appropriate BMS accompanied by an essential package of support.</a:t>
            </a:r>
          </a:p>
        </p:txBody>
      </p:sp>
      <p:sp>
        <p:nvSpPr>
          <p:cNvPr id="3" name="Date Placeholder 2">
            <a:extLst>
              <a:ext uri="{FF2B5EF4-FFF2-40B4-BE49-F238E27FC236}">
                <a16:creationId xmlns:a16="http://schemas.microsoft.com/office/drawing/2014/main" id="{809064E5-61C7-4E4A-B341-BFE8651A1B8D}"/>
              </a:ext>
            </a:extLst>
          </p:cNvPr>
          <p:cNvSpPr>
            <a:spLocks noGrp="1"/>
          </p:cNvSpPr>
          <p:nvPr>
            <p:ph type="dt" sz="half" idx="10"/>
          </p:nvPr>
        </p:nvSpPr>
        <p:spPr/>
        <p:txBody>
          <a:bodyPr/>
          <a:lstStyle/>
          <a:p>
            <a:r>
              <a:rPr lang="en-US"/>
              <a:t>Version 2 – 2022 </a:t>
            </a:r>
          </a:p>
        </p:txBody>
      </p:sp>
      <p:sp>
        <p:nvSpPr>
          <p:cNvPr id="5" name="Footer Placeholder 4"/>
          <p:cNvSpPr>
            <a:spLocks noGrp="1"/>
          </p:cNvSpPr>
          <p:nvPr>
            <p:ph type="ftr" sz="quarter" idx="11"/>
          </p:nvPr>
        </p:nvSpPr>
        <p:spPr/>
        <p:txBody>
          <a:bodyPr/>
          <a:lstStyle/>
          <a:p>
            <a:r>
              <a:rPr lang="en-US"/>
              <a:t>IYCF-E TRAINING: RELACTATION, WET NURSING AND DONOR HUMAN MILK IN EMERGENCIES</a:t>
            </a:r>
          </a:p>
        </p:txBody>
      </p:sp>
      <p:sp>
        <p:nvSpPr>
          <p:cNvPr id="6" name="Slide Number Placeholder 5"/>
          <p:cNvSpPr>
            <a:spLocks noGrp="1"/>
          </p:cNvSpPr>
          <p:nvPr>
            <p:ph type="sldNum" sz="quarter" idx="12"/>
          </p:nvPr>
        </p:nvSpPr>
        <p:spPr/>
        <p:txBody>
          <a:bodyPr/>
          <a:lstStyle/>
          <a:p>
            <a:fld id="{C3FDE51E-0052-334C-A4B2-C567FE9F326F}" type="slidenum">
              <a:rPr lang="en-US" smtClean="0"/>
              <a:pPr/>
              <a:t>6</a:t>
            </a:fld>
            <a:endParaRPr lang="en-US"/>
          </a:p>
        </p:txBody>
      </p:sp>
      <p:sp>
        <p:nvSpPr>
          <p:cNvPr id="9" name="Text Placeholder 8"/>
          <p:cNvSpPr>
            <a:spLocks noGrp="1"/>
          </p:cNvSpPr>
          <p:nvPr>
            <p:ph type="body" sz="quarter" idx="13"/>
          </p:nvPr>
        </p:nvSpPr>
        <p:spPr/>
        <p:txBody>
          <a:bodyPr>
            <a:normAutofit fontScale="77500" lnSpcReduction="20000"/>
          </a:bodyPr>
          <a:lstStyle/>
          <a:p>
            <a:r>
              <a:rPr lang="en-US" dirty="0"/>
              <a:t>What are the feeding options for non-breastfed infants that </a:t>
            </a:r>
            <a:r>
              <a:rPr lang="en-US" dirty="0" err="1"/>
              <a:t>minimise</a:t>
            </a:r>
            <a:r>
              <a:rPr lang="en-US" dirty="0"/>
              <a:t> risk?</a:t>
            </a:r>
          </a:p>
        </p:txBody>
      </p:sp>
      <p:pic>
        <p:nvPicPr>
          <p:cNvPr id="12" name="Content Placeholder 11" descr="OG v3.png">
            <a:extLst>
              <a:ext uri="{FF2B5EF4-FFF2-40B4-BE49-F238E27FC236}">
                <a16:creationId xmlns:a16="http://schemas.microsoft.com/office/drawing/2014/main" id="{FBA35442-3656-A74A-BE4A-DD9336CB03E1}"/>
              </a:ext>
            </a:extLst>
          </p:cNvPr>
          <p:cNvPicPr>
            <a:picLocks noGrp="1" noChangeAspect="1"/>
          </p:cNvPicPr>
          <p:nvPr>
            <p:ph idx="14"/>
          </p:nvPr>
        </p:nvPicPr>
        <p:blipFill>
          <a:blip r:embed="rId3">
            <a:extLst>
              <a:ext uri="{28A0092B-C50C-407E-A947-70E740481C1C}">
                <a14:useLocalDpi xmlns:a14="http://schemas.microsoft.com/office/drawing/2010/main"/>
              </a:ext>
            </a:extLst>
          </a:blip>
          <a:stretch>
            <a:fillRect/>
          </a:stretch>
        </p:blipFill>
        <p:spPr>
          <a:xfrm>
            <a:off x="5715000" y="1600200"/>
            <a:ext cx="2992274" cy="4209228"/>
          </a:xfrm>
        </p:spPr>
      </p:pic>
    </p:spTree>
    <p:extLst>
      <p:ext uri="{BB962C8B-B14F-4D97-AF65-F5344CB8AC3E}">
        <p14:creationId xmlns:p14="http://schemas.microsoft.com/office/powerpoint/2010/main" val="38086693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510" name="AutoShape 38"/>
          <p:cNvSpPr>
            <a:spLocks noChangeArrowheads="1"/>
          </p:cNvSpPr>
          <p:nvPr/>
        </p:nvSpPr>
        <p:spPr bwMode="auto">
          <a:xfrm>
            <a:off x="6304270" y="1282398"/>
            <a:ext cx="2446848" cy="1192477"/>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a:defRPr/>
            </a:pPr>
            <a:r>
              <a:rPr lang="en-US" b="1">
                <a:solidFill>
                  <a:schemeClr val="bg1"/>
                </a:solidFill>
                <a:latin typeface="Lato" panose="020F0502020204030203" pitchFamily="34" charset="77"/>
                <a:cs typeface="Arial"/>
              </a:rPr>
              <a:t>No immune protection and support</a:t>
            </a:r>
          </a:p>
        </p:txBody>
      </p:sp>
      <p:sp>
        <p:nvSpPr>
          <p:cNvPr id="873512" name="AutoShape 40"/>
          <p:cNvSpPr>
            <a:spLocks noChangeArrowheads="1"/>
          </p:cNvSpPr>
          <p:nvPr/>
        </p:nvSpPr>
        <p:spPr bwMode="auto">
          <a:xfrm>
            <a:off x="6287407" y="2551607"/>
            <a:ext cx="2463711" cy="1192476"/>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a:defRPr/>
            </a:pPr>
            <a:r>
              <a:rPr lang="en-US" b="1" dirty="0">
                <a:solidFill>
                  <a:schemeClr val="bg1"/>
                </a:solidFill>
                <a:latin typeface="Lato" panose="020F0502020204030203" pitchFamily="34" charset="77"/>
                <a:cs typeface="Arial"/>
              </a:rPr>
              <a:t>BMS can be contaminated with pathogens</a:t>
            </a:r>
          </a:p>
        </p:txBody>
      </p:sp>
      <p:sp>
        <p:nvSpPr>
          <p:cNvPr id="873513" name="AutoShape 41"/>
          <p:cNvSpPr>
            <a:spLocks noChangeArrowheads="1"/>
          </p:cNvSpPr>
          <p:nvPr/>
        </p:nvSpPr>
        <p:spPr bwMode="auto">
          <a:xfrm>
            <a:off x="401314" y="3808996"/>
            <a:ext cx="2633752" cy="1195208"/>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eaLnBrk="1" hangingPunct="1">
              <a:defRPr/>
            </a:pPr>
            <a:r>
              <a:rPr lang="en-US" b="1">
                <a:solidFill>
                  <a:schemeClr val="bg1"/>
                </a:solidFill>
                <a:latin typeface="Lato" panose="020F0502020204030203" pitchFamily="34" charset="77"/>
                <a:cs typeface="Arial"/>
              </a:rPr>
              <a:t>Increased food insecurity and dependency</a:t>
            </a:r>
          </a:p>
        </p:txBody>
      </p:sp>
      <p:sp>
        <p:nvSpPr>
          <p:cNvPr id="2" name="AutoShape 42"/>
          <p:cNvSpPr>
            <a:spLocks noChangeArrowheads="1"/>
          </p:cNvSpPr>
          <p:nvPr/>
        </p:nvSpPr>
        <p:spPr bwMode="auto">
          <a:xfrm>
            <a:off x="392882" y="2545697"/>
            <a:ext cx="2650616" cy="1192476"/>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a:defRPr/>
            </a:pPr>
            <a:r>
              <a:rPr lang="en-US" b="1" dirty="0">
                <a:solidFill>
                  <a:schemeClr val="bg1"/>
                </a:solidFill>
                <a:latin typeface="Lato" panose="020F0502020204030203" pitchFamily="34" charset="77"/>
                <a:cs typeface="Arial"/>
              </a:rPr>
              <a:t>Bottle and teats easily contaminated with pathogens</a:t>
            </a:r>
          </a:p>
        </p:txBody>
      </p:sp>
      <p:sp>
        <p:nvSpPr>
          <p:cNvPr id="873511" name="AutoShape 39"/>
          <p:cNvSpPr>
            <a:spLocks noChangeArrowheads="1"/>
          </p:cNvSpPr>
          <p:nvPr/>
        </p:nvSpPr>
        <p:spPr bwMode="auto">
          <a:xfrm>
            <a:off x="399957" y="5075026"/>
            <a:ext cx="2636467" cy="1195208"/>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eaLnBrk="1" hangingPunct="1">
              <a:defRPr/>
            </a:pPr>
            <a:r>
              <a:rPr lang="en-US" b="1">
                <a:solidFill>
                  <a:schemeClr val="bg1"/>
                </a:solidFill>
                <a:latin typeface="Lato" panose="020F0502020204030203" pitchFamily="34" charset="77"/>
                <a:cs typeface="Arial"/>
              </a:rPr>
              <a:t>Increased cost in time, resources and care</a:t>
            </a:r>
          </a:p>
        </p:txBody>
      </p:sp>
      <p:sp>
        <p:nvSpPr>
          <p:cNvPr id="98313" name="Title 2"/>
          <p:cNvSpPr>
            <a:spLocks noGrp="1"/>
          </p:cNvSpPr>
          <p:nvPr>
            <p:ph type="title"/>
          </p:nvPr>
        </p:nvSpPr>
        <p:spPr/>
        <p:txBody>
          <a:bodyPr/>
          <a:lstStyle/>
          <a:p>
            <a:r>
              <a:rPr lang="en-GB" altLang="en-US"/>
              <a:t>Why explore options other than BMS first?</a:t>
            </a:r>
          </a:p>
        </p:txBody>
      </p:sp>
      <p:sp>
        <p:nvSpPr>
          <p:cNvPr id="8" name="Date Placeholder 7">
            <a:extLst>
              <a:ext uri="{FF2B5EF4-FFF2-40B4-BE49-F238E27FC236}">
                <a16:creationId xmlns:a16="http://schemas.microsoft.com/office/drawing/2014/main" id="{863CBB23-FF04-F346-9B08-18735FC7268D}"/>
              </a:ext>
            </a:extLst>
          </p:cNvPr>
          <p:cNvSpPr>
            <a:spLocks noGrp="1"/>
          </p:cNvSpPr>
          <p:nvPr>
            <p:ph type="dt" sz="half" idx="10"/>
          </p:nvPr>
        </p:nvSpPr>
        <p:spPr/>
        <p:txBody>
          <a:bodyPr/>
          <a:lstStyle/>
          <a:p>
            <a:r>
              <a:rPr lang="en-US"/>
              <a:t>Version 2 – 2022 </a:t>
            </a:r>
          </a:p>
        </p:txBody>
      </p:sp>
      <p:sp>
        <p:nvSpPr>
          <p:cNvPr id="98315" name="Footer Placeholder 2"/>
          <p:cNvSpPr>
            <a:spLocks noGrp="1"/>
          </p:cNvSpPr>
          <p:nvPr>
            <p:ph type="ftr" sz="quarter" idx="11"/>
          </p:nvPr>
        </p:nvSpPr>
        <p:spPr/>
        <p:txBody>
          <a:bodyPr/>
          <a:lstStyle>
            <a:defPPr>
              <a:defRPr lang="en-US"/>
            </a:defPPr>
            <a:lvl1pPr marL="0" algn="l" defTabSz="914400" rtl="0" eaLnBrk="1" latinLnBrk="0" hangingPunct="1">
              <a:defRPr sz="1000" b="0" i="0" kern="1200">
                <a:solidFill>
                  <a:schemeClr val="tx1"/>
                </a:solidFill>
                <a:latin typeface="Gill Sans Infant Std"/>
                <a:ea typeface="+mn-ea"/>
                <a:cs typeface="Gill Sans Infant Std"/>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IYCF-E TRAINING: RELACTATION, WET NURSING AND DONOR HUMAN MILK IN EMERGENCIES</a:t>
            </a:r>
            <a:endParaRPr lang="en-GB" altLang="en-US"/>
          </a:p>
        </p:txBody>
      </p:sp>
      <p:sp>
        <p:nvSpPr>
          <p:cNvPr id="3" name="Slide Number Placeholder 2"/>
          <p:cNvSpPr>
            <a:spLocks noGrp="1"/>
          </p:cNvSpPr>
          <p:nvPr>
            <p:ph type="sldNum" sz="quarter" idx="12"/>
          </p:nvPr>
        </p:nvSpPr>
        <p:spPr/>
        <p:txBody>
          <a:bodyPr/>
          <a:lstStyle>
            <a:defPPr>
              <a:defRPr lang="en-US"/>
            </a:defPPr>
            <a:lvl1pPr marL="0" algn="r" defTabSz="914400" rtl="0" eaLnBrk="1" latinLnBrk="0" hangingPunct="1">
              <a:defRPr sz="1000" kern="1200">
                <a:solidFill>
                  <a:schemeClr val="tx1"/>
                </a:solidFill>
                <a:latin typeface="Gill Sans Infant Std"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1FDA2C2-69E0-46EE-8574-559CE3F29F00}" type="slidenum">
              <a:rPr lang="en-US" altLang="en-US" smtClean="0"/>
              <a:pPr/>
              <a:t>7</a:t>
            </a:fld>
            <a:endParaRPr lang="en-US" altLang="en-US"/>
          </a:p>
        </p:txBody>
      </p:sp>
      <p:sp>
        <p:nvSpPr>
          <p:cNvPr id="12" name="Text Placeholder 11">
            <a:extLst>
              <a:ext uri="{FF2B5EF4-FFF2-40B4-BE49-F238E27FC236}">
                <a16:creationId xmlns:a16="http://schemas.microsoft.com/office/drawing/2014/main" id="{706B34C3-1AC8-7D42-9054-BA60227742D9}"/>
              </a:ext>
            </a:extLst>
          </p:cNvPr>
          <p:cNvSpPr>
            <a:spLocks noGrp="1"/>
          </p:cNvSpPr>
          <p:nvPr>
            <p:ph type="body" sz="quarter" idx="13"/>
          </p:nvPr>
        </p:nvSpPr>
        <p:spPr/>
        <p:txBody>
          <a:bodyPr>
            <a:normAutofit lnSpcReduction="10000"/>
          </a:bodyPr>
          <a:lstStyle/>
          <a:p>
            <a:r>
              <a:rPr lang="en-GB" dirty="0">
                <a:solidFill>
                  <a:schemeClr val="tx2"/>
                </a:solidFill>
              </a:rPr>
              <a:t>Because using BMS is risky..</a:t>
            </a:r>
          </a:p>
        </p:txBody>
      </p:sp>
      <p:sp>
        <p:nvSpPr>
          <p:cNvPr id="9" name="AutoShape 18">
            <a:extLst>
              <a:ext uri="{FF2B5EF4-FFF2-40B4-BE49-F238E27FC236}">
                <a16:creationId xmlns:a16="http://schemas.microsoft.com/office/drawing/2014/main" id="{485A499D-5982-4DC1-A228-3A353455954B}"/>
              </a:ext>
            </a:extLst>
          </p:cNvPr>
          <p:cNvSpPr>
            <a:spLocks noChangeArrowheads="1"/>
          </p:cNvSpPr>
          <p:nvPr/>
        </p:nvSpPr>
        <p:spPr bwMode="auto">
          <a:xfrm rot="10800000" flipV="1">
            <a:off x="6283709" y="3820815"/>
            <a:ext cx="2467409" cy="1195208"/>
          </a:xfrm>
          <a:prstGeom prst="roundRect">
            <a:avLst>
              <a:gd name="adj" fmla="val 16667"/>
            </a:avLst>
          </a:prstGeom>
          <a:solidFill>
            <a:schemeClr val="tx2"/>
          </a:solidFill>
          <a:ln w="9525">
            <a:noFill/>
            <a:round/>
            <a:headEnd/>
            <a:tailEnd/>
          </a:ln>
          <a:effectLst/>
        </p:spPr>
        <p:txBody>
          <a:bodyPr wrap="square" lIns="90000" tIns="91440" rIns="90000" bIns="91440" anchor="ctr">
            <a:normAutofit/>
          </a:bodyPr>
          <a:lstStyle/>
          <a:p>
            <a:pPr algn="ctr">
              <a:defRPr/>
            </a:pPr>
            <a:r>
              <a:rPr lang="en-GB" b="1" dirty="0">
                <a:solidFill>
                  <a:schemeClr val="bg1"/>
                </a:solidFill>
                <a:latin typeface="Lato" panose="020F0502020204030203" pitchFamily="34" charset="77"/>
                <a:ea typeface="SimSun"/>
                <a:cs typeface="Arial"/>
              </a:rPr>
              <a:t>Use of unsafe water</a:t>
            </a:r>
            <a:endParaRPr lang="en-US" dirty="0">
              <a:solidFill>
                <a:schemeClr val="bg1"/>
              </a:solidFill>
              <a:latin typeface="Lato" panose="020F0502020204030203" pitchFamily="34" charset="77"/>
            </a:endParaRPr>
          </a:p>
        </p:txBody>
      </p:sp>
      <p:sp>
        <p:nvSpPr>
          <p:cNvPr id="22" name="AutoShape 40">
            <a:extLst>
              <a:ext uri="{FF2B5EF4-FFF2-40B4-BE49-F238E27FC236}">
                <a16:creationId xmlns:a16="http://schemas.microsoft.com/office/drawing/2014/main" id="{3F86ABE8-3A8F-4FF5-9E20-1D5649FEC703}"/>
              </a:ext>
            </a:extLst>
          </p:cNvPr>
          <p:cNvSpPr>
            <a:spLocks noChangeArrowheads="1"/>
          </p:cNvSpPr>
          <p:nvPr/>
        </p:nvSpPr>
        <p:spPr bwMode="auto">
          <a:xfrm>
            <a:off x="6273030" y="5092756"/>
            <a:ext cx="2478088" cy="1192476"/>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a:defRPr/>
            </a:pPr>
            <a:r>
              <a:rPr lang="en-US" b="1" dirty="0">
                <a:solidFill>
                  <a:schemeClr val="bg1"/>
                </a:solidFill>
                <a:latin typeface="Lato" panose="020F0502020204030203" pitchFamily="34" charset="77"/>
                <a:cs typeface="Arial"/>
              </a:rPr>
              <a:t>Unhygienic environment for preparation and use</a:t>
            </a:r>
            <a:endParaRPr lang="en-US" dirty="0">
              <a:solidFill>
                <a:schemeClr val="bg1"/>
              </a:solidFill>
              <a:latin typeface="Lato" panose="020F0502020204030203" pitchFamily="34" charset="77"/>
            </a:endParaRPr>
          </a:p>
        </p:txBody>
      </p:sp>
      <p:sp>
        <p:nvSpPr>
          <p:cNvPr id="14" name="AutoShape 42">
            <a:extLst>
              <a:ext uri="{FF2B5EF4-FFF2-40B4-BE49-F238E27FC236}">
                <a16:creationId xmlns:a16="http://schemas.microsoft.com/office/drawing/2014/main" id="{8819EF3F-1A85-47EA-BA77-18AAE023E6BF}"/>
              </a:ext>
            </a:extLst>
          </p:cNvPr>
          <p:cNvSpPr>
            <a:spLocks noChangeArrowheads="1"/>
          </p:cNvSpPr>
          <p:nvPr/>
        </p:nvSpPr>
        <p:spPr bwMode="auto">
          <a:xfrm>
            <a:off x="3329419" y="5092756"/>
            <a:ext cx="2650616" cy="1195208"/>
          </a:xfrm>
          <a:prstGeom prst="roundRect">
            <a:avLst>
              <a:gd name="adj" fmla="val 16667"/>
            </a:avLst>
          </a:prstGeom>
          <a:solidFill>
            <a:schemeClr val="tx2"/>
          </a:solidFill>
          <a:ln w="9525">
            <a:noFill/>
            <a:round/>
            <a:headEnd/>
            <a:tailEnd/>
          </a:ln>
          <a:effectLst/>
        </p:spPr>
        <p:txBody>
          <a:bodyPr lIns="90000" tIns="91440" rIns="90000" bIns="91440" anchor="ctr">
            <a:normAutofit/>
          </a:bodyPr>
          <a:lstStyle/>
          <a:p>
            <a:pPr algn="ctr">
              <a:defRPr/>
            </a:pPr>
            <a:r>
              <a:rPr lang="en-US" b="1">
                <a:solidFill>
                  <a:schemeClr val="bg1"/>
                </a:solidFill>
                <a:latin typeface="Lato" panose="020F0502020204030203" pitchFamily="34" charset="77"/>
                <a:cs typeface="Arial"/>
              </a:rPr>
              <a:t>Disruption and damage to the gut</a:t>
            </a:r>
            <a:endParaRPr lang="en-US">
              <a:solidFill>
                <a:schemeClr val="bg1"/>
              </a:solidFill>
              <a:latin typeface="Lato" panose="020F0502020204030203" pitchFamily="34" charset="77"/>
            </a:endParaRPr>
          </a:p>
        </p:txBody>
      </p:sp>
      <p:sp>
        <p:nvSpPr>
          <p:cNvPr id="5" name="TextBox 4">
            <a:extLst>
              <a:ext uri="{FF2B5EF4-FFF2-40B4-BE49-F238E27FC236}">
                <a16:creationId xmlns:a16="http://schemas.microsoft.com/office/drawing/2014/main" id="{70ED28C9-C082-40C2-801B-4FF4EE3AB009}"/>
              </a:ext>
            </a:extLst>
          </p:cNvPr>
          <p:cNvSpPr txBox="1"/>
          <p:nvPr/>
        </p:nvSpPr>
        <p:spPr>
          <a:xfrm>
            <a:off x="4443109" y="4802472"/>
            <a:ext cx="1446002"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800">
                <a:solidFill>
                  <a:srgbClr val="FFFFFF"/>
                </a:solidFill>
                <a:latin typeface="Gill Sans Infant Std"/>
                <a:cs typeface="Gill Sans Infant Std"/>
              </a:rPr>
              <a:t>Save the Children</a:t>
            </a:r>
            <a:endParaRPr lang="en-US" sz="1500">
              <a:latin typeface="Gill Sans Infant Std"/>
              <a:cs typeface="Gill Sans Infant Std"/>
            </a:endParaRPr>
          </a:p>
        </p:txBody>
      </p:sp>
      <p:sp>
        <p:nvSpPr>
          <p:cNvPr id="18" name="AutoShape 18">
            <a:extLst>
              <a:ext uri="{FF2B5EF4-FFF2-40B4-BE49-F238E27FC236}">
                <a16:creationId xmlns:a16="http://schemas.microsoft.com/office/drawing/2014/main" id="{97469C8D-11F7-4597-8624-AC4FA8CDED3D}"/>
              </a:ext>
            </a:extLst>
          </p:cNvPr>
          <p:cNvSpPr>
            <a:spLocks noChangeArrowheads="1"/>
          </p:cNvSpPr>
          <p:nvPr/>
        </p:nvSpPr>
        <p:spPr bwMode="auto">
          <a:xfrm rot="10800000" flipV="1">
            <a:off x="401314" y="1282398"/>
            <a:ext cx="2633753" cy="1192476"/>
          </a:xfrm>
          <a:prstGeom prst="roundRect">
            <a:avLst>
              <a:gd name="adj" fmla="val 16667"/>
            </a:avLst>
          </a:prstGeom>
          <a:solidFill>
            <a:schemeClr val="tx2"/>
          </a:solidFill>
          <a:ln w="9525">
            <a:noFill/>
            <a:round/>
            <a:headEnd/>
            <a:tailEnd/>
          </a:ln>
          <a:effectLst/>
        </p:spPr>
        <p:txBody>
          <a:bodyPr wrap="square" lIns="90000" tIns="91440" rIns="90000" bIns="91440" anchor="ctr">
            <a:normAutofit/>
          </a:bodyPr>
          <a:lstStyle/>
          <a:p>
            <a:pPr algn="ctr">
              <a:defRPr/>
            </a:pPr>
            <a:r>
              <a:rPr lang="en-GB" b="1" dirty="0">
                <a:solidFill>
                  <a:schemeClr val="bg1"/>
                </a:solidFill>
                <a:latin typeface="Lato" panose="020F0502020204030203" pitchFamily="34" charset="77"/>
                <a:ea typeface="SimSun"/>
                <a:cs typeface="Arial"/>
              </a:rPr>
              <a:t>Disruption of </a:t>
            </a:r>
            <a:br>
              <a:rPr lang="en-GB" b="1" dirty="0">
                <a:solidFill>
                  <a:schemeClr val="bg1"/>
                </a:solidFill>
                <a:latin typeface="Lato" panose="020F0502020204030203" pitchFamily="34" charset="77"/>
                <a:ea typeface="SimSun"/>
                <a:cs typeface="Arial"/>
              </a:rPr>
            </a:br>
            <a:r>
              <a:rPr lang="en-GB" b="1" dirty="0">
                <a:solidFill>
                  <a:schemeClr val="bg1"/>
                </a:solidFill>
                <a:latin typeface="Lato" panose="020F0502020204030203" pitchFamily="34" charset="77"/>
                <a:ea typeface="SimSun"/>
                <a:cs typeface="Arial"/>
              </a:rPr>
              <a:t>mother-baby bond</a:t>
            </a:r>
          </a:p>
        </p:txBody>
      </p:sp>
      <p:pic>
        <p:nvPicPr>
          <p:cNvPr id="6" name="Picture 6" descr="A picture containing blue&#10;&#10;Description automatically generated">
            <a:extLst>
              <a:ext uri="{FF2B5EF4-FFF2-40B4-BE49-F238E27FC236}">
                <a16:creationId xmlns:a16="http://schemas.microsoft.com/office/drawing/2014/main" id="{6B914D17-2940-4842-9ACE-78812DB6743D}"/>
              </a:ext>
            </a:extLst>
          </p:cNvPr>
          <p:cNvPicPr>
            <a:picLocks noChangeAspect="1"/>
          </p:cNvPicPr>
          <p:nvPr/>
        </p:nvPicPr>
        <p:blipFill>
          <a:blip r:embed="rId3"/>
          <a:stretch>
            <a:fillRect/>
          </a:stretch>
        </p:blipFill>
        <p:spPr>
          <a:xfrm>
            <a:off x="3422872" y="1282398"/>
            <a:ext cx="2463711" cy="3690586"/>
          </a:xfrm>
          <a:prstGeom prst="rect">
            <a:avLst/>
          </a:prstGeom>
        </p:spPr>
      </p:pic>
      <p:sp>
        <p:nvSpPr>
          <p:cNvPr id="7" name="TextBox 6">
            <a:extLst>
              <a:ext uri="{FF2B5EF4-FFF2-40B4-BE49-F238E27FC236}">
                <a16:creationId xmlns:a16="http://schemas.microsoft.com/office/drawing/2014/main" id="{35820EDD-A828-44EE-9BB4-F20CB4273963}"/>
              </a:ext>
            </a:extLst>
          </p:cNvPr>
          <p:cNvSpPr txBox="1"/>
          <p:nvPr/>
        </p:nvSpPr>
        <p:spPr>
          <a:xfrm rot="16200000">
            <a:off x="4930797" y="4042978"/>
            <a:ext cx="1642373" cy="230832"/>
          </a:xfrm>
          <a:prstGeom prst="rect">
            <a:avLst/>
          </a:prstGeom>
          <a:noFill/>
        </p:spPr>
        <p:txBody>
          <a:bodyPr rot="0" spcFirstLastPara="0" vertOverflow="overflow" horzOverflow="overflow" vert="horz" wrap="none" lIns="91440" tIns="91440" rIns="91440" bIns="91440" numCol="1" spcCol="0" rtlCol="0" fromWordArt="0" anchor="ctr" anchorCtr="0" forceAA="0" compatLnSpc="1">
            <a:prstTxWarp prst="textNoShape">
              <a:avLst/>
            </a:prstTxWarp>
            <a:noAutofit/>
          </a:bodyPr>
          <a:lstStyle/>
          <a:p>
            <a:r>
              <a:rPr lang="en-US" sz="700" dirty="0">
                <a:solidFill>
                  <a:schemeClr val="bg1"/>
                </a:solidFill>
                <a:latin typeface="Lato" panose="020F0502020204030203" pitchFamily="34" charset="77"/>
                <a:ea typeface="+mn-lt"/>
                <a:cs typeface="+mn-lt"/>
              </a:rPr>
              <a:t>Magdalena </a:t>
            </a:r>
            <a:r>
              <a:rPr lang="en-US" sz="700" dirty="0" err="1">
                <a:solidFill>
                  <a:schemeClr val="bg1"/>
                </a:solidFill>
                <a:latin typeface="Lato" panose="020F0502020204030203" pitchFamily="34" charset="77"/>
                <a:ea typeface="+mn-lt"/>
                <a:cs typeface="+mn-lt"/>
              </a:rPr>
              <a:t>Whoolery</a:t>
            </a:r>
            <a:endParaRPr lang="en-US" sz="700" dirty="0">
              <a:solidFill>
                <a:schemeClr val="bg1"/>
              </a:solidFill>
              <a:latin typeface="Lato" panose="020F0502020204030203" pitchFamily="34" charset="77"/>
              <a:ea typeface="+mn-lt"/>
              <a:cs typeface="+mn-lt"/>
            </a:endParaRPr>
          </a:p>
        </p:txBody>
      </p:sp>
    </p:spTree>
    <p:extLst>
      <p:ext uri="{BB962C8B-B14F-4D97-AF65-F5344CB8AC3E}">
        <p14:creationId xmlns:p14="http://schemas.microsoft.com/office/powerpoint/2010/main" val="4315011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455753-81C0-C242-BE3C-18C5CA667CA9}"/>
              </a:ext>
            </a:extLst>
          </p:cNvPr>
          <p:cNvSpPr>
            <a:spLocks noGrp="1"/>
          </p:cNvSpPr>
          <p:nvPr>
            <p:ph type="dt" sz="half" idx="10"/>
          </p:nvPr>
        </p:nvSpPr>
        <p:spPr/>
        <p:txBody>
          <a:bodyPr/>
          <a:lstStyle/>
          <a:p>
            <a:r>
              <a:rPr lang="en-US"/>
              <a:t>Version 2 – 2022 </a:t>
            </a:r>
            <a:endParaRPr lang="en-US" dirty="0"/>
          </a:p>
        </p:txBody>
      </p:sp>
      <p:sp>
        <p:nvSpPr>
          <p:cNvPr id="77829" name="Footer Placeholder 2"/>
          <p:cNvSpPr>
            <a:spLocks noGrp="1"/>
          </p:cNvSpPr>
          <p:nvPr>
            <p:ph type="ftr" sz="quarter" idx="11"/>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r>
              <a:rPr lang="en-US" altLang="en-US"/>
              <a:t>IYCF-E TRAINING: RELACTATION, WET NURSING AND DONOR HUMAN MILK IN EMERGENCIES</a:t>
            </a:r>
            <a:endParaRPr lang="en-GB" altLang="en-US"/>
          </a:p>
        </p:txBody>
      </p:sp>
      <p:sp>
        <p:nvSpPr>
          <p:cNvPr id="77830" name="Slide Number Placeholder 3"/>
          <p:cNvSpPr>
            <a:spLocks noGrp="1"/>
          </p:cNvSpPr>
          <p:nvPr>
            <p:ph type="sldNum" sz="quarter" idx="12"/>
          </p:nvPr>
        </p:nvSpPr>
        <p:spPr/>
        <p:txBody>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fld id="{12573504-19B0-4E0D-BA0C-E8970DA5BD92}" type="slidenum">
              <a:rPr lang="en-US" altLang="en-US" smtClean="0"/>
              <a:pPr/>
              <a:t>8</a:t>
            </a:fld>
            <a:endParaRPr lang="en-US" altLang="en-US"/>
          </a:p>
        </p:txBody>
      </p:sp>
      <p:sp>
        <p:nvSpPr>
          <p:cNvPr id="77826" name="Title 7"/>
          <p:cNvSpPr>
            <a:spLocks noGrp="1"/>
          </p:cNvSpPr>
          <p:nvPr>
            <p:ph type="title"/>
          </p:nvPr>
        </p:nvSpPr>
        <p:spPr/>
        <p:txBody>
          <a:bodyPr/>
          <a:lstStyle/>
          <a:p>
            <a:r>
              <a:rPr lang="en-US" altLang="en-US" dirty="0"/>
              <a:t>RELACTATION</a:t>
            </a:r>
          </a:p>
        </p:txBody>
      </p:sp>
      <p:sp>
        <p:nvSpPr>
          <p:cNvPr id="77827" name="Content Placeholder 8"/>
          <p:cNvSpPr>
            <a:spLocks noGrp="1"/>
          </p:cNvSpPr>
          <p:nvPr>
            <p:ph idx="4294967295"/>
          </p:nvPr>
        </p:nvSpPr>
        <p:spPr>
          <a:xfrm>
            <a:off x="0" y="1441450"/>
            <a:ext cx="7981950" cy="4751388"/>
          </a:xfrm>
        </p:spPr>
        <p:txBody>
          <a:bodyPr/>
          <a:lstStyle/>
          <a:p>
            <a:pPr eaLnBrk="1" hangingPunct="1"/>
            <a:endParaRPr lang="en-GB" altLang="en-US" sz="2800"/>
          </a:p>
          <a:p>
            <a:pPr marL="342900" indent="-342900">
              <a:buClr>
                <a:schemeClr val="tx2"/>
              </a:buClr>
              <a:buFont typeface="Arial"/>
              <a:buChar char="•"/>
            </a:pPr>
            <a:endParaRPr lang="en-GB" altLang="en-US" sz="2400">
              <a:cs typeface="Gill Sans Infant Std" pitchFamily="34" charset="0"/>
            </a:endParaRPr>
          </a:p>
        </p:txBody>
      </p:sp>
    </p:spTree>
    <p:extLst>
      <p:ext uri="{BB962C8B-B14F-4D97-AF65-F5344CB8AC3E}">
        <p14:creationId xmlns:p14="http://schemas.microsoft.com/office/powerpoint/2010/main" val="1149271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a:t>Relactation</a:t>
            </a:r>
            <a:endParaRPr lang="en-GB"/>
          </a:p>
        </p:txBody>
      </p:sp>
      <p:sp>
        <p:nvSpPr>
          <p:cNvPr id="10" name="Content Placeholder 9">
            <a:extLst>
              <a:ext uri="{FF2B5EF4-FFF2-40B4-BE49-F238E27FC236}">
                <a16:creationId xmlns:a16="http://schemas.microsoft.com/office/drawing/2014/main" id="{B23611D0-EAF4-46EA-AC4C-E137E25DAC6D}"/>
              </a:ext>
            </a:extLst>
          </p:cNvPr>
          <p:cNvSpPr>
            <a:spLocks noGrp="1"/>
          </p:cNvSpPr>
          <p:nvPr>
            <p:ph idx="1"/>
          </p:nvPr>
        </p:nvSpPr>
        <p:spPr/>
        <p:txBody>
          <a:bodyPr>
            <a:normAutofit lnSpcReduction="10000"/>
          </a:bodyPr>
          <a:lstStyle/>
          <a:p>
            <a:r>
              <a:rPr lang="en-GB" b="1" dirty="0"/>
              <a:t>Yes or No?</a:t>
            </a:r>
          </a:p>
          <a:p>
            <a:pPr marL="342900" indent="-342900">
              <a:buFont typeface="+mj-lt"/>
              <a:buAutoNum type="arabicPeriod"/>
            </a:pPr>
            <a:r>
              <a:rPr lang="en-GB" dirty="0"/>
              <a:t>Can a woman who has </a:t>
            </a:r>
            <a:r>
              <a:rPr lang="en-GB" b="1" u="sng" dirty="0"/>
              <a:t>stopped breastfeeding</a:t>
            </a:r>
            <a:r>
              <a:rPr lang="en-GB" dirty="0"/>
              <a:t> resume milk production?</a:t>
            </a:r>
            <a:r>
              <a:rPr lang="en-US" dirty="0"/>
              <a:t>​</a:t>
            </a:r>
          </a:p>
          <a:p>
            <a:pPr marL="342900" indent="-342900">
              <a:buFont typeface="+mj-lt"/>
              <a:buAutoNum type="arabicPeriod"/>
            </a:pPr>
            <a:r>
              <a:rPr lang="en-GB" dirty="0"/>
              <a:t>Can a woman who has </a:t>
            </a:r>
            <a:r>
              <a:rPr lang="en-GB" b="1" u="sng" dirty="0"/>
              <a:t>not previously breastfed</a:t>
            </a:r>
            <a:r>
              <a:rPr lang="en-GB" dirty="0"/>
              <a:t> stimulate breastmilk production? </a:t>
            </a:r>
          </a:p>
          <a:p>
            <a:pPr marL="342900" indent="-342900">
              <a:buFont typeface="+mj-lt"/>
              <a:buAutoNum type="arabicPeriod"/>
            </a:pPr>
            <a:r>
              <a:rPr lang="en-GB" dirty="0"/>
              <a:t>Can a woman who has </a:t>
            </a:r>
            <a:r>
              <a:rPr lang="en-GB" b="1" u="sng" dirty="0"/>
              <a:t>gone through menopause</a:t>
            </a:r>
            <a:r>
              <a:rPr lang="en-GB" dirty="0"/>
              <a:t> stimulate breastmilk production?</a:t>
            </a:r>
            <a:r>
              <a:rPr lang="en-US" dirty="0"/>
              <a:t>​</a:t>
            </a:r>
          </a:p>
          <a:p>
            <a:r>
              <a:rPr lang="en-GB" b="1" dirty="0" err="1">
                <a:solidFill>
                  <a:schemeClr val="tx2"/>
                </a:solidFill>
              </a:rPr>
              <a:t>Relactation</a:t>
            </a:r>
            <a:r>
              <a:rPr lang="en-GB" b="1" dirty="0">
                <a:solidFill>
                  <a:schemeClr val="tx2"/>
                </a:solidFill>
              </a:rPr>
              <a:t>: </a:t>
            </a:r>
            <a:r>
              <a:rPr lang="en-GB" dirty="0">
                <a:solidFill>
                  <a:schemeClr val="tx2"/>
                </a:solidFill>
              </a:rPr>
              <a:t>The resumption of breastmilk production (lactation) in a woman who has stopped lactating, recently or in the past, in order to breastfeed her own or another infant </a:t>
            </a:r>
          </a:p>
        </p:txBody>
      </p:sp>
      <p:sp>
        <p:nvSpPr>
          <p:cNvPr id="5" name="Date Placeholder 4">
            <a:extLst>
              <a:ext uri="{FF2B5EF4-FFF2-40B4-BE49-F238E27FC236}">
                <a16:creationId xmlns:a16="http://schemas.microsoft.com/office/drawing/2014/main" id="{4255CF02-A8F7-F94D-856D-268D556834A2}"/>
              </a:ext>
            </a:extLst>
          </p:cNvPr>
          <p:cNvSpPr>
            <a:spLocks noGrp="1"/>
          </p:cNvSpPr>
          <p:nvPr>
            <p:ph type="dt" sz="half" idx="10"/>
          </p:nvPr>
        </p:nvSpPr>
        <p:spPr/>
        <p:txBody>
          <a:bodyPr/>
          <a:lstStyle/>
          <a:p>
            <a:r>
              <a:rPr lang="en-US"/>
              <a:t>Version 2 – 2022 </a:t>
            </a:r>
          </a:p>
        </p:txBody>
      </p:sp>
      <p:sp>
        <p:nvSpPr>
          <p:cNvPr id="2" name="Footer Placeholder 1"/>
          <p:cNvSpPr>
            <a:spLocks noGrp="1"/>
          </p:cNvSpPr>
          <p:nvPr>
            <p:ph type="ftr" sz="quarter" idx="11"/>
          </p:nvPr>
        </p:nvSpPr>
        <p:spPr/>
        <p:txBody>
          <a:bodyPr/>
          <a:lstStyle/>
          <a:p>
            <a:r>
              <a:rPr lang="en-US"/>
              <a:t>IYCF-E TRAINING: RELACTATION, WET NURSING AND DONOR HUMAN MILK IN EMERGENCIES</a:t>
            </a:r>
          </a:p>
        </p:txBody>
      </p:sp>
      <p:sp>
        <p:nvSpPr>
          <p:cNvPr id="4" name="Slide Number Placeholder 3"/>
          <p:cNvSpPr>
            <a:spLocks noGrp="1"/>
          </p:cNvSpPr>
          <p:nvPr>
            <p:ph type="sldNum" sz="quarter" idx="12"/>
          </p:nvPr>
        </p:nvSpPr>
        <p:spPr/>
        <p:txBody>
          <a:bodyPr/>
          <a:lstStyle/>
          <a:p>
            <a:fld id="{C3FDE51E-0052-334C-A4B2-C567FE9F326F}" type="slidenum">
              <a:rPr lang="en-US" smtClean="0"/>
              <a:pPr/>
              <a:t>9</a:t>
            </a:fld>
            <a:endParaRPr lang="en-US"/>
          </a:p>
        </p:txBody>
      </p:sp>
      <p:sp>
        <p:nvSpPr>
          <p:cNvPr id="21" name="Text Placeholder 20">
            <a:extLst>
              <a:ext uri="{FF2B5EF4-FFF2-40B4-BE49-F238E27FC236}">
                <a16:creationId xmlns:a16="http://schemas.microsoft.com/office/drawing/2014/main" id="{44AB42A2-F353-704A-A4D0-128DC88ABC70}"/>
              </a:ext>
            </a:extLst>
          </p:cNvPr>
          <p:cNvSpPr>
            <a:spLocks noGrp="1"/>
          </p:cNvSpPr>
          <p:nvPr>
            <p:ph type="body" sz="quarter" idx="13"/>
          </p:nvPr>
        </p:nvSpPr>
        <p:spPr/>
        <p:txBody>
          <a:bodyPr>
            <a:normAutofit lnSpcReduction="10000"/>
          </a:bodyPr>
          <a:lstStyle/>
          <a:p>
            <a:r>
              <a:rPr lang="en-US" dirty="0"/>
              <a:t>Definition​</a:t>
            </a:r>
          </a:p>
        </p:txBody>
      </p:sp>
      <p:pic>
        <p:nvPicPr>
          <p:cNvPr id="65" name="Content Placeholder 64" descr="A person holding a baby&#10;&#10;Description automatically generated">
            <a:extLst>
              <a:ext uri="{FF2B5EF4-FFF2-40B4-BE49-F238E27FC236}">
                <a16:creationId xmlns:a16="http://schemas.microsoft.com/office/drawing/2014/main" id="{D6AA7215-4893-8441-A4B5-83FA65C431CE}"/>
              </a:ext>
            </a:extLst>
          </p:cNvPr>
          <p:cNvPicPr>
            <a:picLocks noGrp="1" noChangeAspect="1"/>
          </p:cNvPicPr>
          <p:nvPr>
            <p:ph idx="14"/>
          </p:nvPr>
        </p:nvPicPr>
        <p:blipFill rotWithShape="1">
          <a:blip r:embed="rId3"/>
          <a:srcRect l="12467" t="-1201" r="22715" b="-105"/>
          <a:stretch/>
        </p:blipFill>
        <p:spPr>
          <a:xfrm>
            <a:off x="4709949" y="1571742"/>
            <a:ext cx="3997325" cy="4165026"/>
          </a:xfrm>
        </p:spPr>
      </p:pic>
      <p:sp>
        <p:nvSpPr>
          <p:cNvPr id="11" name="TextBox 10">
            <a:extLst>
              <a:ext uri="{FF2B5EF4-FFF2-40B4-BE49-F238E27FC236}">
                <a16:creationId xmlns:a16="http://schemas.microsoft.com/office/drawing/2014/main" id="{777BCBC7-111D-4177-B04D-9F8D2E2F40CA}"/>
              </a:ext>
            </a:extLst>
          </p:cNvPr>
          <p:cNvSpPr txBox="1"/>
          <p:nvPr/>
        </p:nvSpPr>
        <p:spPr>
          <a:xfrm>
            <a:off x="2035834" y="2309004"/>
            <a:ext cx="65" cy="184666"/>
          </a:xfrm>
          <a:prstGeom prst="rect">
            <a:avLst/>
          </a:prstGeom>
          <a:noFill/>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endParaRPr lang="en-GB" sz="1200" i="1">
              <a:latin typeface="Calibri"/>
              <a:cs typeface="Calibri"/>
            </a:endParaRPr>
          </a:p>
        </p:txBody>
      </p:sp>
      <p:sp>
        <p:nvSpPr>
          <p:cNvPr id="8" name="TextBox 7">
            <a:extLst>
              <a:ext uri="{FF2B5EF4-FFF2-40B4-BE49-F238E27FC236}">
                <a16:creationId xmlns:a16="http://schemas.microsoft.com/office/drawing/2014/main" id="{D8E8F84A-042A-423E-8236-D8E7D4509F06}"/>
              </a:ext>
            </a:extLst>
          </p:cNvPr>
          <p:cNvSpPr txBox="1"/>
          <p:nvPr/>
        </p:nvSpPr>
        <p:spPr>
          <a:xfrm rot="16200000">
            <a:off x="7916325" y="4962259"/>
            <a:ext cx="1316383" cy="232631"/>
          </a:xfrm>
          <a:prstGeom prst="rect">
            <a:avLst/>
          </a:prstGeom>
          <a:noFill/>
        </p:spPr>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r>
              <a:rPr lang="en-US" sz="700" dirty="0">
                <a:latin typeface="Lato" panose="020F0502020204030203" pitchFamily="34" charset="77"/>
                <a:cs typeface="Gill Sans Infant Std"/>
              </a:rPr>
              <a:t>Save the Children</a:t>
            </a:r>
          </a:p>
        </p:txBody>
      </p:sp>
    </p:spTree>
    <p:extLst>
      <p:ext uri="{BB962C8B-B14F-4D97-AF65-F5344CB8AC3E}">
        <p14:creationId xmlns:p14="http://schemas.microsoft.com/office/powerpoint/2010/main" val="124270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
</p:tagLst>
</file>

<file path=ppt/tags/tag2.xml><?xml version="1.0" encoding="utf-8"?>
<p:tagLst xmlns:a="http://schemas.openxmlformats.org/drawingml/2006/main" xmlns:r="http://schemas.openxmlformats.org/officeDocument/2006/relationships" xmlns:p="http://schemas.openxmlformats.org/presentationml/2006/main">
  <p:tag name="TIMING" val="|2.7"/>
</p:tagLst>
</file>

<file path=ppt/tags/tag3.xml><?xml version="1.0" encoding="utf-8"?>
<p:tagLst xmlns:a="http://schemas.openxmlformats.org/drawingml/2006/main" xmlns:r="http://schemas.openxmlformats.org/officeDocument/2006/relationships" xmlns:p="http://schemas.openxmlformats.org/presentationml/2006/main">
  <p:tag name="TIMING" val="|1.8"/>
</p:tagLst>
</file>

<file path=ppt/tags/tag4.xml><?xml version="1.0" encoding="utf-8"?>
<p:tagLst xmlns:a="http://schemas.openxmlformats.org/drawingml/2006/main" xmlns:r="http://schemas.openxmlformats.org/officeDocument/2006/relationships" xmlns:p="http://schemas.openxmlformats.org/presentationml/2006/main">
  <p:tag name="TIMING" val="|1.8"/>
</p:tagLst>
</file>

<file path=ppt/theme/theme1.xml><?xml version="1.0" encoding="utf-8"?>
<a:theme xmlns:a="http://schemas.openxmlformats.org/drawingml/2006/main" name="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sz="1500" dirty="0" err="1" smtClean="0">
            <a:latin typeface="Lato" panose="020F0502020204030203" pitchFamily="34" charset="77"/>
            <a:cs typeface="Gill Sans Infant Std"/>
          </a:defRPr>
        </a:defPPr>
      </a:lstStyle>
    </a:txDef>
  </a:objectDefaults>
  <a:extraClrSchemeLst/>
  <a:extLst>
    <a:ext uri="{05A4C25C-085E-4340-85A3-A5531E510DB2}">
      <thm15:themeFamily xmlns:thm15="http://schemas.microsoft.com/office/thememl/2012/main" name="StC-Blank-2022" id="{AA730541-DC5E-1F48-AF45-A4E352660B5A}" vid="{6605CB20-1F3D-2C4E-A186-1B13D7FF45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99B2CD1B46F96448DBF11EC4B1526F1" ma:contentTypeVersion="15" ma:contentTypeDescription="Skapa ett nytt dokument." ma:contentTypeScope="" ma:versionID="039d01da0cd5e6037ffed85146714cdb">
  <xsd:schema xmlns:xsd="http://www.w3.org/2001/XMLSchema" xmlns:xs="http://www.w3.org/2001/XMLSchema" xmlns:p="http://schemas.microsoft.com/office/2006/metadata/properties" xmlns:ns1="http://schemas.microsoft.com/sharepoint/v3" xmlns:ns2="ff000d6c-50d7-44b2-8dbd-59db44c411b6" xmlns:ns3="2f48e1d0-7cb8-41d9-828b-ed81fdeb0972" targetNamespace="http://schemas.microsoft.com/office/2006/metadata/properties" ma:root="true" ma:fieldsID="a303313be5fd3ea33016888e2059ee15" ns1:_="" ns2:_="" ns3:_="">
    <xsd:import namespace="http://schemas.microsoft.com/sharepoint/v3"/>
    <xsd:import namespace="ff000d6c-50d7-44b2-8dbd-59db44c411b6"/>
    <xsd:import namespace="2f48e1d0-7cb8-41d9-828b-ed81fdeb09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Egenskaper för enhetlig efterlevnadsprincip" ma:hidden="true" ma:internalName="_ip_UnifiedCompliancePolicyProperties">
      <xsd:simpleType>
        <xsd:restriction base="dms:Note"/>
      </xsd:simpleType>
    </xsd:element>
    <xsd:element name="_ip_UnifiedCompliancePolicyUIAction" ma:index="22" nillable="true" ma:displayName="Gränssnittsåtgärd för enhetlig efterlevnadsprincip"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f000d6c-50d7-44b2-8dbd-59db44c411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f48e1d0-7cb8-41d9-828b-ed81fdeb0972" elementFormDefault="qualified">
    <xsd:import namespace="http://schemas.microsoft.com/office/2006/documentManagement/types"/>
    <xsd:import namespace="http://schemas.microsoft.com/office/infopath/2007/PartnerControls"/>
    <xsd:element name="SharedWithUsers" ma:index="17"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89020AE-FBA3-4F78-B114-7E05F71ABDB6}"/>
</file>

<file path=customXml/itemProps2.xml><?xml version="1.0" encoding="utf-8"?>
<ds:datastoreItem xmlns:ds="http://schemas.openxmlformats.org/officeDocument/2006/customXml" ds:itemID="{A7654786-52D6-4F9A-A24C-CE49F662D18D}">
  <ds:schemaRefs>
    <ds:schemaRef ds:uri="http://schemas.microsoft.com/sharepoint/v3/contenttype/forms"/>
  </ds:schemaRefs>
</ds:datastoreItem>
</file>

<file path=customXml/itemProps3.xml><?xml version="1.0" encoding="utf-8"?>
<ds:datastoreItem xmlns:ds="http://schemas.openxmlformats.org/officeDocument/2006/customXml" ds:itemID="{39937998-E2D0-4E83-BAF5-10CD0697E6A5}">
  <ds:schemaRefs>
    <ds:schemaRef ds:uri="ff000d6c-50d7-44b2-8dbd-59db44c411b6"/>
    <ds:schemaRef ds:uri="2f48e1d0-7cb8-41d9-828b-ed81fdeb0972"/>
    <ds:schemaRef ds:uri="http://purl.org/dc/elements/1.1/"/>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STC_Template_APR16</Template>
  <TotalTime>663</TotalTime>
  <Words>10233</Words>
  <Application>Microsoft Office PowerPoint</Application>
  <PresentationFormat>On-screen Show (4:3)</PresentationFormat>
  <Paragraphs>783</Paragraphs>
  <Slides>36</Slides>
  <Notes>34</Notes>
  <HiddenSlides>0</HiddenSlides>
  <MMClips>7</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36</vt:i4>
      </vt:variant>
    </vt:vector>
  </HeadingPairs>
  <TitlesOfParts>
    <vt:vector size="53" baseType="lpstr">
      <vt:lpstr>ＭＳ Ｐゴシック</vt:lpstr>
      <vt:lpstr>ＭＳ Ｐゴシック</vt:lpstr>
      <vt:lpstr>SimSun</vt:lpstr>
      <vt:lpstr>Arial</vt:lpstr>
      <vt:lpstr>Arial,Sans-Serif</vt:lpstr>
      <vt:lpstr>Calibri</vt:lpstr>
      <vt:lpstr>Gill Sans Infant MT</vt:lpstr>
      <vt:lpstr>Gill Sans Infant Std</vt:lpstr>
      <vt:lpstr>Gill Sans MT</vt:lpstr>
      <vt:lpstr>Lato</vt:lpstr>
      <vt:lpstr>Lato Regular</vt:lpstr>
      <vt:lpstr>Oswald</vt:lpstr>
      <vt:lpstr>Oswald Medium</vt:lpstr>
      <vt:lpstr>Times New Roman</vt:lpstr>
      <vt:lpstr>TradeGothic LT CondEighteen</vt:lpstr>
      <vt:lpstr>Wingdings</vt:lpstr>
      <vt:lpstr>STC_Template_APR16</vt:lpstr>
      <vt:lpstr>RELACTATION, WET NURSING AND DONOR HUMAN MILK IN EMERGENCIES</vt:lpstr>
      <vt:lpstr>SESSION OBJECTIVES</vt:lpstr>
      <vt:lpstr>Alternative feeding options</vt:lpstr>
      <vt:lpstr>Alternative feeding options</vt:lpstr>
      <vt:lpstr>Alternative feeding options</vt:lpstr>
      <vt:lpstr>Global Guidance</vt:lpstr>
      <vt:lpstr>Why explore options other than BMS first?</vt:lpstr>
      <vt:lpstr>RELACTATION</vt:lpstr>
      <vt:lpstr>Relactation</vt:lpstr>
      <vt:lpstr>Relactation</vt:lpstr>
      <vt:lpstr>Relactation </vt:lpstr>
      <vt:lpstr>Relactation </vt:lpstr>
      <vt:lpstr>Relactation</vt:lpstr>
      <vt:lpstr>Relactation</vt:lpstr>
      <vt:lpstr>Relactation </vt:lpstr>
      <vt:lpstr>Relactation </vt:lpstr>
      <vt:lpstr>Relactation</vt:lpstr>
      <vt:lpstr>Relactation</vt:lpstr>
      <vt:lpstr>Relactation</vt:lpstr>
      <vt:lpstr>Relactation</vt:lpstr>
      <vt:lpstr>Relactation</vt:lpstr>
      <vt:lpstr>Resources for IYCF Counsellors </vt:lpstr>
      <vt:lpstr>WET NURSING</vt:lpstr>
      <vt:lpstr>Wet Nursing</vt:lpstr>
      <vt:lpstr>Wet Nursing</vt:lpstr>
      <vt:lpstr>Wet Nursing</vt:lpstr>
      <vt:lpstr>Wet Nursing</vt:lpstr>
      <vt:lpstr>Wet nursing and HIV</vt:lpstr>
      <vt:lpstr>DONOR HUMAN MILK</vt:lpstr>
      <vt:lpstr>Donor Human Milk</vt:lpstr>
      <vt:lpstr>Donor Human Milk </vt:lpstr>
      <vt:lpstr>Donor Human Milk</vt:lpstr>
      <vt:lpstr>Donor Human Milk</vt:lpstr>
      <vt:lpstr>Donor Human Milk</vt:lpstr>
      <vt:lpstr>Further Reading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RELACTATION, WET NURSING AND DONOR HUMAN MILK IN EMERGENCIES</dc:title>
  <dc:creator>tessa magnuson</dc:creator>
  <cp:lastModifiedBy>Jouanicot, Virginie</cp:lastModifiedBy>
  <cp:revision>424</cp:revision>
  <dcterms:created xsi:type="dcterms:W3CDTF">2022-03-11T16:07:46Z</dcterms:created>
  <dcterms:modified xsi:type="dcterms:W3CDTF">2022-07-26T15:15:49Z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0x010100199B2CD1B46F96448DBF11EC4B1526F1</vt:lpwstr>
  </property>
</Properties>
</file>